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21" r:id="rId3"/>
    <p:sldId id="298" r:id="rId4"/>
    <p:sldId id="412" r:id="rId5"/>
    <p:sldId id="421" r:id="rId6"/>
    <p:sldId id="439" r:id="rId7"/>
    <p:sldId id="414" r:id="rId8"/>
    <p:sldId id="440" r:id="rId9"/>
    <p:sldId id="437" r:id="rId10"/>
    <p:sldId id="441" r:id="rId11"/>
    <p:sldId id="438" r:id="rId12"/>
    <p:sldId id="442" r:id="rId13"/>
    <p:sldId id="434" r:id="rId14"/>
    <p:sldId id="432" r:id="rId15"/>
    <p:sldId id="416" r:id="rId16"/>
    <p:sldId id="417" r:id="rId17"/>
  </p:sldIdLst>
  <p:sldSz cx="6858000" cy="9906000" type="A4"/>
  <p:notesSz cx="9928225" cy="6797675"/>
  <p:defaultTextStyle>
    <a:defPPr>
      <a:defRPr lang="ko-KR"/>
    </a:defPPr>
    <a:lvl1pPr marL="0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68" userDrawn="1">
          <p15:clr>
            <a:srgbClr val="A4A3A4"/>
          </p15:clr>
        </p15:guide>
        <p15:guide id="2" pos="1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제은화" initials="제" lastIdx="2" clrIdx="0">
    <p:extLst>
      <p:ext uri="{19B8F6BF-5375-455C-9EA6-DF929625EA0E}">
        <p15:presenceInfo xmlns:p15="http://schemas.microsoft.com/office/powerpoint/2012/main" userId="S::jeje@huno.kr::41d5dd13-4edc-48ce-84f7-c9dca9dd3551" providerId="AD"/>
      </p:ext>
    </p:extLst>
  </p:cmAuthor>
  <p:cmAuthor id="2" name="lse0922 lse0922" initials="ll" lastIdx="1" clrIdx="1">
    <p:extLst>
      <p:ext uri="{19B8F6BF-5375-455C-9EA6-DF929625EA0E}">
        <p15:presenceInfo xmlns:p15="http://schemas.microsoft.com/office/powerpoint/2012/main" userId="c65f451268ebc7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5C7"/>
    <a:srgbClr val="C2DED1"/>
    <a:srgbClr val="FEBAAD"/>
    <a:srgbClr val="46577A"/>
    <a:srgbClr val="FFFFFF"/>
    <a:srgbClr val="005FA1"/>
    <a:srgbClr val="8DCBE6"/>
    <a:srgbClr val="27A9A1"/>
    <a:srgbClr val="42CEC4"/>
    <a:srgbClr val="7FB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731" autoAdjust="0"/>
  </p:normalViewPr>
  <p:slideViewPr>
    <p:cSldViewPr>
      <p:cViewPr varScale="1">
        <p:scale>
          <a:sx n="77" d="100"/>
          <a:sy n="77" d="100"/>
        </p:scale>
        <p:origin x="3216" y="102"/>
      </p:cViewPr>
      <p:guideLst>
        <p:guide orient="horz" pos="2668"/>
        <p:guide pos="19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66" d="100"/>
        <a:sy n="1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3948" y="90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이용자</c:v>
                </c:pt>
              </c:strCache>
            </c:strRef>
          </c:tx>
          <c:spPr>
            <a:solidFill>
              <a:srgbClr val="7FBCD2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FBCD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C6-414E-8F9B-678E01CDC7C4}"/>
              </c:ext>
            </c:extLst>
          </c:dPt>
          <c:dPt>
            <c:idx val="1"/>
            <c:invertIfNegative val="0"/>
            <c:bubble3D val="0"/>
            <c:spPr>
              <a:solidFill>
                <a:srgbClr val="7FBCD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C6-414E-8F9B-678E01CDC7C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심리상담</c:v>
                </c:pt>
                <c:pt idx="1">
                  <c:v>심리검사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C6-414E-8F9B-678E01CDC7C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439277071"/>
        <c:axId val="439278991"/>
      </c:barChart>
      <c:catAx>
        <c:axId val="439277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439278991"/>
        <c:crosses val="autoZero"/>
        <c:auto val="1"/>
        <c:lblAlgn val="ctr"/>
        <c:lblOffset val="100"/>
        <c:noMultiLvlLbl val="0"/>
      </c:catAx>
      <c:valAx>
        <c:axId val="439278991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39277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68911845989951"/>
          <c:y val="5.7809711286632301E-2"/>
          <c:w val="0.78623591795142755"/>
          <c:h val="0.8201770375854162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주제</c:v>
                </c:pt>
              </c:strCache>
            </c:strRef>
          </c:tx>
          <c:spPr>
            <a:solidFill>
              <a:srgbClr val="7FBCD2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FBCD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49-4AD5-9892-159E7DA38CAD}"/>
              </c:ext>
            </c:extLst>
          </c:dPt>
          <c:dPt>
            <c:idx val="1"/>
            <c:invertIfNegative val="0"/>
            <c:bubble3D val="0"/>
            <c:spPr>
              <a:solidFill>
                <a:srgbClr val="7FBCD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49-4AD5-9892-159E7DA38CAD}"/>
              </c:ext>
            </c:extLst>
          </c:dPt>
          <c:dPt>
            <c:idx val="2"/>
            <c:invertIfNegative val="0"/>
            <c:bubble3D val="0"/>
            <c:spPr>
              <a:solidFill>
                <a:srgbClr val="7FBCD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49-4AD5-9892-159E7DA38CA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가족</c:v>
                </c:pt>
                <c:pt idx="1">
                  <c:v>개인</c:v>
                </c:pt>
                <c:pt idx="2">
                  <c:v>직장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17</c:v>
                </c:pt>
                <c:pt idx="2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749-4AD5-9892-159E7DA38C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43492847"/>
        <c:axId val="443490927"/>
      </c:barChart>
      <c:valAx>
        <c:axId val="443490927"/>
        <c:scaling>
          <c:orientation val="minMax"/>
          <c:max val="2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443492847"/>
        <c:crosses val="autoZero"/>
        <c:crossBetween val="between"/>
        <c:majorUnit val="3"/>
      </c:valAx>
      <c:catAx>
        <c:axId val="44349284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44349092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738274232422719E-2"/>
          <c:y val="0.18647159186065987"/>
          <c:w val="0.7907844508109092"/>
          <c:h val="0.5225389176734774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이용회기</c:v>
                </c:pt>
              </c:strCache>
            </c:strRef>
          </c:tx>
          <c:spPr>
            <a:solidFill>
              <a:srgbClr val="CDC2A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46577A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AF-4077-879A-9FA05F1923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잔여회기</c:v>
                </c:pt>
              </c:strCache>
            </c:strRef>
          </c:tx>
          <c:spPr>
            <a:solidFill>
              <a:srgbClr val="ECE5C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924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32-4334-9479-62DE40615F8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1079917632"/>
        <c:axId val="1079911872"/>
      </c:barChart>
      <c:catAx>
        <c:axId val="1079917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79911872"/>
        <c:crosses val="autoZero"/>
        <c:auto val="1"/>
        <c:lblAlgn val="ctr"/>
        <c:lblOffset val="100"/>
        <c:noMultiLvlLbl val="0"/>
      </c:catAx>
      <c:valAx>
        <c:axId val="1079911872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1079917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282374316360316E-2"/>
          <c:y val="0.18559727914654481"/>
          <c:w val="0.95044521269539028"/>
          <c:h val="0.665156557571248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인원(명)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B34-4756-BFA1-82DBED7E871B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DF8-4A38-9A6A-CEC11E36FC34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DF8-4A38-9A6A-CEC11E36FC34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63D-4AD1-9EBA-98A29AAD72AE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434-4D21-B570-BD05BB3D06A1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147-4219-BD5B-60DB7E413BCF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147-4219-BD5B-60DB7E413BC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3월</c:v>
                </c:pt>
                <c:pt idx="1">
                  <c:v>4월</c:v>
                </c:pt>
                <c:pt idx="2">
                  <c:v>5월</c:v>
                </c:pt>
                <c:pt idx="3">
                  <c:v>6월</c:v>
                </c:pt>
                <c:pt idx="4">
                  <c:v>7월</c:v>
                </c:pt>
                <c:pt idx="5">
                  <c:v>8월</c:v>
                </c:pt>
                <c:pt idx="6">
                  <c:v>9월</c:v>
                </c:pt>
                <c:pt idx="7">
                  <c:v>10월</c:v>
                </c:pt>
                <c:pt idx="8">
                  <c:v>11월</c:v>
                </c:pt>
                <c:pt idx="9">
                  <c:v>12월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8</c:v>
                </c:pt>
                <c:pt idx="2">
                  <c:v>5</c:v>
                </c:pt>
                <c:pt idx="3">
                  <c:v>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6A-4506-97AA-6C0C265E463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00"/>
        <c:axId val="881916496"/>
        <c:axId val="88191553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이용회기(건)</c:v>
                </c:pt>
              </c:strCache>
            </c:strRef>
          </c:tx>
          <c:spPr>
            <a:ln w="28575" cap="rnd">
              <a:solidFill>
                <a:schemeClr val="accent1">
                  <a:tint val="77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>
                  <a:tint val="77000"/>
                </a:schemeClr>
              </a:solidFill>
              <a:ln w="9525">
                <a:solidFill>
                  <a:schemeClr val="accent1">
                    <a:tint val="77000"/>
                  </a:schemeClr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434-4D21-B570-BD05BB3D06A1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5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AA639F2-3051-465D-B967-DDC92F123252}" type="VALUE">
                      <a:rPr lang="en-US" altLang="ko-KR" sz="1050" smtClean="0"/>
                      <a:pPr>
                        <a:defRPr sz="1050"/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 alt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434-4D21-B570-BD05BB3D06A1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434-4D21-B570-BD05BB3D06A1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434-4D21-B570-BD05BB3D06A1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434-4D21-B570-BD05BB3D06A1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434-4D21-B570-BD05BB3D06A1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434-4D21-B570-BD05BB3D06A1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434-4D21-B570-BD05BB3D06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t" anchorCtr="0">
                <a:spAutoFit/>
              </a:bodyPr>
              <a:lstStyle/>
              <a:p>
                <a:pPr>
                  <a:defRPr sz="10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3월</c:v>
                </c:pt>
                <c:pt idx="1">
                  <c:v>4월</c:v>
                </c:pt>
                <c:pt idx="2">
                  <c:v>5월</c:v>
                </c:pt>
                <c:pt idx="3">
                  <c:v>6월</c:v>
                </c:pt>
                <c:pt idx="4">
                  <c:v>7월</c:v>
                </c:pt>
                <c:pt idx="5">
                  <c:v>8월</c:v>
                </c:pt>
                <c:pt idx="6">
                  <c:v>9월</c:v>
                </c:pt>
                <c:pt idx="7">
                  <c:v>10월</c:v>
                </c:pt>
                <c:pt idx="8">
                  <c:v>11월</c:v>
                </c:pt>
                <c:pt idx="9">
                  <c:v>12월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</c:v>
                </c:pt>
                <c:pt idx="1">
                  <c:v>14</c:v>
                </c:pt>
                <c:pt idx="2">
                  <c:v>18</c:v>
                </c:pt>
                <c:pt idx="3">
                  <c:v>17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D6A-4506-97AA-6C0C265E46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1916496"/>
        <c:axId val="881915536"/>
      </c:lineChart>
      <c:catAx>
        <c:axId val="881916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881915536"/>
        <c:crosses val="autoZero"/>
        <c:auto val="1"/>
        <c:lblAlgn val="ctr"/>
        <c:lblOffset val="100"/>
        <c:tickLblSkip val="1"/>
        <c:noMultiLvlLbl val="0"/>
      </c:catAx>
      <c:valAx>
        <c:axId val="8819155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81916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4282597791779073"/>
          <c:y val="3.7343550371891777E-2"/>
          <c:w val="0.34955031779623441"/>
          <c:h val="0.10542986004009776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주제</c:v>
                </c:pt>
              </c:strCache>
            </c:strRef>
          </c:tx>
          <c:dPt>
            <c:idx val="0"/>
            <c:bubble3D val="0"/>
            <c:spPr>
              <a:solidFill>
                <a:srgbClr val="46577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8CE-498F-A551-FD2E07E964DC}"/>
              </c:ext>
            </c:extLst>
          </c:dPt>
          <c:dPt>
            <c:idx val="1"/>
            <c:bubble3D val="0"/>
            <c:spPr>
              <a:solidFill>
                <a:srgbClr val="C2DED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8CE-498F-A551-FD2E07E964DC}"/>
              </c:ext>
            </c:extLst>
          </c:dPt>
          <c:dPt>
            <c:idx val="2"/>
            <c:bubble3D val="0"/>
            <c:spPr>
              <a:solidFill>
                <a:srgbClr val="FEBAA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8CE-498F-A551-FD2E07E964D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개인</c:v>
                </c:pt>
                <c:pt idx="1">
                  <c:v>직장</c:v>
                </c:pt>
                <c:pt idx="2">
                  <c:v>가족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</c:v>
                </c:pt>
                <c:pt idx="1">
                  <c:v>17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CE-498F-A551-FD2E07E964DC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14460671041687"/>
          <c:y val="0.10092174818264225"/>
          <c:w val="0.80155243861108538"/>
          <c:h val="0.7774442730881203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E4E4E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EBAA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B7D-4844-B69A-04EE5B037A9B}"/>
              </c:ext>
            </c:extLst>
          </c:dPt>
          <c:dPt>
            <c:idx val="1"/>
            <c:invertIfNegative val="0"/>
            <c:bubble3D val="0"/>
            <c:spPr>
              <a:solidFill>
                <a:srgbClr val="C2DED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B7D-4844-B69A-04EE5B037A9B}"/>
              </c:ext>
            </c:extLst>
          </c:dPt>
          <c:dPt>
            <c:idx val="2"/>
            <c:invertIfNegative val="0"/>
            <c:bubble3D val="0"/>
            <c:spPr>
              <a:solidFill>
                <a:srgbClr val="FEBAA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B7D-4844-B69A-04EE5B037A9B}"/>
              </c:ext>
            </c:extLst>
          </c:dPt>
          <c:dPt>
            <c:idx val="3"/>
            <c:invertIfNegative val="0"/>
            <c:bubble3D val="0"/>
            <c:spPr>
              <a:solidFill>
                <a:srgbClr val="FEBAA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44D4-44C3-BFC1-A860A6DBF519}"/>
              </c:ext>
            </c:extLst>
          </c:dPt>
          <c:dPt>
            <c:idx val="4"/>
            <c:invertIfNegative val="0"/>
            <c:bubble3D val="0"/>
            <c:spPr>
              <a:solidFill>
                <a:srgbClr val="C2DED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B06F-446B-BEEC-4E8A999760F8}"/>
              </c:ext>
            </c:extLst>
          </c:dPt>
          <c:dPt>
            <c:idx val="5"/>
            <c:invertIfNegative val="0"/>
            <c:bubble3D val="0"/>
            <c:spPr>
              <a:solidFill>
                <a:srgbClr val="46577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06F-446B-BEEC-4E8A999760F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부부</c:v>
                </c:pt>
                <c:pt idx="1">
                  <c:v>직장 내 대인관계</c:v>
                </c:pt>
                <c:pt idx="2">
                  <c:v>자녀</c:v>
                </c:pt>
                <c:pt idx="3">
                  <c:v>가족</c:v>
                </c:pt>
                <c:pt idx="4">
                  <c:v>직무스트레스</c:v>
                </c:pt>
                <c:pt idx="5">
                  <c:v>정신건강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B7D-4844-B69A-04EE5B037A9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241722272"/>
        <c:axId val="1241721792"/>
      </c:barChart>
      <c:catAx>
        <c:axId val="1241722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1241721792"/>
        <c:crosses val="autoZero"/>
        <c:auto val="1"/>
        <c:lblAlgn val="ctr"/>
        <c:lblOffset val="100"/>
        <c:noMultiLvlLbl val="0"/>
      </c:catAx>
      <c:valAx>
        <c:axId val="1241721792"/>
        <c:scaling>
          <c:orientation val="minMax"/>
          <c:max val="1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1241722272"/>
        <c:crosses val="autoZero"/>
        <c:crossBetween val="between"/>
        <c:majorUnit val="3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927" cy="341095"/>
          </a:xfrm>
          <a:prstGeom prst="rect">
            <a:avLst/>
          </a:prstGeom>
        </p:spPr>
        <p:txBody>
          <a:bodyPr vert="horz" lIns="83796" tIns="41898" rIns="83796" bIns="41898" rtlCol="0"/>
          <a:lstStyle>
            <a:lvl1pPr algn="l">
              <a:defRPr sz="11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214" y="0"/>
            <a:ext cx="4302927" cy="341095"/>
          </a:xfrm>
          <a:prstGeom prst="rect">
            <a:avLst/>
          </a:prstGeom>
        </p:spPr>
        <p:txBody>
          <a:bodyPr vert="horz" lIns="83796" tIns="41898" rIns="83796" bIns="41898" rtlCol="0"/>
          <a:lstStyle>
            <a:lvl1pPr algn="r">
              <a:defRPr sz="1100"/>
            </a:lvl1pPr>
          </a:lstStyle>
          <a:p>
            <a:fld id="{288398B2-97D5-4B38-8AA1-DFAD909CE134}" type="datetimeFigureOut">
              <a:rPr lang="ko-KR" altLang="en-US" smtClean="0"/>
              <a:t>2025-07-21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170363" y="849313"/>
            <a:ext cx="15875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3796" tIns="41898" rIns="83796" bIns="41898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684"/>
            <a:ext cx="7942580" cy="2676281"/>
          </a:xfrm>
          <a:prstGeom prst="rect">
            <a:avLst/>
          </a:prstGeom>
        </p:spPr>
        <p:txBody>
          <a:bodyPr vert="horz" lIns="83796" tIns="41898" rIns="83796" bIns="4189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581"/>
            <a:ext cx="4302927" cy="341095"/>
          </a:xfrm>
          <a:prstGeom prst="rect">
            <a:avLst/>
          </a:prstGeom>
        </p:spPr>
        <p:txBody>
          <a:bodyPr vert="horz" lIns="83796" tIns="41898" rIns="83796" bIns="41898" rtlCol="0" anchor="b"/>
          <a:lstStyle>
            <a:lvl1pPr algn="l">
              <a:defRPr sz="11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214" y="6456581"/>
            <a:ext cx="4302927" cy="341095"/>
          </a:xfrm>
          <a:prstGeom prst="rect">
            <a:avLst/>
          </a:prstGeom>
        </p:spPr>
        <p:txBody>
          <a:bodyPr vert="horz" lIns="83796" tIns="41898" rIns="83796" bIns="41898" rtlCol="0" anchor="b"/>
          <a:lstStyle>
            <a:lvl1pPr algn="r">
              <a:defRPr sz="1100"/>
            </a:lvl1pPr>
          </a:lstStyle>
          <a:p>
            <a:fld id="{501479DB-55A9-4D98-ABF4-F9C77226BE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500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3070860"/>
            <a:ext cx="5829300" cy="2539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547360"/>
            <a:ext cx="4800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9212580"/>
            <a:ext cx="2194560" cy="4953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spcBef>
                <a:spcPts val="190"/>
              </a:spcBef>
            </a:pPr>
            <a:r>
              <a:rPr lang="en-US" altLang="ko-KR"/>
              <a:t>- </a:t>
            </a:r>
            <a:fld id="{81D60167-4931-47E6-BA6A-407CBD079E47}" type="slidenum">
              <a:rPr smtClean="0"/>
              <a:pPr marL="12700">
                <a:spcBef>
                  <a:spcPts val="190"/>
                </a:spcBef>
              </a:pPr>
              <a:t>‹#›</a:t>
            </a:fld>
            <a:r>
              <a:rPr spc="-90"/>
              <a:t> </a:t>
            </a:r>
            <a:r>
              <a:t>-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A2A2A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9212580"/>
            <a:ext cx="2194560" cy="4953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spcBef>
                <a:spcPts val="190"/>
              </a:spcBef>
            </a:pPr>
            <a:r>
              <a:rPr lang="en-US" altLang="ko-KR"/>
              <a:t>- </a:t>
            </a:r>
            <a:fld id="{81D60167-4931-47E6-BA6A-407CBD079E47}" type="slidenum">
              <a:rPr smtClean="0"/>
              <a:pPr marL="12700">
                <a:spcBef>
                  <a:spcPts val="190"/>
                </a:spcBef>
              </a:pPr>
              <a:t>‹#›</a:t>
            </a:fld>
            <a:r>
              <a:rPr spc="-90"/>
              <a:t> </a:t>
            </a:r>
            <a:r>
              <a:t>-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A2A2A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278380"/>
            <a:ext cx="298323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278380"/>
            <a:ext cx="298323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2331720" y="9212580"/>
            <a:ext cx="2194560" cy="4953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spcBef>
                <a:spcPts val="190"/>
              </a:spcBef>
            </a:pPr>
            <a:r>
              <a:rPr lang="en-US" altLang="ko-KR"/>
              <a:t>- </a:t>
            </a:r>
            <a:fld id="{81D60167-4931-47E6-BA6A-407CBD079E47}" type="slidenum">
              <a:rPr smtClean="0"/>
              <a:pPr marL="12700">
                <a:spcBef>
                  <a:spcPts val="190"/>
                </a:spcBef>
              </a:pPr>
              <a:t>‹#›</a:t>
            </a:fld>
            <a:r>
              <a:rPr spc="-90"/>
              <a:t> </a:t>
            </a:r>
            <a:r>
              <a:t>-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A2A2A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2331720" y="9212580"/>
            <a:ext cx="2194560" cy="4953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spcBef>
                <a:spcPts val="190"/>
              </a:spcBef>
            </a:pPr>
            <a:r>
              <a:rPr lang="en-US" altLang="ko-KR"/>
              <a:t>- </a:t>
            </a:r>
            <a:fld id="{81D60167-4931-47E6-BA6A-407CBD079E47}" type="slidenum">
              <a:rPr smtClean="0"/>
              <a:pPr marL="12700">
                <a:spcBef>
                  <a:spcPts val="190"/>
                </a:spcBef>
              </a:pPr>
              <a:t>‹#›</a:t>
            </a:fld>
            <a:r>
              <a:rPr spc="-90"/>
              <a:t> </a:t>
            </a:r>
            <a:r>
              <a:t>-</a:t>
            </a: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331720" y="9212580"/>
            <a:ext cx="2194560" cy="4953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spcBef>
                <a:spcPts val="190"/>
              </a:spcBef>
            </a:pPr>
            <a:r>
              <a:rPr lang="en-US" altLang="ko-KR"/>
              <a:t>- </a:t>
            </a:r>
            <a:fld id="{81D60167-4931-47E6-BA6A-407CBD079E47}" type="slidenum">
              <a:rPr smtClean="0"/>
              <a:pPr marL="12700">
                <a:spcBef>
                  <a:spcPts val="190"/>
                </a:spcBef>
              </a:pPr>
              <a:t>‹#›</a:t>
            </a:fld>
            <a:r>
              <a:rPr spc="-90"/>
              <a:t> </a:t>
            </a:r>
            <a:r>
              <a:t>-</a:t>
            </a: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E221-9077-42E5-AE12-ABEF4756F2F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359A-9898-49BC-BF4A-204D693E9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4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5346" y="1279868"/>
            <a:ext cx="4987307" cy="2539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A2A2A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278380"/>
            <a:ext cx="6172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9212580"/>
            <a:ext cx="1577340" cy="25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190807" y="9155063"/>
            <a:ext cx="341171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spcBef>
                <a:spcPts val="190"/>
              </a:spcBef>
            </a:pPr>
            <a:r>
              <a:rPr lang="en-US" altLang="ko-KR"/>
              <a:t>- </a:t>
            </a:r>
            <a:fld id="{81D60167-4931-47E6-BA6A-407CBD079E47}" type="slidenum">
              <a:rPr smtClean="0"/>
              <a:pPr marL="12700">
                <a:spcBef>
                  <a:spcPts val="190"/>
                </a:spcBef>
              </a:pPr>
              <a:t>‹#›</a:t>
            </a:fld>
            <a:r>
              <a:rPr spc="-90"/>
              <a:t> </a:t>
            </a:r>
            <a:r>
              <a:t>-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eg"/><Relationship Id="rId18" Type="http://schemas.openxmlformats.org/officeDocument/2006/relationships/image" Target="../media/image2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jpeg"/><Relationship Id="rId17" Type="http://schemas.openxmlformats.org/officeDocument/2006/relationships/image" Target="../media/image23.jpeg"/><Relationship Id="rId2" Type="http://schemas.openxmlformats.org/officeDocument/2006/relationships/image" Target="../media/image8.jpeg"/><Relationship Id="rId16" Type="http://schemas.openxmlformats.org/officeDocument/2006/relationships/image" Target="../media/image2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5" Type="http://schemas.openxmlformats.org/officeDocument/2006/relationships/image" Target="../media/image21.jpeg"/><Relationship Id="rId10" Type="http://schemas.openxmlformats.org/officeDocument/2006/relationships/image" Target="../media/image16.jpeg"/><Relationship Id="rId19" Type="http://schemas.openxmlformats.org/officeDocument/2006/relationships/image" Target="../media/image25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Relationship Id="rId1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F22A5-641E-C34A-F545-DCA5DB11217A}"/>
              </a:ext>
            </a:extLst>
          </p:cNvPr>
          <p:cNvSpPr/>
          <p:nvPr/>
        </p:nvSpPr>
        <p:spPr>
          <a:xfrm>
            <a:off x="417094" y="371063"/>
            <a:ext cx="3907789" cy="91045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F7EFF8-C9FD-DBD4-307C-D797E4903469}"/>
              </a:ext>
            </a:extLst>
          </p:cNvPr>
          <p:cNvCxnSpPr>
            <a:cxnSpLocks/>
          </p:cNvCxnSpPr>
          <p:nvPr/>
        </p:nvCxnSpPr>
        <p:spPr>
          <a:xfrm>
            <a:off x="3829109" y="357809"/>
            <a:ext cx="0" cy="910455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부분 원형 6">
            <a:extLst>
              <a:ext uri="{FF2B5EF4-FFF2-40B4-BE49-F238E27FC236}">
                <a16:creationId xmlns:a16="http://schemas.microsoft.com/office/drawing/2014/main" id="{9B9B4351-8F4B-2CEA-0817-8171F28DFACC}"/>
              </a:ext>
            </a:extLst>
          </p:cNvPr>
          <p:cNvSpPr/>
          <p:nvPr/>
        </p:nvSpPr>
        <p:spPr>
          <a:xfrm>
            <a:off x="4311634" y="405528"/>
            <a:ext cx="4540809" cy="4337554"/>
          </a:xfrm>
          <a:prstGeom prst="pie">
            <a:avLst>
              <a:gd name="adj1" fmla="val 10810755"/>
              <a:gd name="adj2" fmla="val 16200000"/>
            </a:avLst>
          </a:prstGeom>
          <a:pattFill prst="dk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부분 원형 8">
            <a:extLst>
              <a:ext uri="{FF2B5EF4-FFF2-40B4-BE49-F238E27FC236}">
                <a16:creationId xmlns:a16="http://schemas.microsoft.com/office/drawing/2014/main" id="{60F71184-F5DD-7C49-AA3B-452FD1A2C3DC}"/>
              </a:ext>
            </a:extLst>
          </p:cNvPr>
          <p:cNvSpPr/>
          <p:nvPr/>
        </p:nvSpPr>
        <p:spPr>
          <a:xfrm>
            <a:off x="4300242" y="2595699"/>
            <a:ext cx="4540808" cy="4662523"/>
          </a:xfrm>
          <a:prstGeom prst="pie">
            <a:avLst>
              <a:gd name="adj1" fmla="val 10810755"/>
              <a:gd name="adj2" fmla="val 16200000"/>
            </a:avLst>
          </a:prstGeom>
          <a:pattFill prst="dk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부분 원형 7">
            <a:extLst>
              <a:ext uri="{FF2B5EF4-FFF2-40B4-BE49-F238E27FC236}">
                <a16:creationId xmlns:a16="http://schemas.microsoft.com/office/drawing/2014/main" id="{55776F8D-8E24-F2BD-4F0A-29BA6E57A5E7}"/>
              </a:ext>
            </a:extLst>
          </p:cNvPr>
          <p:cNvSpPr/>
          <p:nvPr/>
        </p:nvSpPr>
        <p:spPr>
          <a:xfrm rot="16200000">
            <a:off x="4311254" y="310527"/>
            <a:ext cx="4540809" cy="4540810"/>
          </a:xfrm>
          <a:prstGeom prst="pie">
            <a:avLst>
              <a:gd name="adj1" fmla="val 10810755"/>
              <a:gd name="adj2" fmla="val 16200000"/>
            </a:avLst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부분 원형 9">
            <a:extLst>
              <a:ext uri="{FF2B5EF4-FFF2-40B4-BE49-F238E27FC236}">
                <a16:creationId xmlns:a16="http://schemas.microsoft.com/office/drawing/2014/main" id="{BB86EE7B-CDB7-D6E0-A21B-9169C020488F}"/>
              </a:ext>
            </a:extLst>
          </p:cNvPr>
          <p:cNvSpPr/>
          <p:nvPr/>
        </p:nvSpPr>
        <p:spPr>
          <a:xfrm rot="5400000">
            <a:off x="2041229" y="4934670"/>
            <a:ext cx="4540809" cy="4540810"/>
          </a:xfrm>
          <a:prstGeom prst="pie">
            <a:avLst>
              <a:gd name="adj1" fmla="val 10810755"/>
              <a:gd name="adj2" fmla="val 16200000"/>
            </a:avLst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부분 원형 10">
            <a:extLst>
              <a:ext uri="{FF2B5EF4-FFF2-40B4-BE49-F238E27FC236}">
                <a16:creationId xmlns:a16="http://schemas.microsoft.com/office/drawing/2014/main" id="{AFC13AA4-445B-7E70-6300-291056011989}"/>
              </a:ext>
            </a:extLst>
          </p:cNvPr>
          <p:cNvSpPr/>
          <p:nvPr/>
        </p:nvSpPr>
        <p:spPr>
          <a:xfrm rot="10800000">
            <a:off x="2054481" y="4946338"/>
            <a:ext cx="4540808" cy="4529281"/>
          </a:xfrm>
          <a:prstGeom prst="pie">
            <a:avLst>
              <a:gd name="adj1" fmla="val 10810755"/>
              <a:gd name="adj2" fmla="val 16200000"/>
            </a:avLst>
          </a:prstGeom>
          <a:pattFill prst="dk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부분 원형 11">
            <a:extLst>
              <a:ext uri="{FF2B5EF4-FFF2-40B4-BE49-F238E27FC236}">
                <a16:creationId xmlns:a16="http://schemas.microsoft.com/office/drawing/2014/main" id="{4B6D0ABE-7F9E-6227-3BC5-E6CC577F0A2B}"/>
              </a:ext>
            </a:extLst>
          </p:cNvPr>
          <p:cNvSpPr/>
          <p:nvPr/>
        </p:nvSpPr>
        <p:spPr>
          <a:xfrm rot="5400000">
            <a:off x="2046992" y="7205472"/>
            <a:ext cx="4529281" cy="4540810"/>
          </a:xfrm>
          <a:prstGeom prst="pie">
            <a:avLst>
              <a:gd name="adj1" fmla="val 10810755"/>
              <a:gd name="adj2" fmla="val 16200000"/>
            </a:avLst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CA6856-EBE0-2032-740F-E4BEC4FADEA9}"/>
              </a:ext>
            </a:extLst>
          </p:cNvPr>
          <p:cNvSpPr txBox="1"/>
          <p:nvPr/>
        </p:nvSpPr>
        <p:spPr>
          <a:xfrm>
            <a:off x="453191" y="2078415"/>
            <a:ext cx="3329562" cy="596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38"/>
              </a:lnSpc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2025 | 2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분기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LEAP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운영 보고서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3A4697-D9A7-4C9F-C7A5-9558FA8F9ABD}"/>
              </a:ext>
            </a:extLst>
          </p:cNvPr>
          <p:cNvSpPr txBox="1"/>
          <p:nvPr/>
        </p:nvSpPr>
        <p:spPr>
          <a:xfrm>
            <a:off x="465890" y="2619763"/>
            <a:ext cx="3327915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세아베스틸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근로자 지원 프로그램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1D5B3A3-5C52-3F68-3162-D4C8EB4FD9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45" y="9033621"/>
            <a:ext cx="960565" cy="432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53C22F3-5615-F001-9B0C-F780CC833C81}"/>
              </a:ext>
            </a:extLst>
          </p:cNvPr>
          <p:cNvSpPr txBox="1"/>
          <p:nvPr/>
        </p:nvSpPr>
        <p:spPr>
          <a:xfrm>
            <a:off x="432412" y="8697029"/>
            <a:ext cx="3327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LEAP, a comprehensive solution service that helps the growth of an organization and the rich life of workers' families beyond the mental health of individual workers.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BE965F-5A2F-7C49-5280-C775CF1AFF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3" y="401302"/>
            <a:ext cx="105254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53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6E67E-45A4-F6C2-777C-41AC75D4C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30D63B6-BB01-943B-0B20-FFDA4672B0C5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0EA64E7-3736-9B1D-8F14-2F115452A824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5E63FA6-F10F-2226-7B8A-5E4F5D17AFC3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object 9">
            <a:extLst>
              <a:ext uri="{FF2B5EF4-FFF2-40B4-BE49-F238E27FC236}">
                <a16:creationId xmlns:a16="http://schemas.microsoft.com/office/drawing/2014/main" id="{B303693E-17E6-E77A-0F10-005B5E238AB7}"/>
              </a:ext>
            </a:extLst>
          </p:cNvPr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CB5D3ACE-290C-2AFC-9B3F-4EED8839021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CAF489-0B29-9315-5796-E653A909442E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8B54BBE3-9315-647B-8220-60E588FE66BD}"/>
              </a:ext>
            </a:extLst>
          </p:cNvPr>
          <p:cNvSpPr txBox="1"/>
          <p:nvPr/>
        </p:nvSpPr>
        <p:spPr>
          <a:xfrm>
            <a:off x="590519" y="1569000"/>
            <a:ext cx="2141731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성별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11" name="sex_case">
            <a:extLst>
              <a:ext uri="{FF2B5EF4-FFF2-40B4-BE49-F238E27FC236}">
                <a16:creationId xmlns:a16="http://schemas.microsoft.com/office/drawing/2014/main" id="{0F4CC2EB-F9BA-F18B-527E-AD781D0F4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543627"/>
              </p:ext>
            </p:extLst>
          </p:nvPr>
        </p:nvGraphicFramePr>
        <p:xfrm>
          <a:off x="882684" y="1990471"/>
          <a:ext cx="5220000" cy="3672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000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1305000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44814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 건수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41564" marB="4156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남성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여성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055783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063382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908344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491514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461652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931537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621447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42329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336459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906100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532406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object 7">
            <a:extLst>
              <a:ext uri="{FF2B5EF4-FFF2-40B4-BE49-F238E27FC236}">
                <a16:creationId xmlns:a16="http://schemas.microsoft.com/office/drawing/2014/main" id="{010F1A20-A6D5-9B17-3245-A48B4ED3137F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11204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3B52FAF-27B3-7443-3FAA-D9A82A0091AC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8FFA7CD3-242B-EC56-AF22-5F18A91B8412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BCD8930-94ED-4D96-E045-9362D24B3AE9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object 9">
            <a:extLst>
              <a:ext uri="{FF2B5EF4-FFF2-40B4-BE49-F238E27FC236}">
                <a16:creationId xmlns:a16="http://schemas.microsoft.com/office/drawing/2014/main" id="{298AF9D0-C0D7-6371-CDBA-78E29A703896}"/>
              </a:ext>
            </a:extLst>
          </p:cNvPr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39173875-A0A8-29FF-282F-B84234E0B47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D700F-B7BD-9413-D288-09A248F0A52D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5602547B-C00D-31BD-F835-09CC6E07538A}"/>
              </a:ext>
            </a:extLst>
          </p:cNvPr>
          <p:cNvSpPr txBox="1"/>
          <p:nvPr/>
        </p:nvSpPr>
        <p:spPr>
          <a:xfrm>
            <a:off x="590519" y="1569000"/>
            <a:ext cx="2141731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3.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연령별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10" name="age_people">
            <a:extLst>
              <a:ext uri="{FF2B5EF4-FFF2-40B4-BE49-F238E27FC236}">
                <a16:creationId xmlns:a16="http://schemas.microsoft.com/office/drawing/2014/main" id="{907B3C69-64B0-4368-82C1-F40288C82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954895"/>
              </p:ext>
            </p:extLst>
          </p:nvPr>
        </p:nvGraphicFramePr>
        <p:xfrm>
          <a:off x="882684" y="2067698"/>
          <a:ext cx="5220000" cy="3635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000">
                  <a:extLst>
                    <a:ext uri="{9D8B030D-6E8A-4147-A177-3AD203B41FA5}">
                      <a16:colId xmlns:a16="http://schemas.microsoft.com/office/drawing/2014/main" val="1036247310"/>
                    </a:ext>
                  </a:extLst>
                </a:gridCol>
                <a:gridCol w="870000">
                  <a:extLst>
                    <a:ext uri="{9D8B030D-6E8A-4147-A177-3AD203B41FA5}">
                      <a16:colId xmlns:a16="http://schemas.microsoft.com/office/drawing/2014/main" val="3666697494"/>
                    </a:ext>
                  </a:extLst>
                </a:gridCol>
                <a:gridCol w="870000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8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7142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 인원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14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594956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923405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103659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612424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972376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1039249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82369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21939"/>
                  </a:ext>
                </a:extLst>
              </a:tr>
              <a:tr h="22759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862166"/>
                  </a:ext>
                </a:extLst>
              </a:tr>
              <a:tr h="22759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271679"/>
                  </a:ext>
                </a:extLst>
              </a:tr>
              <a:tr h="22759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095535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45909"/>
                  </a:ext>
                </a:extLst>
              </a:tr>
            </a:tbl>
          </a:graphicData>
        </a:graphic>
      </p:graphicFrame>
      <p:sp>
        <p:nvSpPr>
          <p:cNvPr id="12" name="object 5">
            <a:extLst>
              <a:ext uri="{FF2B5EF4-FFF2-40B4-BE49-F238E27FC236}">
                <a16:creationId xmlns:a16="http://schemas.microsoft.com/office/drawing/2014/main" id="{CC9BCE18-FE85-790A-416A-10E13B868278}"/>
              </a:ext>
            </a:extLst>
          </p:cNvPr>
          <p:cNvSpPr txBox="1"/>
          <p:nvPr/>
        </p:nvSpPr>
        <p:spPr>
          <a:xfrm>
            <a:off x="887202" y="5862552"/>
            <a:ext cx="3600053" cy="3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누계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포함한 연인원 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실계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제외한 </a:t>
            </a:r>
            <a:r>
              <a:rPr lang="ko-KR" altLang="en-US" sz="10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실인원</a:t>
            </a:r>
            <a:endParaRPr lang="en-US" altLang="ko-KR" sz="1000" dirty="0">
              <a:solidFill>
                <a:srgbClr val="333333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58C7F3DD-3CE2-2DBA-98BD-717C402BDAEF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02028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4CE6A-9036-E995-03C5-209A700AA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age_case">
            <a:extLst>
              <a:ext uri="{FF2B5EF4-FFF2-40B4-BE49-F238E27FC236}">
                <a16:creationId xmlns:a16="http://schemas.microsoft.com/office/drawing/2014/main" id="{BA9C0F04-CB21-324C-891F-63C309CB8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075152"/>
              </p:ext>
            </p:extLst>
          </p:nvPr>
        </p:nvGraphicFramePr>
        <p:xfrm>
          <a:off x="882684" y="1979416"/>
          <a:ext cx="5220000" cy="3669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000">
                  <a:extLst>
                    <a:ext uri="{9D8B030D-6E8A-4147-A177-3AD203B41FA5}">
                      <a16:colId xmlns:a16="http://schemas.microsoft.com/office/drawing/2014/main" val="3343553544"/>
                    </a:ext>
                  </a:extLst>
                </a:gridCol>
                <a:gridCol w="870000">
                  <a:extLst>
                    <a:ext uri="{9D8B030D-6E8A-4147-A177-3AD203B41FA5}">
                      <a16:colId xmlns:a16="http://schemas.microsoft.com/office/drawing/2014/main" val="1057909130"/>
                    </a:ext>
                  </a:extLst>
                </a:gridCol>
                <a:gridCol w="870000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870000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44614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 건수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41564" marB="4156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6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055783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063382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908344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411385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133414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625323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530392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564778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452599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3006871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818536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CEC86306-0CBD-4C13-E69E-F8BC2409F3CC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4140BF5-46A2-CE4A-0A0E-0B25ACD05E0C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F5EDAB8-B517-17E1-0A3F-F99E789FAC71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object 9">
            <a:extLst>
              <a:ext uri="{FF2B5EF4-FFF2-40B4-BE49-F238E27FC236}">
                <a16:creationId xmlns:a16="http://schemas.microsoft.com/office/drawing/2014/main" id="{EC524865-4521-0076-F5B2-37E50DA835A3}"/>
              </a:ext>
            </a:extLst>
          </p:cNvPr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ED0512B3-4220-17F3-13E9-9C66F4E7204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D13596-41BE-FBA1-72C5-D802A13A9338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B7A6EE13-441A-21DB-2BAE-5A3FF865FC9E}"/>
              </a:ext>
            </a:extLst>
          </p:cNvPr>
          <p:cNvSpPr txBox="1"/>
          <p:nvPr/>
        </p:nvSpPr>
        <p:spPr>
          <a:xfrm>
            <a:off x="590519" y="1569000"/>
            <a:ext cx="2141731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3.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연령별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3271225B-D3A2-EF1A-BC57-6AF0851514C1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10665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33190BD6-EF1E-6BCC-928B-D7EE51CB6225}"/>
              </a:ext>
            </a:extLst>
          </p:cNvPr>
          <p:cNvGrpSpPr/>
          <p:nvPr/>
        </p:nvGrpSpPr>
        <p:grpSpPr>
          <a:xfrm>
            <a:off x="482600" y="1718008"/>
            <a:ext cx="2758440" cy="2062575"/>
            <a:chOff x="581583" y="2316845"/>
            <a:chExt cx="2758440" cy="2062575"/>
          </a:xfrm>
        </p:grpSpPr>
        <p:graphicFrame>
          <p:nvGraphicFramePr>
            <p:cNvPr id="14" name="차트 13">
              <a:extLst>
                <a:ext uri="{FF2B5EF4-FFF2-40B4-BE49-F238E27FC236}">
                  <a16:creationId xmlns:a16="http://schemas.microsoft.com/office/drawing/2014/main" id="{4DD1D180-3C63-02C8-EC3A-97068937354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1881813"/>
                </p:ext>
              </p:extLst>
            </p:nvPr>
          </p:nvGraphicFramePr>
          <p:xfrm>
            <a:off x="581583" y="2316845"/>
            <a:ext cx="2758440" cy="20625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D84EB98-E5D0-40D7-C270-A47F6A849272}"/>
                </a:ext>
              </a:extLst>
            </p:cNvPr>
            <p:cNvSpPr/>
            <p:nvPr/>
          </p:nvSpPr>
          <p:spPr>
            <a:xfrm>
              <a:off x="1589583" y="3217327"/>
              <a:ext cx="686758" cy="26161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총 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49</a:t>
              </a:r>
              <a:r>
                <a:rPr lang="ko-KR" altLang="en-US" sz="1000" dirty="0">
                  <a:solidFill>
                    <a:schemeClr val="tx1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회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723E01D-2566-D678-F0F9-184AC9919227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EA9AF8B-AD6F-A65B-FD14-F5ACD25778F9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F649047-233E-6F0B-8A09-26419FB2EE2C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object 9">
            <a:extLst>
              <a:ext uri="{FF2B5EF4-FFF2-40B4-BE49-F238E27FC236}">
                <a16:creationId xmlns:a16="http://schemas.microsoft.com/office/drawing/2014/main" id="{68EA5073-2DEC-A306-DA81-C942F9990EF7}"/>
              </a:ext>
            </a:extLst>
          </p:cNvPr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2144E925-37A0-571A-71B4-7206D343E7F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2C4739-6A1A-805A-DF79-69DE0CF996F9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8F5FAC6A-D14F-FC17-F7D5-035A74E3491C}"/>
              </a:ext>
            </a:extLst>
          </p:cNvPr>
          <p:cNvSpPr txBox="1"/>
          <p:nvPr/>
        </p:nvSpPr>
        <p:spPr>
          <a:xfrm>
            <a:off x="590519" y="1569000"/>
            <a:ext cx="2141731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4.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주제별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8B26F-5276-1BA1-36B7-C757061B0C14}"/>
              </a:ext>
            </a:extLst>
          </p:cNvPr>
          <p:cNvSpPr txBox="1"/>
          <p:nvPr/>
        </p:nvSpPr>
        <p:spPr>
          <a:xfrm>
            <a:off x="3069000" y="1718008"/>
            <a:ext cx="2891246" cy="147732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상담 주제는 크게 직장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개인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가족의 영역으로 나누어지며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상담사가 직원의 주요 문제를 탐색하여  작성한 일지를 기준으로 데이터를 추출함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이용한 상담 주제를 살펴보면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개인 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17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건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(35%) &gt;  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직장 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17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건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(35%) &gt; 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가족 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15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건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(30%)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순으로 나타남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고위험군으로 보고된 건은 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건으로 확인됨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7DA8BF67-27CF-550C-AD29-59B5B9E74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955086"/>
              </p:ext>
            </p:extLst>
          </p:nvPr>
        </p:nvGraphicFramePr>
        <p:xfrm>
          <a:off x="831417" y="5800548"/>
          <a:ext cx="5209266" cy="3317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6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955">
                  <a:extLst>
                    <a:ext uri="{9D8B030D-6E8A-4147-A177-3AD203B41FA5}">
                      <a16:colId xmlns:a16="http://schemas.microsoft.com/office/drawing/2014/main" val="2752530830"/>
                    </a:ext>
                  </a:extLst>
                </a:gridCol>
                <a:gridCol w="818105">
                  <a:extLst>
                    <a:ext uri="{9D8B030D-6E8A-4147-A177-3AD203B41FA5}">
                      <a16:colId xmlns:a16="http://schemas.microsoft.com/office/drawing/2014/main" val="3435487661"/>
                    </a:ext>
                  </a:extLst>
                </a:gridCol>
              </a:tblGrid>
              <a:tr h="20723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대주제</a:t>
                      </a:r>
                      <a:endParaRPr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소주제</a:t>
                      </a:r>
                      <a:endParaRPr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내용</a:t>
                      </a:r>
                      <a:endParaRPr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상담건수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231">
                <a:tc rowSpan="5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직장</a:t>
                      </a:r>
                      <a:endParaRPr lang="en-US" altLang="ko-KR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ea typeface="나눔스퀘어_ac" panose="020B0600000101010101" pitchFamily="50" charset="-127"/>
                        </a:rPr>
                        <a:t>직무스트레스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산재 스트레스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891268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업무 스트레스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535478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일할 의욕의 상실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5839492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endParaRPr lang="en-US" altLang="ko-KR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직장 내 대인관계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동료와의 갈등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2790073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endParaRPr lang="en-US" altLang="ko-KR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상사와의 갈등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613710"/>
                  </a:ext>
                </a:extLst>
              </a:tr>
              <a:tr h="207231">
                <a:tc rowSpan="5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개인</a:t>
                      </a:r>
                      <a:endParaRPr lang="en-US" altLang="ko-KR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정신건강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정서소진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번아웃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4229152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endParaRPr lang="en-US" altLang="ko-KR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불안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1700561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endParaRPr lang="en-US" altLang="ko-KR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짜증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분노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610347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endParaRPr lang="en-US" altLang="ko-KR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무기력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1707504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endParaRPr lang="en-US" altLang="ko-KR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우울증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1161228"/>
                  </a:ext>
                </a:extLst>
              </a:tr>
              <a:tr h="207231">
                <a:tc rowSpan="4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가족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가족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가족갈등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부모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형제 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3330049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endParaRPr lang="ko-KR" altLang="en-US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부부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부부갈등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2009114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endParaRPr lang="ko-KR" altLang="en-US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solidFill>
                            <a:schemeClr val="tx1"/>
                          </a:solidFill>
                          <a:ea typeface="나눔스퀘어_ac" panose="020B0600000101010101" pitchFamily="50" charset="-127"/>
                        </a:rPr>
                        <a:t>자녀</a:t>
                      </a:r>
                      <a:endParaRPr lang="en-US" altLang="ko-KR" sz="900" dirty="0">
                        <a:solidFill>
                          <a:schemeClr val="tx1"/>
                        </a:solidFill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자녀 정서문제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우울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불안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ADHD)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3261241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endParaRPr lang="ko-KR" altLang="en-US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자녀양육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교육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0056260"/>
                  </a:ext>
                </a:extLst>
              </a:tr>
              <a:tr h="207231">
                <a:tc gridSpan="3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                       합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  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계</a:t>
                      </a:r>
                      <a:endParaRPr lang="en-US" altLang="ko-KR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2283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F1615F6-0DCF-2BEE-8C24-4DC5F5A93337}"/>
              </a:ext>
            </a:extLst>
          </p:cNvPr>
          <p:cNvSpPr txBox="1"/>
          <p:nvPr/>
        </p:nvSpPr>
        <p:spPr>
          <a:xfrm>
            <a:off x="2697950" y="3657000"/>
            <a:ext cx="1434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순위별 상담 주제</a:t>
            </a:r>
            <a:r>
              <a:rPr lang="en-US" altLang="ko-KR" sz="1100" b="1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100" b="1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건</a:t>
            </a:r>
            <a:r>
              <a:rPr lang="en-US" altLang="ko-KR" sz="1100" b="1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100" b="1" spc="25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6C6A3CD5-4E90-476D-F464-A0837C2B4A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134287"/>
              </p:ext>
            </p:extLst>
          </p:nvPr>
        </p:nvGraphicFramePr>
        <p:xfrm>
          <a:off x="831417" y="3918610"/>
          <a:ext cx="5193120" cy="1761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object 7">
            <a:extLst>
              <a:ext uri="{FF2B5EF4-FFF2-40B4-BE49-F238E27FC236}">
                <a16:creationId xmlns:a16="http://schemas.microsoft.com/office/drawing/2014/main" id="{4EAAB758-EEF8-8C73-AE88-00B1A2AE22F5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35829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_case">
            <a:extLst>
              <a:ext uri="{FF2B5EF4-FFF2-40B4-BE49-F238E27FC236}">
                <a16:creationId xmlns:a16="http://schemas.microsoft.com/office/drawing/2014/main" id="{D61A86DA-F8C8-B584-CE02-B872F772C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200799"/>
              </p:ext>
            </p:extLst>
          </p:nvPr>
        </p:nvGraphicFramePr>
        <p:xfrm>
          <a:off x="882684" y="2071118"/>
          <a:ext cx="5220000" cy="3461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141499484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30767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7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CES-D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K-ELS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ICL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389357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237491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056533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69704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357581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828061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458734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180970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273138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71617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535921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object 4">
            <a:extLst>
              <a:ext uri="{FF2B5EF4-FFF2-40B4-BE49-F238E27FC236}">
                <a16:creationId xmlns:a16="http://schemas.microsoft.com/office/drawing/2014/main" id="{9DB645D9-A0F5-2C65-5265-A61B298A4D0F}"/>
              </a:ext>
            </a:extLst>
          </p:cNvPr>
          <p:cNvSpPr txBox="1"/>
          <p:nvPr/>
        </p:nvSpPr>
        <p:spPr>
          <a:xfrm>
            <a:off x="938980" y="1582608"/>
            <a:ext cx="2654779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7967CD-2EAA-C6D2-3FC8-C8A875E43458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Ⅳ.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심리진단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24359359-5F4A-9B1B-3B36-86C80286E283}"/>
              </a:ext>
            </a:extLst>
          </p:cNvPr>
          <p:cNvSpPr txBox="1"/>
          <p:nvPr/>
        </p:nvSpPr>
        <p:spPr>
          <a:xfrm>
            <a:off x="590519" y="5836353"/>
            <a:ext cx="5934481" cy="78547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검사 소개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361950" lvl="1" algn="just">
              <a:spcBef>
                <a:spcPts val="605"/>
              </a:spcBef>
            </a:pP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953338" lvl="2" indent="-171450" algn="just"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ko-KR" altLang="en-US" sz="12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세담세담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홈페이지에 로그인 시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직원 누구나 무료 검사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3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종 실시 가능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7DB1D1B-533F-ABF6-3289-1A8405512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821631"/>
              </p:ext>
            </p:extLst>
          </p:nvPr>
        </p:nvGraphicFramePr>
        <p:xfrm>
          <a:off x="882684" y="6781044"/>
          <a:ext cx="5220000" cy="2256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9295">
                  <a:extLst>
                    <a:ext uri="{9D8B030D-6E8A-4147-A177-3AD203B41FA5}">
                      <a16:colId xmlns:a16="http://schemas.microsoft.com/office/drawing/2014/main" val="1861313826"/>
                    </a:ext>
                  </a:extLst>
                </a:gridCol>
                <a:gridCol w="3168000">
                  <a:extLst>
                    <a:ext uri="{9D8B030D-6E8A-4147-A177-3AD203B41FA5}">
                      <a16:colId xmlns:a16="http://schemas.microsoft.com/office/drawing/2014/main" val="464278421"/>
                    </a:ext>
                  </a:extLst>
                </a:gridCol>
                <a:gridCol w="702705">
                  <a:extLst>
                    <a:ext uri="{9D8B030D-6E8A-4147-A177-3AD203B41FA5}">
                      <a16:colId xmlns:a16="http://schemas.microsoft.com/office/drawing/2014/main" val="2932133373"/>
                    </a:ext>
                  </a:extLst>
                </a:gridCol>
              </a:tblGrid>
              <a:tr h="2575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/>
                        </a:rPr>
                        <a:t>검사명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/>
                        </a:rPr>
                        <a:t>주요 내용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소요시간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332956"/>
                  </a:ext>
                </a:extLst>
              </a:tr>
              <a:tr h="6661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우울자가진단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CES-D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 현재 겪고 있는 </a:t>
                      </a:r>
                      <a:r>
                        <a:rPr lang="ko-KR" alt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우울감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무력감 등을 확인하여 일상에서 어느  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정도로 어려움을 느끼고 있는지 측정하는 검사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5~10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분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73288"/>
                  </a:ext>
                </a:extLst>
              </a:tr>
              <a:tr h="6661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감정노동검사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K-ELS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 감정노동으로 인한 문제 영역과 그 스트레스의 수준을 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측정하는 자기보고식 검사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5~10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분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056713"/>
                  </a:ext>
                </a:extLst>
              </a:tr>
              <a:tr h="6661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불면증자가진단검사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ICL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직장인이 자주 경험하는 불면증의 심각 수준과 개선해야 할  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수면습관 및 수면환경을 자기 점검하는 검사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5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분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671277"/>
                  </a:ext>
                </a:extLst>
              </a:tr>
            </a:tbl>
          </a:graphicData>
        </a:graphic>
      </p:graphicFrame>
      <p:sp>
        <p:nvSpPr>
          <p:cNvPr id="2" name="object 7">
            <a:extLst>
              <a:ext uri="{FF2B5EF4-FFF2-40B4-BE49-F238E27FC236}">
                <a16:creationId xmlns:a16="http://schemas.microsoft.com/office/drawing/2014/main" id="{4178F4BA-63D6-68FB-AF61-F42BE6805278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99927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9</a:t>
            </a:r>
            <a:r>
              <a:rPr lang="ko-KR" altLang="en-US"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195F2A-B604-3082-2076-7CE164E27E81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Ⅴ.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홍보</a:t>
            </a:r>
          </a:p>
        </p:txBody>
      </p:sp>
      <p:sp>
        <p:nvSpPr>
          <p:cNvPr id="47" name="object 4">
            <a:extLst>
              <a:ext uri="{FF2B5EF4-FFF2-40B4-BE49-F238E27FC236}">
                <a16:creationId xmlns:a16="http://schemas.microsoft.com/office/drawing/2014/main" id="{71EDCBB8-4613-8501-2C64-17DA16AC9328}"/>
              </a:ext>
            </a:extLst>
          </p:cNvPr>
          <p:cNvSpPr txBox="1"/>
          <p:nvPr/>
        </p:nvSpPr>
        <p:spPr>
          <a:xfrm>
            <a:off x="908999" y="1494814"/>
            <a:ext cx="5341155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홍보 운영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48" name="object 3">
            <a:extLst>
              <a:ext uri="{FF2B5EF4-FFF2-40B4-BE49-F238E27FC236}">
                <a16:creationId xmlns:a16="http://schemas.microsoft.com/office/drawing/2014/main" id="{45D573A1-3965-53A1-D51A-29F9191EB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73792"/>
              </p:ext>
            </p:extLst>
          </p:nvPr>
        </p:nvGraphicFramePr>
        <p:xfrm>
          <a:off x="882684" y="2067698"/>
          <a:ext cx="5341156" cy="283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5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7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727">
                  <a:extLst>
                    <a:ext uri="{9D8B030D-6E8A-4147-A177-3AD203B41FA5}">
                      <a16:colId xmlns:a16="http://schemas.microsoft.com/office/drawing/2014/main" val="3405444286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8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홍보물 제작 건수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힐링콘텐츠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기타홍보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6492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06553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80595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2319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4258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5566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9571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45078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누계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object 7">
            <a:extLst>
              <a:ext uri="{FF2B5EF4-FFF2-40B4-BE49-F238E27FC236}">
                <a16:creationId xmlns:a16="http://schemas.microsoft.com/office/drawing/2014/main" id="{68AE8687-5AD2-899A-1116-88C3166BC061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78765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5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A55B38E-D737-9593-735B-CF1AAD597C81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Ⅴ</a:t>
            </a:r>
            <a:r>
              <a:rPr kumimoji="0" lang="en-US" altLang="ko-KR" sz="1600" b="0" i="0" u="none" strike="noStrike" kern="1200" cap="none" spc="25" normalizeH="0" baseline="0" noProof="0" dirty="0">
                <a:ln>
                  <a:noFill/>
                </a:ln>
                <a:solidFill>
                  <a:srgbClr val="005FA1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. </a:t>
            </a:r>
            <a:r>
              <a:rPr kumimoji="0" lang="ko-KR" altLang="en-US" sz="1600" b="0" i="0" u="none" strike="noStrike" kern="1200" cap="none" spc="25" normalizeH="0" baseline="0" noProof="0" dirty="0">
                <a:ln>
                  <a:noFill/>
                </a:ln>
                <a:solidFill>
                  <a:srgbClr val="005FA1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홍보</a:t>
            </a: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975F3FCF-7197-6694-9CBA-823FA9C2B115}"/>
              </a:ext>
            </a:extLst>
          </p:cNvPr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83987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5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E2FF2582-8B90-C9C5-BDB1-58E78741900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0" lvl="0" indent="0" algn="ctr" defTabSz="839876" rtl="0" eaLnBrk="1" fontAlgn="auto" latinLnBrk="1" hangingPunct="1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 </a:t>
            </a:r>
            <a:r>
              <a:rPr kumimoji="0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A39BA3B-E376-0534-12DD-61880E1D06A7}"/>
              </a:ext>
            </a:extLst>
          </p:cNvPr>
          <p:cNvGraphicFramePr>
            <a:graphicFrameLocks noGrp="1"/>
          </p:cNvGraphicFramePr>
          <p:nvPr/>
        </p:nvGraphicFramePr>
        <p:xfrm>
          <a:off x="572643" y="2001001"/>
          <a:ext cx="5633605" cy="60138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6721">
                  <a:extLst>
                    <a:ext uri="{9D8B030D-6E8A-4147-A177-3AD203B41FA5}">
                      <a16:colId xmlns:a16="http://schemas.microsoft.com/office/drawing/2014/main" val="2470566895"/>
                    </a:ext>
                  </a:extLst>
                </a:gridCol>
                <a:gridCol w="1126721">
                  <a:extLst>
                    <a:ext uri="{9D8B030D-6E8A-4147-A177-3AD203B41FA5}">
                      <a16:colId xmlns:a16="http://schemas.microsoft.com/office/drawing/2014/main" val="4106297496"/>
                    </a:ext>
                  </a:extLst>
                </a:gridCol>
                <a:gridCol w="1126721">
                  <a:extLst>
                    <a:ext uri="{9D8B030D-6E8A-4147-A177-3AD203B41FA5}">
                      <a16:colId xmlns:a16="http://schemas.microsoft.com/office/drawing/2014/main" val="529396699"/>
                    </a:ext>
                  </a:extLst>
                </a:gridCol>
                <a:gridCol w="1126721">
                  <a:extLst>
                    <a:ext uri="{9D8B030D-6E8A-4147-A177-3AD203B41FA5}">
                      <a16:colId xmlns:a16="http://schemas.microsoft.com/office/drawing/2014/main" val="4074529662"/>
                    </a:ext>
                  </a:extLst>
                </a:gridCol>
                <a:gridCol w="1126721">
                  <a:extLst>
                    <a:ext uri="{9D8B030D-6E8A-4147-A177-3AD203B41FA5}">
                      <a16:colId xmlns:a16="http://schemas.microsoft.com/office/drawing/2014/main" val="1274657580"/>
                    </a:ext>
                  </a:extLst>
                </a:gridCol>
              </a:tblGrid>
              <a:tr h="20046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645346"/>
                  </a:ext>
                </a:extLst>
              </a:tr>
              <a:tr h="200462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81333"/>
                  </a:ext>
                </a:extLst>
              </a:tr>
              <a:tr h="20046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57601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945B467C-6D48-88A6-54C2-89BA9CD7C9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32" y="2047711"/>
            <a:ext cx="1080000" cy="1080000"/>
          </a:xfrm>
          <a:prstGeom prst="rect">
            <a:avLst/>
          </a:prstGeom>
        </p:spPr>
      </p:pic>
      <p:pic>
        <p:nvPicPr>
          <p:cNvPr id="12" name="그림 11" descr="텍스트, 스크린샷, 웹사이트, 웹 페이지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6614EF4-CE91-2ABB-CB3A-7D4B2B4E28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23"/>
          <a:stretch>
            <a:fillRect/>
          </a:stretch>
        </p:blipFill>
        <p:spPr>
          <a:xfrm>
            <a:off x="3983977" y="5505232"/>
            <a:ext cx="1080000" cy="1159114"/>
          </a:xfrm>
          <a:prstGeom prst="rect">
            <a:avLst/>
          </a:prstGeom>
        </p:spPr>
      </p:pic>
      <p:pic>
        <p:nvPicPr>
          <p:cNvPr id="13" name="그림 12" descr="텍스트, 과일, 편지, 메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C858FD0-FF07-5E20-88DE-0EF94F7DD2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47" y="5505232"/>
            <a:ext cx="1080000" cy="2428200"/>
          </a:xfrm>
          <a:prstGeom prst="rect">
            <a:avLst/>
          </a:prstGeom>
        </p:spPr>
      </p:pic>
      <p:pic>
        <p:nvPicPr>
          <p:cNvPr id="15" name="그림 14" descr="텍스트, 과일, 푸드그룹, 채소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A96B8D6-0590-2AAC-50DD-3110C38C439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948" y="2047711"/>
            <a:ext cx="1080000" cy="1080000"/>
          </a:xfrm>
          <a:prstGeom prst="rect">
            <a:avLst/>
          </a:prstGeom>
        </p:spPr>
      </p:pic>
      <p:pic>
        <p:nvPicPr>
          <p:cNvPr id="18" name="그림 17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7AFD64D-F4DE-DEB6-C052-162B4C58E0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781" y="2047711"/>
            <a:ext cx="1080000" cy="1080000"/>
          </a:xfrm>
          <a:prstGeom prst="rect">
            <a:avLst/>
          </a:prstGeom>
        </p:spPr>
      </p:pic>
      <p:pic>
        <p:nvPicPr>
          <p:cNvPr id="20" name="그림 19" descr="텍스트, 스크린샷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85B4545-7D2A-F7AD-103F-A9A32E54296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886" y="3214384"/>
            <a:ext cx="1080000" cy="2206714"/>
          </a:xfrm>
          <a:prstGeom prst="rect">
            <a:avLst/>
          </a:prstGeom>
        </p:spPr>
      </p:pic>
      <p:pic>
        <p:nvPicPr>
          <p:cNvPr id="23" name="그림 22" descr="텍스트, 과일, 자연 식품, 바나나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9B6B021-22BE-73F3-B811-DC480559DB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32" y="4341098"/>
            <a:ext cx="1080000" cy="1080000"/>
          </a:xfrm>
          <a:prstGeom prst="rect">
            <a:avLst/>
          </a:prstGeom>
        </p:spPr>
      </p:pic>
      <p:pic>
        <p:nvPicPr>
          <p:cNvPr id="26" name="그림 25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2C87C32-DF66-E4DE-132E-90EF6DCD032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614" y="2047711"/>
            <a:ext cx="1080000" cy="1080000"/>
          </a:xfrm>
          <a:prstGeom prst="rect">
            <a:avLst/>
          </a:prstGeom>
        </p:spPr>
      </p:pic>
      <p:pic>
        <p:nvPicPr>
          <p:cNvPr id="28" name="그림 27" descr="텍스트, 스크린샷, 웹사이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595DD4F-7FEC-32C3-D0A1-D0402F647BD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607" y="3214384"/>
            <a:ext cx="1080000" cy="2206714"/>
          </a:xfrm>
          <a:prstGeom prst="rect">
            <a:avLst/>
          </a:prstGeom>
        </p:spPr>
      </p:pic>
      <p:pic>
        <p:nvPicPr>
          <p:cNvPr id="30" name="그림 29" descr="텍스트, 과일, 슈퍼푸드, 음식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2611B97-0222-11B7-22C6-07E78DCE9B5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446" y="2047711"/>
            <a:ext cx="1080000" cy="1080000"/>
          </a:xfrm>
          <a:prstGeom prst="rect">
            <a:avLst/>
          </a:prstGeom>
        </p:spPr>
      </p:pic>
      <p:pic>
        <p:nvPicPr>
          <p:cNvPr id="32" name="그림 31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5A21B36-CF2E-5E8B-1ECF-0C09A639A67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32" y="3214384"/>
            <a:ext cx="1080000" cy="1080000"/>
          </a:xfrm>
          <a:prstGeom prst="rect">
            <a:avLst/>
          </a:prstGeom>
        </p:spPr>
      </p:pic>
      <p:pic>
        <p:nvPicPr>
          <p:cNvPr id="34" name="그림 33" descr="텍스트, 편지, 꽃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AEF71D8-B990-46A0-3177-65FC2A66237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32" y="5505232"/>
            <a:ext cx="1080000" cy="2425500"/>
          </a:xfrm>
          <a:prstGeom prst="rect">
            <a:avLst/>
          </a:prstGeom>
        </p:spPr>
      </p:pic>
      <p:pic>
        <p:nvPicPr>
          <p:cNvPr id="36" name="그림 35" descr="텍스트, 편지, 메뉴, 친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D0FAC1E-F23A-4986-F062-580F254846A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162" y="5505232"/>
            <a:ext cx="1080000" cy="2428200"/>
          </a:xfrm>
          <a:prstGeom prst="rect">
            <a:avLst/>
          </a:prstGeom>
        </p:spPr>
      </p:pic>
      <p:pic>
        <p:nvPicPr>
          <p:cNvPr id="42" name="그림 41" descr="텍스트, 스크린샷, 웹사이트, 온라인 광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3190DAD-57F8-BAE4-01C4-7126C714547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058" y="3214385"/>
            <a:ext cx="1080000" cy="2206714"/>
          </a:xfrm>
          <a:prstGeom prst="rect">
            <a:avLst/>
          </a:prstGeom>
        </p:spPr>
      </p:pic>
      <p:pic>
        <p:nvPicPr>
          <p:cNvPr id="43" name="그림 42" descr="텍스트, 우산, 야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8779837-9EE5-2F48-E468-ACDF3703090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781" y="3214384"/>
            <a:ext cx="1080000" cy="2206714"/>
          </a:xfrm>
          <a:prstGeom prst="rect">
            <a:avLst/>
          </a:prstGeom>
        </p:spPr>
      </p:pic>
      <p:pic>
        <p:nvPicPr>
          <p:cNvPr id="49" name="그림 48" descr="텍스트, 스크린샷, 웹사이트, 온라인 광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83640A3-4ACF-F624-4B63-515831DA80D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23"/>
          <a:stretch>
            <a:fillRect/>
          </a:stretch>
        </p:blipFill>
        <p:spPr>
          <a:xfrm>
            <a:off x="5099058" y="5502531"/>
            <a:ext cx="1080000" cy="1159113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A5B473F5-32BD-2454-BA9B-E066ACE8437F}"/>
              </a:ext>
            </a:extLst>
          </p:cNvPr>
          <p:cNvSpPr txBox="1"/>
          <p:nvPr/>
        </p:nvSpPr>
        <p:spPr>
          <a:xfrm>
            <a:off x="785959" y="1428517"/>
            <a:ext cx="5662001" cy="39722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200000"/>
              </a:lnSpc>
              <a:spcBef>
                <a:spcPts val="605"/>
              </a:spcBef>
            </a:pP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ko-KR" altLang="en-US" sz="12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힐링콘텐츠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다양한 주제의 </a:t>
            </a:r>
            <a:r>
              <a:rPr lang="ko-KR" altLang="en-US" sz="12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힐링카드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제공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주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회 </a:t>
            </a:r>
            <a:r>
              <a:rPr lang="ko-KR" altLang="en-US" sz="12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세담세담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홈페이지에 게시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pic>
        <p:nvPicPr>
          <p:cNvPr id="10" name="그림 9" descr="텍스트, 과일, 포도, 음식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81F30C0-2EFA-4505-5E5E-763D7BD0ECC2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490" y="6748966"/>
            <a:ext cx="1077488" cy="1175346"/>
          </a:xfrm>
          <a:prstGeom prst="rect">
            <a:avLst/>
          </a:prstGeom>
        </p:spPr>
      </p:pic>
      <p:pic>
        <p:nvPicPr>
          <p:cNvPr id="11" name="그림 10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858D7C5-07FF-6D0D-8FD9-FDD8CA666C8D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446" y="6743075"/>
            <a:ext cx="1080000" cy="1175345"/>
          </a:xfrm>
          <a:prstGeom prst="rect">
            <a:avLst/>
          </a:prstGeom>
        </p:spPr>
      </p:pic>
      <p:sp>
        <p:nvSpPr>
          <p:cNvPr id="8" name="object 7">
            <a:extLst>
              <a:ext uri="{FF2B5EF4-FFF2-40B4-BE49-F238E27FC236}">
                <a16:creationId xmlns:a16="http://schemas.microsoft.com/office/drawing/2014/main" id="{BA4F8CDD-E42C-4440-D708-F13C8021E821}"/>
              </a:ext>
            </a:extLst>
          </p:cNvPr>
          <p:cNvSpPr txBox="1"/>
          <p:nvPr/>
        </p:nvSpPr>
        <p:spPr>
          <a:xfrm>
            <a:off x="4293000" y="581948"/>
            <a:ext cx="19655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674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FF4BF38-9F89-91F1-9471-57E625C71A98}"/>
              </a:ext>
            </a:extLst>
          </p:cNvPr>
          <p:cNvSpPr/>
          <p:nvPr/>
        </p:nvSpPr>
        <p:spPr>
          <a:xfrm>
            <a:off x="2471576" y="371063"/>
            <a:ext cx="3907789" cy="91045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4F03B4A-3047-0808-7509-47286F55B3C7}"/>
              </a:ext>
            </a:extLst>
          </p:cNvPr>
          <p:cNvGrpSpPr/>
          <p:nvPr/>
        </p:nvGrpSpPr>
        <p:grpSpPr>
          <a:xfrm>
            <a:off x="1017491" y="434795"/>
            <a:ext cx="1357823" cy="951207"/>
            <a:chOff x="1121124" y="368307"/>
            <a:chExt cx="1496120" cy="1048089"/>
          </a:xfrm>
          <a:solidFill>
            <a:srgbClr val="005FA1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194EDA8-28B7-7ED8-F5D6-E3AD62D76D35}"/>
                </a:ext>
              </a:extLst>
            </p:cNvPr>
            <p:cNvSpPr/>
            <p:nvPr/>
          </p:nvSpPr>
          <p:spPr>
            <a:xfrm>
              <a:off x="1121124" y="806796"/>
              <a:ext cx="1496120" cy="609600"/>
            </a:xfrm>
            <a:prstGeom prst="roundRect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4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048DF74-2A1B-4A1D-4948-853AF74C05DB}"/>
                </a:ext>
              </a:extLst>
            </p:cNvPr>
            <p:cNvSpPr/>
            <p:nvPr/>
          </p:nvSpPr>
          <p:spPr>
            <a:xfrm>
              <a:off x="1121124" y="368307"/>
              <a:ext cx="1496120" cy="609600"/>
            </a:xfrm>
            <a:prstGeom prst="rect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4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6929000-2CBB-1FA7-8650-A324AAA0F282}"/>
              </a:ext>
            </a:extLst>
          </p:cNvPr>
          <p:cNvGrpSpPr/>
          <p:nvPr/>
        </p:nvGrpSpPr>
        <p:grpSpPr>
          <a:xfrm rot="10800000">
            <a:off x="1017491" y="8519998"/>
            <a:ext cx="1357823" cy="951207"/>
            <a:chOff x="1121124" y="368307"/>
            <a:chExt cx="1496120" cy="1048089"/>
          </a:xfrm>
          <a:solidFill>
            <a:srgbClr val="005FA1"/>
          </a:solidFill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7543BD6-7E7C-0929-FAB4-E6A654591E4D}"/>
                </a:ext>
              </a:extLst>
            </p:cNvPr>
            <p:cNvSpPr/>
            <p:nvPr/>
          </p:nvSpPr>
          <p:spPr>
            <a:xfrm>
              <a:off x="1121124" y="806796"/>
              <a:ext cx="1496120" cy="609600"/>
            </a:xfrm>
            <a:prstGeom prst="roundRect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4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C658564-8874-DCA3-F2C8-289FC20AEF7D}"/>
                </a:ext>
              </a:extLst>
            </p:cNvPr>
            <p:cNvSpPr/>
            <p:nvPr/>
          </p:nvSpPr>
          <p:spPr>
            <a:xfrm>
              <a:off x="1121124" y="368307"/>
              <a:ext cx="1496120" cy="609600"/>
            </a:xfrm>
            <a:prstGeom prst="rect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4"/>
            </a:p>
          </p:txBody>
        </p:sp>
      </p:grpSp>
      <p:sp>
        <p:nvSpPr>
          <p:cNvPr id="13" name="object 11">
            <a:extLst>
              <a:ext uri="{FF2B5EF4-FFF2-40B4-BE49-F238E27FC236}">
                <a16:creationId xmlns:a16="http://schemas.microsoft.com/office/drawing/2014/main" id="{31D238DB-BBBB-0A2E-35AB-5A672652AF31}"/>
              </a:ext>
            </a:extLst>
          </p:cNvPr>
          <p:cNvSpPr txBox="1"/>
          <p:nvPr/>
        </p:nvSpPr>
        <p:spPr>
          <a:xfrm>
            <a:off x="996179" y="1644304"/>
            <a:ext cx="1406058" cy="27930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pPr marL="11527" algn="ctr">
              <a:spcBef>
                <a:spcPts val="91"/>
              </a:spcBef>
            </a:pPr>
            <a:r>
              <a:rPr lang="en-US" altLang="ko-KR" sz="1815" spc="-18" dirty="0">
                <a:solidFill>
                  <a:srgbClr val="4657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algun Gothic"/>
              </a:rPr>
              <a:t>C</a:t>
            </a:r>
            <a:r>
              <a:rPr lang="en-US" altLang="ko-KR" sz="1452" spc="-18" dirty="0">
                <a:solidFill>
                  <a:srgbClr val="4657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algun Gothic"/>
              </a:rPr>
              <a:t>ONTENTS</a:t>
            </a:r>
            <a:endParaRPr sz="1452" dirty="0">
              <a:solidFill>
                <a:srgbClr val="46577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Malgun Gothic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3450A74-EF82-6F00-579A-67EFBD122CB6}"/>
              </a:ext>
            </a:extLst>
          </p:cNvPr>
          <p:cNvGrpSpPr/>
          <p:nvPr/>
        </p:nvGrpSpPr>
        <p:grpSpPr>
          <a:xfrm>
            <a:off x="3276447" y="4938488"/>
            <a:ext cx="2074688" cy="251479"/>
            <a:chOff x="3684539" y="3233608"/>
            <a:chExt cx="2285999" cy="277093"/>
          </a:xfrm>
        </p:grpSpPr>
        <p:sp>
          <p:nvSpPr>
            <p:cNvPr id="23" name="object 11">
              <a:extLst>
                <a:ext uri="{FF2B5EF4-FFF2-40B4-BE49-F238E27FC236}">
                  <a16:creationId xmlns:a16="http://schemas.microsoft.com/office/drawing/2014/main" id="{63DA0A12-DA38-AD80-9580-FC7898291493}"/>
                </a:ext>
              </a:extLst>
            </p:cNvPr>
            <p:cNvSpPr txBox="1"/>
            <p:nvPr/>
          </p:nvSpPr>
          <p:spPr>
            <a:xfrm>
              <a:off x="4159249" y="3233608"/>
              <a:ext cx="1811289" cy="277093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11527">
                <a:spcBef>
                  <a:spcPts val="91"/>
                </a:spcBef>
              </a:pPr>
              <a:r>
                <a:rPr lang="ko-KR" altLang="en-US" sz="1634" spc="-18" dirty="0">
                  <a:solidFill>
                    <a:srgbClr val="33333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rPr>
                <a:t>심리진단</a:t>
              </a:r>
              <a:endParaRPr lang="ko-KR" altLang="en-US" sz="1634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0E893E7-5349-8815-3088-AB835C79B5F9}"/>
                </a:ext>
              </a:extLst>
            </p:cNvPr>
            <p:cNvSpPr/>
            <p:nvPr/>
          </p:nvSpPr>
          <p:spPr>
            <a:xfrm>
              <a:off x="3684539" y="3248272"/>
              <a:ext cx="247765" cy="247765"/>
            </a:xfrm>
            <a:prstGeom prst="ellipse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61" spc="-36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Malgun Gothic"/>
                </a:rPr>
                <a:t>Ⅳ</a:t>
              </a:r>
              <a:endParaRPr lang="ko-KR" altLang="en-US" sz="136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AC636CE-D1AF-D585-39E4-44628A789641}"/>
              </a:ext>
            </a:extLst>
          </p:cNvPr>
          <p:cNvGrpSpPr/>
          <p:nvPr/>
        </p:nvGrpSpPr>
        <p:grpSpPr>
          <a:xfrm>
            <a:off x="3276446" y="5612359"/>
            <a:ext cx="2489627" cy="251479"/>
            <a:chOff x="3684539" y="3233607"/>
            <a:chExt cx="2743200" cy="277093"/>
          </a:xfrm>
        </p:grpSpPr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3ABE0E3A-623A-6E29-2AEC-A6B1EDF26D11}"/>
                </a:ext>
              </a:extLst>
            </p:cNvPr>
            <p:cNvSpPr txBox="1"/>
            <p:nvPr/>
          </p:nvSpPr>
          <p:spPr>
            <a:xfrm>
              <a:off x="4159250" y="3233607"/>
              <a:ext cx="2268489" cy="277093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11527">
                <a:spcBef>
                  <a:spcPts val="91"/>
                </a:spcBef>
              </a:pPr>
              <a:r>
                <a:rPr lang="ko-KR" altLang="en-US" sz="1634" spc="-18" dirty="0">
                  <a:solidFill>
                    <a:srgbClr val="33333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rPr>
                <a:t>홍보</a:t>
              </a:r>
              <a:endParaRPr lang="ko-KR" altLang="en-US" sz="1634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CEA9047-E67B-685B-0BF1-B7D566D92A21}"/>
                </a:ext>
              </a:extLst>
            </p:cNvPr>
            <p:cNvSpPr/>
            <p:nvPr/>
          </p:nvSpPr>
          <p:spPr>
            <a:xfrm>
              <a:off x="3684539" y="3248272"/>
              <a:ext cx="247765" cy="247765"/>
            </a:xfrm>
            <a:prstGeom prst="ellipse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61" spc="-36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Malgun Gothic"/>
                </a:rPr>
                <a:t>Ⅴ</a:t>
              </a:r>
              <a:endParaRPr lang="ko-KR" altLang="en-US" sz="136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EDAD24E-6239-1A77-473C-D31DD0E378BF}"/>
              </a:ext>
            </a:extLst>
          </p:cNvPr>
          <p:cNvGrpSpPr/>
          <p:nvPr/>
        </p:nvGrpSpPr>
        <p:grpSpPr>
          <a:xfrm>
            <a:off x="3276446" y="2916875"/>
            <a:ext cx="1867220" cy="251479"/>
            <a:chOff x="3684539" y="3233608"/>
            <a:chExt cx="2057400" cy="277093"/>
          </a:xfrm>
        </p:grpSpPr>
        <p:sp>
          <p:nvSpPr>
            <p:cNvPr id="38" name="object 11">
              <a:extLst>
                <a:ext uri="{FF2B5EF4-FFF2-40B4-BE49-F238E27FC236}">
                  <a16:creationId xmlns:a16="http://schemas.microsoft.com/office/drawing/2014/main" id="{04A8AEAD-2B5C-FDF5-73E4-45960641B398}"/>
                </a:ext>
              </a:extLst>
            </p:cNvPr>
            <p:cNvSpPr txBox="1"/>
            <p:nvPr/>
          </p:nvSpPr>
          <p:spPr>
            <a:xfrm>
              <a:off x="4159250" y="3233608"/>
              <a:ext cx="1582689" cy="277093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11527">
                <a:spcBef>
                  <a:spcPts val="91"/>
                </a:spcBef>
              </a:pPr>
              <a:r>
                <a:rPr lang="ko-KR" altLang="en-US" sz="1634" spc="-18" dirty="0">
                  <a:solidFill>
                    <a:srgbClr val="33333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rPr>
                <a:t>사업 개요</a:t>
              </a:r>
              <a:endParaRPr sz="1634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690FCAA-BFBD-3F25-5D3C-556ECEFCC6A0}"/>
                </a:ext>
              </a:extLst>
            </p:cNvPr>
            <p:cNvSpPr/>
            <p:nvPr/>
          </p:nvSpPr>
          <p:spPr>
            <a:xfrm>
              <a:off x="3684539" y="3248272"/>
              <a:ext cx="247765" cy="247765"/>
            </a:xfrm>
            <a:prstGeom prst="ellipse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61" spc="-36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Malgun Gothic"/>
                </a:rPr>
                <a:t>Ⅰ</a:t>
              </a:r>
              <a:endParaRPr lang="ko-KR" altLang="en-US" sz="136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D12491D-A709-56B2-E292-2125401B9285}"/>
              </a:ext>
            </a:extLst>
          </p:cNvPr>
          <p:cNvGrpSpPr/>
          <p:nvPr/>
        </p:nvGrpSpPr>
        <p:grpSpPr>
          <a:xfrm>
            <a:off x="3276446" y="4264617"/>
            <a:ext cx="2489627" cy="251479"/>
            <a:chOff x="3684539" y="3233607"/>
            <a:chExt cx="2743200" cy="277093"/>
          </a:xfrm>
        </p:grpSpPr>
        <p:sp>
          <p:nvSpPr>
            <p:cNvPr id="41" name="object 11">
              <a:extLst>
                <a:ext uri="{FF2B5EF4-FFF2-40B4-BE49-F238E27FC236}">
                  <a16:creationId xmlns:a16="http://schemas.microsoft.com/office/drawing/2014/main" id="{C6FBF7F5-976F-8F4B-6EF5-AB3F7417BA82}"/>
                </a:ext>
              </a:extLst>
            </p:cNvPr>
            <p:cNvSpPr txBox="1"/>
            <p:nvPr/>
          </p:nvSpPr>
          <p:spPr>
            <a:xfrm>
              <a:off x="4159250" y="3233607"/>
              <a:ext cx="2268489" cy="277093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11527">
                <a:spcBef>
                  <a:spcPts val="91"/>
                </a:spcBef>
              </a:pPr>
              <a:r>
                <a:rPr lang="ko-KR" altLang="en-US" sz="1634" spc="-18" dirty="0">
                  <a:solidFill>
                    <a:srgbClr val="33333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rPr>
                <a:t>심리상담</a:t>
              </a:r>
              <a:endParaRPr sz="1634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C1D64E1B-78C7-4145-8E3C-213457C372FD}"/>
                </a:ext>
              </a:extLst>
            </p:cNvPr>
            <p:cNvSpPr/>
            <p:nvPr/>
          </p:nvSpPr>
          <p:spPr>
            <a:xfrm>
              <a:off x="3684539" y="3248272"/>
              <a:ext cx="247765" cy="247765"/>
            </a:xfrm>
            <a:prstGeom prst="ellipse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61" spc="-36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Malgun Gothic"/>
                </a:rPr>
                <a:t>Ⅲ</a:t>
              </a:r>
              <a:endParaRPr lang="ko-KR" altLang="en-US" sz="136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FB1576F-BE1D-0CCE-A960-E16AA16DD880}"/>
              </a:ext>
            </a:extLst>
          </p:cNvPr>
          <p:cNvGrpSpPr/>
          <p:nvPr/>
        </p:nvGrpSpPr>
        <p:grpSpPr>
          <a:xfrm>
            <a:off x="3276446" y="3590746"/>
            <a:ext cx="2282158" cy="251479"/>
            <a:chOff x="3684539" y="3233608"/>
            <a:chExt cx="2514600" cy="277093"/>
          </a:xfrm>
        </p:grpSpPr>
        <p:sp>
          <p:nvSpPr>
            <p:cNvPr id="44" name="object 11">
              <a:extLst>
                <a:ext uri="{FF2B5EF4-FFF2-40B4-BE49-F238E27FC236}">
                  <a16:creationId xmlns:a16="http://schemas.microsoft.com/office/drawing/2014/main" id="{34288E0E-34B5-AC84-6B9F-0E40145A6BE7}"/>
                </a:ext>
              </a:extLst>
            </p:cNvPr>
            <p:cNvSpPr txBox="1"/>
            <p:nvPr/>
          </p:nvSpPr>
          <p:spPr>
            <a:xfrm>
              <a:off x="4159250" y="3233608"/>
              <a:ext cx="2039889" cy="277093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11527">
                <a:spcBef>
                  <a:spcPts val="91"/>
                </a:spcBef>
              </a:pPr>
              <a:r>
                <a:rPr lang="ko-KR" altLang="en-US" sz="1634" spc="-18" dirty="0">
                  <a:solidFill>
                    <a:srgbClr val="33333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rPr>
                <a:t>운영 요약 </a:t>
              </a:r>
              <a:endParaRPr sz="1634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64F92B6B-AB55-C66E-DD21-BC6ECB694CD0}"/>
                </a:ext>
              </a:extLst>
            </p:cNvPr>
            <p:cNvSpPr/>
            <p:nvPr/>
          </p:nvSpPr>
          <p:spPr>
            <a:xfrm>
              <a:off x="3684539" y="3248272"/>
              <a:ext cx="247765" cy="247765"/>
            </a:xfrm>
            <a:prstGeom prst="ellipse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61" spc="-36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Malgun Gothic"/>
                </a:rPr>
                <a:t>Ⅱ</a:t>
              </a:r>
              <a:endParaRPr lang="ko-KR" altLang="en-US" sz="136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80DDF6-B13C-1960-DD39-F1641067BAD0}"/>
              </a:ext>
            </a:extLst>
          </p:cNvPr>
          <p:cNvSpPr txBox="1"/>
          <p:nvPr/>
        </p:nvSpPr>
        <p:spPr>
          <a:xfrm>
            <a:off x="495270" y="1089031"/>
            <a:ext cx="15765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Ⅰ.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사업 개요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549000" y="789762"/>
            <a:ext cx="5760000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9000" y="9248576"/>
            <a:ext cx="576000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599425" y="1494813"/>
            <a:ext cx="5650730" cy="2797882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20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사업명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EAP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서비스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&lt;</a:t>
            </a:r>
            <a:r>
              <a:rPr lang="ko-KR" altLang="en-US" sz="12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세담세담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프로그램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&gt;</a:t>
            </a:r>
          </a:p>
          <a:p>
            <a:pPr marL="12700" algn="just">
              <a:lnSpc>
                <a:spcPct val="200000"/>
              </a:lnSpc>
              <a:spcBef>
                <a:spcPts val="605"/>
              </a:spcBef>
            </a:pP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2.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운영 기간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2025. 03. 01. ~ 2025. 06. 30.</a:t>
            </a:r>
          </a:p>
          <a:p>
            <a:pPr marL="12700" algn="just">
              <a:lnSpc>
                <a:spcPct val="20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3.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사업 목적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444500" lvl="1" indent="-176213" algn="just">
              <a:lnSpc>
                <a:spcPct val="15000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구성원의 마음건강 증진을 위한 전문 심리상담 프로그램을 제공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444500" lvl="1" indent="-176213" algn="just">
              <a:lnSpc>
                <a:spcPct val="15000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다양한 </a:t>
            </a:r>
            <a:r>
              <a:rPr lang="ko-KR" altLang="en-US" sz="12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내외부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요인으로 발생하는 스트레스를 예방하고 심리정서 관리의 필요성 제고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44500" lvl="1" indent="-176213" algn="just">
              <a:lnSpc>
                <a:spcPct val="15000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심리적 어려움을 해소하여 일과 삶의 균형감을 찾고 업무 생산성 증대에 기여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20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4.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운영 주요 범위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440E7DE-EC0D-7318-5954-5A6C213B9691}"/>
              </a:ext>
            </a:extLst>
          </p:cNvPr>
          <p:cNvGrpSpPr/>
          <p:nvPr/>
        </p:nvGrpSpPr>
        <p:grpSpPr>
          <a:xfrm>
            <a:off x="1964985" y="5411117"/>
            <a:ext cx="3074351" cy="3124542"/>
            <a:chOff x="1964985" y="5185223"/>
            <a:chExt cx="3074351" cy="312454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F3BAB18-3DF3-4C22-D4DD-75FB5BB48A12}"/>
                </a:ext>
              </a:extLst>
            </p:cNvPr>
            <p:cNvSpPr/>
            <p:nvPr/>
          </p:nvSpPr>
          <p:spPr>
            <a:xfrm rot="2700000">
              <a:off x="2870444" y="5185223"/>
              <a:ext cx="1263431" cy="1263432"/>
            </a:xfrm>
            <a:prstGeom prst="rect">
              <a:avLst/>
            </a:prstGeom>
            <a:solidFill>
              <a:srgbClr val="FEBA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4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146311F-A2CF-B3F8-DDA3-4FD8E7C2C317}"/>
                </a:ext>
              </a:extLst>
            </p:cNvPr>
            <p:cNvSpPr/>
            <p:nvPr/>
          </p:nvSpPr>
          <p:spPr>
            <a:xfrm rot="2700000">
              <a:off x="2870444" y="7046334"/>
              <a:ext cx="1263431" cy="1263432"/>
            </a:xfrm>
            <a:prstGeom prst="rect">
              <a:avLst/>
            </a:prstGeom>
            <a:solidFill>
              <a:srgbClr val="C6C1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4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1EEA0DA-F896-8B2A-37B6-9FB768F77A47}"/>
                </a:ext>
              </a:extLst>
            </p:cNvPr>
            <p:cNvSpPr/>
            <p:nvPr/>
          </p:nvSpPr>
          <p:spPr>
            <a:xfrm rot="2700000">
              <a:off x="3775904" y="6128747"/>
              <a:ext cx="1263431" cy="1263432"/>
            </a:xfrm>
            <a:prstGeom prst="rect">
              <a:avLst/>
            </a:prstGeom>
            <a:solidFill>
              <a:srgbClr val="FAE3B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4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039C752-E6FC-7FE3-5C10-EE80D67D4114}"/>
                </a:ext>
              </a:extLst>
            </p:cNvPr>
            <p:cNvSpPr/>
            <p:nvPr/>
          </p:nvSpPr>
          <p:spPr>
            <a:xfrm rot="2700000">
              <a:off x="1964985" y="6107150"/>
              <a:ext cx="1263431" cy="1263432"/>
            </a:xfrm>
            <a:prstGeom prst="rect">
              <a:avLst/>
            </a:prstGeom>
            <a:solidFill>
              <a:srgbClr val="8DC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4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3613F45-FE4E-5376-5385-1EAD0695F34A}"/>
                </a:ext>
              </a:extLst>
            </p:cNvPr>
            <p:cNvSpPr/>
            <p:nvPr/>
          </p:nvSpPr>
          <p:spPr>
            <a:xfrm rot="2700000">
              <a:off x="3065990" y="6266196"/>
              <a:ext cx="815685" cy="815686"/>
            </a:xfrm>
            <a:prstGeom prst="rect">
              <a:avLst/>
            </a:prstGeom>
            <a:solidFill>
              <a:srgbClr val="EFED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4" dirty="0"/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7B3FA3B-0EAB-FC5E-3EAE-419FC1F2F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7633" y="6536249"/>
              <a:ext cx="774109" cy="348144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6555772D-316F-0507-0537-FF71EDD3A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1398" y="5536177"/>
              <a:ext cx="561525" cy="561525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7F6A170-6BF9-10BC-016E-955F22CAD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6858" y="6479701"/>
              <a:ext cx="561525" cy="561525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D7B7773A-D879-252F-7C10-BE3B8C5D2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1398" y="7397288"/>
              <a:ext cx="561525" cy="561525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F45BDC1-E1FA-9F09-E453-D61135CC1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938" y="6458104"/>
              <a:ext cx="561525" cy="561525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BB166F4-950D-D2C4-5F01-82E1911D0920}"/>
              </a:ext>
            </a:extLst>
          </p:cNvPr>
          <p:cNvSpPr txBox="1"/>
          <p:nvPr/>
        </p:nvSpPr>
        <p:spPr>
          <a:xfrm>
            <a:off x="770960" y="4873871"/>
            <a:ext cx="786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pc="23" dirty="0">
                <a:solidFill>
                  <a:srgbClr val="FEBAA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심리상담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3D06B45-2784-9E0D-E18B-83BD0D51AA7B}"/>
              </a:ext>
            </a:extLst>
          </p:cNvPr>
          <p:cNvSpPr txBox="1"/>
          <p:nvPr/>
        </p:nvSpPr>
        <p:spPr>
          <a:xfrm>
            <a:off x="635973" y="5200756"/>
            <a:ext cx="2508208" cy="682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7135" indent="-155608">
              <a:spcBef>
                <a:spcPts val="549"/>
              </a:spcBef>
              <a:buFont typeface="Arial" panose="020B0604020202020204" pitchFamily="34" charset="0"/>
              <a:buChar char="•"/>
            </a:pP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조직부문</a:t>
            </a:r>
            <a:r>
              <a:rPr lang="en-US" altLang="ko-KR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: </a:t>
            </a: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직무스트레스</a:t>
            </a:r>
            <a:r>
              <a:rPr lang="en-US" altLang="ko-KR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업무부적응 등</a:t>
            </a:r>
            <a:endParaRPr lang="en-US" altLang="ko-KR" sz="1000" spc="23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67135" indent="-155608">
              <a:spcBef>
                <a:spcPts val="549"/>
              </a:spcBef>
              <a:buFont typeface="Arial" panose="020B0604020202020204" pitchFamily="34" charset="0"/>
              <a:buChar char="•"/>
            </a:pP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개인부문 </a:t>
            </a:r>
            <a:r>
              <a:rPr lang="en-US" altLang="ko-KR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우울</a:t>
            </a:r>
            <a:r>
              <a:rPr lang="en-US" altLang="ko-KR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불안</a:t>
            </a:r>
            <a:r>
              <a:rPr lang="en-US" altLang="ko-KR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PTSD, </a:t>
            </a: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공황장애 등</a:t>
            </a:r>
            <a:endParaRPr lang="en-US" altLang="ko-KR" sz="1000" spc="23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67135" indent="-155608">
              <a:spcBef>
                <a:spcPts val="549"/>
              </a:spcBef>
              <a:buFont typeface="Arial" panose="020B0604020202020204" pitchFamily="34" charset="0"/>
              <a:buChar char="•"/>
            </a:pP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가정부문 </a:t>
            </a:r>
            <a:r>
              <a:rPr lang="en-US" altLang="ko-KR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부부갈등</a:t>
            </a:r>
            <a:r>
              <a:rPr lang="en-US" altLang="ko-KR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자녀양육 등</a:t>
            </a:r>
            <a:endParaRPr lang="en-US" altLang="ko-KR" sz="1000" spc="23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76EB68A-031D-9F79-3A6B-31C9B9A4D132}"/>
              </a:ext>
            </a:extLst>
          </p:cNvPr>
          <p:cNvSpPr txBox="1"/>
          <p:nvPr/>
        </p:nvSpPr>
        <p:spPr>
          <a:xfrm>
            <a:off x="4388641" y="5200756"/>
            <a:ext cx="17867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4150" indent="-171450"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ko-KR" altLang="en-US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우울 자가진단 </a:t>
            </a:r>
            <a:r>
              <a:rPr lang="en-US" altLang="ko-KR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(CES-D)</a:t>
            </a:r>
          </a:p>
          <a:p>
            <a:pPr marL="184150" indent="-171450"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ko-KR" altLang="en-US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감정노동검사 </a:t>
            </a:r>
            <a:r>
              <a:rPr lang="en-US" altLang="ko-KR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(K-ELS)</a:t>
            </a:r>
          </a:p>
          <a:p>
            <a:pPr marL="184150" indent="-171450"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ko-KR" altLang="en-US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불면증 자가진단 검사 </a:t>
            </a:r>
            <a:r>
              <a:rPr lang="en-US" altLang="ko-KR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(ICL)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6EC604A-C536-5034-E5D8-32EEC927FDC6}"/>
              </a:ext>
            </a:extLst>
          </p:cNvPr>
          <p:cNvSpPr txBox="1"/>
          <p:nvPr/>
        </p:nvSpPr>
        <p:spPr>
          <a:xfrm>
            <a:off x="5214126" y="4873871"/>
            <a:ext cx="786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pc="23" dirty="0">
                <a:solidFill>
                  <a:srgbClr val="F7D453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심리진단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82E51C-7C2F-95B9-6159-B505348101F6}"/>
              </a:ext>
            </a:extLst>
          </p:cNvPr>
          <p:cNvSpPr txBox="1"/>
          <p:nvPr/>
        </p:nvSpPr>
        <p:spPr>
          <a:xfrm>
            <a:off x="5214126" y="7719641"/>
            <a:ext cx="786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pc="23" dirty="0">
                <a:solidFill>
                  <a:srgbClr val="C6C1B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운영관리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063564-E378-FA62-5F3E-9F243907F3A3}"/>
              </a:ext>
            </a:extLst>
          </p:cNvPr>
          <p:cNvSpPr txBox="1"/>
          <p:nvPr/>
        </p:nvSpPr>
        <p:spPr>
          <a:xfrm>
            <a:off x="4388641" y="8148874"/>
            <a:ext cx="1487101" cy="836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7135" indent="-155608">
              <a:spcBef>
                <a:spcPts val="549"/>
              </a:spcBef>
              <a:buFont typeface="Arial" panose="020B0604020202020204" pitchFamily="34" charset="0"/>
              <a:buChar char="•"/>
            </a:pP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사업 운영관리 및 보고</a:t>
            </a:r>
            <a:endParaRPr lang="en-US" altLang="ko-KR" sz="1000" spc="23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67135" indent="-155608">
              <a:spcBef>
                <a:spcPts val="549"/>
              </a:spcBef>
              <a:buFont typeface="Arial" panose="020B0604020202020204" pitchFamily="34" charset="0"/>
              <a:buChar char="•"/>
            </a:pP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위기사례관리</a:t>
            </a:r>
            <a:endParaRPr lang="en-US" altLang="ko-KR" sz="1000" spc="23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67135" indent="-155608">
              <a:spcBef>
                <a:spcPts val="549"/>
              </a:spcBef>
              <a:buFont typeface="Arial" panose="020B0604020202020204" pitchFamily="34" charset="0"/>
              <a:buChar char="•"/>
            </a:pP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힐링 콘텐츠 게시 등 홍보활동</a:t>
            </a:r>
            <a:endParaRPr lang="en-US" altLang="ko-KR" sz="1000" spc="23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B68425-CA92-2C19-124F-DBDF0D2360C8}"/>
              </a:ext>
            </a:extLst>
          </p:cNvPr>
          <p:cNvSpPr txBox="1"/>
          <p:nvPr/>
        </p:nvSpPr>
        <p:spPr>
          <a:xfrm>
            <a:off x="635973" y="8063282"/>
            <a:ext cx="1798268" cy="762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7135" indent="-155608">
              <a:lnSpc>
                <a:spcPct val="150000"/>
              </a:lnSpc>
              <a:spcBef>
                <a:spcPts val="549"/>
              </a:spcBef>
              <a:buFont typeface="Arial" panose="020B0604020202020204" pitchFamily="34" charset="0"/>
              <a:buChar char="•"/>
            </a:pP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정신건강 증진 및 스트레스 해소를 위한</a:t>
            </a:r>
            <a:r>
              <a:rPr lang="en-US" altLang="ko-KR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다양한 주제의 프로그램 구성 </a:t>
            </a:r>
            <a:endParaRPr lang="en-US" altLang="ko-KR" sz="1000" spc="23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3984AB-2CF1-381A-2B90-158E3E32DACB}"/>
              </a:ext>
            </a:extLst>
          </p:cNvPr>
          <p:cNvSpPr txBox="1"/>
          <p:nvPr/>
        </p:nvSpPr>
        <p:spPr>
          <a:xfrm>
            <a:off x="770960" y="7719641"/>
            <a:ext cx="786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pc="23" dirty="0">
                <a:solidFill>
                  <a:srgbClr val="B4A59E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288136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9924F-F574-4C9A-EFE5-3AE809CEC3B7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운영 요약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0640106-2C31-2E5B-EFD9-BDC710AD4DBB}"/>
              </a:ext>
            </a:extLst>
          </p:cNvPr>
          <p:cNvSpPr/>
          <p:nvPr/>
        </p:nvSpPr>
        <p:spPr>
          <a:xfrm>
            <a:off x="593723" y="6554028"/>
            <a:ext cx="5664854" cy="2520000"/>
          </a:xfrm>
          <a:prstGeom prst="roundRect">
            <a:avLst>
              <a:gd name="adj" fmla="val 8133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43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A67878F-2607-A7FB-F7C2-5F7C204BC36F}"/>
              </a:ext>
            </a:extLst>
          </p:cNvPr>
          <p:cNvSpPr/>
          <p:nvPr/>
        </p:nvSpPr>
        <p:spPr>
          <a:xfrm>
            <a:off x="593724" y="5022413"/>
            <a:ext cx="5664852" cy="1328614"/>
          </a:xfrm>
          <a:prstGeom prst="roundRect">
            <a:avLst>
              <a:gd name="adj" fmla="val 8133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43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DF49E05-2637-2240-8CF7-16456E6FD753}"/>
              </a:ext>
            </a:extLst>
          </p:cNvPr>
          <p:cNvSpPr/>
          <p:nvPr/>
        </p:nvSpPr>
        <p:spPr>
          <a:xfrm>
            <a:off x="593724" y="1990471"/>
            <a:ext cx="5664852" cy="2861170"/>
          </a:xfrm>
          <a:prstGeom prst="roundRect">
            <a:avLst>
              <a:gd name="adj" fmla="val 8133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43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6DA1EC-32DA-38E4-FA85-C86BF0D635DC}"/>
              </a:ext>
            </a:extLst>
          </p:cNvPr>
          <p:cNvSpPr txBox="1"/>
          <p:nvPr/>
        </p:nvSpPr>
        <p:spPr>
          <a:xfrm>
            <a:off x="852823" y="2131448"/>
            <a:ext cx="2119491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서비스 유형별 이용 인원</a:t>
            </a:r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명</a:t>
            </a:r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)]</a:t>
            </a:r>
            <a:endParaRPr lang="ko-KR" altLang="en-US" sz="1295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FFD77959-1D18-C832-5A99-C3B186BCFC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5035647"/>
              </p:ext>
            </p:extLst>
          </p:nvPr>
        </p:nvGraphicFramePr>
        <p:xfrm>
          <a:off x="455261" y="2239190"/>
          <a:ext cx="2914615" cy="2562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7928019-B350-1FBD-FEE1-21264C52DFF8}"/>
              </a:ext>
            </a:extLst>
          </p:cNvPr>
          <p:cNvSpPr txBox="1"/>
          <p:nvPr/>
        </p:nvSpPr>
        <p:spPr>
          <a:xfrm>
            <a:off x="4021048" y="2130796"/>
            <a:ext cx="1507144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상담 주제 순위</a:t>
            </a:r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건</a:t>
            </a:r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)]</a:t>
            </a:r>
            <a:endParaRPr lang="ko-KR" altLang="en-US" sz="1295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D5FFA0F5-A6EA-F08B-E1B4-C9F2C0ED5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0409158"/>
              </p:ext>
            </p:extLst>
          </p:nvPr>
        </p:nvGraphicFramePr>
        <p:xfrm>
          <a:off x="3317313" y="2385557"/>
          <a:ext cx="2914615" cy="2416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0D5B433A-C014-EABA-0564-0A8C77D784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1905448"/>
              </p:ext>
            </p:extLst>
          </p:nvPr>
        </p:nvGraphicFramePr>
        <p:xfrm>
          <a:off x="477335" y="5204594"/>
          <a:ext cx="5781242" cy="1146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A583C7B-A9A9-1C1D-2CC6-A98F0AE2A98D}"/>
              </a:ext>
            </a:extLst>
          </p:cNvPr>
          <p:cNvSpPr txBox="1"/>
          <p:nvPr/>
        </p:nvSpPr>
        <p:spPr>
          <a:xfrm>
            <a:off x="2547188" y="5077940"/>
            <a:ext cx="1763624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누적 이용 및 잔여 회기</a:t>
            </a:r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sz="1295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F606455A-9476-DF89-93A2-182266B60B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8812541"/>
              </p:ext>
            </p:extLst>
          </p:nvPr>
        </p:nvGraphicFramePr>
        <p:xfrm>
          <a:off x="593725" y="6804311"/>
          <a:ext cx="5638204" cy="2258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22FC523-E78D-7353-D08A-DAD156C5A1D1}"/>
              </a:ext>
            </a:extLst>
          </p:cNvPr>
          <p:cNvSpPr txBox="1"/>
          <p:nvPr/>
        </p:nvSpPr>
        <p:spPr>
          <a:xfrm>
            <a:off x="2501544" y="6614426"/>
            <a:ext cx="1739579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연간 이용 현황</a:t>
            </a:r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명</a:t>
            </a:r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건</a:t>
            </a:r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)]</a:t>
            </a:r>
            <a:endParaRPr lang="ko-KR" altLang="en-US" sz="1295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CF20FD4F-6270-4BBC-CC07-DEBD4E62C1E4}"/>
              </a:ext>
            </a:extLst>
          </p:cNvPr>
          <p:cNvSpPr txBox="1"/>
          <p:nvPr/>
        </p:nvSpPr>
        <p:spPr>
          <a:xfrm>
            <a:off x="590519" y="1569000"/>
            <a:ext cx="5502481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운영 기간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en-US" altLang="ko-KR" sz="1200" spc="27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2025.03.01. ~ 2025.06.30.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1B72BE6-C438-5E65-D214-99460E5CC72E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6289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graphicFrame>
        <p:nvGraphicFramePr>
          <p:cNvPr id="21" name="service1">
            <a:extLst>
              <a:ext uri="{FF2B5EF4-FFF2-40B4-BE49-F238E27FC236}">
                <a16:creationId xmlns:a16="http://schemas.microsoft.com/office/drawing/2014/main" id="{67785F25-9402-C5DA-3AA7-4045B0A19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85423"/>
              </p:ext>
            </p:extLst>
          </p:nvPr>
        </p:nvGraphicFramePr>
        <p:xfrm>
          <a:off x="882684" y="2067698"/>
          <a:ext cx="5272184" cy="36181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8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8046">
                  <a:extLst>
                    <a:ext uri="{9D8B030D-6E8A-4147-A177-3AD203B41FA5}">
                      <a16:colId xmlns:a16="http://schemas.microsoft.com/office/drawing/2014/main" val="2523914840"/>
                    </a:ext>
                  </a:extLst>
                </a:gridCol>
                <a:gridCol w="1318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5937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93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심리상담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심리진단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spc="-5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803779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343621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702368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030200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754058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80921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893124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66510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023603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825907"/>
                  </a:ext>
                </a:extLst>
              </a:tr>
              <a:tr h="230613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011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object 5">
            <a:extLst>
              <a:ext uri="{FF2B5EF4-FFF2-40B4-BE49-F238E27FC236}">
                <a16:creationId xmlns:a16="http://schemas.microsoft.com/office/drawing/2014/main" id="{14AEE55A-A714-9EB2-52EF-8D20965BDFCF}"/>
              </a:ext>
            </a:extLst>
          </p:cNvPr>
          <p:cNvSpPr txBox="1"/>
          <p:nvPr/>
        </p:nvSpPr>
        <p:spPr>
          <a:xfrm>
            <a:off x="882684" y="5782032"/>
            <a:ext cx="5208424" cy="3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누계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포함한 연인원 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실계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제외한 </a:t>
            </a:r>
            <a:r>
              <a:rPr lang="ko-KR" altLang="en-US" sz="10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실인원</a:t>
            </a:r>
            <a:endParaRPr lang="en-US" altLang="ko-KR" sz="1000" dirty="0">
              <a:solidFill>
                <a:srgbClr val="333333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2146D-643E-1062-6493-0B8AC4A8B313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운영 요약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29EA9CE7-8D5D-47BC-1A6E-EEEB6FFD9AD2}"/>
              </a:ext>
            </a:extLst>
          </p:cNvPr>
          <p:cNvSpPr txBox="1"/>
          <p:nvPr/>
        </p:nvSpPr>
        <p:spPr>
          <a:xfrm>
            <a:off x="590519" y="1569000"/>
            <a:ext cx="2141731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서비스 유형별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DFE3377E-D259-9973-0444-D74C2A742C83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1853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7D617-B513-CE54-A0B5-5C93A4F0C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328FB789-5F4A-2221-5F3F-432029F6BFD9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EF1C11B-BD76-3B02-92E3-66200B966F03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4AE85B2-88F5-52BE-6624-2E194DDA548D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8E583458-641F-6229-9767-42C872ED44A1}"/>
              </a:ext>
            </a:extLst>
          </p:cNvPr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2BE85E5E-1E65-74CB-E4CB-9AC081E11BE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FFBA22-41B8-7BFE-90FD-97963F0DE38A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운영 요약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05A2691-BE14-FCAE-F5B7-B8AF0F9CEBA2}"/>
              </a:ext>
            </a:extLst>
          </p:cNvPr>
          <p:cNvSpPr txBox="1"/>
          <p:nvPr/>
        </p:nvSpPr>
        <p:spPr>
          <a:xfrm>
            <a:off x="590519" y="1569000"/>
            <a:ext cx="2141731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서비스 유형별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17F58F16-F4E8-C48F-4C9B-69B22AA46C11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4" name="service2">
            <a:extLst>
              <a:ext uri="{FF2B5EF4-FFF2-40B4-BE49-F238E27FC236}">
                <a16:creationId xmlns:a16="http://schemas.microsoft.com/office/drawing/2014/main" id="{0F059164-7911-01E1-7E47-ED3346886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564026"/>
              </p:ext>
            </p:extLst>
          </p:nvPr>
        </p:nvGraphicFramePr>
        <p:xfrm>
          <a:off x="868260" y="1997221"/>
          <a:ext cx="5286604" cy="3655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1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1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1651">
                  <a:extLst>
                    <a:ext uri="{9D8B030D-6E8A-4147-A177-3AD203B41FA5}">
                      <a16:colId xmlns:a16="http://schemas.microsoft.com/office/drawing/2014/main" val="2523914840"/>
                    </a:ext>
                  </a:extLst>
                </a:gridCol>
                <a:gridCol w="1321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676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7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심리상담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심리진단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spc="-5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803779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343621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8424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484328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002065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998177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979691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056738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199327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893097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31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ype_people">
            <a:extLst>
              <a:ext uri="{FF2B5EF4-FFF2-40B4-BE49-F238E27FC236}">
                <a16:creationId xmlns:a16="http://schemas.microsoft.com/office/drawing/2014/main" id="{D77DEF26-3D89-BB44-256D-688607C6B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099227"/>
              </p:ext>
            </p:extLst>
          </p:nvPr>
        </p:nvGraphicFramePr>
        <p:xfrm>
          <a:off x="882684" y="2059721"/>
          <a:ext cx="5265984" cy="3681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7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664">
                  <a:extLst>
                    <a:ext uri="{9D8B030D-6E8A-4147-A177-3AD203B41FA5}">
                      <a16:colId xmlns:a16="http://schemas.microsoft.com/office/drawing/2014/main" val="2151582786"/>
                    </a:ext>
                  </a:extLst>
                </a:gridCol>
                <a:gridCol w="877664">
                  <a:extLst>
                    <a:ext uri="{9D8B030D-6E8A-4147-A177-3AD203B41FA5}">
                      <a16:colId xmlns:a16="http://schemas.microsoft.com/office/drawing/2014/main" val="3728259657"/>
                    </a:ext>
                  </a:extLst>
                </a:gridCol>
                <a:gridCol w="877664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877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097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 인원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9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대면상담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전화상담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화상상담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채팅상담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90525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760045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676004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036847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355408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760369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164804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027532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537646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669484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182349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45909"/>
                  </a:ext>
                </a:extLst>
              </a:tr>
            </a:tbl>
          </a:graphicData>
        </a:graphic>
      </p:graphicFrame>
      <p:sp>
        <p:nvSpPr>
          <p:cNvPr id="4" name="object 5">
            <a:extLst>
              <a:ext uri="{FF2B5EF4-FFF2-40B4-BE49-F238E27FC236}">
                <a16:creationId xmlns:a16="http://schemas.microsoft.com/office/drawing/2014/main" id="{3426A532-6253-EB07-1A9C-91967E07D66B}"/>
              </a:ext>
            </a:extLst>
          </p:cNvPr>
          <p:cNvSpPr txBox="1"/>
          <p:nvPr/>
        </p:nvSpPr>
        <p:spPr>
          <a:xfrm>
            <a:off x="882684" y="5900493"/>
            <a:ext cx="5208424" cy="3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누계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포함한 연인원 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실계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제외한 </a:t>
            </a:r>
            <a:r>
              <a:rPr lang="ko-KR" altLang="en-US" sz="10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실인원</a:t>
            </a:r>
            <a:endParaRPr lang="en-US" altLang="ko-KR" sz="1000" dirty="0">
              <a:solidFill>
                <a:srgbClr val="333333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7967CD-2EAA-C6D2-3FC8-C8A875E43458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43EFEAA7-FF83-7B7A-529B-7C36DF0EE9D2}"/>
              </a:ext>
            </a:extLst>
          </p:cNvPr>
          <p:cNvSpPr txBox="1"/>
          <p:nvPr/>
        </p:nvSpPr>
        <p:spPr>
          <a:xfrm>
            <a:off x="590519" y="1569000"/>
            <a:ext cx="2141731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상담 유형별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B0970EF6-1E78-15D4-7BF5-F841EE28130E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17492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66C89-FFA2-7644-C649-C11C76616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ype_case">
            <a:extLst>
              <a:ext uri="{FF2B5EF4-FFF2-40B4-BE49-F238E27FC236}">
                <a16:creationId xmlns:a16="http://schemas.microsoft.com/office/drawing/2014/main" id="{31D36AF4-494B-E4E1-3002-BD8499306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788533"/>
              </p:ext>
            </p:extLst>
          </p:nvPr>
        </p:nvGraphicFramePr>
        <p:xfrm>
          <a:off x="879837" y="2073000"/>
          <a:ext cx="5265984" cy="3640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7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664">
                  <a:extLst>
                    <a:ext uri="{9D8B030D-6E8A-4147-A177-3AD203B41FA5}">
                      <a16:colId xmlns:a16="http://schemas.microsoft.com/office/drawing/2014/main" val="805879043"/>
                    </a:ext>
                  </a:extLst>
                </a:gridCol>
                <a:gridCol w="877664">
                  <a:extLst>
                    <a:ext uri="{9D8B030D-6E8A-4147-A177-3AD203B41FA5}">
                      <a16:colId xmlns:a16="http://schemas.microsoft.com/office/drawing/2014/main" val="4177316554"/>
                    </a:ext>
                  </a:extLst>
                </a:gridCol>
                <a:gridCol w="877664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877664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42711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 건수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1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대면상담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전화상담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화상상담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채팅상담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977337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60038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039516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125061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913370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537626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154580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138073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66254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212646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73418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4C12187E-58EB-A3CE-ECC7-E5C65395F213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B6264A00-0A5B-37F6-93CB-036D2199C85E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94ACD6A-0407-64D8-4F8F-294563D355E3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7663694F-006A-ED49-0A46-60BF81A24B36}"/>
              </a:ext>
            </a:extLst>
          </p:cNvPr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B2E95354-C5AB-F9CB-FC58-524CCCAF90A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DC95CD-872E-7487-FAD4-92A4ED6F1C9F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07FDCD42-CEB9-E2AC-A673-AA1B9FEB0B25}"/>
              </a:ext>
            </a:extLst>
          </p:cNvPr>
          <p:cNvSpPr txBox="1"/>
          <p:nvPr/>
        </p:nvSpPr>
        <p:spPr>
          <a:xfrm>
            <a:off x="590519" y="1569000"/>
            <a:ext cx="2141731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상담 유형별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1604F446-5A67-96ED-27E2-CDA6BAD0B2B4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80852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C3A7DAF-4A05-5F71-90D2-BB8F861878ED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1D23C1FE-CE15-95CC-5705-F62BF781CCFA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45BCB4A-6034-33EE-CD47-3EF09E0879E4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object 9">
            <a:extLst>
              <a:ext uri="{FF2B5EF4-FFF2-40B4-BE49-F238E27FC236}">
                <a16:creationId xmlns:a16="http://schemas.microsoft.com/office/drawing/2014/main" id="{C92339E7-2F3C-4D6F-872C-671B7A2160F6}"/>
              </a:ext>
            </a:extLst>
          </p:cNvPr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21A05279-287D-4E54-2959-FD58FACCEB8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C0F67-AF82-78C6-960B-DC239609C837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5402E3A2-117D-32E0-E8F8-7DEA507DBE40}"/>
              </a:ext>
            </a:extLst>
          </p:cNvPr>
          <p:cNvSpPr txBox="1"/>
          <p:nvPr/>
        </p:nvSpPr>
        <p:spPr>
          <a:xfrm>
            <a:off x="590519" y="1569000"/>
            <a:ext cx="2141731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성별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10" name="sex_people">
            <a:extLst>
              <a:ext uri="{FF2B5EF4-FFF2-40B4-BE49-F238E27FC236}">
                <a16:creationId xmlns:a16="http://schemas.microsoft.com/office/drawing/2014/main" id="{69230908-D816-742F-F750-556D4A0B1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980845"/>
              </p:ext>
            </p:extLst>
          </p:nvPr>
        </p:nvGraphicFramePr>
        <p:xfrm>
          <a:off x="882684" y="2067698"/>
          <a:ext cx="5220000" cy="36372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000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13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7327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 인원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32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남성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여성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594956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923405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103659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502800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689833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688864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234248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027719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854550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490932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950423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45909"/>
                  </a:ext>
                </a:extLst>
              </a:tr>
            </a:tbl>
          </a:graphicData>
        </a:graphic>
      </p:graphicFrame>
      <p:sp>
        <p:nvSpPr>
          <p:cNvPr id="12" name="object 5">
            <a:extLst>
              <a:ext uri="{FF2B5EF4-FFF2-40B4-BE49-F238E27FC236}">
                <a16:creationId xmlns:a16="http://schemas.microsoft.com/office/drawing/2014/main" id="{F910E9E7-1D8D-1117-0741-2D3BD8CABF5C}"/>
              </a:ext>
            </a:extLst>
          </p:cNvPr>
          <p:cNvSpPr txBox="1"/>
          <p:nvPr/>
        </p:nvSpPr>
        <p:spPr>
          <a:xfrm>
            <a:off x="887202" y="5864150"/>
            <a:ext cx="3600053" cy="3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누계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포함한 연인원 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실계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제외한 </a:t>
            </a:r>
            <a:r>
              <a:rPr lang="ko-KR" altLang="en-US" sz="10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실인원</a:t>
            </a:r>
            <a:endParaRPr lang="en-US" altLang="ko-KR" sz="1000" dirty="0">
              <a:solidFill>
                <a:srgbClr val="333333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FA641E40-89EC-65CF-389F-C3CD36ABFEEA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66822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14244</TotalTime>
  <Words>899</Words>
  <Application>Microsoft Office PowerPoint</Application>
  <PresentationFormat>A4 용지(210x297mm)</PresentationFormat>
  <Paragraphs>266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나눔바른고딕OTF UltraLight</vt:lpstr>
      <vt:lpstr>나눔스퀘어_ac</vt:lpstr>
      <vt:lpstr>나눔스퀘어_ac Bold</vt:lpstr>
      <vt:lpstr>나눔스퀘어_ac ExtraBold</vt:lpstr>
      <vt:lpstr>나눔스퀘어OTF_ac</vt:lpstr>
      <vt:lpstr>Malgun Gothic</vt:lpstr>
      <vt:lpstr>Malgun Gothic</vt:lpstr>
      <vt:lpstr>에스코어 드림 7 ExtraBold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출연(연)심리상담프로그램 사업운영보고서</dc:title>
  <dc:creator>new_user</dc:creator>
  <cp:lastModifiedBy>휴노 공용</cp:lastModifiedBy>
  <cp:revision>3971</cp:revision>
  <cp:lastPrinted>2022-12-20T23:47:07Z</cp:lastPrinted>
  <dcterms:created xsi:type="dcterms:W3CDTF">2019-04-09T04:38:25Z</dcterms:created>
  <dcterms:modified xsi:type="dcterms:W3CDTF">2025-07-21T07:51:53Z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2019-04-09T00:00:00Z</vt:filetime>
  </property>
  <property fmtid="{D5CDD505-2E9C-101B-9397-08002B2CF9AE}" pid="3" name="Creator">
    <vt:lpwstr>Mozilla/5.0 (Windows NT 10.0; Win64; x64) AppleWebKit/537.36 (KHTML, like Gecko) Chrome/73.0.3683.86 Safari/537.36</vt:lpwstr>
  </property>
  <property fmtid="{D5CDD505-2E9C-101B-9397-08002B2CF9AE}" pid="4" name="LastSaved">
    <vt:filetime>2019-04-09T00:00:00Z</vt:filetime>
  </property>
</Properties>
</file>