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20" r:id="rId2"/>
    <p:sldId id="321" r:id="rId3"/>
    <p:sldId id="421" r:id="rId4"/>
    <p:sldId id="412" r:id="rId5"/>
    <p:sldId id="414" r:id="rId6"/>
    <p:sldId id="427" r:id="rId7"/>
    <p:sldId id="422" r:id="rId8"/>
    <p:sldId id="423" r:id="rId9"/>
    <p:sldId id="424" r:id="rId10"/>
    <p:sldId id="425" r:id="rId11"/>
    <p:sldId id="426" r:id="rId12"/>
    <p:sldId id="428" r:id="rId13"/>
    <p:sldId id="429" r:id="rId14"/>
    <p:sldId id="431" r:id="rId15"/>
  </p:sldIdLst>
  <p:sldSz cx="7556500" cy="10693400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제은화" initials="제" lastIdx="2" clrIdx="0">
    <p:extLst>
      <p:ext uri="{19B8F6BF-5375-455C-9EA6-DF929625EA0E}">
        <p15:presenceInfo xmlns:p15="http://schemas.microsoft.com/office/powerpoint/2012/main" userId="S::jeje@huno.kr::41d5dd13-4edc-48ce-84f7-c9dca9dd35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D0E1"/>
    <a:srgbClr val="BFD1E7"/>
    <a:srgbClr val="95B3D7"/>
    <a:srgbClr val="F8F9FA"/>
    <a:srgbClr val="C3D69B"/>
    <a:srgbClr val="CBDCA8"/>
    <a:srgbClr val="005FA1"/>
    <a:srgbClr val="FFCB97"/>
    <a:srgbClr val="FFDE81"/>
    <a:srgbClr val="FFCE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3" autoAdjust="0"/>
    <p:restoredTop sz="94731" autoAdjust="0"/>
  </p:normalViewPr>
  <p:slideViewPr>
    <p:cSldViewPr>
      <p:cViewPr>
        <p:scale>
          <a:sx n="66" d="100"/>
          <a:sy n="66" d="100"/>
        </p:scale>
        <p:origin x="1747" y="-8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6" d="100"/>
        <a:sy n="1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3948" y="90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dirty="0"/>
              <a:t>심리상담</a:t>
            </a:r>
          </a:p>
        </c:rich>
      </c:tx>
      <c:layout>
        <c:manualLayout>
          <c:xMode val="edge"/>
          <c:yMode val="edge"/>
          <c:x val="0.46460494510653444"/>
          <c:y val="5.29411834766338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706325368469174E-2"/>
          <c:y val="0.20609276200526197"/>
          <c:w val="0.91260061453049601"/>
          <c:h val="0.566011819759388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이용인원(명)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7"/>
              <c:layout>
                <c:manualLayout>
                  <c:x val="0"/>
                  <c:y val="2.21634686701044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CC1-4C01-B541-D1EC804535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8월</c:v>
                </c:pt>
                <c:pt idx="1">
                  <c:v>9월</c:v>
                </c:pt>
                <c:pt idx="2">
                  <c:v>10월</c:v>
                </c:pt>
                <c:pt idx="3">
                  <c:v>11월</c:v>
                </c:pt>
                <c:pt idx="4">
                  <c:v>12월</c:v>
                </c:pt>
                <c:pt idx="5">
                  <c:v>25 1월</c:v>
                </c:pt>
                <c:pt idx="6">
                  <c:v>2월</c:v>
                </c:pt>
                <c:pt idx="7">
                  <c:v>3월</c:v>
                </c:pt>
                <c:pt idx="8">
                  <c:v>4월</c:v>
                </c:pt>
                <c:pt idx="9">
                  <c:v>5월</c:v>
                </c:pt>
                <c:pt idx="10">
                  <c:v>6월</c:v>
                </c:pt>
                <c:pt idx="11">
                  <c:v>7월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</c:v>
                </c:pt>
                <c:pt idx="1">
                  <c:v>11</c:v>
                </c:pt>
                <c:pt idx="2">
                  <c:v>10</c:v>
                </c:pt>
                <c:pt idx="3">
                  <c:v>9</c:v>
                </c:pt>
                <c:pt idx="4">
                  <c:v>4</c:v>
                </c:pt>
                <c:pt idx="5">
                  <c:v>2</c:v>
                </c:pt>
                <c:pt idx="6">
                  <c:v>0</c:v>
                </c:pt>
                <c:pt idx="7">
                  <c:v>4</c:v>
                </c:pt>
                <c:pt idx="8">
                  <c:v>2</c:v>
                </c:pt>
                <c:pt idx="9">
                  <c:v>3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F8-47E4-A546-0AFDA50E7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7865472"/>
        <c:axId val="82786115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이용건수(회)</c:v>
                </c:pt>
              </c:strCache>
            </c:strRef>
          </c:tx>
          <c:spPr>
            <a:ln w="476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716395903103559E-2"/>
                      <c:h val="5.350832611778288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1EC2-4D04-AF9F-E4A91EE627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8월</c:v>
                </c:pt>
                <c:pt idx="1">
                  <c:v>9월</c:v>
                </c:pt>
                <c:pt idx="2">
                  <c:v>10월</c:v>
                </c:pt>
                <c:pt idx="3">
                  <c:v>11월</c:v>
                </c:pt>
                <c:pt idx="4">
                  <c:v>12월</c:v>
                </c:pt>
                <c:pt idx="5">
                  <c:v>25 1월</c:v>
                </c:pt>
                <c:pt idx="6">
                  <c:v>2월</c:v>
                </c:pt>
                <c:pt idx="7">
                  <c:v>3월</c:v>
                </c:pt>
                <c:pt idx="8">
                  <c:v>4월</c:v>
                </c:pt>
                <c:pt idx="9">
                  <c:v>5월</c:v>
                </c:pt>
                <c:pt idx="10">
                  <c:v>6월</c:v>
                </c:pt>
                <c:pt idx="11">
                  <c:v>7월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</c:v>
                </c:pt>
                <c:pt idx="1">
                  <c:v>20</c:v>
                </c:pt>
                <c:pt idx="2">
                  <c:v>26</c:v>
                </c:pt>
                <c:pt idx="3">
                  <c:v>15</c:v>
                </c:pt>
                <c:pt idx="4">
                  <c:v>5</c:v>
                </c:pt>
                <c:pt idx="5">
                  <c:v>3</c:v>
                </c:pt>
                <c:pt idx="6">
                  <c:v>0</c:v>
                </c:pt>
                <c:pt idx="7">
                  <c:v>6</c:v>
                </c:pt>
                <c:pt idx="8">
                  <c:v>8</c:v>
                </c:pt>
                <c:pt idx="9">
                  <c:v>6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F8-47E4-A546-0AFDA50E7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7865472"/>
        <c:axId val="827861152"/>
      </c:lineChart>
      <c:catAx>
        <c:axId val="82786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7861152"/>
        <c:crosses val="autoZero"/>
        <c:auto val="1"/>
        <c:lblAlgn val="ctr"/>
        <c:lblOffset val="100"/>
        <c:noMultiLvlLbl val="0"/>
      </c:catAx>
      <c:valAx>
        <c:axId val="82786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7865472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574113771315173"/>
          <c:y val="0.90977989433924378"/>
          <c:w val="0.62599651783256016"/>
          <c:h val="8.22516282046455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누적 이용건수(회)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대면상담</c:v>
                </c:pt>
                <c:pt idx="1">
                  <c:v>전화상담</c:v>
                </c:pt>
                <c:pt idx="2">
                  <c:v>화상상담</c:v>
                </c:pt>
                <c:pt idx="3">
                  <c:v>채팅상담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68</c:v>
                </c:pt>
                <c:pt idx="1">
                  <c:v>18</c:v>
                </c:pt>
                <c:pt idx="2">
                  <c:v>8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F6-45A1-99E7-BF38975947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5423184"/>
        <c:axId val="1440433392"/>
      </c:barChart>
      <c:catAx>
        <c:axId val="144542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defRPr>
            </a:pPr>
            <a:endParaRPr lang="ko-KR"/>
          </a:p>
        </c:txPr>
        <c:crossAx val="1440433392"/>
        <c:crosses val="autoZero"/>
        <c:auto val="1"/>
        <c:lblAlgn val="ctr"/>
        <c:lblOffset val="100"/>
        <c:noMultiLvlLbl val="0"/>
      </c:catAx>
      <c:valAx>
        <c:axId val="1440433392"/>
        <c:scaling>
          <c:orientation val="minMax"/>
          <c:max val="8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42318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누적 이용건수(회)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개인상담</c:v>
                </c:pt>
                <c:pt idx="1">
                  <c:v>부부상담</c:v>
                </c:pt>
                <c:pt idx="2">
                  <c:v>가족상담</c:v>
                </c:pt>
                <c:pt idx="3">
                  <c:v>재무/법률상담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52</c:v>
                </c:pt>
                <c:pt idx="1">
                  <c:v>6</c:v>
                </c:pt>
                <c:pt idx="2">
                  <c:v>24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F6-45A1-99E7-BF38975947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5423184"/>
        <c:axId val="1440433392"/>
      </c:barChart>
      <c:catAx>
        <c:axId val="144542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defRPr>
            </a:pPr>
            <a:endParaRPr lang="ko-KR"/>
          </a:p>
        </c:txPr>
        <c:crossAx val="1440433392"/>
        <c:crosses val="autoZero"/>
        <c:auto val="1"/>
        <c:lblAlgn val="ctr"/>
        <c:lblOffset val="100"/>
        <c:noMultiLvlLbl val="0"/>
      </c:catAx>
      <c:valAx>
        <c:axId val="1440433392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423184"/>
        <c:crosses val="autoZero"/>
        <c:crossBetween val="between"/>
        <c:majorUnit val="20"/>
        <c:minorUnit val="4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누적 이용건수(회)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48</c:v>
                </c:pt>
                <c:pt idx="1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F6-45A1-99E7-BF38975947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5423184"/>
        <c:axId val="1440433392"/>
      </c:barChart>
      <c:catAx>
        <c:axId val="144542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defRPr>
            </a:pPr>
            <a:endParaRPr lang="ko-KR"/>
          </a:p>
        </c:txPr>
        <c:crossAx val="1440433392"/>
        <c:crosses val="autoZero"/>
        <c:auto val="1"/>
        <c:lblAlgn val="ctr"/>
        <c:lblOffset val="100"/>
        <c:noMultiLvlLbl val="0"/>
      </c:catAx>
      <c:valAx>
        <c:axId val="14404333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42318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누적 이용건수(회)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 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</c:v>
                </c:pt>
                <c:pt idx="1">
                  <c:v>45</c:v>
                </c:pt>
                <c:pt idx="2">
                  <c:v>11</c:v>
                </c:pt>
                <c:pt idx="3">
                  <c:v>23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F6-45A1-99E7-BF38975947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5423184"/>
        <c:axId val="1440433392"/>
      </c:barChart>
      <c:catAx>
        <c:axId val="144542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defRPr>
            </a:pPr>
            <a:endParaRPr lang="ko-KR"/>
          </a:p>
        </c:txPr>
        <c:crossAx val="1440433392"/>
        <c:crosses val="autoZero"/>
        <c:auto val="1"/>
        <c:lblAlgn val="ctr"/>
        <c:lblOffset val="100"/>
        <c:noMultiLvlLbl val="0"/>
      </c:catAx>
      <c:valAx>
        <c:axId val="1440433392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42318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누적 이용건수(회)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수석</c:v>
                </c:pt>
                <c:pt idx="1">
                  <c:v>책임</c:v>
                </c:pt>
                <c:pt idx="2">
                  <c:v>선임</c:v>
                </c:pt>
                <c:pt idx="3">
                  <c:v>원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22</c:v>
                </c:pt>
                <c:pt idx="2">
                  <c:v>25</c:v>
                </c:pt>
                <c:pt idx="3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CB-4076-BE9E-4CEB6479C6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5423184"/>
        <c:axId val="1440433392"/>
      </c:barChart>
      <c:catAx>
        <c:axId val="144542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defRPr>
            </a:pPr>
            <a:endParaRPr lang="ko-KR"/>
          </a:p>
        </c:txPr>
        <c:crossAx val="1440433392"/>
        <c:crosses val="autoZero"/>
        <c:auto val="1"/>
        <c:lblAlgn val="ctr"/>
        <c:lblOffset val="100"/>
        <c:noMultiLvlLbl val="0"/>
      </c:catAx>
      <c:valAx>
        <c:axId val="1440433392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42318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/>
          <a:lstStyle>
            <a:lvl1pPr algn="l">
              <a:defRPr sz="11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214" y="0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/>
          <a:lstStyle>
            <a:lvl1pPr algn="r">
              <a:defRPr sz="1100"/>
            </a:lvl1pPr>
          </a:lstStyle>
          <a:p>
            <a:fld id="{288398B2-97D5-4B38-8AA1-DFAD909CE134}" type="datetimeFigureOut">
              <a:rPr lang="ko-KR" altLang="en-US" smtClean="0"/>
              <a:t>2025-07-21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52900" y="849313"/>
            <a:ext cx="16224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3796" tIns="41898" rIns="83796" bIns="4189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684"/>
            <a:ext cx="7942580" cy="2676281"/>
          </a:xfrm>
          <a:prstGeom prst="rect">
            <a:avLst/>
          </a:prstGeom>
        </p:spPr>
        <p:txBody>
          <a:bodyPr vert="horz" lIns="83796" tIns="41898" rIns="83796" bIns="4189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581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 anchor="b"/>
          <a:lstStyle>
            <a:lvl1pPr algn="l">
              <a:defRPr sz="11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214" y="6456581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 anchor="b"/>
          <a:lstStyle>
            <a:lvl1pPr algn="r">
              <a:defRPr sz="1100"/>
            </a:lvl1pPr>
          </a:lstStyle>
          <a:p>
            <a:fld id="{501479DB-55A9-4D98-ABF4-F9C77226BE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50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0612" y="1381601"/>
            <a:ext cx="5495274" cy="2049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515796" y="9882773"/>
            <a:ext cx="375920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BDB3B722-94BA-433C-DCC8-AD8F72C1B605}"/>
              </a:ext>
            </a:extLst>
          </p:cNvPr>
          <p:cNvSpPr/>
          <p:nvPr/>
        </p:nvSpPr>
        <p:spPr>
          <a:xfrm rot="20871359">
            <a:off x="-530956" y="3068815"/>
            <a:ext cx="8729988" cy="4746478"/>
          </a:xfrm>
          <a:prstGeom prst="parallelogram">
            <a:avLst>
              <a:gd name="adj" fmla="val 0"/>
            </a:avLst>
          </a:prstGeom>
          <a:solidFill>
            <a:srgbClr val="46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C780A0F0-93D6-FF48-7390-CC612AAD31F7}"/>
              </a:ext>
            </a:extLst>
          </p:cNvPr>
          <p:cNvSpPr/>
          <p:nvPr/>
        </p:nvSpPr>
        <p:spPr>
          <a:xfrm rot="1054522">
            <a:off x="-1169269" y="3097279"/>
            <a:ext cx="9767940" cy="5148223"/>
          </a:xfrm>
          <a:prstGeom prst="parallelogram">
            <a:avLst>
              <a:gd name="adj" fmla="val 0"/>
            </a:avLst>
          </a:prstGeom>
          <a:solidFill>
            <a:srgbClr val="7FBC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47E82-CA51-9699-E9BA-92D506FF1905}"/>
              </a:ext>
            </a:extLst>
          </p:cNvPr>
          <p:cNvSpPr txBox="1"/>
          <p:nvPr/>
        </p:nvSpPr>
        <p:spPr>
          <a:xfrm>
            <a:off x="654710" y="4168990"/>
            <a:ext cx="4244973" cy="640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99"/>
              </a:lnSpc>
            </a:pPr>
            <a:r>
              <a:rPr lang="en-US" altLang="ko-KR" sz="2159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2025 | 6</a:t>
            </a:r>
            <a:r>
              <a:rPr lang="ko-KR" altLang="en-US" sz="2159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</a:t>
            </a:r>
            <a:r>
              <a:rPr lang="en-US" altLang="ko-KR" sz="2159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LEAP</a:t>
            </a:r>
            <a:r>
              <a:rPr lang="ko-KR" altLang="en-US" sz="2159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운영 보고서</a:t>
            </a:r>
            <a:endParaRPr lang="en-US" altLang="ko-KR" sz="2159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C1D50-7A03-9F12-3B7A-42DFD507E873}"/>
              </a:ext>
            </a:extLst>
          </p:cNvPr>
          <p:cNvSpPr txBox="1"/>
          <p:nvPr/>
        </p:nvSpPr>
        <p:spPr>
          <a:xfrm>
            <a:off x="668419" y="4992078"/>
            <a:ext cx="4505453" cy="72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23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근로자지원  프로그램</a:t>
            </a:r>
            <a:endParaRPr lang="en-US" altLang="ko-KR" sz="3023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4AF5A85-168E-19E2-4B40-64C112ABD5B9}"/>
              </a:ext>
            </a:extLst>
          </p:cNvPr>
          <p:cNvCxnSpPr>
            <a:cxnSpLocks/>
          </p:cNvCxnSpPr>
          <p:nvPr/>
        </p:nvCxnSpPr>
        <p:spPr>
          <a:xfrm>
            <a:off x="695838" y="4921706"/>
            <a:ext cx="457400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59DF25-B672-6686-4B2C-88C7BE6C441F}"/>
              </a:ext>
            </a:extLst>
          </p:cNvPr>
          <p:cNvSpPr txBox="1"/>
          <p:nvPr/>
        </p:nvSpPr>
        <p:spPr>
          <a:xfrm>
            <a:off x="283320" y="9515501"/>
            <a:ext cx="4982390" cy="770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9" dirty="0"/>
              <a:t>LEAP, a comprehensive solution service that helps the growth </a:t>
            </a:r>
          </a:p>
          <a:p>
            <a:r>
              <a:rPr lang="en-US" altLang="ko-KR" sz="1469" dirty="0"/>
              <a:t>of an organization and the rich life of workers' families beyond </a:t>
            </a:r>
          </a:p>
          <a:p>
            <a:r>
              <a:rPr lang="en-US" altLang="ko-KR" sz="1469" dirty="0"/>
              <a:t>the mental health of individual workers.</a:t>
            </a:r>
            <a:endParaRPr lang="ko-KR" altLang="en-US" sz="1469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3FAF1A-3551-6C99-1F59-2C87DFEFC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71" y="459129"/>
            <a:ext cx="2381250" cy="5748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2A8E890-9604-5653-F78B-5F285154E1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959" y="9666700"/>
            <a:ext cx="1683291" cy="75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7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소속별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3" name="group_case">
            <a:extLst>
              <a:ext uri="{FF2B5EF4-FFF2-40B4-BE49-F238E27FC236}">
                <a16:creationId xmlns:a16="http://schemas.microsoft.com/office/drawing/2014/main" id="{8845BA33-E649-6E6E-7312-53663DB5D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148514"/>
              </p:ext>
            </p:extLst>
          </p:nvPr>
        </p:nvGraphicFramePr>
        <p:xfrm>
          <a:off x="826250" y="2322700"/>
          <a:ext cx="5903999" cy="6966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332035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소속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33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561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0347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1716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1553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975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8614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910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3807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1197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50809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98148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2840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2079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68625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4431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7468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2217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1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7">
            <a:extLst>
              <a:ext uri="{FF2B5EF4-FFF2-40B4-BE49-F238E27FC236}">
                <a16:creationId xmlns:a16="http://schemas.microsoft.com/office/drawing/2014/main" id="{FE253F28-C2AA-BCD1-5422-A185F4F6D536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9820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7.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직급별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41" name="class_case">
            <a:extLst>
              <a:ext uri="{FF2B5EF4-FFF2-40B4-BE49-F238E27FC236}">
                <a16:creationId xmlns:a16="http://schemas.microsoft.com/office/drawing/2014/main" id="{2FBAD11C-3520-EC1B-3248-1B89A3B32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9208"/>
              </p:ext>
            </p:extLst>
          </p:nvPr>
        </p:nvGraphicFramePr>
        <p:xfrm>
          <a:off x="844519" y="4571597"/>
          <a:ext cx="5763310" cy="1874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62635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직급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443221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287626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33281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3" name="class_people">
            <a:extLst>
              <a:ext uri="{FF2B5EF4-FFF2-40B4-BE49-F238E27FC236}">
                <a16:creationId xmlns:a16="http://schemas.microsoft.com/office/drawing/2014/main" id="{8845BA33-E649-6E6E-7312-53663DB5D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42121"/>
              </p:ext>
            </p:extLst>
          </p:nvPr>
        </p:nvGraphicFramePr>
        <p:xfrm>
          <a:off x="826250" y="2322701"/>
          <a:ext cx="5763310" cy="2089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280847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직급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5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974466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759085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7">
            <a:extLst>
              <a:ext uri="{FF2B5EF4-FFF2-40B4-BE49-F238E27FC236}">
                <a16:creationId xmlns:a16="http://schemas.microsoft.com/office/drawing/2014/main" id="{C81B9E6D-9134-764E-C9E7-C0F0B0642A57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DC8EF93C-00CC-AECA-6D05-0E4C2E734D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2491369"/>
              </p:ext>
            </p:extLst>
          </p:nvPr>
        </p:nvGraphicFramePr>
        <p:xfrm>
          <a:off x="1255206" y="6957615"/>
          <a:ext cx="5037667" cy="2637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914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8.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상담 주제별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B6D0A38-A1F4-0E8E-C32D-DCFD17D56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790667"/>
              </p:ext>
            </p:extLst>
          </p:nvPr>
        </p:nvGraphicFramePr>
        <p:xfrm>
          <a:off x="944290" y="2593863"/>
          <a:ext cx="5292000" cy="4771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6321269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148838495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99934709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58097338"/>
                    </a:ext>
                  </a:extLst>
                </a:gridCol>
              </a:tblGrid>
              <a:tr h="318096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영역</a:t>
                      </a: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latin typeface="+mn-ea"/>
                          <a:ea typeface="+mn-ea"/>
                          <a:cs typeface="Malgun Gothic"/>
                        </a:rPr>
                        <a:t>상담주제</a:t>
                      </a: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6D0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00" spc="25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주제별 이용 건수</a:t>
                      </a:r>
                      <a:r>
                        <a:rPr sz="1000" spc="-25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)</a:t>
                      </a:r>
                      <a:r>
                        <a:rPr lang="ko-KR" altLang="en-US" sz="1000" baseline="30000" dirty="0">
                          <a:latin typeface="+mn-ea"/>
                          <a:ea typeface="+mn-ea"/>
                          <a:cs typeface="Malgun Gothic"/>
                        </a:rPr>
                        <a:t>*</a:t>
                      </a: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25071056"/>
                  </a:ext>
                </a:extLst>
              </a:tr>
              <a:tr h="318096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latin typeface="+mn-ea"/>
                          <a:ea typeface="+mn-ea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latin typeface="+mn-ea"/>
                          <a:ea typeface="+mn-ea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latin typeface="+mn-ea"/>
                          <a:ea typeface="+mn-ea"/>
                          <a:cs typeface="Malgun Gothic"/>
                        </a:rPr>
                        <a:t>비율</a:t>
                      </a: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0536"/>
                  </a:ext>
                </a:extLst>
              </a:tr>
              <a:tr h="375932">
                <a:tc rowSpan="3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b="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직장</a:t>
                      </a: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직장 내 대인관계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045612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직무 스트레스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729626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역량 및 경력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183120"/>
                  </a:ext>
                </a:extLst>
              </a:tr>
              <a:tr h="375932">
                <a:tc rowSpan="3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b="0" dirty="0">
                          <a:latin typeface="+mn-ea"/>
                          <a:ea typeface="+mn-ea"/>
                          <a:cs typeface="Malgun Gothic"/>
                        </a:rPr>
                        <a:t>가족</a:t>
                      </a: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부부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015054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가족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474604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자녀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036622"/>
                  </a:ext>
                </a:extLst>
              </a:tr>
              <a:tr h="375932">
                <a:tc rowSpan="4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b="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개인</a:t>
                      </a: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일반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828892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정신건강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595239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중독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4567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재정 및 법률자문 등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240863"/>
                  </a:ext>
                </a:extLst>
              </a:tr>
              <a:tr h="375932">
                <a:tc grid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b="1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합계</a:t>
                      </a:r>
                      <a:endParaRPr sz="1000" b="1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9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836966"/>
                  </a:ext>
                </a:extLst>
              </a:tr>
            </a:tbl>
          </a:graphicData>
        </a:graphic>
      </p:graphicFrame>
      <p:sp>
        <p:nvSpPr>
          <p:cNvPr id="7" name="object 5">
            <a:extLst>
              <a:ext uri="{FF2B5EF4-FFF2-40B4-BE49-F238E27FC236}">
                <a16:creationId xmlns:a16="http://schemas.microsoft.com/office/drawing/2014/main" id="{4D0360E9-4B6D-3470-5E9A-150D0CFCCBFE}"/>
              </a:ext>
            </a:extLst>
          </p:cNvPr>
          <p:cNvSpPr txBox="1"/>
          <p:nvPr/>
        </p:nvSpPr>
        <p:spPr>
          <a:xfrm>
            <a:off x="1138134" y="7557577"/>
            <a:ext cx="5290184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* </a:t>
            </a:r>
            <a:r>
              <a:rPr lang="ko-KR" altLang="en-US" sz="900" dirty="0">
                <a:solidFill>
                  <a:srgbClr val="333333"/>
                </a:solidFill>
                <a:latin typeface="Malgun Gothic"/>
                <a:cs typeface="Malgun Gothic"/>
              </a:rPr>
              <a:t>주제별 이용 건수</a:t>
            </a: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: </a:t>
            </a:r>
            <a:r>
              <a:rPr lang="ko-KR" altLang="en-US" sz="900" dirty="0">
                <a:solidFill>
                  <a:srgbClr val="333333"/>
                </a:solidFill>
                <a:latin typeface="Malgun Gothic"/>
                <a:cs typeface="Malgun Gothic"/>
              </a:rPr>
              <a:t>매 상담 시</a:t>
            </a: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, 1~3</a:t>
            </a:r>
            <a:r>
              <a:rPr lang="ko-KR" altLang="en-US" sz="900" dirty="0">
                <a:solidFill>
                  <a:srgbClr val="333333"/>
                </a:solidFill>
                <a:latin typeface="Malgun Gothic"/>
                <a:cs typeface="Malgun Gothic"/>
              </a:rPr>
              <a:t>개의 주제를 선택</a:t>
            </a: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041A777-017B-E6C8-E602-6CB858C5224A}"/>
              </a:ext>
            </a:extLst>
          </p:cNvPr>
          <p:cNvSpPr txBox="1"/>
          <p:nvPr/>
        </p:nvSpPr>
        <p:spPr>
          <a:xfrm>
            <a:off x="1149314" y="7832982"/>
            <a:ext cx="5290184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*</a:t>
            </a:r>
            <a:r>
              <a:rPr lang="ko-KR" altLang="en-US" sz="900" dirty="0">
                <a:solidFill>
                  <a:srgbClr val="333333"/>
                </a:solidFill>
                <a:latin typeface="Malgun Gothic"/>
                <a:cs typeface="Malgun Gothic"/>
              </a:rPr>
              <a:t>일반 영역에는 대인관계</a:t>
            </a: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, </a:t>
            </a:r>
            <a:r>
              <a:rPr lang="ko-KR" altLang="en-US" sz="900" dirty="0">
                <a:solidFill>
                  <a:srgbClr val="333333"/>
                </a:solidFill>
                <a:latin typeface="Malgun Gothic"/>
                <a:cs typeface="Malgun Gothic"/>
              </a:rPr>
              <a:t>삶의 의미와 목표</a:t>
            </a: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, </a:t>
            </a:r>
            <a:r>
              <a:rPr lang="ko-KR" altLang="en-US" sz="900" dirty="0">
                <a:solidFill>
                  <a:srgbClr val="333333"/>
                </a:solidFill>
                <a:latin typeface="Malgun Gothic"/>
                <a:cs typeface="Malgun Gothic"/>
              </a:rPr>
              <a:t>성격고민</a:t>
            </a: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, </a:t>
            </a:r>
            <a:r>
              <a:rPr lang="ko-KR" altLang="en-US" sz="900" dirty="0">
                <a:solidFill>
                  <a:srgbClr val="333333"/>
                </a:solidFill>
                <a:latin typeface="Malgun Gothic"/>
                <a:cs typeface="Malgun Gothic"/>
              </a:rPr>
              <a:t>자기계발 및 성장</a:t>
            </a: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, </a:t>
            </a:r>
            <a:r>
              <a:rPr lang="ko-KR" altLang="en-US" sz="900" dirty="0">
                <a:solidFill>
                  <a:srgbClr val="333333"/>
                </a:solidFill>
                <a:latin typeface="Malgun Gothic"/>
                <a:cs typeface="Malgun Gothic"/>
              </a:rPr>
              <a:t>이성교제</a:t>
            </a: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, </a:t>
            </a:r>
            <a:r>
              <a:rPr lang="ko-KR" altLang="en-US" sz="900" dirty="0">
                <a:solidFill>
                  <a:srgbClr val="333333"/>
                </a:solidFill>
                <a:latin typeface="Malgun Gothic"/>
                <a:cs typeface="Malgun Gothic"/>
              </a:rPr>
              <a:t>비만 등의 주제가 포함됨</a:t>
            </a: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81485A60-2720-B6BE-379C-2D24147827FA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486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11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심리 진단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33472B-0CCB-AA9A-46E5-15A6B7CC25DA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 진단</a:t>
            </a:r>
          </a:p>
        </p:txBody>
      </p:sp>
      <p:graphicFrame>
        <p:nvGraphicFramePr>
          <p:cNvPr id="10" name="diag_case">
            <a:extLst>
              <a:ext uri="{FF2B5EF4-FFF2-40B4-BE49-F238E27FC236}">
                <a16:creationId xmlns:a16="http://schemas.microsoft.com/office/drawing/2014/main" id="{41FAB8FA-2924-C875-93E8-5CCD160C4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38630"/>
              </p:ext>
            </p:extLst>
          </p:nvPr>
        </p:nvGraphicFramePr>
        <p:xfrm>
          <a:off x="826247" y="2322700"/>
          <a:ext cx="5792807" cy="2894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유형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marL="0" marR="635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R="6350" algn="ctr">
                        <a:lnSpc>
                          <a:spcPct val="50000"/>
                        </a:lnSpc>
                        <a:spcBef>
                          <a:spcPts val="835"/>
                        </a:spcBef>
                      </a:pP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6350" lvl="0" indent="0" algn="ctr" defTabSz="914400" eaLnBrk="1" fontAlgn="auto" latinLnBrk="0" hangingPunct="1">
                        <a:lnSpc>
                          <a:spcPct val="5000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974466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marL="0" marR="635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759085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573528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object 5">
            <a:extLst>
              <a:ext uri="{FF2B5EF4-FFF2-40B4-BE49-F238E27FC236}">
                <a16:creationId xmlns:a16="http://schemas.microsoft.com/office/drawing/2014/main" id="{0CED0AC8-D352-6A4D-0D63-D7AD20C2FB59}"/>
              </a:ext>
            </a:extLst>
          </p:cNvPr>
          <p:cNvSpPr txBox="1"/>
          <p:nvPr/>
        </p:nvSpPr>
        <p:spPr>
          <a:xfrm>
            <a:off x="1042250" y="5562700"/>
            <a:ext cx="5290184" cy="2340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100" dirty="0">
                <a:latin typeface="Malgun Gothic"/>
                <a:cs typeface="Malgun Gothic"/>
              </a:rPr>
              <a:t>2. Family Care </a:t>
            </a:r>
            <a:r>
              <a:rPr lang="ko-KR" altLang="en-US" sz="1100" dirty="0">
                <a:latin typeface="Malgun Gothic"/>
                <a:cs typeface="Malgun Gothic"/>
              </a:rPr>
              <a:t>진단 이용 현황</a:t>
            </a:r>
            <a:r>
              <a:rPr lang="en-US" altLang="ko-KR" sz="1100" dirty="0">
                <a:latin typeface="Malgun Gothic"/>
                <a:cs typeface="Malgun Gothic"/>
              </a:rPr>
              <a:t> </a:t>
            </a:r>
            <a:endParaRPr lang="en-US" altLang="ko-KR" sz="1100" dirty="0">
              <a:solidFill>
                <a:srgbClr val="333333"/>
              </a:solidFill>
              <a:latin typeface="Malgun Gothic"/>
              <a:cs typeface="Malgun Gothic"/>
            </a:endParaRPr>
          </a:p>
        </p:txBody>
      </p:sp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C200BEAC-2CB5-16EA-26B8-41270AD96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024230"/>
              </p:ext>
            </p:extLst>
          </p:nvPr>
        </p:nvGraphicFramePr>
        <p:xfrm>
          <a:off x="826250" y="5868738"/>
          <a:ext cx="5792807" cy="2957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유형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en-US" altLang="ko-KR" sz="1000" dirty="0">
                          <a:latin typeface="Malgun Gothic"/>
                          <a:cs typeface="Malgun Gothic"/>
                        </a:rPr>
                        <a:t>CLS </a:t>
                      </a:r>
                      <a:r>
                        <a:rPr lang="ko-KR" altLang="en-US" sz="1000" dirty="0" err="1">
                          <a:latin typeface="Malgun Gothic"/>
                          <a:cs typeface="Malgun Gothic"/>
                        </a:rPr>
                        <a:t>학습코칭검사</a:t>
                      </a:r>
                      <a:r>
                        <a:rPr lang="en-US" altLang="ko-KR" sz="1000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초등</a:t>
                      </a:r>
                      <a:r>
                        <a:rPr lang="en-US" altLang="ko-KR" sz="1000" dirty="0">
                          <a:latin typeface="Malgun Gothic"/>
                          <a:cs typeface="Malgun Gothic"/>
                        </a:rPr>
                        <a:t>)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한국형 </a:t>
                      </a:r>
                      <a:r>
                        <a:rPr lang="en-US" altLang="ko-KR" sz="1000" dirty="0">
                          <a:latin typeface="Malgun Gothic"/>
                          <a:cs typeface="Malgun Gothic"/>
                        </a:rPr>
                        <a:t>RIASEC </a:t>
                      </a: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진로탐색검사 </a:t>
                      </a:r>
                      <a:r>
                        <a:rPr lang="en-US" altLang="ko-KR" sz="1000" dirty="0">
                          <a:latin typeface="Malgun Gothic"/>
                          <a:cs typeface="Malgun Gothic"/>
                        </a:rPr>
                        <a:t>v2.0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부모역할검사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974466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marL="0" marR="635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부모역량검사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759085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아동기질검사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573528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합계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7">
            <a:extLst>
              <a:ext uri="{FF2B5EF4-FFF2-40B4-BE49-F238E27FC236}">
                <a16:creationId xmlns:a16="http://schemas.microsoft.com/office/drawing/2014/main" id="{652B89E9-970E-681D-BD2F-FFD6A1E231AC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48463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56DCD-E028-C03E-CD89-D07A1AB0D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6FA58C3D-4F46-A36A-5FFA-597A6D19CDA0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70269C1-5369-C975-0B0C-3458305E0004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05DA70E-3124-C1E4-C56B-7B2B7AAB7B1B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D75576CD-91AA-4CA9-C353-70143FA338DA}"/>
              </a:ext>
            </a:extLst>
          </p:cNvPr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D017E8A-69C8-FE28-1B77-662053A1AC8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13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3A7D59E9-72BF-DDC5-56D8-CEB665585DA8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-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힐링레터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D4D63-B1AE-4EE6-7317-1050ED4E4572}"/>
              </a:ext>
            </a:extLst>
          </p:cNvPr>
          <p:cNvSpPr txBox="1"/>
          <p:nvPr/>
        </p:nvSpPr>
        <p:spPr>
          <a:xfrm>
            <a:off x="809698" y="1525494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Ⅴ</a:t>
            </a:r>
            <a:r>
              <a:rPr lang="en-US" altLang="ko-KR" sz="1600" spc="25" dirty="0">
                <a:solidFill>
                  <a:srgbClr val="005FA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홍보 활동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44350854-FA7B-B784-EE48-2165A27F983A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0771DC-A292-5F1E-B3CE-198387A22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05" y="2651453"/>
            <a:ext cx="5572800" cy="55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7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4F03B4A-3047-0808-7509-47286F55B3C7}"/>
              </a:ext>
            </a:extLst>
          </p:cNvPr>
          <p:cNvGrpSpPr/>
          <p:nvPr/>
        </p:nvGrpSpPr>
        <p:grpSpPr>
          <a:xfrm>
            <a:off x="1175057" y="469356"/>
            <a:ext cx="1465753" cy="1026816"/>
            <a:chOff x="1121124" y="368307"/>
            <a:chExt cx="1496120" cy="1048089"/>
          </a:xfrm>
          <a:solidFill>
            <a:srgbClr val="005FA1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194EDA8-28B7-7ED8-F5D6-E3AD62D76D35}"/>
                </a:ext>
              </a:extLst>
            </p:cNvPr>
            <p:cNvSpPr/>
            <p:nvPr/>
          </p:nvSpPr>
          <p:spPr>
            <a:xfrm>
              <a:off x="1121124" y="806796"/>
              <a:ext cx="1496120" cy="609600"/>
            </a:xfrm>
            <a:prstGeom prst="round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64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048DF74-2A1B-4A1D-4948-853AF74C05DB}"/>
                </a:ext>
              </a:extLst>
            </p:cNvPr>
            <p:cNvSpPr/>
            <p:nvPr/>
          </p:nvSpPr>
          <p:spPr>
            <a:xfrm>
              <a:off x="1121124" y="368307"/>
              <a:ext cx="1496120" cy="609600"/>
            </a:xfrm>
            <a:prstGeom prst="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64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6929000-2CBB-1FA7-8650-A324AAA0F282}"/>
              </a:ext>
            </a:extLst>
          </p:cNvPr>
          <p:cNvGrpSpPr/>
          <p:nvPr/>
        </p:nvGrpSpPr>
        <p:grpSpPr>
          <a:xfrm rot="10800000">
            <a:off x="1175057" y="8735386"/>
            <a:ext cx="1465753" cy="1026816"/>
            <a:chOff x="1121124" y="368307"/>
            <a:chExt cx="1496120" cy="1048089"/>
          </a:xfrm>
          <a:solidFill>
            <a:srgbClr val="005FA1"/>
          </a:solidFill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7543BD6-7E7C-0929-FAB4-E6A654591E4D}"/>
                </a:ext>
              </a:extLst>
            </p:cNvPr>
            <p:cNvSpPr/>
            <p:nvPr/>
          </p:nvSpPr>
          <p:spPr>
            <a:xfrm>
              <a:off x="1121124" y="806796"/>
              <a:ext cx="1496120" cy="609600"/>
            </a:xfrm>
            <a:prstGeom prst="round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64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C658564-8874-DCA3-F2C8-289FC20AEF7D}"/>
                </a:ext>
              </a:extLst>
            </p:cNvPr>
            <p:cNvSpPr/>
            <p:nvPr/>
          </p:nvSpPr>
          <p:spPr>
            <a:xfrm>
              <a:off x="1121124" y="368307"/>
              <a:ext cx="1496120" cy="609600"/>
            </a:xfrm>
            <a:prstGeom prst="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64"/>
            </a:p>
          </p:txBody>
        </p:sp>
      </p:grpSp>
      <p:sp>
        <p:nvSpPr>
          <p:cNvPr id="13" name="object 11">
            <a:extLst>
              <a:ext uri="{FF2B5EF4-FFF2-40B4-BE49-F238E27FC236}">
                <a16:creationId xmlns:a16="http://schemas.microsoft.com/office/drawing/2014/main" id="{31D238DB-BBBB-0A2E-35AB-5A672652AF31}"/>
              </a:ext>
            </a:extLst>
          </p:cNvPr>
          <p:cNvSpPr txBox="1"/>
          <p:nvPr/>
        </p:nvSpPr>
        <p:spPr>
          <a:xfrm>
            <a:off x="1152051" y="1775013"/>
            <a:ext cx="1517822" cy="30149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12443" algn="ctr">
              <a:spcBef>
                <a:spcPts val="98"/>
              </a:spcBef>
            </a:pPr>
            <a:r>
              <a:rPr lang="en-US" altLang="ko-KR" sz="1959" spc="-19" dirty="0">
                <a:solidFill>
                  <a:srgbClr val="4657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</a:rPr>
              <a:t>C</a:t>
            </a:r>
            <a:r>
              <a:rPr lang="en-US" altLang="ko-KR" sz="1567" spc="-19" dirty="0">
                <a:solidFill>
                  <a:srgbClr val="4657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</a:rPr>
              <a:t>ONTENTS</a:t>
            </a:r>
            <a:endParaRPr sz="1567" dirty="0">
              <a:solidFill>
                <a:srgbClr val="46577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Malgun Gothic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89C6F11-A329-DB13-E722-4BE4A26E4608}"/>
              </a:ext>
            </a:extLst>
          </p:cNvPr>
          <p:cNvGrpSpPr/>
          <p:nvPr/>
        </p:nvGrpSpPr>
        <p:grpSpPr>
          <a:xfrm>
            <a:off x="3628944" y="2990228"/>
            <a:ext cx="2719133" cy="4516472"/>
            <a:chOff x="3290687" y="2812379"/>
            <a:chExt cx="2518912" cy="418390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3450A74-EF82-6F00-579A-67EFBD122CB6}"/>
                </a:ext>
              </a:extLst>
            </p:cNvPr>
            <p:cNvGrpSpPr/>
            <p:nvPr/>
          </p:nvGrpSpPr>
          <p:grpSpPr>
            <a:xfrm>
              <a:off x="3290688" y="4410542"/>
              <a:ext cx="2103973" cy="1068053"/>
              <a:chOff x="3684539" y="2319197"/>
              <a:chExt cx="2318267" cy="1176840"/>
            </a:xfrm>
          </p:grpSpPr>
          <p:sp>
            <p:nvSpPr>
              <p:cNvPr id="23" name="object 11">
                <a:extLst>
                  <a:ext uri="{FF2B5EF4-FFF2-40B4-BE49-F238E27FC236}">
                    <a16:creationId xmlns:a16="http://schemas.microsoft.com/office/drawing/2014/main" id="{63DA0A12-DA38-AD80-9580-FC7898291493}"/>
                  </a:ext>
                </a:extLst>
              </p:cNvPr>
              <p:cNvSpPr txBox="1"/>
              <p:nvPr/>
            </p:nvSpPr>
            <p:spPr>
              <a:xfrm>
                <a:off x="4191517" y="2319197"/>
                <a:ext cx="1811289" cy="277110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marL="12443">
                  <a:spcBef>
                    <a:spcPts val="98"/>
                  </a:spcBef>
                </a:pPr>
                <a:r>
                  <a:rPr lang="ko-KR" altLang="en-US" sz="1764" spc="-19" dirty="0">
                    <a:solidFill>
                      <a:srgbClr val="333333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Malgun Gothic"/>
                  </a:rPr>
                  <a:t>심리진단</a:t>
                </a:r>
                <a:endParaRPr lang="ko-KR" altLang="en-US" sz="1764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D0E893E7-5349-8815-3088-AB835C79B5F9}"/>
                  </a:ext>
                </a:extLst>
              </p:cNvPr>
              <p:cNvSpPr/>
              <p:nvPr/>
            </p:nvSpPr>
            <p:spPr>
              <a:xfrm>
                <a:off x="3684539" y="3248272"/>
                <a:ext cx="247765" cy="247765"/>
              </a:xfrm>
              <a:prstGeom prst="ellipse">
                <a:avLst/>
              </a:prstGeom>
              <a:solidFill>
                <a:srgbClr val="465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69" spc="-39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Malgun Gothic"/>
                  </a:rPr>
                  <a:t>Ⅳ</a:t>
                </a:r>
                <a:endParaRPr lang="ko-KR" altLang="en-US" sz="1469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AC636CE-D1AF-D585-39E4-44628A789641}"/>
                </a:ext>
              </a:extLst>
            </p:cNvPr>
            <p:cNvGrpSpPr/>
            <p:nvPr/>
          </p:nvGrpSpPr>
          <p:grpSpPr>
            <a:xfrm>
              <a:off x="3290687" y="6077809"/>
              <a:ext cx="2518912" cy="251495"/>
              <a:chOff x="3684539" y="3241866"/>
              <a:chExt cx="2775468" cy="277110"/>
            </a:xfrm>
          </p:grpSpPr>
          <p:sp>
            <p:nvSpPr>
              <p:cNvPr id="34" name="object 11">
                <a:extLst>
                  <a:ext uri="{FF2B5EF4-FFF2-40B4-BE49-F238E27FC236}">
                    <a16:creationId xmlns:a16="http://schemas.microsoft.com/office/drawing/2014/main" id="{3ABE0E3A-623A-6E29-2AEC-A6B1EDF26D11}"/>
                  </a:ext>
                </a:extLst>
              </p:cNvPr>
              <p:cNvSpPr txBox="1"/>
              <p:nvPr/>
            </p:nvSpPr>
            <p:spPr>
              <a:xfrm>
                <a:off x="4191518" y="3241866"/>
                <a:ext cx="2268489" cy="277110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marL="12443">
                  <a:spcBef>
                    <a:spcPts val="98"/>
                  </a:spcBef>
                </a:pPr>
                <a:r>
                  <a:rPr lang="ko-KR" altLang="en-US" sz="1764" spc="-19" dirty="0">
                    <a:solidFill>
                      <a:srgbClr val="333333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Malgun Gothic"/>
                  </a:rPr>
                  <a:t>홍보활동</a:t>
                </a:r>
                <a:endParaRPr lang="ko-KR" altLang="en-US" sz="1764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2CEA9047-E67B-685B-0BF1-B7D566D92A21}"/>
                  </a:ext>
                </a:extLst>
              </p:cNvPr>
              <p:cNvSpPr/>
              <p:nvPr/>
            </p:nvSpPr>
            <p:spPr>
              <a:xfrm>
                <a:off x="3684539" y="3248272"/>
                <a:ext cx="247765" cy="247765"/>
              </a:xfrm>
              <a:prstGeom prst="ellipse">
                <a:avLst/>
              </a:prstGeom>
              <a:solidFill>
                <a:srgbClr val="465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69" spc="-39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Malgun Gothic"/>
                  </a:rPr>
                  <a:t>Ⅴ</a:t>
                </a:r>
                <a:endParaRPr lang="ko-KR" altLang="en-US" sz="1469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EDAD24E-6239-1A77-473C-D31DD0E378BF}"/>
                </a:ext>
              </a:extLst>
            </p:cNvPr>
            <p:cNvGrpSpPr/>
            <p:nvPr/>
          </p:nvGrpSpPr>
          <p:grpSpPr>
            <a:xfrm>
              <a:off x="3290687" y="2812379"/>
              <a:ext cx="1867220" cy="251494"/>
              <a:chOff x="3684539" y="3233600"/>
              <a:chExt cx="2057400" cy="277110"/>
            </a:xfrm>
          </p:grpSpPr>
          <p:sp>
            <p:nvSpPr>
              <p:cNvPr id="38" name="object 11">
                <a:extLst>
                  <a:ext uri="{FF2B5EF4-FFF2-40B4-BE49-F238E27FC236}">
                    <a16:creationId xmlns:a16="http://schemas.microsoft.com/office/drawing/2014/main" id="{04A8AEAD-2B5C-FDF5-73E4-45960641B398}"/>
                  </a:ext>
                </a:extLst>
              </p:cNvPr>
              <p:cNvSpPr txBox="1"/>
              <p:nvPr/>
            </p:nvSpPr>
            <p:spPr>
              <a:xfrm>
                <a:off x="4159250" y="3233600"/>
                <a:ext cx="1582689" cy="277110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marL="12443">
                  <a:spcBef>
                    <a:spcPts val="98"/>
                  </a:spcBef>
                </a:pPr>
                <a:r>
                  <a:rPr lang="ko-KR" altLang="en-US" sz="1764" spc="-19" dirty="0">
                    <a:solidFill>
                      <a:srgbClr val="333333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Malgun Gothic"/>
                  </a:rPr>
                  <a:t>사업 개요</a:t>
                </a:r>
                <a:endParaRPr sz="1764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690FCAA-BFBD-3F25-5D3C-556ECEFCC6A0}"/>
                  </a:ext>
                </a:extLst>
              </p:cNvPr>
              <p:cNvSpPr/>
              <p:nvPr/>
            </p:nvSpPr>
            <p:spPr>
              <a:xfrm>
                <a:off x="3684539" y="3248272"/>
                <a:ext cx="247765" cy="247765"/>
              </a:xfrm>
              <a:prstGeom prst="ellipse">
                <a:avLst/>
              </a:prstGeom>
              <a:solidFill>
                <a:srgbClr val="465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69" spc="-39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Malgun Gothic"/>
                  </a:rPr>
                  <a:t>Ⅰ</a:t>
                </a:r>
                <a:endParaRPr lang="ko-KR" altLang="en-US" sz="1469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D12491D-A709-56B2-E292-2125401B9285}"/>
                </a:ext>
              </a:extLst>
            </p:cNvPr>
            <p:cNvGrpSpPr/>
            <p:nvPr/>
          </p:nvGrpSpPr>
          <p:grpSpPr>
            <a:xfrm>
              <a:off x="3290687" y="3587893"/>
              <a:ext cx="2489627" cy="1060827"/>
              <a:chOff x="3684539" y="2327159"/>
              <a:chExt cx="2743200" cy="1168878"/>
            </a:xfrm>
          </p:grpSpPr>
          <p:sp>
            <p:nvSpPr>
              <p:cNvPr id="41" name="object 11">
                <a:extLst>
                  <a:ext uri="{FF2B5EF4-FFF2-40B4-BE49-F238E27FC236}">
                    <a16:creationId xmlns:a16="http://schemas.microsoft.com/office/drawing/2014/main" id="{C6FBF7F5-976F-8F4B-6EF5-AB3F7417BA82}"/>
                  </a:ext>
                </a:extLst>
              </p:cNvPr>
              <p:cNvSpPr txBox="1"/>
              <p:nvPr/>
            </p:nvSpPr>
            <p:spPr>
              <a:xfrm>
                <a:off x="4159250" y="2327159"/>
                <a:ext cx="2268489" cy="277110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marL="12443">
                  <a:spcBef>
                    <a:spcPts val="98"/>
                  </a:spcBef>
                </a:pPr>
                <a:r>
                  <a:rPr lang="ko-KR" altLang="en-US" sz="1764" spc="-19" dirty="0">
                    <a:solidFill>
                      <a:srgbClr val="333333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Malgun Gothic"/>
                  </a:rPr>
                  <a:t>심리상담</a:t>
                </a:r>
                <a:endParaRPr sz="1764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1D64E1B-78C7-4145-8E3C-213457C372FD}"/>
                  </a:ext>
                </a:extLst>
              </p:cNvPr>
              <p:cNvSpPr/>
              <p:nvPr/>
            </p:nvSpPr>
            <p:spPr>
              <a:xfrm>
                <a:off x="3684539" y="3248272"/>
                <a:ext cx="247765" cy="247765"/>
              </a:xfrm>
              <a:prstGeom prst="ellipse">
                <a:avLst/>
              </a:prstGeom>
              <a:solidFill>
                <a:srgbClr val="465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69" spc="-39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Malgun Gothic"/>
                  </a:rPr>
                  <a:t>Ⅲ</a:t>
                </a:r>
                <a:endParaRPr lang="ko-KR" altLang="en-US" sz="1469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64F92B6B-AB55-C66E-DD21-BC6ECB694CD0}"/>
                </a:ext>
              </a:extLst>
            </p:cNvPr>
            <p:cNvSpPr/>
            <p:nvPr/>
          </p:nvSpPr>
          <p:spPr>
            <a:xfrm>
              <a:off x="3290687" y="3611510"/>
              <a:ext cx="224862" cy="224862"/>
            </a:xfrm>
            <a:prstGeom prst="ellipse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9" spc="-39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Malgun Gothic"/>
                </a:rPr>
                <a:t>Ⅱ</a:t>
              </a:r>
              <a:endParaRPr lang="ko-KR" altLang="en-US" sz="1469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" name="object 11">
              <a:extLst>
                <a:ext uri="{FF2B5EF4-FFF2-40B4-BE49-F238E27FC236}">
                  <a16:creationId xmlns:a16="http://schemas.microsoft.com/office/drawing/2014/main" id="{87F59E27-7600-3864-4968-93B2F5CBD692}"/>
                </a:ext>
              </a:extLst>
            </p:cNvPr>
            <p:cNvSpPr txBox="1"/>
            <p:nvPr/>
          </p:nvSpPr>
          <p:spPr>
            <a:xfrm>
              <a:off x="3750803" y="6744788"/>
              <a:ext cx="2058796" cy="251493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12443">
                <a:spcBef>
                  <a:spcPts val="98"/>
                </a:spcBef>
              </a:pPr>
              <a:r>
                <a:rPr lang="ko-KR" altLang="en-US" sz="1764" spc="-19" dirty="0">
                  <a:solidFill>
                    <a:srgbClr val="33333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rPr>
                <a:t>기타 </a:t>
              </a:r>
              <a:endParaRPr lang="ko-KR" altLang="en-US" sz="1764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9D404A86-0384-57A5-B09B-23576A500F98}"/>
              </a:ext>
            </a:extLst>
          </p:cNvPr>
          <p:cNvSpPr/>
          <p:nvPr/>
        </p:nvSpPr>
        <p:spPr>
          <a:xfrm>
            <a:off x="3634250" y="7263965"/>
            <a:ext cx="242736" cy="242735"/>
          </a:xfrm>
          <a:prstGeom prst="ellipse">
            <a:avLst/>
          </a:prstGeom>
          <a:solidFill>
            <a:srgbClr val="465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9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Ⅵ</a:t>
            </a:r>
            <a:endParaRPr lang="ko-KR" altLang="en-US" sz="1469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25F54BBA-B2D5-1A02-8BB1-36EA1E6FCA74}"/>
              </a:ext>
            </a:extLst>
          </p:cNvPr>
          <p:cNvSpPr txBox="1"/>
          <p:nvPr/>
        </p:nvSpPr>
        <p:spPr>
          <a:xfrm>
            <a:off x="4091726" y="5625457"/>
            <a:ext cx="1774524" cy="27148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12443">
              <a:spcBef>
                <a:spcPts val="98"/>
              </a:spcBef>
            </a:pPr>
            <a:r>
              <a:rPr lang="ko-KR" altLang="en-US" sz="1764" spc="-19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프로그램</a:t>
            </a:r>
            <a:endParaRPr lang="ko-KR" altLang="en-US" sz="1764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80DDF6-B13C-1960-DD39-F1641067BAD0}"/>
              </a:ext>
            </a:extLst>
          </p:cNvPr>
          <p:cNvSpPr txBox="1"/>
          <p:nvPr/>
        </p:nvSpPr>
        <p:spPr>
          <a:xfrm>
            <a:off x="725843" y="1467148"/>
            <a:ext cx="1441388" cy="358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727" spc="25" dirty="0">
                <a:solidFill>
                  <a:srgbClr val="46577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Ⅰ. </a:t>
            </a:r>
            <a:r>
              <a:rPr lang="ko-KR" altLang="en-US" sz="1727" spc="25" dirty="0">
                <a:solidFill>
                  <a:srgbClr val="46577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사업 개요</a:t>
            </a:r>
          </a:p>
        </p:txBody>
      </p:sp>
      <p:sp>
        <p:nvSpPr>
          <p:cNvPr id="9" name="object 9"/>
          <p:cNvSpPr/>
          <p:nvPr/>
        </p:nvSpPr>
        <p:spPr>
          <a:xfrm>
            <a:off x="669327" y="9808908"/>
            <a:ext cx="6217846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sz="1764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827884" y="1864694"/>
            <a:ext cx="5925325" cy="3293623"/>
          </a:xfrm>
          <a:prstGeom prst="rect">
            <a:avLst/>
          </a:prstGeom>
        </p:spPr>
        <p:txBody>
          <a:bodyPr vert="horz" wrap="square" lIns="0" tIns="75276" rIns="0" bIns="0" rtlCol="0">
            <a:spAutoFit/>
          </a:bodyPr>
          <a:lstStyle/>
          <a:p>
            <a:pPr marL="12443" algn="just">
              <a:lnSpc>
                <a:spcPct val="200000"/>
              </a:lnSpc>
              <a:spcBef>
                <a:spcPts val="593"/>
              </a:spcBef>
            </a:pP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사업명 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근로자지원 프로그램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(EAP)</a:t>
            </a:r>
          </a:p>
          <a:p>
            <a:pPr marL="12443" algn="just">
              <a:lnSpc>
                <a:spcPct val="200000"/>
              </a:lnSpc>
              <a:spcBef>
                <a:spcPts val="593"/>
              </a:spcBef>
            </a:pP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2.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운영 기간 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2024. 08. 13. ~ 2025. 08. 08.</a:t>
            </a:r>
          </a:p>
          <a:p>
            <a:pPr marL="12443" algn="just">
              <a:lnSpc>
                <a:spcPct val="200000"/>
              </a:lnSpc>
              <a:spcBef>
                <a:spcPts val="593"/>
              </a:spcBef>
            </a:pP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3.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사업 목적</a:t>
            </a:r>
            <a:endParaRPr lang="en-US" altLang="ko-KR" sz="1176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435501" lvl="1" indent="-172646" algn="just">
              <a:lnSpc>
                <a:spcPct val="150000"/>
              </a:lnSpc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긍정적 조직문화 형성 도모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-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직원들이 업무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심리적 스트레스 및 고충을 해결하고 사전에 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예방할수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있도록 상담 등의 서비스 지원</a:t>
            </a:r>
            <a:endParaRPr lang="en-US" altLang="ko-KR" sz="1176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435501" lvl="1" indent="-172646" algn="just">
              <a:lnSpc>
                <a:spcPct val="150000"/>
              </a:lnSpc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가족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심리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정서적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안정유지로 일생활 균형을 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지킬수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있도록 지원함으로써 만족감 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제공</a:t>
            </a:r>
            <a:r>
              <a:rPr lang="ko-KR" altLang="en-US" sz="1176" spc="25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→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근로자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복지증진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안전한 조직운영 가능 </a:t>
            </a:r>
            <a:endParaRPr lang="en-US" altLang="ko-KR" sz="1176" spc="25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35501" lvl="1" indent="-172646" algn="just">
              <a:lnSpc>
                <a:spcPct val="150000"/>
              </a:lnSpc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스트레스 대응력 강화를 통한 몰입도 제고</a:t>
            </a:r>
            <a:r>
              <a:rPr lang="ko-KR" altLang="en-US" sz="1176" spc="25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→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업무 성과 및 효율성 향상 </a:t>
            </a:r>
            <a:endParaRPr lang="en-US" altLang="ko-KR" sz="1176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443" algn="just">
              <a:lnSpc>
                <a:spcPct val="200000"/>
              </a:lnSpc>
              <a:spcBef>
                <a:spcPts val="593"/>
              </a:spcBef>
            </a:pP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4.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운영 주요 범위</a:t>
            </a:r>
            <a:endParaRPr lang="en-US" altLang="ko-KR" sz="1176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F36B8A-D1E0-B690-55D2-B898CCB31825}"/>
              </a:ext>
            </a:extLst>
          </p:cNvPr>
          <p:cNvSpPr/>
          <p:nvPr/>
        </p:nvSpPr>
        <p:spPr>
          <a:xfrm rot="2700000">
            <a:off x="3010746" y="5797740"/>
            <a:ext cx="1363855" cy="1363859"/>
          </a:xfrm>
          <a:prstGeom prst="rect">
            <a:avLst/>
          </a:prstGeom>
          <a:solidFill>
            <a:srgbClr val="FEB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E108DC-E989-C389-69A0-83D7166017EC}"/>
              </a:ext>
            </a:extLst>
          </p:cNvPr>
          <p:cNvSpPr/>
          <p:nvPr/>
        </p:nvSpPr>
        <p:spPr>
          <a:xfrm rot="2700000">
            <a:off x="3010746" y="7806783"/>
            <a:ext cx="1363855" cy="1363859"/>
          </a:xfrm>
          <a:prstGeom prst="rect">
            <a:avLst/>
          </a:prstGeom>
          <a:solidFill>
            <a:srgbClr val="C6C1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A9D068-5ECF-1196-BE15-0F8CAF96A924}"/>
              </a:ext>
            </a:extLst>
          </p:cNvPr>
          <p:cNvSpPr/>
          <p:nvPr/>
        </p:nvSpPr>
        <p:spPr>
          <a:xfrm rot="2700000">
            <a:off x="3988179" y="6803982"/>
            <a:ext cx="1363855" cy="1363859"/>
          </a:xfrm>
          <a:prstGeom prst="rect">
            <a:avLst/>
          </a:prstGeom>
          <a:solidFill>
            <a:srgbClr val="FAE3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DA5C339-EE61-A97C-B62F-90BE51CA2920}"/>
              </a:ext>
            </a:extLst>
          </p:cNvPr>
          <p:cNvSpPr/>
          <p:nvPr/>
        </p:nvSpPr>
        <p:spPr>
          <a:xfrm rot="2700000">
            <a:off x="2033315" y="6793547"/>
            <a:ext cx="1363855" cy="1363859"/>
          </a:xfrm>
          <a:prstGeom prst="rect">
            <a:avLst/>
          </a:prstGeom>
          <a:solidFill>
            <a:srgbClr val="8DCB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289332-3EE1-B633-734F-9B64E684E715}"/>
              </a:ext>
            </a:extLst>
          </p:cNvPr>
          <p:cNvSpPr/>
          <p:nvPr/>
        </p:nvSpPr>
        <p:spPr>
          <a:xfrm rot="2700000">
            <a:off x="3221835" y="6964635"/>
            <a:ext cx="880520" cy="880523"/>
          </a:xfrm>
          <a:prstGeom prst="rect">
            <a:avLst/>
          </a:prstGeom>
          <a:solidFill>
            <a:srgbClr val="EFED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D00F058-B01B-4F27-CC3F-56E70AEF0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87" y="7217518"/>
            <a:ext cx="835641" cy="37581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5152226-6B13-7FF9-07E4-091D7FC378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95" y="5964542"/>
            <a:ext cx="606159" cy="606158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74A0A63-0F2B-CEB3-57CA-BDD6BD730F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503" y="7195113"/>
            <a:ext cx="606159" cy="60615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9F4E882A-7754-50BD-4933-9B12F9056F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95" y="8052542"/>
            <a:ext cx="606159" cy="606158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9884E543-FEA8-1EE5-3AA8-C7CF0CD606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17" y="7188542"/>
            <a:ext cx="606159" cy="60615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CCFE364-AD48-AFD3-7697-D4EC08F10287}"/>
              </a:ext>
            </a:extLst>
          </p:cNvPr>
          <p:cNvSpPr txBox="1"/>
          <p:nvPr/>
        </p:nvSpPr>
        <p:spPr>
          <a:xfrm>
            <a:off x="958369" y="5311592"/>
            <a:ext cx="832279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5" b="1" spc="25" dirty="0">
                <a:solidFill>
                  <a:srgbClr val="FEBAA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심리상담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09E584-C86D-119D-53C0-925F83081590}"/>
              </a:ext>
            </a:extLst>
          </p:cNvPr>
          <p:cNvSpPr txBox="1"/>
          <p:nvPr/>
        </p:nvSpPr>
        <p:spPr>
          <a:xfrm>
            <a:off x="825774" y="5610649"/>
            <a:ext cx="19444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직무영역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: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직무스트레스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업무부적응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대인관계 등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개인영역 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우울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불안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성격문제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부부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자녀 등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기타영역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채무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자산관리 등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F766F1-8C01-CFE1-49F4-A6CE8D71BD32}"/>
              </a:ext>
            </a:extLst>
          </p:cNvPr>
          <p:cNvSpPr txBox="1"/>
          <p:nvPr/>
        </p:nvSpPr>
        <p:spPr>
          <a:xfrm>
            <a:off x="4893816" y="5594447"/>
            <a:ext cx="194447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통합 스트레스검사 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(CSQ)</a:t>
            </a: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간이정신진단검사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(scl-90-r)</a:t>
            </a: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불면증 자가진단 검사 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(ICL)</a:t>
            </a: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우울척도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(CES-D)</a:t>
            </a: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감정노동척도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(K-ELS)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17A28-7A65-1106-2971-C121E978F4A8}"/>
              </a:ext>
            </a:extLst>
          </p:cNvPr>
          <p:cNvSpPr txBox="1"/>
          <p:nvPr/>
        </p:nvSpPr>
        <p:spPr>
          <a:xfrm>
            <a:off x="5747052" y="5311592"/>
            <a:ext cx="832279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5" b="1" spc="25" dirty="0">
                <a:solidFill>
                  <a:srgbClr val="F7D453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심리진단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912992-693E-34D1-F46C-D8BB6E6054AD}"/>
              </a:ext>
            </a:extLst>
          </p:cNvPr>
          <p:cNvSpPr txBox="1"/>
          <p:nvPr/>
        </p:nvSpPr>
        <p:spPr>
          <a:xfrm>
            <a:off x="5747052" y="8102153"/>
            <a:ext cx="832279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5" b="1" spc="25" dirty="0">
                <a:solidFill>
                  <a:srgbClr val="C6C1B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운영관리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B47108-8F51-7532-C726-3E163D5A4D25}"/>
              </a:ext>
            </a:extLst>
          </p:cNvPr>
          <p:cNvSpPr txBox="1"/>
          <p:nvPr/>
        </p:nvSpPr>
        <p:spPr>
          <a:xfrm>
            <a:off x="4893816" y="8401170"/>
            <a:ext cx="1928786" cy="9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사업 운영관리 및 보고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불만족 사례 확인 및 조치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상담사 교육 및 관리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온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/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오프라인 홍보활동 등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FC2170-F881-7892-50C0-9B492B254265}"/>
              </a:ext>
            </a:extLst>
          </p:cNvPr>
          <p:cNvSpPr txBox="1"/>
          <p:nvPr/>
        </p:nvSpPr>
        <p:spPr>
          <a:xfrm>
            <a:off x="958369" y="8102153"/>
            <a:ext cx="994183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5" b="1" spc="25" dirty="0">
                <a:solidFill>
                  <a:srgbClr val="8DCBE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위험군관리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23A76-3499-4676-B726-222E60238CA2}"/>
              </a:ext>
            </a:extLst>
          </p:cNvPr>
          <p:cNvSpPr txBox="1"/>
          <p:nvPr/>
        </p:nvSpPr>
        <p:spPr>
          <a:xfrm>
            <a:off x="952880" y="8401170"/>
            <a:ext cx="1775400" cy="74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위험군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선별 및 관리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급 상담사 연계 및 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F/U</a:t>
            </a: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긴급심리상담 운영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8210AF6-A69E-97AD-E008-F50B2D57CD5C}"/>
              </a:ext>
            </a:extLst>
          </p:cNvPr>
          <p:cNvCxnSpPr>
            <a:cxnSpLocks/>
          </p:cNvCxnSpPr>
          <p:nvPr/>
        </p:nvCxnSpPr>
        <p:spPr>
          <a:xfrm>
            <a:off x="1833130" y="1138312"/>
            <a:ext cx="5052000" cy="0"/>
          </a:xfrm>
          <a:prstGeom prst="line">
            <a:avLst/>
          </a:prstGeom>
          <a:solidFill>
            <a:srgbClr val="6CC9C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28F139-B07B-3C48-C2E4-9FA941A74698}"/>
              </a:ext>
            </a:extLst>
          </p:cNvPr>
          <p:cNvSpPr/>
          <p:nvPr/>
        </p:nvSpPr>
        <p:spPr>
          <a:xfrm>
            <a:off x="704500" y="1106046"/>
            <a:ext cx="1465753" cy="64531"/>
          </a:xfrm>
          <a:prstGeom prst="rect">
            <a:avLst/>
          </a:prstGeom>
          <a:solidFill>
            <a:srgbClr val="465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1187335-9FB5-F435-C830-66E1E5186F6A}"/>
              </a:ext>
            </a:extLst>
          </p:cNvPr>
          <p:cNvSpPr txBox="1"/>
          <p:nvPr/>
        </p:nvSpPr>
        <p:spPr>
          <a:xfrm>
            <a:off x="5091908" y="836458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77BF460-ACB0-18AD-1482-6E8500063D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15796" y="9882773"/>
            <a:ext cx="375920" cy="16158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altLang="ko-KR" dirty="0"/>
              <a:t>- 1</a:t>
            </a:r>
            <a:r>
              <a:rPr spc="-90" dirty="0"/>
              <a:t> </a:t>
            </a:r>
            <a:r>
              <a:rPr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3718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75972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운영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21" name="service1">
            <a:extLst>
              <a:ext uri="{FF2B5EF4-FFF2-40B4-BE49-F238E27FC236}">
                <a16:creationId xmlns:a16="http://schemas.microsoft.com/office/drawing/2014/main" id="{67785F25-9402-C5DA-3AA7-4045B0A19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365725"/>
              </p:ext>
            </p:extLst>
          </p:nvPr>
        </p:nvGraphicFramePr>
        <p:xfrm>
          <a:off x="799379" y="2362069"/>
          <a:ext cx="5957734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4176190848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3648871688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3221590380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71567558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3219928036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147035983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1565416022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929855618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047350152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1510675409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**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graphicFrame>
        <p:nvGraphicFramePr>
          <p:cNvPr id="41" name="service2">
            <a:extLst>
              <a:ext uri="{FF2B5EF4-FFF2-40B4-BE49-F238E27FC236}">
                <a16:creationId xmlns:a16="http://schemas.microsoft.com/office/drawing/2014/main" id="{2FBAD11C-3520-EC1B-3248-1B89A3B32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048332"/>
              </p:ext>
            </p:extLst>
          </p:nvPr>
        </p:nvGraphicFramePr>
        <p:xfrm>
          <a:off x="844519" y="4672043"/>
          <a:ext cx="5957732" cy="144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1687306632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2485418477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492123691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1128152685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2996907535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944632934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332511220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284505654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828578243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857145630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46106782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2" name="object 5">
            <a:extLst>
              <a:ext uri="{FF2B5EF4-FFF2-40B4-BE49-F238E27FC236}">
                <a16:creationId xmlns:a16="http://schemas.microsoft.com/office/drawing/2014/main" id="{4FB9BCDC-1B46-FA3F-C516-43769949D9B1}"/>
              </a:ext>
            </a:extLst>
          </p:cNvPr>
          <p:cNvSpPr txBox="1"/>
          <p:nvPr/>
        </p:nvSpPr>
        <p:spPr>
          <a:xfrm>
            <a:off x="844519" y="4212245"/>
            <a:ext cx="5290184" cy="271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*  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누계</a:t>
            </a: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포함한 연인원</a:t>
            </a:r>
            <a:endParaRPr lang="en-US" altLang="ko-KR" sz="8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** </a:t>
            </a:r>
            <a:r>
              <a:rPr lang="ko-KR" altLang="en-US" sz="8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실계</a:t>
            </a: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제외한 </a:t>
            </a:r>
            <a:r>
              <a:rPr lang="ko-KR" altLang="en-US" sz="8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실인원</a:t>
            </a:r>
            <a:endParaRPr lang="en-US" altLang="ko-KR" sz="8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9924F-F574-4C9A-EFE5-3AE809CEC3B7}"/>
              </a:ext>
            </a:extLst>
          </p:cNvPr>
          <p:cNvSpPr txBox="1"/>
          <p:nvPr/>
        </p:nvSpPr>
        <p:spPr>
          <a:xfrm>
            <a:off x="844519" y="1405457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64660ECB-9757-B876-E1EE-885E70D443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1100001"/>
              </p:ext>
            </p:extLst>
          </p:nvPr>
        </p:nvGraphicFramePr>
        <p:xfrm>
          <a:off x="1259416" y="6279663"/>
          <a:ext cx="5037667" cy="3438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bject 7">
            <a:extLst>
              <a:ext uri="{FF2B5EF4-FFF2-40B4-BE49-F238E27FC236}">
                <a16:creationId xmlns:a16="http://schemas.microsoft.com/office/drawing/2014/main" id="{F2D51465-304B-5439-863F-4403DDC9E493}"/>
              </a:ext>
            </a:extLst>
          </p:cNvPr>
          <p:cNvSpPr txBox="1"/>
          <p:nvPr/>
        </p:nvSpPr>
        <p:spPr>
          <a:xfrm>
            <a:off x="5091908" y="836458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6289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상담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방법별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BF53D616-7AE5-C97A-E088-36F117DC3E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5540177"/>
              </p:ext>
            </p:extLst>
          </p:nvPr>
        </p:nvGraphicFramePr>
        <p:xfrm>
          <a:off x="1259416" y="6952187"/>
          <a:ext cx="5037667" cy="2637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ype_people">
            <a:extLst>
              <a:ext uri="{FF2B5EF4-FFF2-40B4-BE49-F238E27FC236}">
                <a16:creationId xmlns:a16="http://schemas.microsoft.com/office/drawing/2014/main" id="{919C5813-5DE8-0560-38DB-99B13CCF9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784687"/>
              </p:ext>
            </p:extLst>
          </p:nvPr>
        </p:nvGraphicFramePr>
        <p:xfrm>
          <a:off x="987340" y="2394700"/>
          <a:ext cx="5814896" cy="22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4176190848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3648871688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3221590380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271567558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3219928036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147035983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1565416022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2929855618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2047350152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1510675409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방법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r>
                        <a:rPr lang="en-US" altLang="ko-KR" sz="1000" baseline="30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*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8749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3219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graphicFrame>
        <p:nvGraphicFramePr>
          <p:cNvPr id="8" name="type_case">
            <a:extLst>
              <a:ext uri="{FF2B5EF4-FFF2-40B4-BE49-F238E27FC236}">
                <a16:creationId xmlns:a16="http://schemas.microsoft.com/office/drawing/2014/main" id="{3D126507-C0A8-C071-7B6D-44E21317B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073419"/>
              </p:ext>
            </p:extLst>
          </p:nvPr>
        </p:nvGraphicFramePr>
        <p:xfrm>
          <a:off x="987334" y="4914700"/>
          <a:ext cx="5814906" cy="19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4176190848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3648871688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3221590380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271567558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3219928036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147035983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1565416022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2929855618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2047350152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1510675409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방법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건수</a:t>
                      </a:r>
                      <a:r>
                        <a:rPr lang="ko-KR" altLang="en-US"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en-US" altLang="ko-KR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lang="en-US" altLang="ko-KR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8749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3219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sp>
        <p:nvSpPr>
          <p:cNvPr id="3" name="object 7">
            <a:extLst>
              <a:ext uri="{FF2B5EF4-FFF2-40B4-BE49-F238E27FC236}">
                <a16:creationId xmlns:a16="http://schemas.microsoft.com/office/drawing/2014/main" id="{74D08C99-4859-1423-C003-941E88155D7C}"/>
              </a:ext>
            </a:extLst>
          </p:cNvPr>
          <p:cNvSpPr txBox="1"/>
          <p:nvPr/>
        </p:nvSpPr>
        <p:spPr>
          <a:xfrm>
            <a:off x="5091908" y="836458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1749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3.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상담 유형별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BF53D616-7AE5-C97A-E088-36F117DC3E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4088402"/>
              </p:ext>
            </p:extLst>
          </p:nvPr>
        </p:nvGraphicFramePr>
        <p:xfrm>
          <a:off x="1255206" y="7318596"/>
          <a:ext cx="5037667" cy="2298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subject_people">
            <a:extLst>
              <a:ext uri="{FF2B5EF4-FFF2-40B4-BE49-F238E27FC236}">
                <a16:creationId xmlns:a16="http://schemas.microsoft.com/office/drawing/2014/main" id="{919C5813-5DE8-0560-38DB-99B13CCF9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192263"/>
              </p:ext>
            </p:extLst>
          </p:nvPr>
        </p:nvGraphicFramePr>
        <p:xfrm>
          <a:off x="987339" y="2394700"/>
          <a:ext cx="5834410" cy="23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8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4176190848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3648871688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3221590380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271567558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3219928036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147035983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1565416022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2929855618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204735015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5106754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유형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**</a:t>
                      </a:r>
                      <a:endParaRPr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8749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3219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graphicFrame>
        <p:nvGraphicFramePr>
          <p:cNvPr id="8" name="subject_case">
            <a:extLst>
              <a:ext uri="{FF2B5EF4-FFF2-40B4-BE49-F238E27FC236}">
                <a16:creationId xmlns:a16="http://schemas.microsoft.com/office/drawing/2014/main" id="{3D126507-C0A8-C071-7B6D-44E21317B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355620"/>
              </p:ext>
            </p:extLst>
          </p:nvPr>
        </p:nvGraphicFramePr>
        <p:xfrm>
          <a:off x="942975" y="4948912"/>
          <a:ext cx="5921589" cy="20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8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4176190848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3648871688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3221590380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271567558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3219928036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147035983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1565416022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2929855618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2047350152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1510675409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유형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건수</a:t>
                      </a:r>
                      <a:r>
                        <a:rPr lang="ko-KR" altLang="en-US"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en-US" altLang="ko-KR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lang="en-US" altLang="ko-KR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8749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3219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sp>
        <p:nvSpPr>
          <p:cNvPr id="3" name="object 12">
            <a:extLst>
              <a:ext uri="{FF2B5EF4-FFF2-40B4-BE49-F238E27FC236}">
                <a16:creationId xmlns:a16="http://schemas.microsoft.com/office/drawing/2014/main" id="{41E697D5-B74C-2A65-9B4F-A9607B5F8C6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476817" y="9729112"/>
            <a:ext cx="83596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2BB382D2-9BF7-51C3-01C2-BAE205A251C2}"/>
              </a:ext>
            </a:extLst>
          </p:cNvPr>
          <p:cNvSpPr txBox="1"/>
          <p:nvPr/>
        </p:nvSpPr>
        <p:spPr>
          <a:xfrm>
            <a:off x="5091908" y="836458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9254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4.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성별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41" name="sex_case">
            <a:extLst>
              <a:ext uri="{FF2B5EF4-FFF2-40B4-BE49-F238E27FC236}">
                <a16:creationId xmlns:a16="http://schemas.microsoft.com/office/drawing/2014/main" id="{2FBAD11C-3520-EC1B-3248-1B89A3B32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866152"/>
              </p:ext>
            </p:extLst>
          </p:nvPr>
        </p:nvGraphicFramePr>
        <p:xfrm>
          <a:off x="844519" y="4338699"/>
          <a:ext cx="5763310" cy="1699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3123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성별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9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3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3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3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BF53D616-7AE5-C97A-E088-36F117DC3E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9210652"/>
              </p:ext>
            </p:extLst>
          </p:nvPr>
        </p:nvGraphicFramePr>
        <p:xfrm>
          <a:off x="1259416" y="6952187"/>
          <a:ext cx="5037667" cy="2637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sex_people">
            <a:extLst>
              <a:ext uri="{FF2B5EF4-FFF2-40B4-BE49-F238E27FC236}">
                <a16:creationId xmlns:a16="http://schemas.microsoft.com/office/drawing/2014/main" id="{8845BA33-E649-6E6E-7312-53663DB5D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320269"/>
              </p:ext>
            </p:extLst>
          </p:nvPr>
        </p:nvGraphicFramePr>
        <p:xfrm>
          <a:off x="826250" y="2322700"/>
          <a:ext cx="5763309" cy="1699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312301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성별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9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30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30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30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7">
            <a:extLst>
              <a:ext uri="{FF2B5EF4-FFF2-40B4-BE49-F238E27FC236}">
                <a16:creationId xmlns:a16="http://schemas.microsoft.com/office/drawing/2014/main" id="{9FCD9BCB-453E-DFEB-B430-9059D2271D82}"/>
              </a:ext>
            </a:extLst>
          </p:cNvPr>
          <p:cNvSpPr txBox="1"/>
          <p:nvPr/>
        </p:nvSpPr>
        <p:spPr>
          <a:xfrm>
            <a:off x="5091908" y="954700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3348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연령별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41" name="age_case">
            <a:extLst>
              <a:ext uri="{FF2B5EF4-FFF2-40B4-BE49-F238E27FC236}">
                <a16:creationId xmlns:a16="http://schemas.microsoft.com/office/drawing/2014/main" id="{2FBAD11C-3520-EC1B-3248-1B89A3B32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03785"/>
              </p:ext>
            </p:extLst>
          </p:nvPr>
        </p:nvGraphicFramePr>
        <p:xfrm>
          <a:off x="844519" y="4698701"/>
          <a:ext cx="5763310" cy="1992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44828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연령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443221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287626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33281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BF53D616-7AE5-C97A-E088-36F117DC3E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4692235"/>
              </p:ext>
            </p:extLst>
          </p:nvPr>
        </p:nvGraphicFramePr>
        <p:xfrm>
          <a:off x="1259416" y="6952187"/>
          <a:ext cx="5037667" cy="2637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age_people">
            <a:extLst>
              <a:ext uri="{FF2B5EF4-FFF2-40B4-BE49-F238E27FC236}">
                <a16:creationId xmlns:a16="http://schemas.microsoft.com/office/drawing/2014/main" id="{8845BA33-E649-6E6E-7312-53663DB5D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204465"/>
              </p:ext>
            </p:extLst>
          </p:nvPr>
        </p:nvGraphicFramePr>
        <p:xfrm>
          <a:off x="826250" y="2322701"/>
          <a:ext cx="5763309" cy="22256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263688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연령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974466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759085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573528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7">
            <a:extLst>
              <a:ext uri="{FF2B5EF4-FFF2-40B4-BE49-F238E27FC236}">
                <a16:creationId xmlns:a16="http://schemas.microsoft.com/office/drawing/2014/main" id="{43C732BD-864A-9351-D324-A9B714DCE335}"/>
              </a:ext>
            </a:extLst>
          </p:cNvPr>
          <p:cNvSpPr txBox="1"/>
          <p:nvPr/>
        </p:nvSpPr>
        <p:spPr>
          <a:xfrm>
            <a:off x="5091908" y="954700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2629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소속별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ED86FD7A-2281-1EA7-F462-F05649F2C4BA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3" name="group_people">
            <a:extLst>
              <a:ext uri="{FF2B5EF4-FFF2-40B4-BE49-F238E27FC236}">
                <a16:creationId xmlns:a16="http://schemas.microsoft.com/office/drawing/2014/main" id="{8845BA33-E649-6E6E-7312-53663DB5D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039727"/>
              </p:ext>
            </p:extLst>
          </p:nvPr>
        </p:nvGraphicFramePr>
        <p:xfrm>
          <a:off x="826250" y="2323905"/>
          <a:ext cx="5903999" cy="6966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332035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소속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33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561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0347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1716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1553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975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8614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910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3807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1197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50809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98148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2840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2079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68625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0140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9475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6316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1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19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16479</TotalTime>
  <Words>1185</Words>
  <Application>Microsoft Office PowerPoint</Application>
  <PresentationFormat>사용자 지정</PresentationFormat>
  <Paragraphs>481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나눔스퀘어 Bold</vt:lpstr>
      <vt:lpstr>나눔스퀘어_ac</vt:lpstr>
      <vt:lpstr>나눔스퀘어_ac Bold</vt:lpstr>
      <vt:lpstr>나눔스퀘어_ac ExtraBold</vt:lpstr>
      <vt:lpstr>Malgun Gothic</vt:lpstr>
      <vt:lpstr>Malgun Gothic</vt:lpstr>
      <vt:lpstr>에스코어 드림 7 ExtraBold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출연(연)심리상담프로그램 사업운영보고서</dc:title>
  <dc:creator>new_user</dc:creator>
  <cp:lastModifiedBy>휴노 공용</cp:lastModifiedBy>
  <cp:revision>3819</cp:revision>
  <cp:lastPrinted>2022-12-20T23:47:07Z</cp:lastPrinted>
  <dcterms:created xsi:type="dcterms:W3CDTF">2019-04-09T04:38:25Z</dcterms:created>
  <dcterms:modified xsi:type="dcterms:W3CDTF">2025-07-21T08:56:58Z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2019-04-09T00:00:00Z</vt:filetime>
  </property>
  <property fmtid="{D5CDD505-2E9C-101B-9397-08002B2CF9AE}" pid="3" name="Creator">
    <vt:lpwstr>Mozilla/5.0 (Windows NT 10.0; Win64; x64) AppleWebKit/537.36 (KHTML, like Gecko) Chrome/73.0.3683.86 Safari/537.36</vt:lpwstr>
  </property>
  <property fmtid="{D5CDD505-2E9C-101B-9397-08002B2CF9AE}" pid="4" name="LastSaved">
    <vt:filetime>2019-04-09T00:00:00Z</vt:filetime>
  </property>
</Properties>
</file>