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20" r:id="rId2"/>
    <p:sldId id="321" r:id="rId3"/>
    <p:sldId id="421" r:id="rId4"/>
    <p:sldId id="412" r:id="rId5"/>
    <p:sldId id="414" r:id="rId6"/>
    <p:sldId id="427" r:id="rId7"/>
    <p:sldId id="422" r:id="rId8"/>
    <p:sldId id="423" r:id="rId9"/>
    <p:sldId id="424" r:id="rId10"/>
    <p:sldId id="425" r:id="rId11"/>
    <p:sldId id="426" r:id="rId12"/>
    <p:sldId id="428" r:id="rId13"/>
    <p:sldId id="429" r:id="rId14"/>
    <p:sldId id="431" r:id="rId15"/>
  </p:sldIdLst>
  <p:sldSz cx="7556500" cy="106934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0E1"/>
    <a:srgbClr val="BFD1E7"/>
    <a:srgbClr val="95B3D7"/>
    <a:srgbClr val="F8F9FA"/>
    <a:srgbClr val="C3D69B"/>
    <a:srgbClr val="CBDCA8"/>
    <a:srgbClr val="005FA1"/>
    <a:srgbClr val="FFCB97"/>
    <a:srgbClr val="FFDE81"/>
    <a:srgbClr val="FFC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3" autoAdjust="0"/>
    <p:restoredTop sz="94731" autoAdjust="0"/>
  </p:normalViewPr>
  <p:slideViewPr>
    <p:cSldViewPr>
      <p:cViewPr varScale="1">
        <p:scale>
          <a:sx n="53" d="100"/>
          <a:sy n="53" d="100"/>
        </p:scale>
        <p:origin x="2717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심리상담</a:t>
            </a:r>
          </a:p>
        </c:rich>
      </c:tx>
      <c:layout>
        <c:manualLayout>
          <c:xMode val="edge"/>
          <c:yMode val="edge"/>
          <c:x val="0.46460494510653444"/>
          <c:y val="5.2941183476633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706325368469174E-2"/>
          <c:y val="0.20609276200526197"/>
          <c:w val="0.91260061453049601"/>
          <c:h val="0.56601181975938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이용인원(명)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0"/>
                  <c:y val="2.21634686701044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CC1-4C01-B541-D1EC804535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25 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7865472"/>
        <c:axId val="8278611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이용건수(회)</c:v>
                </c:pt>
              </c:strCache>
            </c:strRef>
          </c:tx>
          <c:spPr>
            <a:ln w="476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16395903103559E-2"/>
                      <c:h val="5.35083261177828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EC2-4D04-AF9F-E4A91EE627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25 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20</c:v>
                </c:pt>
                <c:pt idx="2">
                  <c:v>26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  <c:pt idx="6">
                  <c:v>0</c:v>
                </c:pt>
                <c:pt idx="7">
                  <c:v>6</c:v>
                </c:pt>
                <c:pt idx="8">
                  <c:v>8</c:v>
                </c:pt>
                <c:pt idx="9">
                  <c:v>6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865472"/>
        <c:axId val="827861152"/>
      </c:lineChart>
      <c:catAx>
        <c:axId val="8278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1152"/>
        <c:crosses val="autoZero"/>
        <c:auto val="1"/>
        <c:lblAlgn val="ctr"/>
        <c:lblOffset val="100"/>
        <c:noMultiLvlLbl val="0"/>
      </c:catAx>
      <c:valAx>
        <c:axId val="82786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54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574113771315173"/>
          <c:y val="0.90977989433924378"/>
          <c:w val="0.62599651783256016"/>
          <c:h val="8.2251628204645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대면상담</c:v>
                </c:pt>
                <c:pt idx="1">
                  <c:v>전화상담</c:v>
                </c:pt>
                <c:pt idx="2">
                  <c:v>화상상담</c:v>
                </c:pt>
                <c:pt idx="3">
                  <c:v>채팅상담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18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개인상담</c:v>
                </c:pt>
                <c:pt idx="1">
                  <c:v>부부상담</c:v>
                </c:pt>
                <c:pt idx="2">
                  <c:v>가족상담</c:v>
                </c:pt>
                <c:pt idx="3">
                  <c:v>재무/법률상담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</c:v>
                </c:pt>
                <c:pt idx="1">
                  <c:v>6</c:v>
                </c:pt>
                <c:pt idx="2">
                  <c:v>24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  <c:minorUnit val="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45</c:v>
                </c:pt>
                <c:pt idx="2">
                  <c:v>11</c:v>
                </c:pt>
                <c:pt idx="3">
                  <c:v>23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수석</c:v>
                </c:pt>
                <c:pt idx="1">
                  <c:v>책임</c:v>
                </c:pt>
                <c:pt idx="2">
                  <c:v>선임</c:v>
                </c:pt>
                <c:pt idx="3">
                  <c:v>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22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CB-4076-BE9E-4CEB6479C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2025-07-21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52900" y="849313"/>
            <a:ext cx="16224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612" y="1381601"/>
            <a:ext cx="5495274" cy="204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BDB3B722-94BA-433C-DCC8-AD8F72C1B605}"/>
              </a:ext>
            </a:extLst>
          </p:cNvPr>
          <p:cNvSpPr/>
          <p:nvPr/>
        </p:nvSpPr>
        <p:spPr>
          <a:xfrm rot="20871359">
            <a:off x="-530956" y="3068815"/>
            <a:ext cx="8729988" cy="4746478"/>
          </a:xfrm>
          <a:prstGeom prst="parallelogram">
            <a:avLst>
              <a:gd name="adj" fmla="val 0"/>
            </a:avLst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C780A0F0-93D6-FF48-7390-CC612AAD31F7}"/>
              </a:ext>
            </a:extLst>
          </p:cNvPr>
          <p:cNvSpPr/>
          <p:nvPr/>
        </p:nvSpPr>
        <p:spPr>
          <a:xfrm rot="1054522">
            <a:off x="-1169269" y="3097279"/>
            <a:ext cx="9767940" cy="5148223"/>
          </a:xfrm>
          <a:prstGeom prst="parallelogram">
            <a:avLst>
              <a:gd name="adj" fmla="val 0"/>
            </a:avLst>
          </a:prstGeom>
          <a:solidFill>
            <a:srgbClr val="7FB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47E82-CA51-9699-E9BA-92D506FF1905}"/>
              </a:ext>
            </a:extLst>
          </p:cNvPr>
          <p:cNvSpPr txBox="1"/>
          <p:nvPr/>
        </p:nvSpPr>
        <p:spPr>
          <a:xfrm>
            <a:off x="654710" y="4168990"/>
            <a:ext cx="4244973" cy="64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99"/>
              </a:lnSpc>
            </a:pP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6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LEAP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215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C1D50-7A03-9F12-3B7A-42DFD507E873}"/>
              </a:ext>
            </a:extLst>
          </p:cNvPr>
          <p:cNvSpPr txBox="1"/>
          <p:nvPr/>
        </p:nvSpPr>
        <p:spPr>
          <a:xfrm>
            <a:off x="668419" y="4992078"/>
            <a:ext cx="4505453" cy="72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23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근로자지원  프로그램</a:t>
            </a:r>
            <a:endParaRPr lang="en-US" altLang="ko-KR" sz="3023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AF5A85-168E-19E2-4B40-64C112ABD5B9}"/>
              </a:ext>
            </a:extLst>
          </p:cNvPr>
          <p:cNvCxnSpPr>
            <a:cxnSpLocks/>
          </p:cNvCxnSpPr>
          <p:nvPr/>
        </p:nvCxnSpPr>
        <p:spPr>
          <a:xfrm>
            <a:off x="695838" y="4921706"/>
            <a:ext cx="457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59DF25-B672-6686-4B2C-88C7BE6C441F}"/>
              </a:ext>
            </a:extLst>
          </p:cNvPr>
          <p:cNvSpPr txBox="1"/>
          <p:nvPr/>
        </p:nvSpPr>
        <p:spPr>
          <a:xfrm>
            <a:off x="283320" y="9515501"/>
            <a:ext cx="4982390" cy="770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9" dirty="0"/>
              <a:t>LEAP, a comprehensive solution service that helps the growth </a:t>
            </a:r>
          </a:p>
          <a:p>
            <a:r>
              <a:rPr lang="en-US" altLang="ko-KR" sz="1469" dirty="0"/>
              <a:t>of an organization and the rich life of workers' families beyond </a:t>
            </a:r>
          </a:p>
          <a:p>
            <a:r>
              <a:rPr lang="en-US" altLang="ko-KR" sz="1469" dirty="0"/>
              <a:t>the mental health of individual workers.</a:t>
            </a:r>
            <a:endParaRPr lang="ko-KR" altLang="en-US" sz="1469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3FAF1A-3551-6C99-1F59-2C87DFEF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1" y="459129"/>
            <a:ext cx="2381250" cy="5748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A8E890-9604-5653-F78B-5F285154E1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59" y="9666700"/>
            <a:ext cx="1683291" cy="7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group_cas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48514"/>
              </p:ext>
            </p:extLst>
          </p:nvPr>
        </p:nvGraphicFramePr>
        <p:xfrm>
          <a:off x="826250" y="2322700"/>
          <a:ext cx="5903999" cy="6966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320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본점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부산본부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대구경북본부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목포본부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광주본부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대전본부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전북본부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충북본부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강원본부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인천본부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제주본부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경기본부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경남본부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강릉본부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울산본부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포항본부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31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강남본부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468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기타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2217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FE253F28-C2AA-BCD1-5422-A185F4F6D536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2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7.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직급별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class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99208"/>
              </p:ext>
            </p:extLst>
          </p:nvPr>
        </p:nvGraphicFramePr>
        <p:xfrm>
          <a:off x="844519" y="4571597"/>
          <a:ext cx="5763310" cy="18747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626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1급(G1)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2급(G2)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3급(G3)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4급(G4)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class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42121"/>
              </p:ext>
            </p:extLst>
          </p:nvPr>
        </p:nvGraphicFramePr>
        <p:xfrm>
          <a:off x="826250" y="2322701"/>
          <a:ext cx="5763310" cy="20896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084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1급(G1)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2급(G2)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3급(G3)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C81B9E6D-9134-764E-C9E7-C0F0B0642A57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DC8EF93C-00CC-AECA-6D05-0E4C2E734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2491369"/>
              </p:ext>
            </p:extLst>
          </p:nvPr>
        </p:nvGraphicFramePr>
        <p:xfrm>
          <a:off x="1255206" y="6957615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91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8.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주제별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6D0A38-A1F4-0E8E-C32D-DCFD17D5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90667"/>
              </p:ext>
            </p:extLst>
          </p:nvPr>
        </p:nvGraphicFramePr>
        <p:xfrm>
          <a:off x="944290" y="2593863"/>
          <a:ext cx="5292000" cy="477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6321269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8838495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9934709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8097338"/>
                    </a:ext>
                  </a:extLst>
                </a:gridCol>
              </a:tblGrid>
              <a:tr h="31809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영역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상담주제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spc="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주제별 이용 건수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  <a:r>
                        <a:rPr lang="ko-KR" altLang="en-US" sz="1000" baseline="30000" dirty="0">
                          <a:latin typeface="+mn-ea"/>
                          <a:ea typeface="+mn-ea"/>
                          <a:cs typeface="Malgun Gothic"/>
                        </a:rPr>
                        <a:t>*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5071056"/>
                  </a:ext>
                </a:extLst>
              </a:tr>
              <a:tr h="318096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비율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0536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직장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직장 내 대인관계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4561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직무 스트레스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729626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역량 및 경력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183120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latin typeface="+mn-ea"/>
                          <a:ea typeface="+mn-ea"/>
                          <a:cs typeface="Malgun Gothic"/>
                        </a:rPr>
                        <a:t>가족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1505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가족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47460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자녀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036622"/>
                  </a:ext>
                </a:extLst>
              </a:tr>
              <a:tr h="375932">
                <a:tc rowSpan="4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개인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일반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82889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정신건강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95239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중독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4567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재정 및 법률자문 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240863"/>
                  </a:ext>
                </a:extLst>
              </a:tr>
              <a:tr h="375932">
                <a:tc grid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합계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36966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4D0360E9-4B6D-3470-5E9A-150D0CFCCBFE}"/>
              </a:ext>
            </a:extLst>
          </p:cNvPr>
          <p:cNvSpPr txBox="1"/>
          <p:nvPr/>
        </p:nvSpPr>
        <p:spPr>
          <a:xfrm>
            <a:off x="1138134" y="7557577"/>
            <a:ext cx="529018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*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주제별 이용 건수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: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매 상담 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1~3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개의 주제를 선택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041A777-017B-E6C8-E602-6CB858C5224A}"/>
              </a:ext>
            </a:extLst>
          </p:cNvPr>
          <p:cNvSpPr txBox="1"/>
          <p:nvPr/>
        </p:nvSpPr>
        <p:spPr>
          <a:xfrm>
            <a:off x="1149314" y="7832982"/>
            <a:ext cx="529018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*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일반 영역에는 대인관계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삶의 의미와 목표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성격고민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자기계발 및 성장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이성교제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비만 등의 주제가 포함됨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1485A60-2720-B6BE-379C-2D24147827F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86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심리 진단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3472B-0CCB-AA9A-46E5-15A6B7CC25DA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 진단</a:t>
            </a:r>
          </a:p>
        </p:txBody>
      </p:sp>
      <p:graphicFrame>
        <p:nvGraphicFramePr>
          <p:cNvPr id="10" name="diag_case">
            <a:extLst>
              <a:ext uri="{FF2B5EF4-FFF2-40B4-BE49-F238E27FC236}">
                <a16:creationId xmlns:a16="http://schemas.microsoft.com/office/drawing/2014/main" id="{41FAB8FA-2924-C875-93E8-5CCD160C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8630"/>
              </p:ext>
            </p:extLst>
          </p:nvPr>
        </p:nvGraphicFramePr>
        <p:xfrm>
          <a:off x="826247" y="2322700"/>
          <a:ext cx="5792807" cy="289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PAT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5">
            <a:extLst>
              <a:ext uri="{FF2B5EF4-FFF2-40B4-BE49-F238E27FC236}">
                <a16:creationId xmlns:a16="http://schemas.microsoft.com/office/drawing/2014/main" id="{0CED0AC8-D352-6A4D-0D63-D7AD20C2FB59}"/>
              </a:ext>
            </a:extLst>
          </p:cNvPr>
          <p:cNvSpPr txBox="1"/>
          <p:nvPr/>
        </p:nvSpPr>
        <p:spPr>
          <a:xfrm>
            <a:off x="1042250" y="5562700"/>
            <a:ext cx="5290184" cy="234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dirty="0">
                <a:latin typeface="Malgun Gothic"/>
                <a:cs typeface="Malgun Gothic"/>
              </a:rPr>
              <a:t>2. Family Care </a:t>
            </a:r>
            <a:r>
              <a:rPr lang="ko-KR" altLang="en-US" sz="1100" dirty="0">
                <a:latin typeface="Malgun Gothic"/>
                <a:cs typeface="Malgun Gothic"/>
              </a:rPr>
              <a:t>진단 이용 현황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endParaRPr lang="en-US" altLang="ko-KR" sz="1100" dirty="0">
              <a:solidFill>
                <a:srgbClr val="333333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C200BEAC-2CB5-16EA-26B8-41270AD9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24230"/>
              </p:ext>
            </p:extLst>
          </p:nvPr>
        </p:nvGraphicFramePr>
        <p:xfrm>
          <a:off x="826250" y="5868738"/>
          <a:ext cx="5792807" cy="2957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CLS </a:t>
                      </a:r>
                      <a:r>
                        <a:rPr lang="ko-KR" altLang="en-US" sz="1000" dirty="0" err="1">
                          <a:latin typeface="Malgun Gothic"/>
                          <a:cs typeface="Malgun Gothic"/>
                        </a:rPr>
                        <a:t>학습코칭검사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초등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)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한국형 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RIASEC </a:t>
                      </a: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진로탐색검사 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v2.0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부모역할검사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부모역량검사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아동기질검사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합계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652B89E9-970E-681D-BD2F-FFD6A1E231AC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846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56DCD-E028-C03E-CD89-D07A1AB0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A58C3D-4F46-A36A-5FFA-597A6D19CDA0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70269C1-5369-C975-0B0C-3458305E0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5DA70E-3124-C1E4-C56B-7B2B7AAB7B1B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75576CD-91AA-4CA9-C353-70143FA338DA}"/>
              </a:ext>
            </a:extLst>
          </p:cNvPr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D017E8A-69C8-FE28-1B77-662053A1AC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3A7D59E9-72BF-DDC5-56D8-CEB665585DA8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힐링레터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D4D63-B1AE-4EE6-7317-1050ED4E4572}"/>
              </a:ext>
            </a:extLst>
          </p:cNvPr>
          <p:cNvSpPr txBox="1"/>
          <p:nvPr/>
        </p:nvSpPr>
        <p:spPr>
          <a:xfrm>
            <a:off x="809698" y="1525494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lang="en-US" altLang="ko-KR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 활동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44350854-FA7B-B784-EE48-2165A27F983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0771DC-A292-5F1E-B3CE-198387A2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05" y="2651453"/>
            <a:ext cx="5572800" cy="55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175057" y="46935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175057" y="873538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1152051" y="1775013"/>
            <a:ext cx="1517822" cy="30149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 algn="ctr">
              <a:spcBef>
                <a:spcPts val="98"/>
              </a:spcBef>
            </a:pPr>
            <a:r>
              <a:rPr lang="en-US" altLang="ko-KR" sz="1959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567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567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9C6F11-A329-DB13-E722-4BE4A26E4608}"/>
              </a:ext>
            </a:extLst>
          </p:cNvPr>
          <p:cNvGrpSpPr/>
          <p:nvPr/>
        </p:nvGrpSpPr>
        <p:grpSpPr>
          <a:xfrm>
            <a:off x="3628944" y="2990228"/>
            <a:ext cx="2719133" cy="4516472"/>
            <a:chOff x="3290687" y="2812379"/>
            <a:chExt cx="2518912" cy="41839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450A74-EF82-6F00-579A-67EFBD122CB6}"/>
                </a:ext>
              </a:extLst>
            </p:cNvPr>
            <p:cNvGrpSpPr/>
            <p:nvPr/>
          </p:nvGrpSpPr>
          <p:grpSpPr>
            <a:xfrm>
              <a:off x="3290688" y="4410542"/>
              <a:ext cx="2103973" cy="1068053"/>
              <a:chOff x="3684539" y="2319197"/>
              <a:chExt cx="2318267" cy="1176840"/>
            </a:xfrm>
          </p:grpSpPr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63DA0A12-DA38-AD80-9580-FC7898291493}"/>
                  </a:ext>
                </a:extLst>
              </p:cNvPr>
              <p:cNvSpPr txBox="1"/>
              <p:nvPr/>
            </p:nvSpPr>
            <p:spPr>
              <a:xfrm>
                <a:off x="4191517" y="2319197"/>
                <a:ext cx="18112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심리진단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0E893E7-5349-8815-3088-AB835C79B5F9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Ⅳ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AC636CE-D1AF-D585-39E4-44628A789641}"/>
                </a:ext>
              </a:extLst>
            </p:cNvPr>
            <p:cNvGrpSpPr/>
            <p:nvPr/>
          </p:nvGrpSpPr>
          <p:grpSpPr>
            <a:xfrm>
              <a:off x="3290687" y="6077809"/>
              <a:ext cx="2518912" cy="251495"/>
              <a:chOff x="3684539" y="3241866"/>
              <a:chExt cx="2775468" cy="277110"/>
            </a:xfrm>
          </p:grpSpPr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3ABE0E3A-623A-6E29-2AEC-A6B1EDF26D11}"/>
                  </a:ext>
                </a:extLst>
              </p:cNvPr>
              <p:cNvSpPr txBox="1"/>
              <p:nvPr/>
            </p:nvSpPr>
            <p:spPr>
              <a:xfrm>
                <a:off x="4191518" y="3241866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홍보활동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CEA9047-E67B-685B-0BF1-B7D566D92A21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Ⅴ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EDAD24E-6239-1A77-473C-D31DD0E378BF}"/>
                </a:ext>
              </a:extLst>
            </p:cNvPr>
            <p:cNvGrpSpPr/>
            <p:nvPr/>
          </p:nvGrpSpPr>
          <p:grpSpPr>
            <a:xfrm>
              <a:off x="3290687" y="2812379"/>
              <a:ext cx="1867220" cy="251494"/>
              <a:chOff x="3684539" y="3233600"/>
              <a:chExt cx="2057400" cy="277110"/>
            </a:xfrm>
          </p:grpSpPr>
          <p:sp>
            <p:nvSpPr>
              <p:cNvPr id="38" name="object 11">
                <a:extLst>
                  <a:ext uri="{FF2B5EF4-FFF2-40B4-BE49-F238E27FC236}">
                    <a16:creationId xmlns:a16="http://schemas.microsoft.com/office/drawing/2014/main" id="{04A8AEAD-2B5C-FDF5-73E4-45960641B398}"/>
                  </a:ext>
                </a:extLst>
              </p:cNvPr>
              <p:cNvSpPr txBox="1"/>
              <p:nvPr/>
            </p:nvSpPr>
            <p:spPr>
              <a:xfrm>
                <a:off x="4159250" y="3233600"/>
                <a:ext cx="15826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사업 개요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90FCAA-BFBD-3F25-5D3C-556ECEFCC6A0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Ⅰ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D12491D-A709-56B2-E292-2125401B9285}"/>
                </a:ext>
              </a:extLst>
            </p:cNvPr>
            <p:cNvGrpSpPr/>
            <p:nvPr/>
          </p:nvGrpSpPr>
          <p:grpSpPr>
            <a:xfrm>
              <a:off x="3290687" y="3587893"/>
              <a:ext cx="2489627" cy="1060827"/>
              <a:chOff x="3684539" y="2327159"/>
              <a:chExt cx="2743200" cy="1168878"/>
            </a:xfrm>
          </p:grpSpPr>
          <p:sp>
            <p:nvSpPr>
              <p:cNvPr id="41" name="object 11">
                <a:extLst>
                  <a:ext uri="{FF2B5EF4-FFF2-40B4-BE49-F238E27FC236}">
                    <a16:creationId xmlns:a16="http://schemas.microsoft.com/office/drawing/2014/main" id="{C6FBF7F5-976F-8F4B-6EF5-AB3F7417BA82}"/>
                  </a:ext>
                </a:extLst>
              </p:cNvPr>
              <p:cNvSpPr txBox="1"/>
              <p:nvPr/>
            </p:nvSpPr>
            <p:spPr>
              <a:xfrm>
                <a:off x="4159250" y="2327159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심리상담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1D64E1B-78C7-4145-8E3C-213457C372FD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Ⅲ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290687" y="3611510"/>
              <a:ext cx="224862" cy="224862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9" spc="-3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46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87F59E27-7600-3864-4968-93B2F5CBD692}"/>
                </a:ext>
              </a:extLst>
            </p:cNvPr>
            <p:cNvSpPr txBox="1"/>
            <p:nvPr/>
          </p:nvSpPr>
          <p:spPr>
            <a:xfrm>
              <a:off x="3750803" y="6744788"/>
              <a:ext cx="2058796" cy="2514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2443">
                <a:spcBef>
                  <a:spcPts val="98"/>
                </a:spcBef>
              </a:pPr>
              <a:r>
                <a:rPr lang="ko-KR" altLang="en-US" sz="1764" spc="-19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기타 </a:t>
              </a:r>
              <a:endParaRPr lang="ko-KR" altLang="en-US" sz="176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D404A86-0384-57A5-B09B-23576A500F98}"/>
              </a:ext>
            </a:extLst>
          </p:cNvPr>
          <p:cNvSpPr/>
          <p:nvPr/>
        </p:nvSpPr>
        <p:spPr>
          <a:xfrm>
            <a:off x="3634250" y="7263965"/>
            <a:ext cx="242736" cy="242735"/>
          </a:xfrm>
          <a:prstGeom prst="ellipse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9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endParaRPr lang="ko-KR" altLang="en-US" sz="146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25F54BBA-B2D5-1A02-8BB1-36EA1E6FCA74}"/>
              </a:ext>
            </a:extLst>
          </p:cNvPr>
          <p:cNvSpPr txBox="1"/>
          <p:nvPr/>
        </p:nvSpPr>
        <p:spPr>
          <a:xfrm>
            <a:off x="4091726" y="5625457"/>
            <a:ext cx="1774524" cy="2714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>
              <a:spcBef>
                <a:spcPts val="98"/>
              </a:spcBef>
            </a:pPr>
            <a:r>
              <a:rPr lang="ko-KR" altLang="en-US" sz="1764" spc="-19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프로그램</a:t>
            </a:r>
            <a:endParaRPr lang="ko-KR" altLang="en-US" sz="1764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725843" y="1467148"/>
            <a:ext cx="1441388" cy="358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sp>
        <p:nvSpPr>
          <p:cNvPr id="9" name="object 9"/>
          <p:cNvSpPr/>
          <p:nvPr/>
        </p:nvSpPr>
        <p:spPr>
          <a:xfrm>
            <a:off x="669327" y="9808908"/>
            <a:ext cx="6217846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764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827884" y="1864694"/>
            <a:ext cx="5925325" cy="3293623"/>
          </a:xfrm>
          <a:prstGeom prst="rect">
            <a:avLst/>
          </a:prstGeom>
        </p:spPr>
        <p:txBody>
          <a:bodyPr vert="horz" wrap="square" lIns="0" tIns="75276" rIns="0" bIns="0" rtlCol="0">
            <a:spAutoFit/>
          </a:bodyPr>
          <a:lstStyle/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근로자지원 프로그램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(EAP)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2024. 08. 13. ~ 2025. 08. 08.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3.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긍정적 조직문화 형성 도모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직원들이 업무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심리적 스트레스 및 고충을 해결하고 사전에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예방할수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있도록 상담 등의 서비스 지원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가족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정서적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안정유지로 일생활 균형을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지킬수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있도록 지원함으로써 만족감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제공</a:t>
            </a:r>
            <a:r>
              <a:rPr lang="ko-KR" altLang="en-US" sz="1176" spc="25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근로자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복지증진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안전한 조직운영 가능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스트레스 대응력 강화를 통한 몰입도 제고</a:t>
            </a:r>
            <a:r>
              <a:rPr lang="ko-KR" altLang="en-US" sz="1176" spc="25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성과 및 효율성 향상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36B8A-D1E0-B690-55D2-B898CCB31825}"/>
              </a:ext>
            </a:extLst>
          </p:cNvPr>
          <p:cNvSpPr/>
          <p:nvPr/>
        </p:nvSpPr>
        <p:spPr>
          <a:xfrm rot="2700000">
            <a:off x="3010746" y="5797740"/>
            <a:ext cx="1363855" cy="1363859"/>
          </a:xfrm>
          <a:prstGeom prst="rect">
            <a:avLst/>
          </a:prstGeom>
          <a:solidFill>
            <a:srgbClr val="FEB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E108DC-E989-C389-69A0-83D7166017EC}"/>
              </a:ext>
            </a:extLst>
          </p:cNvPr>
          <p:cNvSpPr/>
          <p:nvPr/>
        </p:nvSpPr>
        <p:spPr>
          <a:xfrm rot="2700000">
            <a:off x="3010746" y="7806783"/>
            <a:ext cx="1363855" cy="1363859"/>
          </a:xfrm>
          <a:prstGeom prst="rect">
            <a:avLst/>
          </a:prstGeom>
          <a:solidFill>
            <a:srgbClr val="C6C1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9D068-5ECF-1196-BE15-0F8CAF96A924}"/>
              </a:ext>
            </a:extLst>
          </p:cNvPr>
          <p:cNvSpPr/>
          <p:nvPr/>
        </p:nvSpPr>
        <p:spPr>
          <a:xfrm rot="2700000">
            <a:off x="3988179" y="6803982"/>
            <a:ext cx="1363855" cy="1363859"/>
          </a:xfrm>
          <a:prstGeom prst="rect">
            <a:avLst/>
          </a:prstGeom>
          <a:solidFill>
            <a:srgbClr val="FAE3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A5C339-EE61-A97C-B62F-90BE51CA2920}"/>
              </a:ext>
            </a:extLst>
          </p:cNvPr>
          <p:cNvSpPr/>
          <p:nvPr/>
        </p:nvSpPr>
        <p:spPr>
          <a:xfrm rot="2700000">
            <a:off x="2033315" y="6793547"/>
            <a:ext cx="1363855" cy="1363859"/>
          </a:xfrm>
          <a:prstGeom prst="rect">
            <a:avLst/>
          </a:prstGeom>
          <a:solidFill>
            <a:srgbClr val="8DC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289332-3EE1-B633-734F-9B64E684E715}"/>
              </a:ext>
            </a:extLst>
          </p:cNvPr>
          <p:cNvSpPr/>
          <p:nvPr/>
        </p:nvSpPr>
        <p:spPr>
          <a:xfrm rot="2700000">
            <a:off x="3221835" y="6964635"/>
            <a:ext cx="880520" cy="880523"/>
          </a:xfrm>
          <a:prstGeom prst="rect">
            <a:avLst/>
          </a:prstGeom>
          <a:solidFill>
            <a:srgbClr val="EFE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D00F058-B01B-4F27-CC3F-56E70AEF0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7" y="7217518"/>
            <a:ext cx="835641" cy="37581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5152226-6B13-7FF9-07E4-091D7FC37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5964542"/>
            <a:ext cx="606159" cy="60615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74A0A63-0F2B-CEB3-57CA-BDD6BD730F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03" y="7195113"/>
            <a:ext cx="606159" cy="60615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F4E882A-7754-50BD-4933-9B12F9056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8052542"/>
            <a:ext cx="606159" cy="606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884E543-FEA8-1EE5-3AA8-C7CF0CD606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7" y="7188542"/>
            <a:ext cx="606159" cy="6061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CFE364-AD48-AFD3-7697-D4EC08F10287}"/>
              </a:ext>
            </a:extLst>
          </p:cNvPr>
          <p:cNvSpPr txBox="1"/>
          <p:nvPr/>
        </p:nvSpPr>
        <p:spPr>
          <a:xfrm>
            <a:off x="958369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09E584-C86D-119D-53C0-925F83081590}"/>
              </a:ext>
            </a:extLst>
          </p:cNvPr>
          <p:cNvSpPr txBox="1"/>
          <p:nvPr/>
        </p:nvSpPr>
        <p:spPr>
          <a:xfrm>
            <a:off x="825774" y="5610649"/>
            <a:ext cx="194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직무스트레스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대인관계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개인영역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성격문제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기타영역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채무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자산관리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F766F1-8C01-CFE1-49F4-A6CE8D71BD32}"/>
              </a:ext>
            </a:extLst>
          </p:cNvPr>
          <p:cNvSpPr txBox="1"/>
          <p:nvPr/>
        </p:nvSpPr>
        <p:spPr>
          <a:xfrm>
            <a:off x="4893816" y="5594447"/>
            <a:ext cx="194447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통합 스트레스검사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(CSQ)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간이정신진단검사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(scl-90-r)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17A28-7A65-1106-2971-C121E978F4A8}"/>
              </a:ext>
            </a:extLst>
          </p:cNvPr>
          <p:cNvSpPr txBox="1"/>
          <p:nvPr/>
        </p:nvSpPr>
        <p:spPr>
          <a:xfrm>
            <a:off x="5747052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912992-693E-34D1-F46C-D8BB6E6054AD}"/>
              </a:ext>
            </a:extLst>
          </p:cNvPr>
          <p:cNvSpPr txBox="1"/>
          <p:nvPr/>
        </p:nvSpPr>
        <p:spPr>
          <a:xfrm>
            <a:off x="5747052" y="8102153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47108-8F51-7532-C726-3E163D5A4D25}"/>
              </a:ext>
            </a:extLst>
          </p:cNvPr>
          <p:cNvSpPr txBox="1"/>
          <p:nvPr/>
        </p:nvSpPr>
        <p:spPr>
          <a:xfrm>
            <a:off x="4893816" y="8401170"/>
            <a:ext cx="1928786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불만족 사례 확인 및 조치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상담사 교육 및 관리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/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오프라인 홍보활동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C2170-F881-7892-50C0-9B492B254265}"/>
              </a:ext>
            </a:extLst>
          </p:cNvPr>
          <p:cNvSpPr txBox="1"/>
          <p:nvPr/>
        </p:nvSpPr>
        <p:spPr>
          <a:xfrm>
            <a:off x="958369" y="8102153"/>
            <a:ext cx="994183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8DCBE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위험군관리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23A76-3499-4676-B726-222E60238CA2}"/>
              </a:ext>
            </a:extLst>
          </p:cNvPr>
          <p:cNvSpPr txBox="1"/>
          <p:nvPr/>
        </p:nvSpPr>
        <p:spPr>
          <a:xfrm>
            <a:off x="952880" y="8401170"/>
            <a:ext cx="1775400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위험군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선별 및 관리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급 상담사 연계 및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F/U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긴급심리상담 운영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210AF6-A69E-97AD-E008-F50B2D57CD5C}"/>
              </a:ext>
            </a:extLst>
          </p:cNvPr>
          <p:cNvCxnSpPr>
            <a:cxnSpLocks/>
          </p:cNvCxnSpPr>
          <p:nvPr/>
        </p:nvCxnSpPr>
        <p:spPr>
          <a:xfrm>
            <a:off x="1833130" y="1138312"/>
            <a:ext cx="5052000" cy="0"/>
          </a:xfrm>
          <a:prstGeom prst="line">
            <a:avLst/>
          </a:prstGeom>
          <a:solidFill>
            <a:srgbClr val="6CC9C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28F139-B07B-3C48-C2E4-9FA941A74698}"/>
              </a:ext>
            </a:extLst>
          </p:cNvPr>
          <p:cNvSpPr/>
          <p:nvPr/>
        </p:nvSpPr>
        <p:spPr>
          <a:xfrm>
            <a:off x="704500" y="1106046"/>
            <a:ext cx="1465753" cy="64531"/>
          </a:xfrm>
          <a:prstGeom prst="rect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1187335-9FB5-F435-C830-66E1E5186F6A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7BF460-ACB0-18AD-1482-6E8500063D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</a:t>
            </a:r>
            <a:r>
              <a:rPr spc="-90" dirty="0"/>
              <a:t> </a:t>
            </a:r>
            <a:r>
              <a:rPr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3718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75972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21" name="service1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65725"/>
              </p:ext>
            </p:extLst>
          </p:nvPr>
        </p:nvGraphicFramePr>
        <p:xfrm>
          <a:off x="799379" y="2362069"/>
          <a:ext cx="5957734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실계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41" name="service2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48332"/>
              </p:ext>
            </p:extLst>
          </p:nvPr>
        </p:nvGraphicFramePr>
        <p:xfrm>
          <a:off x="844519" y="4672043"/>
          <a:ext cx="5957732" cy="144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68730663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485418477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9212369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12815268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99690753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94463293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3251122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28450565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28578243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5714563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610678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object 5">
            <a:extLst>
              <a:ext uri="{FF2B5EF4-FFF2-40B4-BE49-F238E27FC236}">
                <a16:creationId xmlns:a16="http://schemas.microsoft.com/office/drawing/2014/main" id="{4FB9BCDC-1B46-FA3F-C516-43769949D9B1}"/>
              </a:ext>
            </a:extLst>
          </p:cNvPr>
          <p:cNvSpPr txBox="1"/>
          <p:nvPr/>
        </p:nvSpPr>
        <p:spPr>
          <a:xfrm>
            <a:off x="844519" y="4212245"/>
            <a:ext cx="5290184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**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844519" y="1405457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4660ECB-9757-B876-E1EE-885E70D44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100001"/>
              </p:ext>
            </p:extLst>
          </p:nvPr>
        </p:nvGraphicFramePr>
        <p:xfrm>
          <a:off x="1259416" y="6279663"/>
          <a:ext cx="5037667" cy="343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F2D51465-304B-5439-863F-4403DDC9E493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방법별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40177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ype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84687"/>
              </p:ext>
            </p:extLst>
          </p:nvPr>
        </p:nvGraphicFramePr>
        <p:xfrm>
          <a:off x="987340" y="2394700"/>
          <a:ext cx="5814896" cy="22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실계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type_case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73419"/>
              </p:ext>
            </p:extLst>
          </p:nvPr>
        </p:nvGraphicFramePr>
        <p:xfrm>
          <a:off x="987334" y="4914700"/>
          <a:ext cx="5814906" cy="19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3" name="object 7">
            <a:extLst>
              <a:ext uri="{FF2B5EF4-FFF2-40B4-BE49-F238E27FC236}">
                <a16:creationId xmlns:a16="http://schemas.microsoft.com/office/drawing/2014/main" id="{74D08C99-4859-1423-C003-941E88155D7C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088402"/>
              </p:ext>
            </p:extLst>
          </p:nvPr>
        </p:nvGraphicFramePr>
        <p:xfrm>
          <a:off x="1255206" y="7318596"/>
          <a:ext cx="5037667" cy="229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subject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92263"/>
              </p:ext>
            </p:extLst>
          </p:nvPr>
        </p:nvGraphicFramePr>
        <p:xfrm>
          <a:off x="987339" y="2394700"/>
          <a:ext cx="5834410" cy="23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개인상담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부부상담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가족상담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재무/법률상담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실계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subject_case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55620"/>
              </p:ext>
            </p:extLst>
          </p:nvPr>
        </p:nvGraphicFramePr>
        <p:xfrm>
          <a:off x="942975" y="4948912"/>
          <a:ext cx="5921589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개인상담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부부상담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가족상담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재무/법률상담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3" name="object 12">
            <a:extLst>
              <a:ext uri="{FF2B5EF4-FFF2-40B4-BE49-F238E27FC236}">
                <a16:creationId xmlns:a16="http://schemas.microsoft.com/office/drawing/2014/main" id="{41E697D5-B74C-2A65-9B4F-A9607B5F8C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476817" y="9729112"/>
            <a:ext cx="83596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BB382D2-9BF7-51C3-01C2-BAE205A251C2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254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sex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66152"/>
              </p:ext>
            </p:extLst>
          </p:nvPr>
        </p:nvGraphicFramePr>
        <p:xfrm>
          <a:off x="844519" y="4338699"/>
          <a:ext cx="5763310" cy="169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210652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sex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0269"/>
              </p:ext>
            </p:extLst>
          </p:nvPr>
        </p:nvGraphicFramePr>
        <p:xfrm>
          <a:off x="826250" y="2322700"/>
          <a:ext cx="5763309" cy="169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9FCD9BCB-453E-DFEB-B430-9059D2271D82}"/>
              </a:ext>
            </a:extLst>
          </p:cNvPr>
          <p:cNvSpPr txBox="1"/>
          <p:nvPr/>
        </p:nvSpPr>
        <p:spPr>
          <a:xfrm>
            <a:off x="5091908" y="954700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348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age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03785"/>
              </p:ext>
            </p:extLst>
          </p:nvPr>
        </p:nvGraphicFramePr>
        <p:xfrm>
          <a:off x="844519" y="4698701"/>
          <a:ext cx="5763310" cy="199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2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60대 이상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692235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age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04465"/>
              </p:ext>
            </p:extLst>
          </p:nvPr>
        </p:nvGraphicFramePr>
        <p:xfrm>
          <a:off x="826250" y="2322701"/>
          <a:ext cx="5763309" cy="2225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6368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60대 이상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43C732BD-864A-9351-D324-A9B714DCE335}"/>
              </a:ext>
            </a:extLst>
          </p:cNvPr>
          <p:cNvSpPr txBox="1"/>
          <p:nvPr/>
        </p:nvSpPr>
        <p:spPr>
          <a:xfrm>
            <a:off x="5091908" y="954700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29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ED86FD7A-2281-1EA7-F462-F05649F2C4B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group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39727"/>
              </p:ext>
            </p:extLst>
          </p:nvPr>
        </p:nvGraphicFramePr>
        <p:xfrm>
          <a:off x="826250" y="2323905"/>
          <a:ext cx="5903999" cy="6966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320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본점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부산본부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대구경북본부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목포본부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광주본부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대전본부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전북본부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충북본부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강원본부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인천본부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제주본부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경기본부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경남본부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강릉본부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울산본부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포항본부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140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강남본부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475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기타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316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9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16479</TotalTime>
  <Words>2643</Words>
  <Application>Microsoft Office PowerPoint</Application>
  <PresentationFormat>사용자 지정</PresentationFormat>
  <Paragraphs>1895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나눔스퀘어 Bold</vt:lpstr>
      <vt:lpstr>나눔스퀘어_ac</vt:lpstr>
      <vt:lpstr>나눔스퀘어_ac Bold</vt:lpstr>
      <vt:lpstr>나눔스퀘어_ac ExtraBold</vt:lpstr>
      <vt:lpstr>Malgun Gothic</vt:lpstr>
      <vt:lpstr>Malgun Gothic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휴노 공용</cp:lastModifiedBy>
  <cp:revision>3819</cp:revision>
  <cp:lastPrinted>2022-12-20T23:47:07Z</cp:lastPrinted>
  <dcterms:created xsi:type="dcterms:W3CDTF">2019-04-09T04:38:25Z</dcterms:created>
  <dcterms:modified xsi:type="dcterms:W3CDTF">2025-07-21T08:57:23Z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