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298" r:id="rId4"/>
    <p:sldId id="412" r:id="rId5"/>
    <p:sldId id="421" r:id="rId6"/>
    <p:sldId id="439" r:id="rId7"/>
    <p:sldId id="414" r:id="rId8"/>
    <p:sldId id="440" r:id="rId9"/>
    <p:sldId id="437" r:id="rId10"/>
    <p:sldId id="441" r:id="rId11"/>
    <p:sldId id="438" r:id="rId12"/>
    <p:sldId id="442" r:id="rId13"/>
    <p:sldId id="434" r:id="rId14"/>
    <p:sldId id="432" r:id="rId15"/>
    <p:sldId id="416" r:id="rId16"/>
    <p:sldId id="417" r:id="rId17"/>
  </p:sldIdLst>
  <p:sldSz cx="6858000" cy="9906000" type="A4"/>
  <p:notesSz cx="9928225" cy="6797675"/>
  <p:defaultTextStyle>
    <a:defPPr>
      <a:defRPr lang="ko-KR"/>
    </a:defPPr>
    <a:lvl1pPr marL="0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  <p:cmAuthor id="2" name="lse0922 lse0922" initials="ll" lastIdx="1" clrIdx="1">
    <p:extLst>
      <p:ext uri="{19B8F6BF-5375-455C-9EA6-DF929625EA0E}">
        <p15:presenceInfo xmlns:p15="http://schemas.microsoft.com/office/powerpoint/2012/main" userId="c65f451268ebc7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C7"/>
    <a:srgbClr val="C2DED1"/>
    <a:srgbClr val="FEBAAD"/>
    <a:srgbClr val="46577A"/>
    <a:srgbClr val="FFFFFF"/>
    <a:srgbClr val="005FA1"/>
    <a:srgbClr val="8DCBE6"/>
    <a:srgbClr val="27A9A1"/>
    <a:srgbClr val="42CEC4"/>
    <a:srgbClr val="7FB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731" autoAdjust="0"/>
  </p:normalViewPr>
  <p:slideViewPr>
    <p:cSldViewPr>
      <p:cViewPr varScale="1">
        <p:scale>
          <a:sx n="77" d="100"/>
          <a:sy n="77" d="100"/>
        </p:scale>
        <p:origin x="3216" y="102"/>
      </p:cViewPr>
      <p:guideLst>
        <p:guide orient="horz" pos="2668"/>
        <p:guide pos="1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이용자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C6-414E-8F9B-678E01CDC7C4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6-414E-8F9B-678E01CDC7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심리상담</c:v>
                </c:pt>
                <c:pt idx="1">
                  <c:v>심리검사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C6-414E-8F9B-678E01CDC7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39277071"/>
        <c:axId val="439278991"/>
      </c:barChart>
      <c:catAx>
        <c:axId val="43927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39278991"/>
        <c:crosses val="autoZero"/>
        <c:auto val="1"/>
        <c:lblAlgn val="ctr"/>
        <c:lblOffset val="100"/>
        <c:noMultiLvlLbl val="0"/>
      </c:catAx>
      <c:valAx>
        <c:axId val="43927899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3927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911845989951"/>
          <c:y val="5.7809711286632301E-2"/>
          <c:w val="0.78623591795142755"/>
          <c:h val="0.820177037585416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9-4AD5-9892-159E7DA38CAD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49-4AD5-9892-159E7DA38CAD}"/>
              </c:ext>
            </c:extLst>
          </c:dPt>
          <c:dPt>
            <c:idx val="2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49-4AD5-9892-159E7DA38C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가족</c:v>
                </c:pt>
                <c:pt idx="1">
                  <c:v>개인</c:v>
                </c:pt>
                <c:pt idx="2">
                  <c:v>직장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17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49-4AD5-9892-159E7DA38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3492847"/>
        <c:axId val="443490927"/>
      </c:barChart>
      <c:valAx>
        <c:axId val="443490927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2847"/>
        <c:crosses val="autoZero"/>
        <c:crossBetween val="between"/>
        <c:majorUnit val="3"/>
      </c:valAx>
      <c:catAx>
        <c:axId val="4434928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38274232422719E-2"/>
          <c:y val="0.18647159186065987"/>
          <c:w val="0.7907844508109092"/>
          <c:h val="0.5225389176734774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이용회기</c:v>
                </c:pt>
              </c:strCache>
            </c:strRef>
          </c:tx>
          <c:spPr>
            <a:solidFill>
              <a:srgbClr val="CDC2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46577A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F-4077-879A-9FA05F1923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잔여회기</c:v>
                </c:pt>
              </c:strCache>
            </c:strRef>
          </c:tx>
          <c:spPr>
            <a:solidFill>
              <a:srgbClr val="ECE5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32-4334-9479-62DE40615F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079917632"/>
        <c:axId val="1079911872"/>
      </c:barChart>
      <c:catAx>
        <c:axId val="107991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9911872"/>
        <c:crosses val="autoZero"/>
        <c:auto val="1"/>
        <c:lblAlgn val="ctr"/>
        <c:lblOffset val="100"/>
        <c:noMultiLvlLbl val="0"/>
      </c:catAx>
      <c:valAx>
        <c:axId val="10799118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07991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82374316360316E-2"/>
          <c:y val="0.18559727914654481"/>
          <c:w val="0.95044521269539028"/>
          <c:h val="0.6651565575712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인원(명)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34-4756-BFA1-82DBED7E871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F8-4A38-9A6A-CEC11E36FC3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F8-4A38-9A6A-CEC11E36FC3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3D-4AD1-9EBA-98A29AAD72A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47-4219-BD5B-60DB7E413BC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47-4219-BD5B-60DB7E413B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8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A-4506-97AA-6C0C265E46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0"/>
        <c:axId val="881916496"/>
        <c:axId val="8819155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이용회기(건)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34-4D21-B570-BD05BB3D06A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A639F2-3051-465D-B967-DDC92F123252}" type="VALUE">
                      <a:rPr lang="en-US" altLang="ko-KR" sz="1050" smtClean="0"/>
                      <a:pPr>
                        <a:defRPr sz="1050"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 alt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434-4D21-B570-BD05BB3D06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34-4D21-B570-BD05BB3D06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34-4D21-B570-BD05BB3D06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34-4D21-B570-BD05BB3D06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34-4D21-B570-BD05BB3D06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34-4D21-B570-BD05BB3D06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t" anchorCtr="0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14</c:v>
                </c:pt>
                <c:pt idx="2">
                  <c:v>18</c:v>
                </c:pt>
                <c:pt idx="3">
                  <c:v>17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A-4506-97AA-6C0C265E4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1916496"/>
        <c:axId val="881915536"/>
      </c:lineChart>
      <c:catAx>
        <c:axId val="88191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881915536"/>
        <c:crosses val="autoZero"/>
        <c:auto val="1"/>
        <c:lblAlgn val="ctr"/>
        <c:lblOffset val="100"/>
        <c:tickLblSkip val="1"/>
        <c:noMultiLvlLbl val="0"/>
      </c:catAx>
      <c:valAx>
        <c:axId val="88191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191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282597791779073"/>
          <c:y val="3.7343550371891777E-2"/>
          <c:w val="0.34955031779623441"/>
          <c:h val="0.1054298600400977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dPt>
            <c:idx val="0"/>
            <c:bubble3D val="0"/>
            <c:spPr>
              <a:solidFill>
                <a:srgbClr val="465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CE-498F-A551-FD2E07E964DC}"/>
              </c:ext>
            </c:extLst>
          </c:dPt>
          <c:dPt>
            <c:idx val="1"/>
            <c:bubble3D val="0"/>
            <c:spPr>
              <a:solidFill>
                <a:srgbClr val="C2DE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CE-498F-A551-FD2E07E964DC}"/>
              </c:ext>
            </c:extLst>
          </c:dPt>
          <c:dPt>
            <c:idx val="2"/>
            <c:bubble3D val="0"/>
            <c:spPr>
              <a:solidFill>
                <a:srgbClr val="FEBAA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CE-498F-A551-FD2E07E964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개인</c:v>
                </c:pt>
                <c:pt idx="1">
                  <c:v>직장</c:v>
                </c:pt>
                <c:pt idx="2">
                  <c:v>가족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</c:v>
                </c:pt>
                <c:pt idx="1">
                  <c:v>17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CE-498F-A551-FD2E07E964D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4460671041687"/>
          <c:y val="0.10092174818264225"/>
          <c:w val="0.80155243861108538"/>
          <c:h val="0.777444273088120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4E4E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7D-4844-B69A-04EE5B037A9B}"/>
              </c:ext>
            </c:extLst>
          </c:dPt>
          <c:dPt>
            <c:idx val="1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7D-4844-B69A-04EE5B037A9B}"/>
              </c:ext>
            </c:extLst>
          </c:dPt>
          <c:dPt>
            <c:idx val="2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7D-4844-B69A-04EE5B037A9B}"/>
              </c:ext>
            </c:extLst>
          </c:dPt>
          <c:dPt>
            <c:idx val="3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4D4-44C3-BFC1-A860A6DBF519}"/>
              </c:ext>
            </c:extLst>
          </c:dPt>
          <c:dPt>
            <c:idx val="4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06F-446B-BEEC-4E8A999760F8}"/>
              </c:ext>
            </c:extLst>
          </c:dPt>
          <c:dPt>
            <c:idx val="5"/>
            <c:invertIfNegative val="0"/>
            <c:bubble3D val="0"/>
            <c:spPr>
              <a:solidFill>
                <a:srgbClr val="4657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06F-446B-BEEC-4E8A999760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부부</c:v>
                </c:pt>
                <c:pt idx="1">
                  <c:v>직장 내 대인관계</c:v>
                </c:pt>
                <c:pt idx="2">
                  <c:v>자녀</c:v>
                </c:pt>
                <c:pt idx="3">
                  <c:v>가족</c:v>
                </c:pt>
                <c:pt idx="4">
                  <c:v>직무스트레스</c:v>
                </c:pt>
                <c:pt idx="5">
                  <c:v>정신건강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7D-4844-B69A-04EE5B037A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1722272"/>
        <c:axId val="1241721792"/>
      </c:barChart>
      <c:catAx>
        <c:axId val="124172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1792"/>
        <c:crosses val="autoZero"/>
        <c:auto val="1"/>
        <c:lblAlgn val="ctr"/>
        <c:lblOffset val="100"/>
        <c:noMultiLvlLbl val="0"/>
      </c:catAx>
      <c:valAx>
        <c:axId val="1241721792"/>
        <c:scaling>
          <c:orientation val="minMax"/>
          <c:max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227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0363" y="849313"/>
            <a:ext cx="15875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E221-9077-42E5-AE12-ABEF4756F2F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359A-9898-49BC-BF4A-204D693E9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5346" y="1279868"/>
            <a:ext cx="4987307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90807" y="9155063"/>
            <a:ext cx="341171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F22A5-641E-C34A-F545-DCA5DB11217A}"/>
              </a:ext>
            </a:extLst>
          </p:cNvPr>
          <p:cNvSpPr/>
          <p:nvPr/>
        </p:nvSpPr>
        <p:spPr>
          <a:xfrm>
            <a:off x="417094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7EFF8-C9FD-DBD4-307C-D797E4903469}"/>
              </a:ext>
            </a:extLst>
          </p:cNvPr>
          <p:cNvCxnSpPr>
            <a:cxnSpLocks/>
          </p:cNvCxnSpPr>
          <p:nvPr/>
        </p:nvCxnSpPr>
        <p:spPr>
          <a:xfrm>
            <a:off x="3829109" y="357809"/>
            <a:ext cx="0" cy="91045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부분 원형 6">
            <a:extLst>
              <a:ext uri="{FF2B5EF4-FFF2-40B4-BE49-F238E27FC236}">
                <a16:creationId xmlns:a16="http://schemas.microsoft.com/office/drawing/2014/main" id="{9B9B4351-8F4B-2CEA-0817-8171F28DFACC}"/>
              </a:ext>
            </a:extLst>
          </p:cNvPr>
          <p:cNvSpPr/>
          <p:nvPr/>
        </p:nvSpPr>
        <p:spPr>
          <a:xfrm>
            <a:off x="4311634" y="405528"/>
            <a:ext cx="4540809" cy="4337554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60F71184-F5DD-7C49-AA3B-452FD1A2C3DC}"/>
              </a:ext>
            </a:extLst>
          </p:cNvPr>
          <p:cNvSpPr/>
          <p:nvPr/>
        </p:nvSpPr>
        <p:spPr>
          <a:xfrm>
            <a:off x="4300242" y="2595699"/>
            <a:ext cx="4540808" cy="4662523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55776F8D-8E24-F2BD-4F0A-29BA6E57A5E7}"/>
              </a:ext>
            </a:extLst>
          </p:cNvPr>
          <p:cNvSpPr/>
          <p:nvPr/>
        </p:nvSpPr>
        <p:spPr>
          <a:xfrm rot="16200000">
            <a:off x="4311254" y="310527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BB86EE7B-CDB7-D6E0-A21B-9169C020488F}"/>
              </a:ext>
            </a:extLst>
          </p:cNvPr>
          <p:cNvSpPr/>
          <p:nvPr/>
        </p:nvSpPr>
        <p:spPr>
          <a:xfrm rot="5400000">
            <a:off x="2041229" y="4934670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AFC13AA4-445B-7E70-6300-291056011989}"/>
              </a:ext>
            </a:extLst>
          </p:cNvPr>
          <p:cNvSpPr/>
          <p:nvPr/>
        </p:nvSpPr>
        <p:spPr>
          <a:xfrm rot="10800000">
            <a:off x="2054481" y="4946338"/>
            <a:ext cx="4540808" cy="4529281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4B6D0ABE-7F9E-6227-3BC5-E6CC577F0A2B}"/>
              </a:ext>
            </a:extLst>
          </p:cNvPr>
          <p:cNvSpPr/>
          <p:nvPr/>
        </p:nvSpPr>
        <p:spPr>
          <a:xfrm rot="5400000">
            <a:off x="2046992" y="7205472"/>
            <a:ext cx="4529281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A6856-EBE0-2032-740F-E4BEC4FADEA9}"/>
              </a:ext>
            </a:extLst>
          </p:cNvPr>
          <p:cNvSpPr txBox="1"/>
          <p:nvPr/>
        </p:nvSpPr>
        <p:spPr>
          <a:xfrm>
            <a:off x="453191" y="2078415"/>
            <a:ext cx="3329562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38"/>
              </a:lnSpc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2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A4697-D9A7-4C9F-C7A5-9558FA8F9ABD}"/>
              </a:ext>
            </a:extLst>
          </p:cNvPr>
          <p:cNvSpPr txBox="1"/>
          <p:nvPr/>
        </p:nvSpPr>
        <p:spPr>
          <a:xfrm>
            <a:off x="465890" y="2619763"/>
            <a:ext cx="332791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세아베스틸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 지원 프로그램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D5B3A3-5C52-3F68-3162-D4C8EB4FD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9033621"/>
            <a:ext cx="960565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3C22F3-5615-F001-9B0C-F780CC833C81}"/>
              </a:ext>
            </a:extLst>
          </p:cNvPr>
          <p:cNvSpPr txBox="1"/>
          <p:nvPr/>
        </p:nvSpPr>
        <p:spPr>
          <a:xfrm>
            <a:off x="432412" y="8697029"/>
            <a:ext cx="332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LEAP, a comprehensive solution service that helps the growth of an organization and the rich life of workers' families beyond the mental health of individual workers.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E965F-5A2F-7C49-5280-C775CF1AF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3" y="401302"/>
            <a:ext cx="105254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E67E-45A4-F6C2-777C-41AC75D4C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0D63B6-BB01-943B-0B20-FFDA4672B0C5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0EA64E7-3736-9B1D-8F14-2F115452A82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E63FA6-F10F-2226-7B8A-5E4F5D17AFC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B303693E-17E6-E77A-0F10-005B5E238AB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CB5D3ACE-290C-2AFC-9B3F-4EED883902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AF489-0B29-9315-5796-E653A909442E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B54BBE3-9315-647B-8220-60E588FE66BD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1" name="sex_case">
            <a:extLst>
              <a:ext uri="{FF2B5EF4-FFF2-40B4-BE49-F238E27FC236}">
                <a16:creationId xmlns:a16="http://schemas.microsoft.com/office/drawing/2014/main" id="{0F4CC2EB-F9BA-F18B-527E-AD781D0F4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3627"/>
              </p:ext>
            </p:extLst>
          </p:nvPr>
        </p:nvGraphicFramePr>
        <p:xfrm>
          <a:off x="882684" y="1990471"/>
          <a:ext cx="5220000" cy="36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9151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6165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3153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62144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232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5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06100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32406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7">
            <a:extLst>
              <a:ext uri="{FF2B5EF4-FFF2-40B4-BE49-F238E27FC236}">
                <a16:creationId xmlns:a16="http://schemas.microsoft.com/office/drawing/2014/main" id="{010F1A20-A6D5-9B17-3245-A48B4ED3137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1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B52FAF-27B3-7443-3FAA-D9A82A0091A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FFA7CD3-242B-EC56-AF22-5F18A91B841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CD8930-94ED-4D96-E045-9362D24B3AE9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298AF9D0-C0D7-6371-CDBA-78E29A70389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39173875-A0A8-29FF-282F-B84234E0B4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D700F-B7BD-9413-D288-09A248F0A52D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602547B-C00D-31BD-F835-09CC6E07538A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age_people">
            <a:extLst>
              <a:ext uri="{FF2B5EF4-FFF2-40B4-BE49-F238E27FC236}">
                <a16:creationId xmlns:a16="http://schemas.microsoft.com/office/drawing/2014/main" id="{907B3C69-64B0-4368-82C1-F40288C8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54895"/>
              </p:ext>
            </p:extLst>
          </p:nvPr>
        </p:nvGraphicFramePr>
        <p:xfrm>
          <a:off x="882684" y="2067698"/>
          <a:ext cx="5220000" cy="3635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3624731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66669749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142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12424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97237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3924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8236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193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862166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7167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09553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CC9BCE18-FE85-790A-416A-10E13B868278}"/>
              </a:ext>
            </a:extLst>
          </p:cNvPr>
          <p:cNvSpPr txBox="1"/>
          <p:nvPr/>
        </p:nvSpPr>
        <p:spPr>
          <a:xfrm>
            <a:off x="887202" y="5862552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8C7F3DD-3CE2-2DBA-98BD-717C402BDAE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202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CE6A-9036-E995-03C5-209A700A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age_case">
            <a:extLst>
              <a:ext uri="{FF2B5EF4-FFF2-40B4-BE49-F238E27FC236}">
                <a16:creationId xmlns:a16="http://schemas.microsoft.com/office/drawing/2014/main" id="{BA9C0F04-CB21-324C-891F-63C309CB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5152"/>
              </p:ext>
            </p:extLst>
          </p:nvPr>
        </p:nvGraphicFramePr>
        <p:xfrm>
          <a:off x="882684" y="1979416"/>
          <a:ext cx="5220000" cy="366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4355354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5790913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6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11385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3341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2532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53039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64778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452599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0687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818536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EC86306-0CBD-4C13-E69E-F8BC2409F3C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4140BF5-46A2-CE4A-0A0E-0B25ACD05E0C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F5EDAB8-B517-17E1-0A3F-F99E789FAC71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EC524865-4521-0076-F5B2-37E50DA835A3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D0512B3-4220-17F3-13E9-9C66F4E7204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13596-41BE-FBA1-72C5-D802A13A933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7A6EE13-441A-21DB-2BAE-5A3FF865FC9E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271225B-D3A2-EF1A-BC57-6AF0851514C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06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190BD6-EF1E-6BCC-928B-D7EE51CB6225}"/>
              </a:ext>
            </a:extLst>
          </p:cNvPr>
          <p:cNvGrpSpPr/>
          <p:nvPr/>
        </p:nvGrpSpPr>
        <p:grpSpPr>
          <a:xfrm>
            <a:off x="482600" y="1718008"/>
            <a:ext cx="2758440" cy="2062575"/>
            <a:chOff x="581583" y="2316845"/>
            <a:chExt cx="2758440" cy="206257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4DD1D180-3C63-02C8-EC3A-9706893735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881813"/>
                </p:ext>
              </p:extLst>
            </p:nvPr>
          </p:nvGraphicFramePr>
          <p:xfrm>
            <a:off x="581583" y="2316845"/>
            <a:ext cx="2758440" cy="20625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84EB98-E5D0-40D7-C270-A47F6A849272}"/>
                </a:ext>
              </a:extLst>
            </p:cNvPr>
            <p:cNvSpPr/>
            <p:nvPr/>
          </p:nvSpPr>
          <p:spPr>
            <a:xfrm>
              <a:off x="1589583" y="3217327"/>
              <a:ext cx="686758" cy="2616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총 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49</a:t>
              </a:r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회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23E01D-2566-D678-F0F9-184AC9919227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EA9AF8B-AD6F-A65B-FD14-F5ACD25778F9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649047-233E-6F0B-8A09-26419FB2EE2C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68EA5073-2DEC-A306-DA81-C942F9990EF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44E925-37A0-571A-71B4-7206D343E7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C4739-6A1A-805A-DF79-69DE0CF996F9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F5FAC6A-D14F-FC17-F7D5-035A74E3491C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주제별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8B26F-5276-1BA1-36B7-C757061B0C14}"/>
              </a:ext>
            </a:extLst>
          </p:cNvPr>
          <p:cNvSpPr txBox="1"/>
          <p:nvPr/>
        </p:nvSpPr>
        <p:spPr>
          <a:xfrm>
            <a:off x="3069000" y="1718008"/>
            <a:ext cx="2891246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 주제는 크게 직장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가족의 영역으로 나누어지며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상담사가 직원의 주요 문제를 탐색하여  작성한 일지를 기준으로 데이터를 추출함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이용한 상담 주제를 살펴보면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(30%)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나타남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고위험군으로 보고된 건은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건으로 확인됨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7DA8BF67-27CF-550C-AD29-59B5B9E7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55086"/>
              </p:ext>
            </p:extLst>
          </p:nvPr>
        </p:nvGraphicFramePr>
        <p:xfrm>
          <a:off x="831417" y="5800548"/>
          <a:ext cx="5209266" cy="3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955">
                  <a:extLst>
                    <a:ext uri="{9D8B030D-6E8A-4147-A177-3AD203B41FA5}">
                      <a16:colId xmlns:a16="http://schemas.microsoft.com/office/drawing/2014/main" val="2752530830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435487661"/>
                    </a:ext>
                  </a:extLst>
                </a:gridCol>
              </a:tblGrid>
              <a:tr h="20723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내용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상담건수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직장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직무스트레스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산재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89126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업무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53547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일할 의욕의 상실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83949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동료와의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790073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상사와의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371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정서소진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번아웃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22915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70056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짜증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610347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무기력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70750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161228"/>
                  </a:ext>
                </a:extLst>
              </a:tr>
              <a:tr h="207231">
                <a:tc rowSpan="4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가족갈등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형제 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330049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00911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자녀</a:t>
                      </a:r>
                      <a:endParaRPr lang="en-US" altLang="ko-KR" sz="900" dirty="0">
                        <a:solidFill>
                          <a:schemeClr val="tx1"/>
                        </a:solidFill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 정서문제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ADHD)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26124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자녀양육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교육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056260"/>
                  </a:ext>
                </a:extLst>
              </a:tr>
              <a:tr h="207231">
                <a:tc gridSpan="3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                     합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계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228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1615F6-0DCF-2BEE-8C24-4DC5F5A93337}"/>
              </a:ext>
            </a:extLst>
          </p:cNvPr>
          <p:cNvSpPr txBox="1"/>
          <p:nvPr/>
        </p:nvSpPr>
        <p:spPr>
          <a:xfrm>
            <a:off x="2697950" y="3657000"/>
            <a:ext cx="1434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순위별 상담 주제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100" b="1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6C6A3CD5-4E90-476D-F464-A0837C2B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34287"/>
              </p:ext>
            </p:extLst>
          </p:nvPr>
        </p:nvGraphicFramePr>
        <p:xfrm>
          <a:off x="831417" y="3918610"/>
          <a:ext cx="5193120" cy="1761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4EAAB758-EEF8-8C73-AE88-00B1A2AE22F5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82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61A86DA-F8C8-B584-CE02-B872F77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76859"/>
              </p:ext>
            </p:extLst>
          </p:nvPr>
        </p:nvGraphicFramePr>
        <p:xfrm>
          <a:off x="882684" y="2071118"/>
          <a:ext cx="5220000" cy="2999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1414994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3076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CES-D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K-ELS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ICL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89357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23749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5653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6970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5758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2806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45873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80970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3138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9DB645D9-A0F5-2C65-5265-A61B298A4D0F}"/>
              </a:ext>
            </a:extLst>
          </p:cNvPr>
          <p:cNvSpPr txBox="1"/>
          <p:nvPr/>
        </p:nvSpPr>
        <p:spPr>
          <a:xfrm>
            <a:off x="938980" y="1582608"/>
            <a:ext cx="2654779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심리진단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4359359-5F4A-9B1B-3B36-86C80286E283}"/>
              </a:ext>
            </a:extLst>
          </p:cNvPr>
          <p:cNvSpPr txBox="1"/>
          <p:nvPr/>
        </p:nvSpPr>
        <p:spPr>
          <a:xfrm>
            <a:off x="590519" y="5467185"/>
            <a:ext cx="5934481" cy="78547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검사 소개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361950" lvl="1" algn="just"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953338" lvl="2" indent="-17145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로그인 시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 누구나 무료 검사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종 실시 가능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DB1D1B-533F-ABF6-3289-1A840551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86306"/>
              </p:ext>
            </p:extLst>
          </p:nvPr>
        </p:nvGraphicFramePr>
        <p:xfrm>
          <a:off x="882684" y="6411876"/>
          <a:ext cx="5220000" cy="2256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295">
                  <a:extLst>
                    <a:ext uri="{9D8B030D-6E8A-4147-A177-3AD203B41FA5}">
                      <a16:colId xmlns:a16="http://schemas.microsoft.com/office/drawing/2014/main" val="1861313826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464278421"/>
                    </a:ext>
                  </a:extLst>
                </a:gridCol>
                <a:gridCol w="702705">
                  <a:extLst>
                    <a:ext uri="{9D8B030D-6E8A-4147-A177-3AD203B41FA5}">
                      <a16:colId xmlns:a16="http://schemas.microsoft.com/office/drawing/2014/main" val="2932133373"/>
                    </a:ext>
                  </a:extLst>
                </a:gridCol>
              </a:tblGrid>
              <a:tr h="257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검사명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주요 내용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소요시간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32956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우울자가진단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CES-D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현재 겪고 있는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우울감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무력감 등을 확인하여 일상에서 어느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정도로 어려움을 느끼고 있는지 측정하는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3288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감정노동검사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K-ELS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감정노동으로 인한 문제 영역과 그 스트레스의 수준을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측정하는 자기보고식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56713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불면증자가진단검사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ICL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직장인이 자주 경험하는 불면증의 심각 수준과 개선해야 할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수면습관 및 수면환경을 자기 점검하는 검사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7127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4178F4BA-63D6-68FB-AF61-F42BE6805278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992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95F2A-B604-3082-2076-7CE164E27E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</a:t>
            </a: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71EDCBB8-4613-8501-2C64-17DA16AC9328}"/>
              </a:ext>
            </a:extLst>
          </p:cNvPr>
          <p:cNvSpPr txBox="1"/>
          <p:nvPr/>
        </p:nvSpPr>
        <p:spPr>
          <a:xfrm>
            <a:off x="908999" y="1494814"/>
            <a:ext cx="5341155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홍보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8" name="object 3">
            <a:extLst>
              <a:ext uri="{FF2B5EF4-FFF2-40B4-BE49-F238E27FC236}">
                <a16:creationId xmlns:a16="http://schemas.microsoft.com/office/drawing/2014/main" id="{45D573A1-3965-53A1-D51A-29F9191E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3792"/>
              </p:ext>
            </p:extLst>
          </p:nvPr>
        </p:nvGraphicFramePr>
        <p:xfrm>
          <a:off x="882684" y="2067698"/>
          <a:ext cx="5341156" cy="283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3405444286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홍보물 제작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힐링콘텐츠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기타홍보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492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655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05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319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425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5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571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50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7">
            <a:extLst>
              <a:ext uri="{FF2B5EF4-FFF2-40B4-BE49-F238E27FC236}">
                <a16:creationId xmlns:a16="http://schemas.microsoft.com/office/drawing/2014/main" id="{68AE8687-5AD2-899A-1116-88C3166BC06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876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5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55B38E-D737-9593-735B-CF1AAD597C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kumimoji="0" lang="en-US" altLang="ko-KR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홍보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75F3FCF-7197-6694-9CBA-823FA9C2B115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3987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E2FF2582-8B90-C9C5-BDB1-58E7874190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algn="ctr" defTabSz="839876" rtl="0" eaLnBrk="1" fontAlgn="auto" latinLnBrk="1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39BA3B-E376-0534-12DD-61880E1D06A7}"/>
              </a:ext>
            </a:extLst>
          </p:cNvPr>
          <p:cNvGraphicFramePr>
            <a:graphicFrameLocks noGrp="1"/>
          </p:cNvGraphicFramePr>
          <p:nvPr/>
        </p:nvGraphicFramePr>
        <p:xfrm>
          <a:off x="572643" y="2001001"/>
          <a:ext cx="5633605" cy="6013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721">
                  <a:extLst>
                    <a:ext uri="{9D8B030D-6E8A-4147-A177-3AD203B41FA5}">
                      <a16:colId xmlns:a16="http://schemas.microsoft.com/office/drawing/2014/main" val="2470566895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106297496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529396699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074529662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1274657580"/>
                    </a:ext>
                  </a:extLst>
                </a:gridCol>
              </a:tblGrid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45346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1333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6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45B467C-6D48-88A6-54C2-89BA9CD7C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2047711"/>
            <a:ext cx="1080000" cy="1080000"/>
          </a:xfrm>
          <a:prstGeom prst="rect">
            <a:avLst/>
          </a:prstGeom>
        </p:spPr>
      </p:pic>
      <p:pic>
        <p:nvPicPr>
          <p:cNvPr id="12" name="그림 11" descr="텍스트, 스크린샷, 웹사이트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614EF4-CE91-2ABB-CB3A-7D4B2B4E2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3983977" y="5505232"/>
            <a:ext cx="1080000" cy="1159114"/>
          </a:xfrm>
          <a:prstGeom prst="rect">
            <a:avLst/>
          </a:prstGeom>
        </p:spPr>
      </p:pic>
      <p:pic>
        <p:nvPicPr>
          <p:cNvPr id="13" name="그림 12" descr="텍스트, 과일, 편지, 메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858FD0-FF07-5E20-88DE-0EF94F7DD2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47" y="5505232"/>
            <a:ext cx="1080000" cy="2428200"/>
          </a:xfrm>
          <a:prstGeom prst="rect">
            <a:avLst/>
          </a:prstGeom>
        </p:spPr>
      </p:pic>
      <p:pic>
        <p:nvPicPr>
          <p:cNvPr id="15" name="그림 14" descr="텍스트, 과일, 푸드그룹, 채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96B8D6-0590-2AAC-50DD-3110C38C43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48" y="2047711"/>
            <a:ext cx="1080000" cy="1080000"/>
          </a:xfrm>
          <a:prstGeom prst="rect">
            <a:avLst/>
          </a:prstGeom>
        </p:spPr>
      </p:pic>
      <p:pic>
        <p:nvPicPr>
          <p:cNvPr id="18" name="그림 1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AFD64D-F4DE-DEB6-C052-162B4C58E0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2047711"/>
            <a:ext cx="1080000" cy="1080000"/>
          </a:xfrm>
          <a:prstGeom prst="rect">
            <a:avLst/>
          </a:prstGeom>
        </p:spPr>
      </p:pic>
      <p:pic>
        <p:nvPicPr>
          <p:cNvPr id="20" name="그림 19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5B4545-7D2A-F7AD-103F-A9A32E5429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86" y="3214384"/>
            <a:ext cx="1080000" cy="2206714"/>
          </a:xfrm>
          <a:prstGeom prst="rect">
            <a:avLst/>
          </a:prstGeom>
        </p:spPr>
      </p:pic>
      <p:pic>
        <p:nvPicPr>
          <p:cNvPr id="23" name="그림 22" descr="텍스트, 과일, 자연 식품, 바나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B6B021-22BE-73F3-B811-DC480559DB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4341098"/>
            <a:ext cx="1080000" cy="1080000"/>
          </a:xfrm>
          <a:prstGeom prst="rect">
            <a:avLst/>
          </a:prstGeom>
        </p:spPr>
      </p:pic>
      <p:pic>
        <p:nvPicPr>
          <p:cNvPr id="26" name="그림 2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C87C32-DF66-E4DE-132E-90EF6DCD03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14" y="2047711"/>
            <a:ext cx="1080000" cy="1080000"/>
          </a:xfrm>
          <a:prstGeom prst="rect">
            <a:avLst/>
          </a:prstGeom>
        </p:spPr>
      </p:pic>
      <p:pic>
        <p:nvPicPr>
          <p:cNvPr id="28" name="그림 27" descr="텍스트, 스크린샷, 웹사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95DD4F-7FEC-32C3-D0A1-D0402F647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07" y="3214384"/>
            <a:ext cx="1080000" cy="2206714"/>
          </a:xfrm>
          <a:prstGeom prst="rect">
            <a:avLst/>
          </a:prstGeom>
        </p:spPr>
      </p:pic>
      <p:pic>
        <p:nvPicPr>
          <p:cNvPr id="30" name="그림 29" descr="텍스트, 과일, 슈퍼푸드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611B97-0222-11B7-22C6-07E78DCE9B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2047711"/>
            <a:ext cx="1080000" cy="1080000"/>
          </a:xfrm>
          <a:prstGeom prst="rect">
            <a:avLst/>
          </a:prstGeom>
        </p:spPr>
      </p:pic>
      <p:pic>
        <p:nvPicPr>
          <p:cNvPr id="32" name="그림 31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A21B36-CF2E-5E8B-1ECF-0C09A639A6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3214384"/>
            <a:ext cx="1080000" cy="1080000"/>
          </a:xfrm>
          <a:prstGeom prst="rect">
            <a:avLst/>
          </a:prstGeom>
        </p:spPr>
      </p:pic>
      <p:pic>
        <p:nvPicPr>
          <p:cNvPr id="34" name="그림 33" descr="텍스트, 편지, 꽃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EF71D8-B990-46A0-3177-65FC2A6623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5505232"/>
            <a:ext cx="1080000" cy="2425500"/>
          </a:xfrm>
          <a:prstGeom prst="rect">
            <a:avLst/>
          </a:prstGeom>
        </p:spPr>
      </p:pic>
      <p:pic>
        <p:nvPicPr>
          <p:cNvPr id="36" name="그림 35" descr="텍스트, 편지, 메뉴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0FAC1E-F23A-4986-F062-580F254846A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62" y="5505232"/>
            <a:ext cx="1080000" cy="2428200"/>
          </a:xfrm>
          <a:prstGeom prst="rect">
            <a:avLst/>
          </a:prstGeom>
        </p:spPr>
      </p:pic>
      <p:pic>
        <p:nvPicPr>
          <p:cNvPr id="42" name="그림 41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190DAD-57F8-BAE4-01C4-7126C71454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8" y="3214385"/>
            <a:ext cx="1080000" cy="2206714"/>
          </a:xfrm>
          <a:prstGeom prst="rect">
            <a:avLst/>
          </a:prstGeom>
        </p:spPr>
      </p:pic>
      <p:pic>
        <p:nvPicPr>
          <p:cNvPr id="43" name="그림 42" descr="텍스트, 우산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779837-9EE5-2F48-E468-ACDF370309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3214384"/>
            <a:ext cx="1080000" cy="2206714"/>
          </a:xfrm>
          <a:prstGeom prst="rect">
            <a:avLst/>
          </a:prstGeom>
        </p:spPr>
      </p:pic>
      <p:pic>
        <p:nvPicPr>
          <p:cNvPr id="49" name="그림 48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3640A3-4ACF-F624-4B63-515831DA80D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5099058" y="5502531"/>
            <a:ext cx="1080000" cy="115911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5B473F5-32BD-2454-BA9B-E066ACE8437F}"/>
              </a:ext>
            </a:extLst>
          </p:cNvPr>
          <p:cNvSpPr txBox="1"/>
          <p:nvPr/>
        </p:nvSpPr>
        <p:spPr>
          <a:xfrm>
            <a:off x="785959" y="1428517"/>
            <a:ext cx="5662001" cy="3972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힐링콘텐츠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다양한 주제의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힐링카드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제공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주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게시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10" name="그림 9" descr="텍스트, 과일, 포도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1F30C0-2EFA-4505-5E5E-763D7BD0ECC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90" y="6748966"/>
            <a:ext cx="1077488" cy="1175346"/>
          </a:xfrm>
          <a:prstGeom prst="rect">
            <a:avLst/>
          </a:prstGeom>
        </p:spPr>
      </p:pic>
      <p:pic>
        <p:nvPicPr>
          <p:cNvPr id="11" name="그림 10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8D7C5-07FF-6D0D-8FD9-FDD8CA666C8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6743075"/>
            <a:ext cx="1080000" cy="1175345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BA4F8CDD-E42C-4440-D708-F13C8021E821}"/>
              </a:ext>
            </a:extLst>
          </p:cNvPr>
          <p:cNvSpPr txBox="1"/>
          <p:nvPr/>
        </p:nvSpPr>
        <p:spPr>
          <a:xfrm>
            <a:off x="4293000" y="581948"/>
            <a:ext cx="19655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FF4BF38-9F89-91F1-9471-57E625C71A98}"/>
              </a:ext>
            </a:extLst>
          </p:cNvPr>
          <p:cNvSpPr/>
          <p:nvPr/>
        </p:nvSpPr>
        <p:spPr>
          <a:xfrm>
            <a:off x="2471576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017491" y="434795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017491" y="8519998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996179" y="1644304"/>
            <a:ext cx="1406058" cy="27930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1527" algn="ctr">
              <a:spcBef>
                <a:spcPts val="91"/>
              </a:spcBef>
            </a:pPr>
            <a:r>
              <a:rPr lang="en-US" altLang="ko-KR" sz="1815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452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452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450A74-EF82-6F00-579A-67EFBD122CB6}"/>
              </a:ext>
            </a:extLst>
          </p:cNvPr>
          <p:cNvGrpSpPr/>
          <p:nvPr/>
        </p:nvGrpSpPr>
        <p:grpSpPr>
          <a:xfrm>
            <a:off x="3276447" y="4938488"/>
            <a:ext cx="2074688" cy="251479"/>
            <a:chOff x="3684539" y="3233608"/>
            <a:chExt cx="2285999" cy="277093"/>
          </a:xfrm>
        </p:grpSpPr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63DA0A12-DA38-AD80-9580-FC7898291493}"/>
                </a:ext>
              </a:extLst>
            </p:cNvPr>
            <p:cNvSpPr txBox="1"/>
            <p:nvPr/>
          </p:nvSpPr>
          <p:spPr>
            <a:xfrm>
              <a:off x="4159249" y="3233608"/>
              <a:ext cx="18112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심리진단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E893E7-5349-8815-3088-AB835C79B5F9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Ⅳ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C636CE-D1AF-D585-39E4-44628A789641}"/>
              </a:ext>
            </a:extLst>
          </p:cNvPr>
          <p:cNvGrpSpPr/>
          <p:nvPr/>
        </p:nvGrpSpPr>
        <p:grpSpPr>
          <a:xfrm>
            <a:off x="3276446" y="5612359"/>
            <a:ext cx="2489627" cy="251479"/>
            <a:chOff x="3684539" y="3233607"/>
            <a:chExt cx="2743200" cy="277093"/>
          </a:xfrm>
        </p:grpSpPr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ABE0E3A-623A-6E29-2AEC-A6B1EDF26D11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홍보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EA9047-E67B-685B-0BF1-B7D566D92A21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Ⅴ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DAD24E-6239-1A77-473C-D31DD0E378BF}"/>
              </a:ext>
            </a:extLst>
          </p:cNvPr>
          <p:cNvGrpSpPr/>
          <p:nvPr/>
        </p:nvGrpSpPr>
        <p:grpSpPr>
          <a:xfrm>
            <a:off x="3276446" y="2916875"/>
            <a:ext cx="1867220" cy="251479"/>
            <a:chOff x="3684539" y="3233608"/>
            <a:chExt cx="2057400" cy="277093"/>
          </a:xfrm>
        </p:grpSpPr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04A8AEAD-2B5C-FDF5-73E4-45960641B398}"/>
                </a:ext>
              </a:extLst>
            </p:cNvPr>
            <p:cNvSpPr txBox="1"/>
            <p:nvPr/>
          </p:nvSpPr>
          <p:spPr>
            <a:xfrm>
              <a:off x="4159250" y="3233608"/>
              <a:ext cx="15826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사업 개요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690FCAA-BFBD-3F25-5D3C-556ECEFCC6A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Ⅰ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12491D-A709-56B2-E292-2125401B9285}"/>
              </a:ext>
            </a:extLst>
          </p:cNvPr>
          <p:cNvGrpSpPr/>
          <p:nvPr/>
        </p:nvGrpSpPr>
        <p:grpSpPr>
          <a:xfrm>
            <a:off x="3276446" y="4264617"/>
            <a:ext cx="2489627" cy="251479"/>
            <a:chOff x="3684539" y="3233607"/>
            <a:chExt cx="2743200" cy="277093"/>
          </a:xfrm>
        </p:grpSpPr>
        <p:sp>
          <p:nvSpPr>
            <p:cNvPr id="41" name="object 11">
              <a:extLst>
                <a:ext uri="{FF2B5EF4-FFF2-40B4-BE49-F238E27FC236}">
                  <a16:creationId xmlns:a16="http://schemas.microsoft.com/office/drawing/2014/main" id="{C6FBF7F5-976F-8F4B-6EF5-AB3F7417BA82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심리상담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1D64E1B-78C7-4145-8E3C-213457C372FD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Ⅲ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B1576F-BE1D-0CCE-A960-E16AA16DD880}"/>
              </a:ext>
            </a:extLst>
          </p:cNvPr>
          <p:cNvGrpSpPr/>
          <p:nvPr/>
        </p:nvGrpSpPr>
        <p:grpSpPr>
          <a:xfrm>
            <a:off x="3276446" y="3590746"/>
            <a:ext cx="2282158" cy="251479"/>
            <a:chOff x="3684539" y="3233608"/>
            <a:chExt cx="2514600" cy="277093"/>
          </a:xfrm>
        </p:grpSpPr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34288E0E-34B5-AC84-6B9F-0E40145A6BE7}"/>
                </a:ext>
              </a:extLst>
            </p:cNvPr>
            <p:cNvSpPr txBox="1"/>
            <p:nvPr/>
          </p:nvSpPr>
          <p:spPr>
            <a:xfrm>
              <a:off x="4159250" y="3233608"/>
              <a:ext cx="20398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운영 요약 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495270" y="1089031"/>
            <a:ext cx="1576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49000" y="789762"/>
            <a:ext cx="5760000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000" y="9248576"/>
            <a:ext cx="576000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599425" y="1494813"/>
            <a:ext cx="5650730" cy="279788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EAP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서비스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&lt;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프로그램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&gt;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2025. 03. 01. ~ 2025. 06. 30.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구성원의 마음건강 증진을 위한 전문 심리상담 프로그램을 제공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내외부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요인으로 발생하는 스트레스를 예방하고 심리정서 관리의 필요성 제고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심리적 어려움을 해소하여 일과 삶의 균형감을 찾고 업무 생산성 증대에 기여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40E7DE-EC0D-7318-5954-5A6C213B9691}"/>
              </a:ext>
            </a:extLst>
          </p:cNvPr>
          <p:cNvGrpSpPr/>
          <p:nvPr/>
        </p:nvGrpSpPr>
        <p:grpSpPr>
          <a:xfrm>
            <a:off x="1964985" y="5411117"/>
            <a:ext cx="3074351" cy="3124542"/>
            <a:chOff x="1964985" y="5185223"/>
            <a:chExt cx="3074351" cy="31245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3BAB18-3DF3-4C22-D4DD-75FB5BB48A12}"/>
                </a:ext>
              </a:extLst>
            </p:cNvPr>
            <p:cNvSpPr/>
            <p:nvPr/>
          </p:nvSpPr>
          <p:spPr>
            <a:xfrm rot="2700000">
              <a:off x="2870444" y="5185223"/>
              <a:ext cx="1263431" cy="1263432"/>
            </a:xfrm>
            <a:prstGeom prst="rect">
              <a:avLst/>
            </a:prstGeom>
            <a:solidFill>
              <a:srgbClr val="FEB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46311F-A2CF-B3F8-DDA3-4FD8E7C2C317}"/>
                </a:ext>
              </a:extLst>
            </p:cNvPr>
            <p:cNvSpPr/>
            <p:nvPr/>
          </p:nvSpPr>
          <p:spPr>
            <a:xfrm rot="2700000">
              <a:off x="2870444" y="7046334"/>
              <a:ext cx="1263431" cy="1263432"/>
            </a:xfrm>
            <a:prstGeom prst="rect">
              <a:avLst/>
            </a:prstGeom>
            <a:solidFill>
              <a:srgbClr val="C6C1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EEA0DA-F896-8B2A-37B6-9FB768F77A47}"/>
                </a:ext>
              </a:extLst>
            </p:cNvPr>
            <p:cNvSpPr/>
            <p:nvPr/>
          </p:nvSpPr>
          <p:spPr>
            <a:xfrm rot="2700000">
              <a:off x="3775904" y="6128747"/>
              <a:ext cx="1263431" cy="1263432"/>
            </a:xfrm>
            <a:prstGeom prst="rect">
              <a:avLst/>
            </a:prstGeom>
            <a:solidFill>
              <a:srgbClr val="FAE3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39C752-E6FC-7FE3-5C10-EE80D67D4114}"/>
                </a:ext>
              </a:extLst>
            </p:cNvPr>
            <p:cNvSpPr/>
            <p:nvPr/>
          </p:nvSpPr>
          <p:spPr>
            <a:xfrm rot="2700000">
              <a:off x="1964985" y="6107150"/>
              <a:ext cx="1263431" cy="1263432"/>
            </a:xfrm>
            <a:prstGeom prst="rect">
              <a:avLst/>
            </a:prstGeom>
            <a:solidFill>
              <a:srgbClr val="8DC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613F45-FE4E-5376-5385-1EAD0695F34A}"/>
                </a:ext>
              </a:extLst>
            </p:cNvPr>
            <p:cNvSpPr/>
            <p:nvPr/>
          </p:nvSpPr>
          <p:spPr>
            <a:xfrm rot="2700000">
              <a:off x="3065990" y="6266196"/>
              <a:ext cx="815685" cy="815686"/>
            </a:xfrm>
            <a:prstGeom prst="rect">
              <a:avLst/>
            </a:prstGeom>
            <a:solidFill>
              <a:srgbClr val="EFE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7B3FA3B-0EAB-FC5E-3EAE-419FC1F2F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33" y="6536249"/>
              <a:ext cx="774109" cy="34814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555772D-316F-0507-0537-FF71EDD3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5536177"/>
              <a:ext cx="561525" cy="56152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F6A170-6BF9-10BC-016E-955F22CA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8" y="6479701"/>
              <a:ext cx="561525" cy="56152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7B7773A-D879-252F-7C10-BE3B8C5D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7397288"/>
              <a:ext cx="561525" cy="56152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F45BDC1-E1FA-9F09-E453-D61135CC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938" y="6458104"/>
              <a:ext cx="561525" cy="5615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BB166F4-950D-D2C4-5F01-82E1911D0920}"/>
              </a:ext>
            </a:extLst>
          </p:cNvPr>
          <p:cNvSpPr txBox="1"/>
          <p:nvPr/>
        </p:nvSpPr>
        <p:spPr>
          <a:xfrm>
            <a:off x="770960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D06B45-2784-9E0D-E18B-83BD0D51AA7B}"/>
              </a:ext>
            </a:extLst>
          </p:cNvPr>
          <p:cNvSpPr txBox="1"/>
          <p:nvPr/>
        </p:nvSpPr>
        <p:spPr>
          <a:xfrm>
            <a:off x="635973" y="5200756"/>
            <a:ext cx="2508208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조직부문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PTSD,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공황장애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가정부문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부부갈등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자녀양육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6EB68A-031D-9F79-3A6B-31C9B9A4D132}"/>
              </a:ext>
            </a:extLst>
          </p:cNvPr>
          <p:cNvSpPr txBox="1"/>
          <p:nvPr/>
        </p:nvSpPr>
        <p:spPr>
          <a:xfrm>
            <a:off x="4388641" y="5200756"/>
            <a:ext cx="1786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 자가진단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EC604A-C536-5034-E5D8-32EEC927FDC6}"/>
              </a:ext>
            </a:extLst>
          </p:cNvPr>
          <p:cNvSpPr txBox="1"/>
          <p:nvPr/>
        </p:nvSpPr>
        <p:spPr>
          <a:xfrm>
            <a:off x="5214126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82E51C-7C2F-95B9-6159-B505348101F6}"/>
              </a:ext>
            </a:extLst>
          </p:cNvPr>
          <p:cNvSpPr txBox="1"/>
          <p:nvPr/>
        </p:nvSpPr>
        <p:spPr>
          <a:xfrm>
            <a:off x="5214126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063564-E378-FA62-5F3E-9F243907F3A3}"/>
              </a:ext>
            </a:extLst>
          </p:cNvPr>
          <p:cNvSpPr txBox="1"/>
          <p:nvPr/>
        </p:nvSpPr>
        <p:spPr>
          <a:xfrm>
            <a:off x="4388641" y="8148874"/>
            <a:ext cx="148710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위기사례관리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 콘텐츠 게시 등 홍보활동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B68425-CA92-2C19-124F-DBDF0D2360C8}"/>
              </a:ext>
            </a:extLst>
          </p:cNvPr>
          <p:cNvSpPr txBox="1"/>
          <p:nvPr/>
        </p:nvSpPr>
        <p:spPr>
          <a:xfrm>
            <a:off x="635973" y="8063282"/>
            <a:ext cx="1798268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lnSpc>
                <a:spcPct val="150000"/>
              </a:lnSpc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증진 및 스트레스 해소를 위한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주제의 프로그램 구성 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3984AB-2CF1-381A-2B90-158E3E32DACB}"/>
              </a:ext>
            </a:extLst>
          </p:cNvPr>
          <p:cNvSpPr txBox="1"/>
          <p:nvPr/>
        </p:nvSpPr>
        <p:spPr>
          <a:xfrm>
            <a:off x="770960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B4A59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8813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640106-2C31-2E5B-EFD9-BDC710AD4DBB}"/>
              </a:ext>
            </a:extLst>
          </p:cNvPr>
          <p:cNvSpPr/>
          <p:nvPr/>
        </p:nvSpPr>
        <p:spPr>
          <a:xfrm>
            <a:off x="593723" y="6554028"/>
            <a:ext cx="5664854" cy="252000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67878F-2607-A7FB-F7C2-5F7C204BC36F}"/>
              </a:ext>
            </a:extLst>
          </p:cNvPr>
          <p:cNvSpPr/>
          <p:nvPr/>
        </p:nvSpPr>
        <p:spPr>
          <a:xfrm>
            <a:off x="593724" y="5022413"/>
            <a:ext cx="5664852" cy="1328614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F49E05-2637-2240-8CF7-16456E6FD753}"/>
              </a:ext>
            </a:extLst>
          </p:cNvPr>
          <p:cNvSpPr/>
          <p:nvPr/>
        </p:nvSpPr>
        <p:spPr>
          <a:xfrm>
            <a:off x="593724" y="1990471"/>
            <a:ext cx="5664852" cy="286117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DA1EC-32DA-38E4-FA85-C86BF0D635DC}"/>
              </a:ext>
            </a:extLst>
          </p:cNvPr>
          <p:cNvSpPr txBox="1"/>
          <p:nvPr/>
        </p:nvSpPr>
        <p:spPr>
          <a:xfrm>
            <a:off x="852823" y="2131448"/>
            <a:ext cx="211949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유형별 이용 인원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FD77959-1D18-C832-5A99-C3B186BCF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035647"/>
              </p:ext>
            </p:extLst>
          </p:nvPr>
        </p:nvGraphicFramePr>
        <p:xfrm>
          <a:off x="455261" y="2239190"/>
          <a:ext cx="2914615" cy="256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28019-B350-1FBD-FEE1-21264C52DFF8}"/>
              </a:ext>
            </a:extLst>
          </p:cNvPr>
          <p:cNvSpPr txBox="1"/>
          <p:nvPr/>
        </p:nvSpPr>
        <p:spPr>
          <a:xfrm>
            <a:off x="4021048" y="2130796"/>
            <a:ext cx="150714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 주제 순위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5FFA0F5-A6EA-F08B-E1B4-C9F2C0ED5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409158"/>
              </p:ext>
            </p:extLst>
          </p:nvPr>
        </p:nvGraphicFramePr>
        <p:xfrm>
          <a:off x="3317313" y="2385557"/>
          <a:ext cx="2914615" cy="241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D5B433A-C014-EABA-0564-0A8C77D78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905448"/>
              </p:ext>
            </p:extLst>
          </p:nvPr>
        </p:nvGraphicFramePr>
        <p:xfrm>
          <a:off x="477335" y="5204594"/>
          <a:ext cx="5781242" cy="114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A583C7B-A9A9-1C1D-2CC6-A98F0AE2A98D}"/>
              </a:ext>
            </a:extLst>
          </p:cNvPr>
          <p:cNvSpPr txBox="1"/>
          <p:nvPr/>
        </p:nvSpPr>
        <p:spPr>
          <a:xfrm>
            <a:off x="2547188" y="5077940"/>
            <a:ext cx="176362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누적 이용 및 잔여 회기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606455A-9476-DF89-93A2-182266B60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12541"/>
              </p:ext>
            </p:extLst>
          </p:nvPr>
        </p:nvGraphicFramePr>
        <p:xfrm>
          <a:off x="593725" y="6804311"/>
          <a:ext cx="5638204" cy="225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22FC523-E78D-7353-D08A-DAD156C5A1D1}"/>
              </a:ext>
            </a:extLst>
          </p:cNvPr>
          <p:cNvSpPr txBox="1"/>
          <p:nvPr/>
        </p:nvSpPr>
        <p:spPr>
          <a:xfrm>
            <a:off x="2501544" y="6614426"/>
            <a:ext cx="17395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연간 이용 현황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F20FD4F-6270-4BBC-CC07-DEBD4E62C1E4}"/>
              </a:ext>
            </a:extLst>
          </p:cNvPr>
          <p:cNvSpPr txBox="1"/>
          <p:nvPr/>
        </p:nvSpPr>
        <p:spPr>
          <a:xfrm>
            <a:off x="590519" y="1569000"/>
            <a:ext cx="550248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en-US" altLang="ko-KR" sz="1200" spc="27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2025.03.01. ~ 2025.06.30.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1B72BE6-C438-5E65-D214-99460E5CC72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5423"/>
              </p:ext>
            </p:extLst>
          </p:nvPr>
        </p:nvGraphicFramePr>
        <p:xfrm>
          <a:off x="882684" y="2067698"/>
          <a:ext cx="5272184" cy="3618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93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0236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3020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5405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09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11월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93124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51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236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25907"/>
                  </a:ext>
                </a:extLst>
              </a:tr>
              <a:tr h="230613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1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14AEE55A-A714-9EB2-52EF-8D20965BDFCF}"/>
              </a:ext>
            </a:extLst>
          </p:cNvPr>
          <p:cNvSpPr txBox="1"/>
          <p:nvPr/>
        </p:nvSpPr>
        <p:spPr>
          <a:xfrm>
            <a:off x="882684" y="5782032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146D-643E-1062-6493-0B8AC4A8B313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EA9CE7-8D5D-47BC-1A6E-EEEB6FFD9A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DFE3377E-D259-9973-0444-D74C2A742C83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85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D617-B513-CE54-A0B5-5C93A4F0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8FB789-5F4A-2221-5F3F-432029F6BFD9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EF1C11B-BD76-3B02-92E3-66200B966F03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4AE85B2-88F5-52BE-6624-2E194DDA548D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8E583458-641F-6229-9767-42C872ED44A1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BE85E5E-1E65-74CB-E4CB-9AC081E11B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BA22-41B8-7BFE-90FD-97963F0DE38A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05A2691-BE14-FCAE-F5B7-B8AF0F9CEBA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7F58F16-F4E8-C48F-4C9B-69B22AA46C1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" name="service2">
            <a:extLst>
              <a:ext uri="{FF2B5EF4-FFF2-40B4-BE49-F238E27FC236}">
                <a16:creationId xmlns:a16="http://schemas.microsoft.com/office/drawing/2014/main" id="{0F059164-7911-01E1-7E47-ED334688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64026"/>
              </p:ext>
            </p:extLst>
          </p:nvPr>
        </p:nvGraphicFramePr>
        <p:xfrm>
          <a:off x="868260" y="1997221"/>
          <a:ext cx="5286604" cy="36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7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8424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8432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002065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99817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97969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05673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9932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9309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ype_people">
            <a:extLst>
              <a:ext uri="{FF2B5EF4-FFF2-40B4-BE49-F238E27FC236}">
                <a16:creationId xmlns:a16="http://schemas.microsoft.com/office/drawing/2014/main" id="{D77DEF26-3D89-BB44-256D-688607C6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99227"/>
              </p:ext>
            </p:extLst>
          </p:nvPr>
        </p:nvGraphicFramePr>
        <p:xfrm>
          <a:off x="882684" y="2059721"/>
          <a:ext cx="5265984" cy="3681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151582786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728259657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52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6004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6760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3684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55408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6036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648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2753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37646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6948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8234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3426A532-6253-EB07-1A9C-91967E07D66B}"/>
              </a:ext>
            </a:extLst>
          </p:cNvPr>
          <p:cNvSpPr txBox="1"/>
          <p:nvPr/>
        </p:nvSpPr>
        <p:spPr>
          <a:xfrm>
            <a:off x="882684" y="5900493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3EFEAA7-FF83-7B7A-529B-7C36DF0EE9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0970EF6-1E78-15D4-7BF5-F841EE28130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66C89-FFA2-7644-C649-C11C7661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ype_case">
            <a:extLst>
              <a:ext uri="{FF2B5EF4-FFF2-40B4-BE49-F238E27FC236}">
                <a16:creationId xmlns:a16="http://schemas.microsoft.com/office/drawing/2014/main" id="{31D36AF4-494B-E4E1-3002-BD849930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8533"/>
              </p:ext>
            </p:extLst>
          </p:nvPr>
        </p:nvGraphicFramePr>
        <p:xfrm>
          <a:off x="879837" y="2073000"/>
          <a:ext cx="5265984" cy="364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805879043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4177316554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271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77337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6003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3951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2506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91337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3762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5458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38073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6254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1264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7341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12187E-58EB-A3CE-ECC7-E5C65395F213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6264A00-0A5B-37F6-93CB-036D2199C85E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4ACD6A-0407-64D8-4F8F-294563D355E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7663694F-006A-ED49-0A46-60BF81A24B3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2E95354-C5AB-F9CB-FC58-524CCCAF90A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C95CD-872E-7487-FAD4-92A4ED6F1C9F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7FDCD42-CEB9-E2AC-A673-AA1B9FEB0B25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04F446-5A67-96ED-27E2-CDA6BAD0B2B4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085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3A7DAF-4A05-5F71-90D2-BB8F861878ED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D23C1FE-CE15-95CC-5705-F62BF781CCFA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45BCB4A-6034-33EE-CD47-3EF09E0879E4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C92339E7-2F3C-4D6F-872C-671B7A2160F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A05279-287D-4E54-2959-FD58FACCEB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0F67-AF82-78C6-960B-DC239609C83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02E3A2-117D-32E0-E8F8-7DEA507DBE40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sex_people">
            <a:extLst>
              <a:ext uri="{FF2B5EF4-FFF2-40B4-BE49-F238E27FC236}">
                <a16:creationId xmlns:a16="http://schemas.microsoft.com/office/drawing/2014/main" id="{69230908-D816-742F-F750-556D4A0B1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80845"/>
              </p:ext>
            </p:extLst>
          </p:nvPr>
        </p:nvGraphicFramePr>
        <p:xfrm>
          <a:off x="882684" y="2067698"/>
          <a:ext cx="5220000" cy="3637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2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0280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68983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688864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234248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2771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5455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9093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2월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95042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F910E9E7-1D8D-1117-0741-2D3BD8CABF5C}"/>
              </a:ext>
            </a:extLst>
          </p:cNvPr>
          <p:cNvSpPr txBox="1"/>
          <p:nvPr/>
        </p:nvSpPr>
        <p:spPr>
          <a:xfrm>
            <a:off x="887202" y="5864150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A641E40-89EC-65CF-389F-C3CD36ABFEEA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68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14186</TotalTime>
  <Words>1600</Words>
  <Application>Microsoft Office PowerPoint</Application>
  <PresentationFormat>A4 용지(210x297mm)</PresentationFormat>
  <Paragraphs>861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나눔바른고딕OTF UltraLight</vt:lpstr>
      <vt:lpstr>나눔스퀘어_ac</vt:lpstr>
      <vt:lpstr>나눔스퀘어_ac Bold</vt:lpstr>
      <vt:lpstr>나눔스퀘어_ac ExtraBold</vt:lpstr>
      <vt:lpstr>나눔스퀘어OTF_ac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3970</cp:revision>
  <cp:lastPrinted>2022-12-20T23:47:07Z</cp:lastPrinted>
  <dcterms:created xsi:type="dcterms:W3CDTF">2019-04-09T04:38:25Z</dcterms:created>
  <dcterms:modified xsi:type="dcterms:W3CDTF">2025-07-21T06:14:53Z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