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321" r:id="rId3"/>
    <p:sldId id="298" r:id="rId4"/>
    <p:sldId id="412" r:id="rId5"/>
    <p:sldId id="421" r:id="rId6"/>
    <p:sldId id="439" r:id="rId7"/>
    <p:sldId id="414" r:id="rId8"/>
    <p:sldId id="440" r:id="rId9"/>
    <p:sldId id="437" r:id="rId10"/>
    <p:sldId id="441" r:id="rId11"/>
    <p:sldId id="438" r:id="rId12"/>
    <p:sldId id="442" r:id="rId13"/>
    <p:sldId id="434" r:id="rId14"/>
    <p:sldId id="432" r:id="rId15"/>
    <p:sldId id="416" r:id="rId16"/>
    <p:sldId id="417" r:id="rId17"/>
  </p:sldIdLst>
  <p:sldSz cx="6858000" cy="9906000" type="A4"/>
  <p:notesSz cx="9928225" cy="6797675"/>
  <p:defaultTextStyle>
    <a:defPPr>
      <a:defRPr lang="ko-KR"/>
    </a:defPPr>
    <a:lvl1pPr marL="0" algn="l" defTabSz="839876" rtl="0" eaLnBrk="1" latinLnBrk="1" hangingPunct="1">
      <a:defRPr sz="1653" kern="1200">
        <a:solidFill>
          <a:schemeClr val="tx1"/>
        </a:solidFill>
        <a:latin typeface="+mn-lt"/>
        <a:ea typeface="+mn-ea"/>
        <a:cs typeface="+mn-cs"/>
      </a:defRPr>
    </a:lvl1pPr>
    <a:lvl2pPr marL="419938" algn="l" defTabSz="839876" rtl="0" eaLnBrk="1" latinLnBrk="1" hangingPunct="1">
      <a:defRPr sz="1653" kern="1200">
        <a:solidFill>
          <a:schemeClr val="tx1"/>
        </a:solidFill>
        <a:latin typeface="+mn-lt"/>
        <a:ea typeface="+mn-ea"/>
        <a:cs typeface="+mn-cs"/>
      </a:defRPr>
    </a:lvl2pPr>
    <a:lvl3pPr marL="839876" algn="l" defTabSz="839876" rtl="0" eaLnBrk="1" latinLnBrk="1" hangingPunct="1">
      <a:defRPr sz="1653" kern="1200">
        <a:solidFill>
          <a:schemeClr val="tx1"/>
        </a:solidFill>
        <a:latin typeface="+mn-lt"/>
        <a:ea typeface="+mn-ea"/>
        <a:cs typeface="+mn-cs"/>
      </a:defRPr>
    </a:lvl3pPr>
    <a:lvl4pPr marL="1259815" algn="l" defTabSz="839876" rtl="0" eaLnBrk="1" latinLnBrk="1" hangingPunct="1">
      <a:defRPr sz="1653" kern="1200">
        <a:solidFill>
          <a:schemeClr val="tx1"/>
        </a:solidFill>
        <a:latin typeface="+mn-lt"/>
        <a:ea typeface="+mn-ea"/>
        <a:cs typeface="+mn-cs"/>
      </a:defRPr>
    </a:lvl4pPr>
    <a:lvl5pPr marL="1679753" algn="l" defTabSz="839876" rtl="0" eaLnBrk="1" latinLnBrk="1" hangingPunct="1">
      <a:defRPr sz="1653" kern="1200">
        <a:solidFill>
          <a:schemeClr val="tx1"/>
        </a:solidFill>
        <a:latin typeface="+mn-lt"/>
        <a:ea typeface="+mn-ea"/>
        <a:cs typeface="+mn-cs"/>
      </a:defRPr>
    </a:lvl5pPr>
    <a:lvl6pPr marL="2099691" algn="l" defTabSz="839876" rtl="0" eaLnBrk="1" latinLnBrk="1" hangingPunct="1">
      <a:defRPr sz="1653" kern="1200">
        <a:solidFill>
          <a:schemeClr val="tx1"/>
        </a:solidFill>
        <a:latin typeface="+mn-lt"/>
        <a:ea typeface="+mn-ea"/>
        <a:cs typeface="+mn-cs"/>
      </a:defRPr>
    </a:lvl6pPr>
    <a:lvl7pPr marL="2519629" algn="l" defTabSz="839876" rtl="0" eaLnBrk="1" latinLnBrk="1" hangingPunct="1">
      <a:defRPr sz="1653" kern="1200">
        <a:solidFill>
          <a:schemeClr val="tx1"/>
        </a:solidFill>
        <a:latin typeface="+mn-lt"/>
        <a:ea typeface="+mn-ea"/>
        <a:cs typeface="+mn-cs"/>
      </a:defRPr>
    </a:lvl7pPr>
    <a:lvl8pPr marL="2939567" algn="l" defTabSz="839876" rtl="0" eaLnBrk="1" latinLnBrk="1" hangingPunct="1">
      <a:defRPr sz="1653" kern="1200">
        <a:solidFill>
          <a:schemeClr val="tx1"/>
        </a:solidFill>
        <a:latin typeface="+mn-lt"/>
        <a:ea typeface="+mn-ea"/>
        <a:cs typeface="+mn-cs"/>
      </a:defRPr>
    </a:lvl8pPr>
    <a:lvl9pPr marL="3359506" algn="l" defTabSz="839876" rtl="0" eaLnBrk="1" latinLnBrk="1" hangingPunct="1">
      <a:defRPr sz="165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668" userDrawn="1">
          <p15:clr>
            <a:srgbClr val="A4A3A4"/>
          </p15:clr>
        </p15:guide>
        <p15:guide id="2" pos="19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제은화" initials="제" lastIdx="2" clrIdx="0">
    <p:extLst>
      <p:ext uri="{19B8F6BF-5375-455C-9EA6-DF929625EA0E}">
        <p15:presenceInfo xmlns:p15="http://schemas.microsoft.com/office/powerpoint/2012/main" userId="S::jeje@huno.kr::41d5dd13-4edc-48ce-84f7-c9dca9dd3551" providerId="AD"/>
      </p:ext>
    </p:extLst>
  </p:cmAuthor>
  <p:cmAuthor id="2" name="lse0922 lse0922" initials="ll" lastIdx="1" clrIdx="1">
    <p:extLst>
      <p:ext uri="{19B8F6BF-5375-455C-9EA6-DF929625EA0E}">
        <p15:presenceInfo xmlns:p15="http://schemas.microsoft.com/office/powerpoint/2012/main" userId="c65f451268ebc7a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E5C7"/>
    <a:srgbClr val="C2DED1"/>
    <a:srgbClr val="FEBAAD"/>
    <a:srgbClr val="46577A"/>
    <a:srgbClr val="FFFFFF"/>
    <a:srgbClr val="005FA1"/>
    <a:srgbClr val="8DCBE6"/>
    <a:srgbClr val="27A9A1"/>
    <a:srgbClr val="42CEC4"/>
    <a:srgbClr val="7FBC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525" autoAdjust="0"/>
    <p:restoredTop sz="94731" autoAdjust="0"/>
  </p:normalViewPr>
  <p:slideViewPr>
    <p:cSldViewPr>
      <p:cViewPr varScale="1">
        <p:scale>
          <a:sx n="77" d="100"/>
          <a:sy n="77" d="100"/>
        </p:scale>
        <p:origin x="3216" y="102"/>
      </p:cViewPr>
      <p:guideLst>
        <p:guide orient="horz" pos="2668"/>
        <p:guide pos="196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66" d="100"/>
        <a:sy n="166" d="100"/>
      </p:scale>
      <p:origin x="0" y="0"/>
    </p:cViewPr>
  </p:sorterViewPr>
  <p:notesViewPr>
    <p:cSldViewPr>
      <p:cViewPr varScale="1">
        <p:scale>
          <a:sx n="74" d="100"/>
          <a:sy n="74" d="100"/>
        </p:scale>
        <p:origin x="3948" y="90"/>
      </p:cViewPr>
      <p:guideLst/>
    </p:cSldViewPr>
  </p:notes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이용자</c:v>
                </c:pt>
              </c:strCache>
            </c:strRef>
          </c:tx>
          <c:spPr>
            <a:solidFill>
              <a:srgbClr val="7FBCD2"/>
            </a:solidFill>
            <a:ln w="19050">
              <a:solidFill>
                <a:schemeClr val="lt1"/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7FBCD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EC6-414E-8F9B-678E01CDC7C4}"/>
              </c:ext>
            </c:extLst>
          </c:dPt>
          <c:dPt>
            <c:idx val="1"/>
            <c:invertIfNegative val="0"/>
            <c:bubble3D val="0"/>
            <c:spPr>
              <a:solidFill>
                <a:srgbClr val="7FBCD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EC6-414E-8F9B-678E01CDC7C4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bg1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심리상담</c:v>
                </c:pt>
                <c:pt idx="1">
                  <c:v>심리검사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10</c:v>
                </c:pt>
                <c:pt idx="1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EC6-414E-8F9B-678E01CDC7C4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-25"/>
        <c:axId val="439277071"/>
        <c:axId val="439278991"/>
      </c:barChart>
      <c:catAx>
        <c:axId val="43927707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defRPr>
            </a:pPr>
            <a:endParaRPr lang="ko-KR"/>
          </a:p>
        </c:txPr>
        <c:crossAx val="439278991"/>
        <c:crosses val="autoZero"/>
        <c:auto val="1"/>
        <c:lblAlgn val="ctr"/>
        <c:lblOffset val="100"/>
        <c:noMultiLvlLbl val="0"/>
      </c:catAx>
      <c:valAx>
        <c:axId val="439278991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43927707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968911845989951"/>
          <c:y val="5.7809711286632301E-2"/>
          <c:w val="0.78623591795142755"/>
          <c:h val="0.82017703758541627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주제</c:v>
                </c:pt>
              </c:strCache>
            </c:strRef>
          </c:tx>
          <c:spPr>
            <a:solidFill>
              <a:srgbClr val="7FBCD2"/>
            </a:solidFill>
            <a:ln w="19050">
              <a:solidFill>
                <a:schemeClr val="lt1"/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7FBCD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749-4AD5-9892-159E7DA38CAD}"/>
              </c:ext>
            </c:extLst>
          </c:dPt>
          <c:dPt>
            <c:idx val="1"/>
            <c:invertIfNegative val="0"/>
            <c:bubble3D val="0"/>
            <c:spPr>
              <a:solidFill>
                <a:srgbClr val="7FBCD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749-4AD5-9892-159E7DA38CAD}"/>
              </c:ext>
            </c:extLst>
          </c:dPt>
          <c:dPt>
            <c:idx val="2"/>
            <c:invertIfNegative val="0"/>
            <c:bubble3D val="0"/>
            <c:spPr>
              <a:solidFill>
                <a:srgbClr val="7FBCD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749-4AD5-9892-159E7DA38CAD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가족</c:v>
                </c:pt>
                <c:pt idx="1">
                  <c:v>개인</c:v>
                </c:pt>
                <c:pt idx="2">
                  <c:v>직장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10</c:v>
                </c:pt>
                <c:pt idx="1">
                  <c:v>10</c:v>
                </c:pt>
                <c:pt idx="2">
                  <c:v>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0749-4AD5-9892-159E7DA38CA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443492847"/>
        <c:axId val="443490927"/>
      </c:barChart>
      <c:valAx>
        <c:axId val="443490927"/>
        <c:scaling>
          <c:orientation val="minMax"/>
          <c:max val="20"/>
          <c:min val="0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defRPr>
            </a:pPr>
            <a:endParaRPr lang="ko-KR"/>
          </a:p>
        </c:txPr>
        <c:crossAx val="443492847"/>
        <c:crosses val="autoZero"/>
        <c:crossBetween val="between"/>
        <c:majorUnit val="3"/>
      </c:valAx>
      <c:catAx>
        <c:axId val="443492847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defRPr>
            </a:pPr>
            <a:endParaRPr lang="ko-KR"/>
          </a:p>
        </c:txPr>
        <c:crossAx val="443490927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>
        <c:manualLayout>
          <c:layoutTarget val="inner"/>
          <c:xMode val="edge"/>
          <c:yMode val="edge"/>
          <c:x val="4.9738274232422719E-2"/>
          <c:y val="0.18647159186065987"/>
          <c:w val="0.7907844508109092"/>
          <c:h val="0.52253891767347749"/>
        </c:manualLayout>
      </c:layout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이용회기</c:v>
                </c:pt>
              </c:strCache>
            </c:strRef>
          </c:tx>
          <c:spPr>
            <a:solidFill>
              <a:srgbClr val="CDC2AE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rgbClr val="46577A"/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Sheet1!$B$2</c:f>
              <c:numCache>
                <c:formatCode>General</c:formatCode>
                <c:ptCount val="1"/>
                <c:pt idx="0">
                  <c:v>49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2AF-4077-879A-9FA05F1923D8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잔여회기</c:v>
                </c:pt>
              </c:strCache>
            </c:strRef>
          </c:tx>
          <c:spPr>
            <a:solidFill>
              <a:srgbClr val="ECE5C7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</c:f>
              <c:numCache>
                <c:formatCode>General</c:formatCode>
                <c:ptCount val="1"/>
              </c:numCache>
            </c:numRef>
          </c:cat>
          <c:val>
            <c:numRef>
              <c:f>Sheet1!$C$2</c:f>
              <c:numCache>
                <c:formatCode>General</c:formatCode>
                <c:ptCount val="1"/>
                <c:pt idx="0">
                  <c:v>924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032-4334-9479-62DE40615F87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75"/>
        <c:overlap val="100"/>
        <c:axId val="1079917632"/>
        <c:axId val="1079911872"/>
      </c:barChart>
      <c:catAx>
        <c:axId val="107991763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079911872"/>
        <c:crosses val="autoZero"/>
        <c:auto val="1"/>
        <c:lblAlgn val="ctr"/>
        <c:lblOffset val="100"/>
        <c:noMultiLvlLbl val="0"/>
      </c:catAx>
      <c:valAx>
        <c:axId val="1079911872"/>
        <c:scaling>
          <c:orientation val="minMax"/>
        </c:scaling>
        <c:delete val="0"/>
        <c:axPos val="b"/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defRPr>
            </a:pPr>
            <a:endParaRPr lang="ko-KR"/>
          </a:p>
        </c:txPr>
        <c:crossAx val="10799176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autoTitleDeleted val="1"/>
    <c:plotArea>
      <c:layout>
        <c:manualLayout>
          <c:layoutTarget val="inner"/>
          <c:xMode val="edge"/>
          <c:yMode val="edge"/>
          <c:x val="2.9282374316360316E-2"/>
          <c:y val="0.18559727914654481"/>
          <c:w val="0.95044521269539028"/>
          <c:h val="0.6651565575712485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인원(명)</c:v>
                </c:pt>
              </c:strCache>
            </c:strRef>
          </c:tx>
          <c:spPr>
            <a:solidFill>
              <a:schemeClr val="accent1">
                <a:shade val="76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AB34-4756-BFA1-82DBED7E871B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7DF8-4A38-9A6A-CEC11E36FC34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7DF8-4A38-9A6A-CEC11E36FC34}"/>
                </c:ext>
              </c:extLst>
            </c:dLbl>
            <c:dLbl>
              <c:idx val="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763D-4AD1-9EBA-98A29AAD72AE}"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0434-4D21-B570-BD05BB3D06A1}"/>
                </c:ext>
              </c:extLst>
            </c:dLbl>
            <c:dLbl>
              <c:idx val="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A147-4219-BD5B-60DB7E413BCF}"/>
                </c:ext>
              </c:extLst>
            </c:dLbl>
            <c:dLbl>
              <c:idx val="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A147-4219-BD5B-60DB7E413BCF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3월</c:v>
                </c:pt>
                <c:pt idx="1">
                  <c:v>4월</c:v>
                </c:pt>
                <c:pt idx="2">
                  <c:v>5월</c:v>
                </c:pt>
                <c:pt idx="3">
                  <c:v>6월</c:v>
                </c:pt>
                <c:pt idx="4">
                  <c:v>7월</c:v>
                </c:pt>
                <c:pt idx="5">
                  <c:v>8월</c:v>
                </c:pt>
                <c:pt idx="6">
                  <c:v>9월</c:v>
                </c:pt>
                <c:pt idx="7">
                  <c:v>10월</c:v>
                </c:pt>
                <c:pt idx="8">
                  <c:v>11월</c:v>
                </c:pt>
                <c:pt idx="9">
                  <c:v>12월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0</c:v>
                </c:pt>
                <c:pt idx="1">
                  <c:v>8</c:v>
                </c:pt>
                <c:pt idx="2">
                  <c:v>5</c:v>
                </c:pt>
                <c:pt idx="3">
                  <c:v>8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D6A-4506-97AA-6C0C265E463F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400"/>
        <c:axId val="881916496"/>
        <c:axId val="881915536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이용회기(건)</c:v>
                </c:pt>
              </c:strCache>
            </c:strRef>
          </c:tx>
          <c:spPr>
            <a:ln w="28575" cap="rnd">
              <a:solidFill>
                <a:schemeClr val="accent1">
                  <a:tint val="77000"/>
                </a:schemeClr>
              </a:solidFill>
              <a:round/>
            </a:ln>
            <a:effectLst/>
          </c:spPr>
          <c:marker>
            <c:symbol val="circle"/>
            <c:size val="8"/>
            <c:spPr>
              <a:solidFill>
                <a:schemeClr val="accent1">
                  <a:tint val="77000"/>
                </a:schemeClr>
              </a:solidFill>
              <a:ln w="9525">
                <a:solidFill>
                  <a:schemeClr val="accent1">
                    <a:tint val="77000"/>
                  </a:schemeClr>
                </a:solidFill>
              </a:ln>
              <a:effectLst/>
            </c:spPr>
          </c:marker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0434-4D21-B570-BD05BB3D06A1}"/>
                </c:ext>
              </c:extLst>
            </c:dLbl>
            <c:dLbl>
              <c:idx val="3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050" b="0" i="0" u="none" strike="noStrike" kern="1200" baseline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CAA639F2-3051-465D-B967-DDC92F123252}" type="VALUE">
                      <a:rPr lang="en-US" altLang="ko-KR" sz="1050" smtClean="0"/>
                      <a:pPr>
                        <a:defRPr sz="1050"/>
                      </a:pPr>
                      <a:t>[값]</a:t>
                    </a:fld>
                    <a:endParaRPr lang="ko-KR" alt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050" b="0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 altLang="en-US"/>
                </a:p>
              </c:txPr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0"/>
                </c:ext>
                <c:ext xmlns:c16="http://schemas.microsoft.com/office/drawing/2014/chart" uri="{C3380CC4-5D6E-409C-BE32-E72D297353CC}">
                  <c16:uniqueId val="{00000003-0434-4D21-B570-BD05BB3D06A1}"/>
                </c:ext>
              </c:extLst>
            </c:dLbl>
            <c:dLbl>
              <c:idx val="4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0434-4D21-B570-BD05BB3D06A1}"/>
                </c:ext>
              </c:extLst>
            </c:dLbl>
            <c:dLbl>
              <c:idx val="5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0434-4D21-B570-BD05BB3D06A1}"/>
                </c:ext>
              </c:extLst>
            </c:dLbl>
            <c:dLbl>
              <c:idx val="6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0434-4D21-B570-BD05BB3D06A1}"/>
                </c:ext>
              </c:extLst>
            </c:dLbl>
            <c:dLbl>
              <c:idx val="7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0434-4D21-B570-BD05BB3D06A1}"/>
                </c:ext>
              </c:extLst>
            </c:dLbl>
            <c:dLbl>
              <c:idx val="8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0434-4D21-B570-BD05BB3D06A1}"/>
                </c:ext>
              </c:extLst>
            </c:dLbl>
            <c:dLbl>
              <c:idx val="9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0434-4D21-B570-BD05BB3D06A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overflow" horzOverflow="overflow" vert="horz" wrap="square" lIns="38100" tIns="19050" rIns="38100" bIns="19050" anchor="t" anchorCtr="0">
                <a:spAutoFit/>
              </a:bodyPr>
              <a:lstStyle/>
              <a:p>
                <a:pPr>
                  <a:defRPr sz="1000" b="0" i="0" u="none" strike="noStrike" kern="1200" baseline="0">
                    <a:ln>
                      <a:noFill/>
                    </a:ln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rect">
                    <a:avLst/>
                  </a:prstGeom>
                  <a:noFill/>
                  <a:ln>
                    <a:noFill/>
                  </a:ln>
                </c15:spPr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3월</c:v>
                </c:pt>
                <c:pt idx="1">
                  <c:v>4월</c:v>
                </c:pt>
                <c:pt idx="2">
                  <c:v>5월</c:v>
                </c:pt>
                <c:pt idx="3">
                  <c:v>6월</c:v>
                </c:pt>
                <c:pt idx="4">
                  <c:v>7월</c:v>
                </c:pt>
                <c:pt idx="5">
                  <c:v>8월</c:v>
                </c:pt>
                <c:pt idx="6">
                  <c:v>9월</c:v>
                </c:pt>
                <c:pt idx="7">
                  <c:v>10월</c:v>
                </c:pt>
                <c:pt idx="8">
                  <c:v>11월</c:v>
                </c:pt>
                <c:pt idx="9">
                  <c:v>12월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0</c:v>
                </c:pt>
                <c:pt idx="1">
                  <c:v>14</c:v>
                </c:pt>
                <c:pt idx="2">
                  <c:v>18</c:v>
                </c:pt>
                <c:pt idx="3">
                  <c:v>17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D6A-4506-97AA-6C0C265E463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81916496"/>
        <c:axId val="881915536"/>
      </c:lineChart>
      <c:catAx>
        <c:axId val="8819164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defRPr>
            </a:pPr>
            <a:endParaRPr lang="ko-KR"/>
          </a:p>
        </c:txPr>
        <c:crossAx val="881915536"/>
        <c:crosses val="autoZero"/>
        <c:auto val="1"/>
        <c:lblAlgn val="ctr"/>
        <c:lblOffset val="100"/>
        <c:tickLblSkip val="1"/>
        <c:noMultiLvlLbl val="0"/>
      </c:catAx>
      <c:valAx>
        <c:axId val="88191553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8819164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64282597791779073"/>
          <c:y val="3.7343550371891777E-2"/>
          <c:w val="0.34955031779623441"/>
          <c:h val="0.10542986004009776"/>
        </c:manualLayout>
      </c:layout>
      <c:overlay val="1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주제</c:v>
                </c:pt>
              </c:strCache>
            </c:strRef>
          </c:tx>
          <c:dPt>
            <c:idx val="0"/>
            <c:bubble3D val="0"/>
            <c:spPr>
              <a:solidFill>
                <a:srgbClr val="46577A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E8CE-498F-A551-FD2E07E964DC}"/>
              </c:ext>
            </c:extLst>
          </c:dPt>
          <c:dPt>
            <c:idx val="1"/>
            <c:bubble3D val="0"/>
            <c:spPr>
              <a:solidFill>
                <a:srgbClr val="C2DED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E8CE-498F-A551-FD2E07E964DC}"/>
              </c:ext>
            </c:extLst>
          </c:dPt>
          <c:dPt>
            <c:idx val="2"/>
            <c:bubble3D val="0"/>
            <c:spPr>
              <a:solidFill>
                <a:srgbClr val="FEBAAD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E8CE-498F-A551-FD2E07E964DC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00" b="0" i="0" u="none" strike="noStrike" kern="1200" baseline="0">
                    <a:solidFill>
                      <a:schemeClr val="bg1">
                        <a:lumMod val="95000"/>
                      </a:schemeClr>
                    </a:solidFill>
                    <a:latin typeface="나눔스퀘어OTF_ac" panose="020B0600000101010101" pitchFamily="34" charset="-127"/>
                    <a:ea typeface="나눔스퀘어OTF_ac" panose="020B0600000101010101" pitchFamily="34" charset="-127"/>
                    <a:cs typeface="+mn-cs"/>
                  </a:defRPr>
                </a:pPr>
                <a:endParaRPr lang="ko-KR"/>
              </a:p>
            </c:txPr>
            <c:showLegendKey val="0"/>
            <c:showVal val="0"/>
            <c:showCatName val="1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개인</c:v>
                </c:pt>
                <c:pt idx="1">
                  <c:v>직장</c:v>
                </c:pt>
                <c:pt idx="2">
                  <c:v>가족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17</c:v>
                </c:pt>
                <c:pt idx="1">
                  <c:v>17</c:v>
                </c:pt>
                <c:pt idx="2">
                  <c:v>15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E8CE-498F-A551-FD2E07E964DC}"/>
            </c:ext>
          </c:extLst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6714460671041687"/>
          <c:y val="0.10092174818264225"/>
          <c:w val="0.80155243861108538"/>
          <c:h val="0.77744427308812036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rgbClr val="E4E4E5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FEBAAD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CB7D-4844-B69A-04EE5B037A9B}"/>
              </c:ext>
            </c:extLst>
          </c:dPt>
          <c:dPt>
            <c:idx val="1"/>
            <c:invertIfNegative val="0"/>
            <c:bubble3D val="0"/>
            <c:spPr>
              <a:solidFill>
                <a:srgbClr val="C2DED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CB7D-4844-B69A-04EE5B037A9B}"/>
              </c:ext>
            </c:extLst>
          </c:dPt>
          <c:dPt>
            <c:idx val="2"/>
            <c:invertIfNegative val="0"/>
            <c:bubble3D val="0"/>
            <c:spPr>
              <a:solidFill>
                <a:srgbClr val="FEBAAD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CB7D-4844-B69A-04EE5B037A9B}"/>
              </c:ext>
            </c:extLst>
          </c:dPt>
          <c:dPt>
            <c:idx val="3"/>
            <c:invertIfNegative val="0"/>
            <c:bubble3D val="0"/>
            <c:spPr>
              <a:solidFill>
                <a:srgbClr val="FEBAAD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44D4-44C3-BFC1-A860A6DBF519}"/>
              </c:ext>
            </c:extLst>
          </c:dPt>
          <c:dPt>
            <c:idx val="4"/>
            <c:invertIfNegative val="0"/>
            <c:bubble3D val="0"/>
            <c:spPr>
              <a:solidFill>
                <a:srgbClr val="C2DED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A-B06F-446B-BEEC-4E8A999760F8}"/>
              </c:ext>
            </c:extLst>
          </c:dPt>
          <c:dPt>
            <c:idx val="5"/>
            <c:invertIfNegative val="0"/>
            <c:bubble3D val="0"/>
            <c:spPr>
              <a:solidFill>
                <a:srgbClr val="46577A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B06F-446B-BEEC-4E8A999760F8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1" i="0" u="none" strike="noStrike" kern="1200" baseline="0">
                    <a:solidFill>
                      <a:schemeClr val="bg1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부부</c:v>
                </c:pt>
                <c:pt idx="1">
                  <c:v>직장 내 대인관계</c:v>
                </c:pt>
                <c:pt idx="2">
                  <c:v>자녀</c:v>
                </c:pt>
                <c:pt idx="3">
                  <c:v>가족</c:v>
                </c:pt>
                <c:pt idx="4">
                  <c:v>직무스트레스</c:v>
                </c:pt>
                <c:pt idx="5">
                  <c:v>정신건강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2</c:v>
                </c:pt>
                <c:pt idx="1">
                  <c:v>3</c:v>
                </c:pt>
                <c:pt idx="2">
                  <c:v>6</c:v>
                </c:pt>
                <c:pt idx="3">
                  <c:v>7</c:v>
                </c:pt>
                <c:pt idx="4">
                  <c:v>14</c:v>
                </c:pt>
                <c:pt idx="5">
                  <c:v>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CB7D-4844-B69A-04EE5B037A9B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1241722272"/>
        <c:axId val="1241721792"/>
      </c:barChart>
      <c:catAx>
        <c:axId val="124172227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defRPr>
            </a:pPr>
            <a:endParaRPr lang="ko-KR"/>
          </a:p>
        </c:txPr>
        <c:crossAx val="1241721792"/>
        <c:crosses val="autoZero"/>
        <c:auto val="1"/>
        <c:lblAlgn val="ctr"/>
        <c:lblOffset val="100"/>
        <c:noMultiLvlLbl val="0"/>
      </c:catAx>
      <c:valAx>
        <c:axId val="1241721792"/>
        <c:scaling>
          <c:orientation val="minMax"/>
          <c:max val="18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noFill/>
              <a:round/>
            </a:ln>
            <a:effectLst/>
          </c:spPr>
        </c:min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+mn-cs"/>
              </a:defRPr>
            </a:pPr>
            <a:endParaRPr lang="ko-KR"/>
          </a:p>
        </c:txPr>
        <c:crossAx val="1241722272"/>
        <c:crosses val="autoZero"/>
        <c:crossBetween val="between"/>
        <c:majorUnit val="3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bg1">
          <a:lumMod val="75000"/>
        </a:schemeClr>
      </a:solidFill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4.xml><?xml version="1.0" encoding="utf-8"?>
<cs:colorStyle xmlns:cs="http://schemas.microsoft.com/office/drawing/2012/chartStyle" xmlns:a="http://schemas.openxmlformats.org/drawingml/2006/main" meth="withinLinear" id="14">
  <a:schemeClr val="accent1"/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2927" cy="341095"/>
          </a:xfrm>
          <a:prstGeom prst="rect">
            <a:avLst/>
          </a:prstGeom>
        </p:spPr>
        <p:txBody>
          <a:bodyPr vert="horz" lIns="83796" tIns="41898" rIns="83796" bIns="41898" rtlCol="0"/>
          <a:lstStyle>
            <a:lvl1pPr algn="l">
              <a:defRPr sz="11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23214" y="0"/>
            <a:ext cx="4302927" cy="341095"/>
          </a:xfrm>
          <a:prstGeom prst="rect">
            <a:avLst/>
          </a:prstGeom>
        </p:spPr>
        <p:txBody>
          <a:bodyPr vert="horz" lIns="83796" tIns="41898" rIns="83796" bIns="41898" rtlCol="0"/>
          <a:lstStyle>
            <a:lvl1pPr algn="r">
              <a:defRPr sz="1100"/>
            </a:lvl1pPr>
          </a:lstStyle>
          <a:p>
            <a:fld id="{288398B2-97D5-4B38-8AA1-DFAD909CE134}" type="datetimeFigureOut">
              <a:rPr lang="ko-KR" altLang="en-US" smtClean="0"/>
              <a:t>2025-07-22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170363" y="849313"/>
            <a:ext cx="1587500" cy="2293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3796" tIns="41898" rIns="83796" bIns="41898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2823" y="3271684"/>
            <a:ext cx="7942580" cy="2676281"/>
          </a:xfrm>
          <a:prstGeom prst="rect">
            <a:avLst/>
          </a:prstGeom>
        </p:spPr>
        <p:txBody>
          <a:bodyPr vert="horz" lIns="83796" tIns="41898" rIns="83796" bIns="41898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6456581"/>
            <a:ext cx="4302927" cy="341095"/>
          </a:xfrm>
          <a:prstGeom prst="rect">
            <a:avLst/>
          </a:prstGeom>
        </p:spPr>
        <p:txBody>
          <a:bodyPr vert="horz" lIns="83796" tIns="41898" rIns="83796" bIns="41898" rtlCol="0" anchor="b"/>
          <a:lstStyle>
            <a:lvl1pPr algn="l">
              <a:defRPr sz="11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23214" y="6456581"/>
            <a:ext cx="4302927" cy="341095"/>
          </a:xfrm>
          <a:prstGeom prst="rect">
            <a:avLst/>
          </a:prstGeom>
        </p:spPr>
        <p:txBody>
          <a:bodyPr vert="horz" lIns="83796" tIns="41898" rIns="83796" bIns="41898" rtlCol="0" anchor="b"/>
          <a:lstStyle>
            <a:lvl1pPr algn="r">
              <a:defRPr sz="1100"/>
            </a:lvl1pPr>
          </a:lstStyle>
          <a:p>
            <a:fld id="{501479DB-55A9-4D98-ABF4-F9C77226BE4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8500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39876" rtl="0" eaLnBrk="1" latinLnBrk="1" hangingPunct="1">
      <a:defRPr sz="1102" kern="1200">
        <a:solidFill>
          <a:schemeClr val="tx1"/>
        </a:solidFill>
        <a:latin typeface="+mn-lt"/>
        <a:ea typeface="+mn-ea"/>
        <a:cs typeface="+mn-cs"/>
      </a:defRPr>
    </a:lvl1pPr>
    <a:lvl2pPr marL="419938" algn="l" defTabSz="839876" rtl="0" eaLnBrk="1" latinLnBrk="1" hangingPunct="1">
      <a:defRPr sz="1102" kern="1200">
        <a:solidFill>
          <a:schemeClr val="tx1"/>
        </a:solidFill>
        <a:latin typeface="+mn-lt"/>
        <a:ea typeface="+mn-ea"/>
        <a:cs typeface="+mn-cs"/>
      </a:defRPr>
    </a:lvl2pPr>
    <a:lvl3pPr marL="839876" algn="l" defTabSz="839876" rtl="0" eaLnBrk="1" latinLnBrk="1" hangingPunct="1">
      <a:defRPr sz="1102" kern="1200">
        <a:solidFill>
          <a:schemeClr val="tx1"/>
        </a:solidFill>
        <a:latin typeface="+mn-lt"/>
        <a:ea typeface="+mn-ea"/>
        <a:cs typeface="+mn-cs"/>
      </a:defRPr>
    </a:lvl3pPr>
    <a:lvl4pPr marL="1259815" algn="l" defTabSz="839876" rtl="0" eaLnBrk="1" latinLnBrk="1" hangingPunct="1">
      <a:defRPr sz="1102" kern="1200">
        <a:solidFill>
          <a:schemeClr val="tx1"/>
        </a:solidFill>
        <a:latin typeface="+mn-lt"/>
        <a:ea typeface="+mn-ea"/>
        <a:cs typeface="+mn-cs"/>
      </a:defRPr>
    </a:lvl4pPr>
    <a:lvl5pPr marL="1679753" algn="l" defTabSz="839876" rtl="0" eaLnBrk="1" latinLnBrk="1" hangingPunct="1">
      <a:defRPr sz="1102" kern="1200">
        <a:solidFill>
          <a:schemeClr val="tx1"/>
        </a:solidFill>
        <a:latin typeface="+mn-lt"/>
        <a:ea typeface="+mn-ea"/>
        <a:cs typeface="+mn-cs"/>
      </a:defRPr>
    </a:lvl5pPr>
    <a:lvl6pPr marL="2099691" algn="l" defTabSz="839876" rtl="0" eaLnBrk="1" latinLnBrk="1" hangingPunct="1">
      <a:defRPr sz="1102" kern="1200">
        <a:solidFill>
          <a:schemeClr val="tx1"/>
        </a:solidFill>
        <a:latin typeface="+mn-lt"/>
        <a:ea typeface="+mn-ea"/>
        <a:cs typeface="+mn-cs"/>
      </a:defRPr>
    </a:lvl6pPr>
    <a:lvl7pPr marL="2519629" algn="l" defTabSz="839876" rtl="0" eaLnBrk="1" latinLnBrk="1" hangingPunct="1">
      <a:defRPr sz="1102" kern="1200">
        <a:solidFill>
          <a:schemeClr val="tx1"/>
        </a:solidFill>
        <a:latin typeface="+mn-lt"/>
        <a:ea typeface="+mn-ea"/>
        <a:cs typeface="+mn-cs"/>
      </a:defRPr>
    </a:lvl7pPr>
    <a:lvl8pPr marL="2939567" algn="l" defTabSz="839876" rtl="0" eaLnBrk="1" latinLnBrk="1" hangingPunct="1">
      <a:defRPr sz="1102" kern="1200">
        <a:solidFill>
          <a:schemeClr val="tx1"/>
        </a:solidFill>
        <a:latin typeface="+mn-lt"/>
        <a:ea typeface="+mn-ea"/>
        <a:cs typeface="+mn-cs"/>
      </a:defRPr>
    </a:lvl8pPr>
    <a:lvl9pPr marL="3359506" algn="l" defTabSz="839876" rtl="0" eaLnBrk="1" latinLnBrk="1" hangingPunct="1">
      <a:defRPr sz="1102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14350" y="3070860"/>
            <a:ext cx="5829300" cy="25391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028700" y="5547360"/>
            <a:ext cx="48006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331720" y="9212580"/>
            <a:ext cx="2194560" cy="4953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7/22/2025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rgbClr val="333333"/>
                </a:solidFill>
                <a:latin typeface="Malgun Gothic"/>
                <a:cs typeface="Malgun Gothic"/>
              </a:defRPr>
            </a:lvl1pPr>
          </a:lstStyle>
          <a:p>
            <a:pPr marL="12700">
              <a:spcBef>
                <a:spcPts val="190"/>
              </a:spcBef>
            </a:pPr>
            <a:r>
              <a:rPr lang="en-US" altLang="ko-KR"/>
              <a:t>- </a:t>
            </a:r>
            <a:fld id="{81D60167-4931-47E6-BA6A-407CBD079E47}" type="slidenum">
              <a:rPr smtClean="0"/>
              <a:pPr marL="12700">
                <a:spcBef>
                  <a:spcPts val="190"/>
                </a:spcBef>
              </a:pPr>
              <a:t>‹#›</a:t>
            </a:fld>
            <a:r>
              <a:rPr spc="-90"/>
              <a:t> </a:t>
            </a:r>
            <a:r>
              <a:t>-</a:t>
            </a:r>
            <a:endParaRPr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A2A2A2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331720" y="9212580"/>
            <a:ext cx="2194560" cy="4953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7/22/2025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rgbClr val="333333"/>
                </a:solidFill>
                <a:latin typeface="Malgun Gothic"/>
                <a:cs typeface="Malgun Gothic"/>
              </a:defRPr>
            </a:lvl1pPr>
          </a:lstStyle>
          <a:p>
            <a:pPr marL="12700">
              <a:spcBef>
                <a:spcPts val="190"/>
              </a:spcBef>
            </a:pPr>
            <a:r>
              <a:rPr lang="en-US" altLang="ko-KR"/>
              <a:t>- </a:t>
            </a:r>
            <a:fld id="{81D60167-4931-47E6-BA6A-407CBD079E47}" type="slidenum">
              <a:rPr smtClean="0"/>
              <a:pPr marL="12700">
                <a:spcBef>
                  <a:spcPts val="190"/>
                </a:spcBef>
              </a:pPr>
              <a:t>‹#›</a:t>
            </a:fld>
            <a:r>
              <a:rPr spc="-90"/>
              <a:t> </a:t>
            </a:r>
            <a:r>
              <a:t>-</a:t>
            </a:r>
            <a:endParaRPr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A2A2A2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42900" y="2278380"/>
            <a:ext cx="298323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531870" y="2278380"/>
            <a:ext cx="298323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>
          <a:xfrm>
            <a:off x="2331720" y="9212580"/>
            <a:ext cx="2194560" cy="4953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7/22/2025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rgbClr val="333333"/>
                </a:solidFill>
                <a:latin typeface="Malgun Gothic"/>
                <a:cs typeface="Malgun Gothic"/>
              </a:defRPr>
            </a:lvl1pPr>
          </a:lstStyle>
          <a:p>
            <a:pPr marL="12700">
              <a:spcBef>
                <a:spcPts val="190"/>
              </a:spcBef>
            </a:pPr>
            <a:r>
              <a:rPr lang="en-US" altLang="ko-KR"/>
              <a:t>- </a:t>
            </a:r>
            <a:fld id="{81D60167-4931-47E6-BA6A-407CBD079E47}" type="slidenum">
              <a:rPr smtClean="0"/>
              <a:pPr marL="12700">
                <a:spcBef>
                  <a:spcPts val="190"/>
                </a:spcBef>
              </a:pPr>
              <a:t>‹#›</a:t>
            </a:fld>
            <a:r>
              <a:rPr spc="-90"/>
              <a:t> </a:t>
            </a:r>
            <a:r>
              <a:t>-</a:t>
            </a:r>
            <a:endParaRPr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A2A2A2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>
          <a:xfrm>
            <a:off x="2331720" y="9212580"/>
            <a:ext cx="2194560" cy="4953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7/22/2025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rgbClr val="333333"/>
                </a:solidFill>
                <a:latin typeface="Malgun Gothic"/>
                <a:cs typeface="Malgun Gothic"/>
              </a:defRPr>
            </a:lvl1pPr>
          </a:lstStyle>
          <a:p>
            <a:pPr marL="12700">
              <a:spcBef>
                <a:spcPts val="190"/>
              </a:spcBef>
            </a:pPr>
            <a:r>
              <a:rPr lang="en-US" altLang="ko-KR"/>
              <a:t>- </a:t>
            </a:r>
            <a:fld id="{81D60167-4931-47E6-BA6A-407CBD079E47}" type="slidenum">
              <a:rPr smtClean="0"/>
              <a:pPr marL="12700">
                <a:spcBef>
                  <a:spcPts val="190"/>
                </a:spcBef>
              </a:pPr>
              <a:t>‹#›</a:t>
            </a:fld>
            <a:r>
              <a:rPr spc="-90"/>
              <a:t> </a:t>
            </a:r>
            <a:r>
              <a:t>-</a:t>
            </a:r>
            <a:endParaRPr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>
          <a:xfrm>
            <a:off x="2331720" y="9212580"/>
            <a:ext cx="2194560" cy="4953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7/22/2025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rgbClr val="333333"/>
                </a:solidFill>
                <a:latin typeface="Malgun Gothic"/>
                <a:cs typeface="Malgun Gothic"/>
              </a:defRPr>
            </a:lvl1pPr>
          </a:lstStyle>
          <a:p>
            <a:pPr marL="12700">
              <a:spcBef>
                <a:spcPts val="190"/>
              </a:spcBef>
            </a:pPr>
            <a:r>
              <a:rPr lang="en-US" altLang="ko-KR"/>
              <a:t>- </a:t>
            </a:r>
            <a:fld id="{81D60167-4931-47E6-BA6A-407CBD079E47}" type="slidenum">
              <a:rPr smtClean="0"/>
              <a:pPr marL="12700">
                <a:spcBef>
                  <a:spcPts val="190"/>
                </a:spcBef>
              </a:pPr>
              <a:t>‹#›</a:t>
            </a:fld>
            <a:r>
              <a:rPr spc="-90"/>
              <a:t> </a:t>
            </a:r>
            <a:r>
              <a:t>-</a:t>
            </a:r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F9E221-9077-42E5-AE12-ABEF4756F2F8}" type="datetimeFigureOut">
              <a:rPr lang="ko-KR" altLang="en-US" smtClean="0"/>
              <a:t>2025-07-22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96359A-9898-49BC-BF4A-204D693E9D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343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35346" y="1279868"/>
            <a:ext cx="4987307" cy="25391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50" b="0" i="0">
                <a:solidFill>
                  <a:srgbClr val="A2A2A2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42900" y="2278380"/>
            <a:ext cx="61722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42900" y="9212580"/>
            <a:ext cx="1577340" cy="2543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7/22/2025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3190807" y="9155063"/>
            <a:ext cx="341171" cy="3231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0" i="0">
                <a:solidFill>
                  <a:srgbClr val="333333"/>
                </a:solidFill>
                <a:latin typeface="Malgun Gothic"/>
                <a:cs typeface="Malgun Gothic"/>
              </a:defRPr>
            </a:lvl1pPr>
          </a:lstStyle>
          <a:p>
            <a:pPr marL="12700">
              <a:spcBef>
                <a:spcPts val="190"/>
              </a:spcBef>
            </a:pPr>
            <a:r>
              <a:rPr lang="en-US" altLang="ko-KR"/>
              <a:t>- </a:t>
            </a:r>
            <a:fld id="{81D60167-4931-47E6-BA6A-407CBD079E47}" type="slidenum">
              <a:rPr smtClean="0"/>
              <a:pPr marL="12700">
                <a:spcBef>
                  <a:spcPts val="190"/>
                </a:spcBef>
              </a:pPr>
              <a:t>‹#›</a:t>
            </a:fld>
            <a:r>
              <a:rPr spc="-90"/>
              <a:t> </a:t>
            </a:r>
            <a:r>
              <a:t>-</a:t>
            </a:r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13" Type="http://schemas.openxmlformats.org/officeDocument/2006/relationships/image" Target="../media/image19.jpeg"/><Relationship Id="rId18" Type="http://schemas.openxmlformats.org/officeDocument/2006/relationships/image" Target="../media/image24.jpeg"/><Relationship Id="rId3" Type="http://schemas.openxmlformats.org/officeDocument/2006/relationships/image" Target="../media/image9.jpeg"/><Relationship Id="rId7" Type="http://schemas.openxmlformats.org/officeDocument/2006/relationships/image" Target="../media/image13.jpeg"/><Relationship Id="rId12" Type="http://schemas.openxmlformats.org/officeDocument/2006/relationships/image" Target="../media/image18.jpeg"/><Relationship Id="rId17" Type="http://schemas.openxmlformats.org/officeDocument/2006/relationships/image" Target="../media/image23.jpeg"/><Relationship Id="rId2" Type="http://schemas.openxmlformats.org/officeDocument/2006/relationships/image" Target="../media/image8.jpeg"/><Relationship Id="rId16" Type="http://schemas.openxmlformats.org/officeDocument/2006/relationships/image" Target="../media/image22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jpeg"/><Relationship Id="rId11" Type="http://schemas.openxmlformats.org/officeDocument/2006/relationships/image" Target="../media/image17.jpeg"/><Relationship Id="rId5" Type="http://schemas.openxmlformats.org/officeDocument/2006/relationships/image" Target="../media/image11.jpeg"/><Relationship Id="rId15" Type="http://schemas.openxmlformats.org/officeDocument/2006/relationships/image" Target="../media/image21.jpeg"/><Relationship Id="rId10" Type="http://schemas.openxmlformats.org/officeDocument/2006/relationships/image" Target="../media/image16.jpeg"/><Relationship Id="rId19" Type="http://schemas.openxmlformats.org/officeDocument/2006/relationships/image" Target="../media/image25.jpeg"/><Relationship Id="rId4" Type="http://schemas.openxmlformats.org/officeDocument/2006/relationships/image" Target="../media/image10.jpeg"/><Relationship Id="rId9" Type="http://schemas.openxmlformats.org/officeDocument/2006/relationships/image" Target="../media/image15.jpeg"/><Relationship Id="rId14" Type="http://schemas.openxmlformats.org/officeDocument/2006/relationships/image" Target="../media/image20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5.xml"/><Relationship Id="rId5" Type="http://schemas.openxmlformats.org/officeDocument/2006/relationships/chart" Target="../charts/chart4.xml"/><Relationship Id="rId4" Type="http://schemas.openxmlformats.org/officeDocument/2006/relationships/chart" Target="../charts/char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64EF22A5-641E-C34A-F545-DCA5DB11217A}"/>
              </a:ext>
            </a:extLst>
          </p:cNvPr>
          <p:cNvSpPr/>
          <p:nvPr/>
        </p:nvSpPr>
        <p:spPr>
          <a:xfrm>
            <a:off x="417094" y="371063"/>
            <a:ext cx="3907789" cy="91045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DCF7EFF8-C9FD-DBD4-307C-D797E4903469}"/>
              </a:ext>
            </a:extLst>
          </p:cNvPr>
          <p:cNvCxnSpPr>
            <a:cxnSpLocks/>
          </p:cNvCxnSpPr>
          <p:nvPr/>
        </p:nvCxnSpPr>
        <p:spPr>
          <a:xfrm>
            <a:off x="3829109" y="357809"/>
            <a:ext cx="0" cy="9104556"/>
          </a:xfrm>
          <a:prstGeom prst="line">
            <a:avLst/>
          </a:prstGeom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7" name="부분 원형 6">
            <a:extLst>
              <a:ext uri="{FF2B5EF4-FFF2-40B4-BE49-F238E27FC236}">
                <a16:creationId xmlns:a16="http://schemas.microsoft.com/office/drawing/2014/main" id="{9B9B4351-8F4B-2CEA-0817-8171F28DFACC}"/>
              </a:ext>
            </a:extLst>
          </p:cNvPr>
          <p:cNvSpPr/>
          <p:nvPr/>
        </p:nvSpPr>
        <p:spPr>
          <a:xfrm>
            <a:off x="4311634" y="405528"/>
            <a:ext cx="4540809" cy="4337554"/>
          </a:xfrm>
          <a:prstGeom prst="pie">
            <a:avLst>
              <a:gd name="adj1" fmla="val 10810755"/>
              <a:gd name="adj2" fmla="val 16200000"/>
            </a:avLst>
          </a:prstGeom>
          <a:pattFill prst="dkVert">
            <a:fgClr>
              <a:srgbClr val="00206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부분 원형 8">
            <a:extLst>
              <a:ext uri="{FF2B5EF4-FFF2-40B4-BE49-F238E27FC236}">
                <a16:creationId xmlns:a16="http://schemas.microsoft.com/office/drawing/2014/main" id="{60F71184-F5DD-7C49-AA3B-452FD1A2C3DC}"/>
              </a:ext>
            </a:extLst>
          </p:cNvPr>
          <p:cNvSpPr/>
          <p:nvPr/>
        </p:nvSpPr>
        <p:spPr>
          <a:xfrm>
            <a:off x="4300242" y="2595699"/>
            <a:ext cx="4540808" cy="4662523"/>
          </a:xfrm>
          <a:prstGeom prst="pie">
            <a:avLst>
              <a:gd name="adj1" fmla="val 10810755"/>
              <a:gd name="adj2" fmla="val 16200000"/>
            </a:avLst>
          </a:prstGeom>
          <a:pattFill prst="dkVert">
            <a:fgClr>
              <a:srgbClr val="00206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부분 원형 7">
            <a:extLst>
              <a:ext uri="{FF2B5EF4-FFF2-40B4-BE49-F238E27FC236}">
                <a16:creationId xmlns:a16="http://schemas.microsoft.com/office/drawing/2014/main" id="{55776F8D-8E24-F2BD-4F0A-29BA6E57A5E7}"/>
              </a:ext>
            </a:extLst>
          </p:cNvPr>
          <p:cNvSpPr/>
          <p:nvPr/>
        </p:nvSpPr>
        <p:spPr>
          <a:xfrm rot="16200000">
            <a:off x="4311254" y="310527"/>
            <a:ext cx="4540809" cy="4540810"/>
          </a:xfrm>
          <a:prstGeom prst="pie">
            <a:avLst>
              <a:gd name="adj1" fmla="val 10810755"/>
              <a:gd name="adj2" fmla="val 16200000"/>
            </a:avLst>
          </a:prstGeom>
          <a:solidFill>
            <a:srgbClr val="00206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부분 원형 9">
            <a:extLst>
              <a:ext uri="{FF2B5EF4-FFF2-40B4-BE49-F238E27FC236}">
                <a16:creationId xmlns:a16="http://schemas.microsoft.com/office/drawing/2014/main" id="{BB86EE7B-CDB7-D6E0-A21B-9169C020488F}"/>
              </a:ext>
            </a:extLst>
          </p:cNvPr>
          <p:cNvSpPr/>
          <p:nvPr/>
        </p:nvSpPr>
        <p:spPr>
          <a:xfrm rot="5400000">
            <a:off x="2041229" y="4934670"/>
            <a:ext cx="4540809" cy="4540810"/>
          </a:xfrm>
          <a:prstGeom prst="pie">
            <a:avLst>
              <a:gd name="adj1" fmla="val 10810755"/>
              <a:gd name="adj2" fmla="val 16200000"/>
            </a:avLst>
          </a:prstGeom>
          <a:solidFill>
            <a:srgbClr val="00206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부분 원형 10">
            <a:extLst>
              <a:ext uri="{FF2B5EF4-FFF2-40B4-BE49-F238E27FC236}">
                <a16:creationId xmlns:a16="http://schemas.microsoft.com/office/drawing/2014/main" id="{AFC13AA4-445B-7E70-6300-291056011989}"/>
              </a:ext>
            </a:extLst>
          </p:cNvPr>
          <p:cNvSpPr/>
          <p:nvPr/>
        </p:nvSpPr>
        <p:spPr>
          <a:xfrm rot="10800000">
            <a:off x="2054481" y="4946338"/>
            <a:ext cx="4540808" cy="4529281"/>
          </a:xfrm>
          <a:prstGeom prst="pie">
            <a:avLst>
              <a:gd name="adj1" fmla="val 10810755"/>
              <a:gd name="adj2" fmla="val 16200000"/>
            </a:avLst>
          </a:prstGeom>
          <a:pattFill prst="dkVert">
            <a:fgClr>
              <a:srgbClr val="00206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부분 원형 11">
            <a:extLst>
              <a:ext uri="{FF2B5EF4-FFF2-40B4-BE49-F238E27FC236}">
                <a16:creationId xmlns:a16="http://schemas.microsoft.com/office/drawing/2014/main" id="{4B6D0ABE-7F9E-6227-3BC5-E6CC577F0A2B}"/>
              </a:ext>
            </a:extLst>
          </p:cNvPr>
          <p:cNvSpPr/>
          <p:nvPr/>
        </p:nvSpPr>
        <p:spPr>
          <a:xfrm rot="5400000">
            <a:off x="2046992" y="7205472"/>
            <a:ext cx="4529281" cy="4540810"/>
          </a:xfrm>
          <a:prstGeom prst="pie">
            <a:avLst>
              <a:gd name="adj1" fmla="val 10810755"/>
              <a:gd name="adj2" fmla="val 16200000"/>
            </a:avLst>
          </a:prstGeom>
          <a:solidFill>
            <a:srgbClr val="002060">
              <a:alpha val="6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5CA6856-EBE0-2032-740F-E4BEC4FADEA9}"/>
              </a:ext>
            </a:extLst>
          </p:cNvPr>
          <p:cNvSpPr txBox="1"/>
          <p:nvPr/>
        </p:nvSpPr>
        <p:spPr>
          <a:xfrm>
            <a:off x="453191" y="2078415"/>
            <a:ext cx="3329562" cy="5961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538"/>
              </a:lnSpc>
            </a:pP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2025 | 2</a:t>
            </a:r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분기 </a:t>
            </a:r>
            <a:r>
              <a:rPr lang="en-US" altLang="ko-KR" sz="1600" dirty="0">
                <a:solidFill>
                  <a:schemeClr val="accent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LEAP</a:t>
            </a:r>
            <a:r>
              <a:rPr lang="ko-KR" altLang="en-US" sz="1600" dirty="0">
                <a:solidFill>
                  <a:schemeClr val="accent1">
                    <a:lumMod val="50000"/>
                  </a:schemeClr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운영 보고서</a:t>
            </a:r>
            <a:endParaRPr lang="en-US" altLang="ko-KR" sz="1600" dirty="0">
              <a:solidFill>
                <a:schemeClr val="accent1">
                  <a:lumMod val="50000"/>
                </a:schemeClr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F3A4697-D9A7-4C9F-C7A5-9558FA8F9ABD}"/>
              </a:ext>
            </a:extLst>
          </p:cNvPr>
          <p:cNvSpPr txBox="1"/>
          <p:nvPr/>
        </p:nvSpPr>
        <p:spPr>
          <a:xfrm>
            <a:off x="465890" y="2619763"/>
            <a:ext cx="3327915" cy="9712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b="1" dirty="0" err="1">
                <a:solidFill>
                  <a:schemeClr val="accent1">
                    <a:lumMod val="50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세아베스틸</a:t>
            </a:r>
            <a:endParaRPr lang="en-US" altLang="ko-KR" sz="2000" b="1" dirty="0">
              <a:solidFill>
                <a:schemeClr val="accent1">
                  <a:lumMod val="50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b="1" dirty="0">
                <a:solidFill>
                  <a:schemeClr val="accent1">
                    <a:lumMod val="50000"/>
                  </a:schemeClr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근로자 지원 프로그램</a:t>
            </a:r>
            <a:endParaRPr lang="en-US" altLang="ko-KR" sz="2000" b="1" dirty="0">
              <a:solidFill>
                <a:schemeClr val="accent1">
                  <a:lumMod val="50000"/>
                </a:schemeClr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91D5B3A3-5C52-3F68-3162-D4C8EB4FD90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5945" y="9033621"/>
            <a:ext cx="960565" cy="4320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053C22F3-5615-F001-9B0C-F780CC833C81}"/>
              </a:ext>
            </a:extLst>
          </p:cNvPr>
          <p:cNvSpPr txBox="1"/>
          <p:nvPr/>
        </p:nvSpPr>
        <p:spPr>
          <a:xfrm>
            <a:off x="432412" y="8697029"/>
            <a:ext cx="332791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>
                <a:solidFill>
                  <a:schemeClr val="accent1">
                    <a:lumMod val="50000"/>
                  </a:schemeClr>
                </a:solidFill>
                <a:latin typeface="나눔바른고딕OTF UltraLight" panose="00000300000000000000" pitchFamily="50" charset="-127"/>
                <a:ea typeface="나눔바른고딕OTF UltraLight" panose="00000300000000000000" pitchFamily="50" charset="-127"/>
              </a:rPr>
              <a:t>LEAP, a comprehensive solution service that helps the growth of an organization and the rich life of workers' families beyond the mental health of individual workers.</a:t>
            </a:r>
            <a:endParaRPr lang="ko-KR" altLang="en-US" sz="1100" dirty="0">
              <a:solidFill>
                <a:schemeClr val="accent1">
                  <a:lumMod val="50000"/>
                </a:schemeClr>
              </a:solidFill>
              <a:latin typeface="나눔바른고딕OTF UltraLight" panose="00000300000000000000" pitchFamily="50" charset="-127"/>
              <a:ea typeface="나눔바른고딕OTF UltraLight" panose="00000300000000000000" pitchFamily="50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ABE965F-5A2F-7C49-5280-C775CF1AFFE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553" y="401302"/>
            <a:ext cx="1052544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54534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96E67E-45A4-F6C2-777C-41AC75D4C2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230D63B6-BB01-943B-0B20-FFDA4672B0C5}"/>
              </a:ext>
            </a:extLst>
          </p:cNvPr>
          <p:cNvGrpSpPr/>
          <p:nvPr/>
        </p:nvGrpSpPr>
        <p:grpSpPr>
          <a:xfrm>
            <a:off x="599426" y="789762"/>
            <a:ext cx="5659151" cy="65868"/>
            <a:chOff x="873359" y="2117574"/>
            <a:chExt cx="5659151" cy="65868"/>
          </a:xfrm>
          <a:solidFill>
            <a:srgbClr val="6CC9CE"/>
          </a:solidFill>
        </p:grpSpPr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50EA64E7-3736-9B1D-8F14-2F115452A824}"/>
                </a:ext>
              </a:extLst>
            </p:cNvPr>
            <p:cNvCxnSpPr>
              <a:cxnSpLocks/>
            </p:cNvCxnSpPr>
            <p:nvPr/>
          </p:nvCxnSpPr>
          <p:spPr>
            <a:xfrm>
              <a:off x="2221282" y="2150508"/>
              <a:ext cx="4311228" cy="0"/>
            </a:xfrm>
            <a:prstGeom prst="line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35E63FA6-F10F-2226-7B8A-5E4F5D17AFC3}"/>
                </a:ext>
              </a:extLst>
            </p:cNvPr>
            <p:cNvSpPr/>
            <p:nvPr/>
          </p:nvSpPr>
          <p:spPr>
            <a:xfrm>
              <a:off x="873359" y="2117574"/>
              <a:ext cx="1496120" cy="65868"/>
            </a:xfrm>
            <a:prstGeom prst="rect">
              <a:avLst/>
            </a:prstGeom>
            <a:solidFill>
              <a:srgbClr val="005F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5" name="object 9">
            <a:extLst>
              <a:ext uri="{FF2B5EF4-FFF2-40B4-BE49-F238E27FC236}">
                <a16:creationId xmlns:a16="http://schemas.microsoft.com/office/drawing/2014/main" id="{B303693E-17E6-E77A-0F10-005B5E238AB7}"/>
              </a:ext>
            </a:extLst>
          </p:cNvPr>
          <p:cNvSpPr/>
          <p:nvPr/>
        </p:nvSpPr>
        <p:spPr>
          <a:xfrm>
            <a:off x="593725" y="9248576"/>
            <a:ext cx="5670550" cy="0"/>
          </a:xfrm>
          <a:custGeom>
            <a:avLst/>
            <a:gdLst/>
            <a:ahLst/>
            <a:cxnLst/>
            <a:rect l="l" t="t" r="r" b="b"/>
            <a:pathLst>
              <a:path w="5670550">
                <a:moveTo>
                  <a:pt x="0" y="0"/>
                </a:moveTo>
                <a:lnTo>
                  <a:pt x="5670009" y="0"/>
                </a:lnTo>
              </a:path>
            </a:pathLst>
          </a:custGeom>
          <a:ln w="9529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6" name="object 12">
            <a:extLst>
              <a:ext uri="{FF2B5EF4-FFF2-40B4-BE49-F238E27FC236}">
                <a16:creationId xmlns:a16="http://schemas.microsoft.com/office/drawing/2014/main" id="{CB5D3ACE-290C-2AFC-9B3F-4EED88390218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3241040" y="9407797"/>
            <a:ext cx="375920" cy="185948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 algn="ctr">
              <a:spcBef>
                <a:spcPts val="190"/>
              </a:spcBef>
            </a:pPr>
            <a:r>
              <a:rPr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5</a:t>
            </a:r>
            <a:r>
              <a:rPr spc="-9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CAF489-0B29-9315-5796-E653A909442E}"/>
              </a:ext>
            </a:extLst>
          </p:cNvPr>
          <p:cNvSpPr txBox="1"/>
          <p:nvPr/>
        </p:nvSpPr>
        <p:spPr>
          <a:xfrm>
            <a:off x="495270" y="1089031"/>
            <a:ext cx="214173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spc="25" dirty="0">
                <a:solidFill>
                  <a:srgbClr val="005FA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Ⅲ. </a:t>
            </a:r>
            <a:r>
              <a:rPr lang="ko-KR" altLang="en-US" sz="1600" spc="25" dirty="0">
                <a:solidFill>
                  <a:srgbClr val="005FA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심리상담</a:t>
            </a:r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8B54BBE3-9315-647B-8220-60E588FE66BD}"/>
              </a:ext>
            </a:extLst>
          </p:cNvPr>
          <p:cNvSpPr txBox="1"/>
          <p:nvPr/>
        </p:nvSpPr>
        <p:spPr>
          <a:xfrm>
            <a:off x="590519" y="1569000"/>
            <a:ext cx="2141731" cy="262251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361950" lvl="1" algn="just">
              <a:spcBef>
                <a:spcPts val="605"/>
              </a:spcBef>
            </a:pPr>
            <a:r>
              <a:rPr lang="ko-KR" altLang="en-US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</a:t>
            </a:r>
            <a:r>
              <a:rPr lang="en-US" altLang="ko-KR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2.</a:t>
            </a:r>
            <a:r>
              <a:rPr lang="ko-KR" altLang="en-US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성별</a:t>
            </a:r>
            <a:endParaRPr lang="en-US" altLang="ko-KR" sz="1200" spc="25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</p:txBody>
      </p:sp>
      <p:graphicFrame>
        <p:nvGraphicFramePr>
          <p:cNvPr id="11" name="sex_case">
            <a:extLst>
              <a:ext uri="{FF2B5EF4-FFF2-40B4-BE49-F238E27FC236}">
                <a16:creationId xmlns:a16="http://schemas.microsoft.com/office/drawing/2014/main" id="{0F4CC2EB-F9BA-F18B-527E-AD781D0F42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7543627"/>
              </p:ext>
            </p:extLst>
          </p:nvPr>
        </p:nvGraphicFramePr>
        <p:xfrm>
          <a:off x="882684" y="1990471"/>
          <a:ext cx="5220000" cy="36722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0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5000">
                  <a:extLst>
                    <a:ext uri="{9D8B030D-6E8A-4147-A177-3AD203B41FA5}">
                      <a16:colId xmlns:a16="http://schemas.microsoft.com/office/drawing/2014/main" val="3522617085"/>
                    </a:ext>
                  </a:extLst>
                </a:gridCol>
                <a:gridCol w="1305000">
                  <a:extLst>
                    <a:ext uri="{9D8B030D-6E8A-4147-A177-3AD203B41FA5}">
                      <a16:colId xmlns:a16="http://schemas.microsoft.com/office/drawing/2014/main" val="3303494077"/>
                    </a:ext>
                  </a:extLst>
                </a:gridCol>
              </a:tblGrid>
              <a:tr h="244814">
                <a:tc rowSpan="2"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구분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6D0E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이용 건수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회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)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41564" marB="41564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81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86E3E6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남성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여성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합계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814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814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lang="ko-KR" altLang="en-US"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0055783"/>
                  </a:ext>
                </a:extLst>
              </a:tr>
              <a:tr h="244814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5063382"/>
                  </a:ext>
                </a:extLst>
              </a:tr>
              <a:tr h="244814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7908344"/>
                  </a:ext>
                </a:extLst>
              </a:tr>
              <a:tr h="244814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03491514"/>
                  </a:ext>
                </a:extLst>
              </a:tr>
              <a:tr h="244814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0461652"/>
                  </a:ext>
                </a:extLst>
              </a:tr>
              <a:tr h="244814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5931537"/>
                  </a:ext>
                </a:extLst>
              </a:tr>
              <a:tr h="244814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7621447"/>
                  </a:ext>
                </a:extLst>
              </a:tr>
              <a:tr h="244814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6742329"/>
                  </a:ext>
                </a:extLst>
              </a:tr>
              <a:tr h="244814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3336459"/>
                  </a:ext>
                </a:extLst>
              </a:tr>
              <a:tr h="244814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3906100"/>
                  </a:ext>
                </a:extLst>
              </a:tr>
              <a:tr h="244814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0532406"/>
                  </a:ext>
                </a:extLst>
              </a:tr>
              <a:tr h="244814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3" name="object 7">
            <a:extLst>
              <a:ext uri="{FF2B5EF4-FFF2-40B4-BE49-F238E27FC236}">
                <a16:creationId xmlns:a16="http://schemas.microsoft.com/office/drawing/2014/main" id="{010F1A20-A6D5-9B17-3245-A48B4ED3137F}"/>
              </a:ext>
            </a:extLst>
          </p:cNvPr>
          <p:cNvSpPr txBox="1"/>
          <p:nvPr/>
        </p:nvSpPr>
        <p:spPr>
          <a:xfrm>
            <a:off x="4388641" y="581948"/>
            <a:ext cx="1869935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r">
              <a:spcBef>
                <a:spcPts val="100"/>
              </a:spcBef>
            </a:pPr>
            <a:r>
              <a:rPr lang="en-US" altLang="ko-KR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2025</a:t>
            </a:r>
            <a:r>
              <a:rPr lang="ko-KR" altLang="en-US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년 </a:t>
            </a:r>
            <a:r>
              <a:rPr lang="en-US" altLang="ko-KR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2</a:t>
            </a:r>
            <a:r>
              <a:rPr lang="ko-KR" altLang="en-US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분기 </a:t>
            </a:r>
            <a:r>
              <a:rPr lang="en-US" altLang="ko-KR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LEAP </a:t>
            </a:r>
            <a:r>
              <a:rPr lang="ko-KR" altLang="en-US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운영 보고서</a:t>
            </a:r>
            <a:endParaRPr sz="1050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0112044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E3B52FAF-27B3-7443-3FAA-D9A82A0091AC}"/>
              </a:ext>
            </a:extLst>
          </p:cNvPr>
          <p:cNvGrpSpPr/>
          <p:nvPr/>
        </p:nvGrpSpPr>
        <p:grpSpPr>
          <a:xfrm>
            <a:off x="599426" y="789762"/>
            <a:ext cx="5659151" cy="65868"/>
            <a:chOff x="873359" y="2117574"/>
            <a:chExt cx="5659151" cy="65868"/>
          </a:xfrm>
          <a:solidFill>
            <a:srgbClr val="6CC9CE"/>
          </a:solidFill>
        </p:grpSpPr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8FFA7CD3-242B-EC56-AF22-5F18A91B8412}"/>
                </a:ext>
              </a:extLst>
            </p:cNvPr>
            <p:cNvCxnSpPr>
              <a:cxnSpLocks/>
            </p:cNvCxnSpPr>
            <p:nvPr/>
          </p:nvCxnSpPr>
          <p:spPr>
            <a:xfrm>
              <a:off x="2221282" y="2150508"/>
              <a:ext cx="4311228" cy="0"/>
            </a:xfrm>
            <a:prstGeom prst="line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BBCD8930-94ED-4D96-E045-9362D24B3AE9}"/>
                </a:ext>
              </a:extLst>
            </p:cNvPr>
            <p:cNvSpPr/>
            <p:nvPr/>
          </p:nvSpPr>
          <p:spPr>
            <a:xfrm>
              <a:off x="873359" y="2117574"/>
              <a:ext cx="1496120" cy="65868"/>
            </a:xfrm>
            <a:prstGeom prst="rect">
              <a:avLst/>
            </a:prstGeom>
            <a:solidFill>
              <a:srgbClr val="005F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5" name="object 9">
            <a:extLst>
              <a:ext uri="{FF2B5EF4-FFF2-40B4-BE49-F238E27FC236}">
                <a16:creationId xmlns:a16="http://schemas.microsoft.com/office/drawing/2014/main" id="{298AF9D0-C0D7-6371-CDBA-78E29A703896}"/>
              </a:ext>
            </a:extLst>
          </p:cNvPr>
          <p:cNvSpPr/>
          <p:nvPr/>
        </p:nvSpPr>
        <p:spPr>
          <a:xfrm>
            <a:off x="593725" y="9248576"/>
            <a:ext cx="5670550" cy="0"/>
          </a:xfrm>
          <a:custGeom>
            <a:avLst/>
            <a:gdLst/>
            <a:ahLst/>
            <a:cxnLst/>
            <a:rect l="l" t="t" r="r" b="b"/>
            <a:pathLst>
              <a:path w="5670550">
                <a:moveTo>
                  <a:pt x="0" y="0"/>
                </a:moveTo>
                <a:lnTo>
                  <a:pt x="5670009" y="0"/>
                </a:lnTo>
              </a:path>
            </a:pathLst>
          </a:custGeom>
          <a:ln w="9529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6" name="object 12">
            <a:extLst>
              <a:ext uri="{FF2B5EF4-FFF2-40B4-BE49-F238E27FC236}">
                <a16:creationId xmlns:a16="http://schemas.microsoft.com/office/drawing/2014/main" id="{39173875-A0A8-29FF-282F-B84234E0B473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3241040" y="9407797"/>
            <a:ext cx="375920" cy="185948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 algn="ctr">
              <a:spcBef>
                <a:spcPts val="190"/>
              </a:spcBef>
            </a:pPr>
            <a:r>
              <a:rPr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6</a:t>
            </a:r>
            <a:r>
              <a:rPr spc="-9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42D700F-B7BD-9413-D288-09A248F0A52D}"/>
              </a:ext>
            </a:extLst>
          </p:cNvPr>
          <p:cNvSpPr txBox="1"/>
          <p:nvPr/>
        </p:nvSpPr>
        <p:spPr>
          <a:xfrm>
            <a:off x="495270" y="1089031"/>
            <a:ext cx="214173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spc="25" dirty="0">
                <a:solidFill>
                  <a:srgbClr val="005FA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Ⅲ. </a:t>
            </a:r>
            <a:r>
              <a:rPr lang="ko-KR" altLang="en-US" sz="1600" spc="25" dirty="0">
                <a:solidFill>
                  <a:srgbClr val="005FA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심리상담</a:t>
            </a:r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5602547B-C00D-31BD-F835-09CC6E07538A}"/>
              </a:ext>
            </a:extLst>
          </p:cNvPr>
          <p:cNvSpPr txBox="1"/>
          <p:nvPr/>
        </p:nvSpPr>
        <p:spPr>
          <a:xfrm>
            <a:off x="590519" y="1569000"/>
            <a:ext cx="2141731" cy="262251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361950" lvl="1" algn="just">
              <a:spcBef>
                <a:spcPts val="605"/>
              </a:spcBef>
            </a:pPr>
            <a:r>
              <a:rPr lang="ko-KR" altLang="en-US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</a:t>
            </a:r>
            <a:r>
              <a:rPr lang="en-US" altLang="ko-KR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3.</a:t>
            </a:r>
            <a:r>
              <a:rPr lang="ko-KR" altLang="en-US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연령별</a:t>
            </a:r>
            <a:endParaRPr lang="en-US" altLang="ko-KR" sz="1200" spc="25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</p:txBody>
      </p:sp>
      <p:graphicFrame>
        <p:nvGraphicFramePr>
          <p:cNvPr id="10" name="age_people">
            <a:extLst>
              <a:ext uri="{FF2B5EF4-FFF2-40B4-BE49-F238E27FC236}">
                <a16:creationId xmlns:a16="http://schemas.microsoft.com/office/drawing/2014/main" id="{907B3C69-64B0-4368-82C1-F40288C820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4954895"/>
              </p:ext>
            </p:extLst>
          </p:nvPr>
        </p:nvGraphicFramePr>
        <p:xfrm>
          <a:off x="882684" y="2067698"/>
          <a:ext cx="5220000" cy="36356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7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0000">
                  <a:extLst>
                    <a:ext uri="{9D8B030D-6E8A-4147-A177-3AD203B41FA5}">
                      <a16:colId xmlns:a16="http://schemas.microsoft.com/office/drawing/2014/main" val="1036247310"/>
                    </a:ext>
                  </a:extLst>
                </a:gridCol>
                <a:gridCol w="870000">
                  <a:extLst>
                    <a:ext uri="{9D8B030D-6E8A-4147-A177-3AD203B41FA5}">
                      <a16:colId xmlns:a16="http://schemas.microsoft.com/office/drawing/2014/main" val="3666697494"/>
                    </a:ext>
                  </a:extLst>
                </a:gridCol>
                <a:gridCol w="870000">
                  <a:extLst>
                    <a:ext uri="{9D8B030D-6E8A-4147-A177-3AD203B41FA5}">
                      <a16:colId xmlns:a16="http://schemas.microsoft.com/office/drawing/2014/main" val="3522617085"/>
                    </a:ext>
                  </a:extLst>
                </a:gridCol>
                <a:gridCol w="87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7142">
                <a:tc rowSpan="2"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구분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6D0E1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이용 인원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명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)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142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86E3E6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20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대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30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대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40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대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50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대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합계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7142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7142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9594956"/>
                  </a:ext>
                </a:extLst>
              </a:tr>
              <a:tr h="227142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0923405"/>
                  </a:ext>
                </a:extLst>
              </a:tr>
              <a:tr h="227142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6103659"/>
                  </a:ext>
                </a:extLst>
              </a:tr>
              <a:tr h="227142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7612424"/>
                  </a:ext>
                </a:extLst>
              </a:tr>
              <a:tr h="227142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21972376"/>
                  </a:ext>
                </a:extLst>
              </a:tr>
              <a:tr h="227142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1039249"/>
                  </a:ext>
                </a:extLst>
              </a:tr>
              <a:tr h="227142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082369"/>
                  </a:ext>
                </a:extLst>
              </a:tr>
              <a:tr h="227142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721939"/>
                  </a:ext>
                </a:extLst>
              </a:tr>
              <a:tr h="227596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6862166"/>
                  </a:ext>
                </a:extLst>
              </a:tr>
              <a:tr h="227596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1271679"/>
                  </a:ext>
                </a:extLst>
              </a:tr>
              <a:tr h="227596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77095535"/>
                  </a:ext>
                </a:extLst>
              </a:tr>
              <a:tr h="227142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7142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2245909"/>
                  </a:ext>
                </a:extLst>
              </a:tr>
            </a:tbl>
          </a:graphicData>
        </a:graphic>
      </p:graphicFrame>
      <p:sp>
        <p:nvSpPr>
          <p:cNvPr id="12" name="object 5">
            <a:extLst>
              <a:ext uri="{FF2B5EF4-FFF2-40B4-BE49-F238E27FC236}">
                <a16:creationId xmlns:a16="http://schemas.microsoft.com/office/drawing/2014/main" id="{CC9BCE18-FE85-790A-416A-10E13B868278}"/>
              </a:ext>
            </a:extLst>
          </p:cNvPr>
          <p:cNvSpPr txBox="1"/>
          <p:nvPr/>
        </p:nvSpPr>
        <p:spPr>
          <a:xfrm>
            <a:off x="887202" y="5862552"/>
            <a:ext cx="3600053" cy="3334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ko-KR" altLang="en-US" sz="1000" dirty="0">
                <a:solidFill>
                  <a:srgbClr val="33333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누계</a:t>
            </a:r>
            <a:r>
              <a:rPr lang="en-US" altLang="ko-KR" sz="1000" dirty="0">
                <a:solidFill>
                  <a:srgbClr val="33333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: </a:t>
            </a:r>
            <a:r>
              <a:rPr lang="ko-KR" altLang="en-US" sz="1000" dirty="0">
                <a:solidFill>
                  <a:srgbClr val="33333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중복 인원 포함한 연인원 </a:t>
            </a:r>
            <a:r>
              <a:rPr lang="en-US" altLang="ko-KR" sz="1000" dirty="0">
                <a:solidFill>
                  <a:srgbClr val="33333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  </a:t>
            </a:r>
          </a:p>
          <a:p>
            <a:pPr marL="184150" indent="-1714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ko-KR" altLang="en-US" sz="1000" dirty="0" err="1">
                <a:solidFill>
                  <a:srgbClr val="33333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실계</a:t>
            </a:r>
            <a:r>
              <a:rPr lang="en-US" altLang="ko-KR" sz="1000" dirty="0">
                <a:solidFill>
                  <a:srgbClr val="33333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: </a:t>
            </a:r>
            <a:r>
              <a:rPr lang="ko-KR" altLang="en-US" sz="1000" dirty="0">
                <a:solidFill>
                  <a:srgbClr val="33333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중복 인원 제외한 </a:t>
            </a:r>
            <a:r>
              <a:rPr lang="ko-KR" altLang="en-US" sz="1000" dirty="0" err="1">
                <a:solidFill>
                  <a:srgbClr val="33333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실인원</a:t>
            </a:r>
            <a:endParaRPr lang="en-US" altLang="ko-KR" sz="1000" dirty="0">
              <a:solidFill>
                <a:srgbClr val="333333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</p:txBody>
      </p:sp>
      <p:sp>
        <p:nvSpPr>
          <p:cNvPr id="13" name="object 7">
            <a:extLst>
              <a:ext uri="{FF2B5EF4-FFF2-40B4-BE49-F238E27FC236}">
                <a16:creationId xmlns:a16="http://schemas.microsoft.com/office/drawing/2014/main" id="{58C7F3DD-3CE2-2DBA-98BD-717C402BDAEF}"/>
              </a:ext>
            </a:extLst>
          </p:cNvPr>
          <p:cNvSpPr txBox="1"/>
          <p:nvPr/>
        </p:nvSpPr>
        <p:spPr>
          <a:xfrm>
            <a:off x="4388641" y="581948"/>
            <a:ext cx="1869935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r">
              <a:spcBef>
                <a:spcPts val="100"/>
              </a:spcBef>
            </a:pPr>
            <a:r>
              <a:rPr lang="en-US" altLang="ko-KR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2025</a:t>
            </a:r>
            <a:r>
              <a:rPr lang="ko-KR" altLang="en-US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년 </a:t>
            </a:r>
            <a:r>
              <a:rPr lang="en-US" altLang="ko-KR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2</a:t>
            </a:r>
            <a:r>
              <a:rPr lang="ko-KR" altLang="en-US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분기 </a:t>
            </a:r>
            <a:r>
              <a:rPr lang="en-US" altLang="ko-KR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LEAP </a:t>
            </a:r>
            <a:r>
              <a:rPr lang="ko-KR" altLang="en-US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운영 보고서</a:t>
            </a:r>
            <a:endParaRPr sz="1050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0020282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F4CE6A-9036-E995-03C5-209A700AAF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age_case">
            <a:extLst>
              <a:ext uri="{FF2B5EF4-FFF2-40B4-BE49-F238E27FC236}">
                <a16:creationId xmlns:a16="http://schemas.microsoft.com/office/drawing/2014/main" id="{BA9C0F04-CB21-324C-891F-63C309CB8F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3075152"/>
              </p:ext>
            </p:extLst>
          </p:nvPr>
        </p:nvGraphicFramePr>
        <p:xfrm>
          <a:off x="882684" y="1979416"/>
          <a:ext cx="5220000" cy="36692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7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0000">
                  <a:extLst>
                    <a:ext uri="{9D8B030D-6E8A-4147-A177-3AD203B41FA5}">
                      <a16:colId xmlns:a16="http://schemas.microsoft.com/office/drawing/2014/main" val="3343553544"/>
                    </a:ext>
                  </a:extLst>
                </a:gridCol>
                <a:gridCol w="870000">
                  <a:extLst>
                    <a:ext uri="{9D8B030D-6E8A-4147-A177-3AD203B41FA5}">
                      <a16:colId xmlns:a16="http://schemas.microsoft.com/office/drawing/2014/main" val="1057909130"/>
                    </a:ext>
                  </a:extLst>
                </a:gridCol>
                <a:gridCol w="870000">
                  <a:extLst>
                    <a:ext uri="{9D8B030D-6E8A-4147-A177-3AD203B41FA5}">
                      <a16:colId xmlns:a16="http://schemas.microsoft.com/office/drawing/2014/main" val="3522617085"/>
                    </a:ext>
                  </a:extLst>
                </a:gridCol>
                <a:gridCol w="870000">
                  <a:extLst>
                    <a:ext uri="{9D8B030D-6E8A-4147-A177-3AD203B41FA5}">
                      <a16:colId xmlns:a16="http://schemas.microsoft.com/office/drawing/2014/main" val="3303494077"/>
                    </a:ext>
                  </a:extLst>
                </a:gridCol>
              </a:tblGrid>
              <a:tr h="244614">
                <a:tc rowSpan="2"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구분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0" marB="0" anchor="ctr"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6D0E1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이용 건수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회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)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41564" marB="41564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61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86E3E6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20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대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30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대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40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대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50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대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합계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614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614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20055783"/>
                  </a:ext>
                </a:extLst>
              </a:tr>
              <a:tr h="244614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5063382"/>
                  </a:ext>
                </a:extLst>
              </a:tr>
              <a:tr h="244614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7908344"/>
                  </a:ext>
                </a:extLst>
              </a:tr>
              <a:tr h="244614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8411385"/>
                  </a:ext>
                </a:extLst>
              </a:tr>
              <a:tr h="244614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5133414"/>
                  </a:ext>
                </a:extLst>
              </a:tr>
              <a:tr h="244614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11625323"/>
                  </a:ext>
                </a:extLst>
              </a:tr>
              <a:tr h="244614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7530392"/>
                  </a:ext>
                </a:extLst>
              </a:tr>
              <a:tr h="244614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61564778"/>
                  </a:ext>
                </a:extLst>
              </a:tr>
              <a:tr h="244614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9452599"/>
                  </a:ext>
                </a:extLst>
              </a:tr>
              <a:tr h="244614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3006871"/>
                  </a:ext>
                </a:extLst>
              </a:tr>
              <a:tr h="244614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6818536"/>
                  </a:ext>
                </a:extLst>
              </a:tr>
              <a:tr h="244614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2" name="그룹 1">
            <a:extLst>
              <a:ext uri="{FF2B5EF4-FFF2-40B4-BE49-F238E27FC236}">
                <a16:creationId xmlns:a16="http://schemas.microsoft.com/office/drawing/2014/main" id="{CEC86306-0CBD-4C13-E69E-F8BC2409F3CC}"/>
              </a:ext>
            </a:extLst>
          </p:cNvPr>
          <p:cNvGrpSpPr/>
          <p:nvPr/>
        </p:nvGrpSpPr>
        <p:grpSpPr>
          <a:xfrm>
            <a:off x="599426" y="789762"/>
            <a:ext cx="5659151" cy="65868"/>
            <a:chOff x="873359" y="2117574"/>
            <a:chExt cx="5659151" cy="65868"/>
          </a:xfrm>
          <a:solidFill>
            <a:srgbClr val="6CC9CE"/>
          </a:solidFill>
        </p:grpSpPr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B4140BF5-46A2-CE4A-0A0E-0B25ACD05E0C}"/>
                </a:ext>
              </a:extLst>
            </p:cNvPr>
            <p:cNvCxnSpPr>
              <a:cxnSpLocks/>
            </p:cNvCxnSpPr>
            <p:nvPr/>
          </p:nvCxnSpPr>
          <p:spPr>
            <a:xfrm>
              <a:off x="2221282" y="2150508"/>
              <a:ext cx="4311228" cy="0"/>
            </a:xfrm>
            <a:prstGeom prst="line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2F5EDAB8-B517-17E1-0A3F-F99E789FAC71}"/>
                </a:ext>
              </a:extLst>
            </p:cNvPr>
            <p:cNvSpPr/>
            <p:nvPr/>
          </p:nvSpPr>
          <p:spPr>
            <a:xfrm>
              <a:off x="873359" y="2117574"/>
              <a:ext cx="1496120" cy="65868"/>
            </a:xfrm>
            <a:prstGeom prst="rect">
              <a:avLst/>
            </a:prstGeom>
            <a:solidFill>
              <a:srgbClr val="005F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5" name="object 9">
            <a:extLst>
              <a:ext uri="{FF2B5EF4-FFF2-40B4-BE49-F238E27FC236}">
                <a16:creationId xmlns:a16="http://schemas.microsoft.com/office/drawing/2014/main" id="{EC524865-4521-0076-F5B2-37E50DA835A3}"/>
              </a:ext>
            </a:extLst>
          </p:cNvPr>
          <p:cNvSpPr/>
          <p:nvPr/>
        </p:nvSpPr>
        <p:spPr>
          <a:xfrm>
            <a:off x="593725" y="9248576"/>
            <a:ext cx="5670550" cy="0"/>
          </a:xfrm>
          <a:custGeom>
            <a:avLst/>
            <a:gdLst/>
            <a:ahLst/>
            <a:cxnLst/>
            <a:rect l="l" t="t" r="r" b="b"/>
            <a:pathLst>
              <a:path w="5670550">
                <a:moveTo>
                  <a:pt x="0" y="0"/>
                </a:moveTo>
                <a:lnTo>
                  <a:pt x="5670009" y="0"/>
                </a:lnTo>
              </a:path>
            </a:pathLst>
          </a:custGeom>
          <a:ln w="9529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6" name="object 12">
            <a:extLst>
              <a:ext uri="{FF2B5EF4-FFF2-40B4-BE49-F238E27FC236}">
                <a16:creationId xmlns:a16="http://schemas.microsoft.com/office/drawing/2014/main" id="{ED0512B3-4220-17F3-13E9-9C66F4E72043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3241040" y="9407797"/>
            <a:ext cx="375920" cy="185948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 algn="ctr">
              <a:spcBef>
                <a:spcPts val="190"/>
              </a:spcBef>
            </a:pPr>
            <a:r>
              <a:rPr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6</a:t>
            </a:r>
            <a:r>
              <a:rPr spc="-9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D13596-41BE-FBA1-72C5-D802A13A9338}"/>
              </a:ext>
            </a:extLst>
          </p:cNvPr>
          <p:cNvSpPr txBox="1"/>
          <p:nvPr/>
        </p:nvSpPr>
        <p:spPr>
          <a:xfrm>
            <a:off x="495270" y="1089031"/>
            <a:ext cx="214173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spc="25" dirty="0">
                <a:solidFill>
                  <a:srgbClr val="005FA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Ⅲ. </a:t>
            </a:r>
            <a:r>
              <a:rPr lang="ko-KR" altLang="en-US" sz="1600" spc="25" dirty="0">
                <a:solidFill>
                  <a:srgbClr val="005FA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심리상담</a:t>
            </a:r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B7A6EE13-441A-21DB-2BAE-5A3FF865FC9E}"/>
              </a:ext>
            </a:extLst>
          </p:cNvPr>
          <p:cNvSpPr txBox="1"/>
          <p:nvPr/>
        </p:nvSpPr>
        <p:spPr>
          <a:xfrm>
            <a:off x="590519" y="1569000"/>
            <a:ext cx="2141731" cy="262251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361950" lvl="1" algn="just">
              <a:spcBef>
                <a:spcPts val="605"/>
              </a:spcBef>
            </a:pPr>
            <a:r>
              <a:rPr lang="ko-KR" altLang="en-US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</a:t>
            </a:r>
            <a:r>
              <a:rPr lang="en-US" altLang="ko-KR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3.</a:t>
            </a:r>
            <a:r>
              <a:rPr lang="ko-KR" altLang="en-US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연령별</a:t>
            </a:r>
            <a:endParaRPr lang="en-US" altLang="ko-KR" sz="1200" spc="25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</p:txBody>
      </p:sp>
      <p:sp>
        <p:nvSpPr>
          <p:cNvPr id="13" name="object 7">
            <a:extLst>
              <a:ext uri="{FF2B5EF4-FFF2-40B4-BE49-F238E27FC236}">
                <a16:creationId xmlns:a16="http://schemas.microsoft.com/office/drawing/2014/main" id="{3271225B-D3A2-EF1A-BC57-6AF0851514C1}"/>
              </a:ext>
            </a:extLst>
          </p:cNvPr>
          <p:cNvSpPr txBox="1"/>
          <p:nvPr/>
        </p:nvSpPr>
        <p:spPr>
          <a:xfrm>
            <a:off x="4388641" y="581948"/>
            <a:ext cx="1869935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r">
              <a:spcBef>
                <a:spcPts val="100"/>
              </a:spcBef>
            </a:pPr>
            <a:r>
              <a:rPr lang="en-US" altLang="ko-KR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2025</a:t>
            </a:r>
            <a:r>
              <a:rPr lang="ko-KR" altLang="en-US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년 </a:t>
            </a:r>
            <a:r>
              <a:rPr lang="en-US" altLang="ko-KR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2</a:t>
            </a:r>
            <a:r>
              <a:rPr lang="ko-KR" altLang="en-US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분기 </a:t>
            </a:r>
            <a:r>
              <a:rPr lang="en-US" altLang="ko-KR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LEAP </a:t>
            </a:r>
            <a:r>
              <a:rPr lang="ko-KR" altLang="en-US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운영 보고서</a:t>
            </a:r>
            <a:endParaRPr sz="1050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0106658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33190BD6-EF1E-6BCC-928B-D7EE51CB6225}"/>
              </a:ext>
            </a:extLst>
          </p:cNvPr>
          <p:cNvGrpSpPr/>
          <p:nvPr/>
        </p:nvGrpSpPr>
        <p:grpSpPr>
          <a:xfrm>
            <a:off x="482600" y="1718008"/>
            <a:ext cx="2758440" cy="2062575"/>
            <a:chOff x="581583" y="2316845"/>
            <a:chExt cx="2758440" cy="2062575"/>
          </a:xfrm>
        </p:grpSpPr>
        <p:graphicFrame>
          <p:nvGraphicFramePr>
            <p:cNvPr id="14" name="차트 13">
              <a:extLst>
                <a:ext uri="{FF2B5EF4-FFF2-40B4-BE49-F238E27FC236}">
                  <a16:creationId xmlns:a16="http://schemas.microsoft.com/office/drawing/2014/main" id="{4DD1D180-3C63-02C8-EC3A-970689373549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31881813"/>
                </p:ext>
              </p:extLst>
            </p:nvPr>
          </p:nvGraphicFramePr>
          <p:xfrm>
            <a:off x="581583" y="2316845"/>
            <a:ext cx="2758440" cy="206257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DD84EB98-E5D0-40D7-C270-A47F6A849272}"/>
                </a:ext>
              </a:extLst>
            </p:cNvPr>
            <p:cNvSpPr/>
            <p:nvPr/>
          </p:nvSpPr>
          <p:spPr>
            <a:xfrm>
              <a:off x="1589583" y="3217327"/>
              <a:ext cx="686758" cy="261610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>
                  <a:solidFill>
                    <a:schemeClr val="tx1"/>
                  </a:solidFill>
                  <a:latin typeface="나눔스퀘어OTF_ac" panose="020B0600000101010101" pitchFamily="34" charset="-127"/>
                  <a:ea typeface="나눔스퀘어OTF_ac" panose="020B0600000101010101" pitchFamily="34" charset="-127"/>
                </a:rPr>
                <a:t>총 </a:t>
              </a:r>
              <a:r>
                <a:rPr lang="en-US" altLang="ko-KR" sz="1000" dirty="0">
                  <a:solidFill>
                    <a:schemeClr val="tx1"/>
                  </a:solidFill>
                  <a:latin typeface="나눔스퀘어OTF_ac" panose="020B0600000101010101" pitchFamily="34" charset="-127"/>
                  <a:ea typeface="나눔스퀘어OTF_ac" panose="020B0600000101010101" pitchFamily="34" charset="-127"/>
                </a:rPr>
                <a:t>49</a:t>
              </a:r>
              <a:r>
                <a:rPr lang="ko-KR" altLang="en-US" sz="1000" dirty="0">
                  <a:solidFill>
                    <a:schemeClr val="tx1"/>
                  </a:solidFill>
                  <a:latin typeface="나눔스퀘어OTF_ac" panose="020B0600000101010101" pitchFamily="34" charset="-127"/>
                  <a:ea typeface="나눔스퀘어OTF_ac" panose="020B0600000101010101" pitchFamily="34" charset="-127"/>
                </a:rPr>
                <a:t>회</a:t>
              </a: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9723E01D-2566-D678-F0F9-184AC9919227}"/>
              </a:ext>
            </a:extLst>
          </p:cNvPr>
          <p:cNvGrpSpPr/>
          <p:nvPr/>
        </p:nvGrpSpPr>
        <p:grpSpPr>
          <a:xfrm>
            <a:off x="599426" y="789762"/>
            <a:ext cx="5659151" cy="65868"/>
            <a:chOff x="873359" y="2117574"/>
            <a:chExt cx="5659151" cy="65868"/>
          </a:xfrm>
          <a:solidFill>
            <a:srgbClr val="6CC9CE"/>
          </a:solidFill>
        </p:grpSpPr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3EA9AF8B-AD6F-A65B-FD14-F5ACD25778F9}"/>
                </a:ext>
              </a:extLst>
            </p:cNvPr>
            <p:cNvCxnSpPr>
              <a:cxnSpLocks/>
            </p:cNvCxnSpPr>
            <p:nvPr/>
          </p:nvCxnSpPr>
          <p:spPr>
            <a:xfrm>
              <a:off x="2221282" y="2150508"/>
              <a:ext cx="4311228" cy="0"/>
            </a:xfrm>
            <a:prstGeom prst="line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3F649047-233E-6F0B-8A09-26419FB2EE2C}"/>
                </a:ext>
              </a:extLst>
            </p:cNvPr>
            <p:cNvSpPr/>
            <p:nvPr/>
          </p:nvSpPr>
          <p:spPr>
            <a:xfrm>
              <a:off x="873359" y="2117574"/>
              <a:ext cx="1496120" cy="65868"/>
            </a:xfrm>
            <a:prstGeom prst="rect">
              <a:avLst/>
            </a:prstGeom>
            <a:solidFill>
              <a:srgbClr val="005F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5" name="object 9">
            <a:extLst>
              <a:ext uri="{FF2B5EF4-FFF2-40B4-BE49-F238E27FC236}">
                <a16:creationId xmlns:a16="http://schemas.microsoft.com/office/drawing/2014/main" id="{68EA5073-2DEC-A306-DA81-C942F9990EF7}"/>
              </a:ext>
            </a:extLst>
          </p:cNvPr>
          <p:cNvSpPr/>
          <p:nvPr/>
        </p:nvSpPr>
        <p:spPr>
          <a:xfrm>
            <a:off x="593725" y="9248576"/>
            <a:ext cx="5670550" cy="0"/>
          </a:xfrm>
          <a:custGeom>
            <a:avLst/>
            <a:gdLst/>
            <a:ahLst/>
            <a:cxnLst/>
            <a:rect l="l" t="t" r="r" b="b"/>
            <a:pathLst>
              <a:path w="5670550">
                <a:moveTo>
                  <a:pt x="0" y="0"/>
                </a:moveTo>
                <a:lnTo>
                  <a:pt x="5670009" y="0"/>
                </a:lnTo>
              </a:path>
            </a:pathLst>
          </a:custGeom>
          <a:ln w="9529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6" name="object 12">
            <a:extLst>
              <a:ext uri="{FF2B5EF4-FFF2-40B4-BE49-F238E27FC236}">
                <a16:creationId xmlns:a16="http://schemas.microsoft.com/office/drawing/2014/main" id="{2144E925-37A0-571A-71B4-7206D343E7FB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3241040" y="9407797"/>
            <a:ext cx="375920" cy="185948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 algn="ctr">
              <a:spcBef>
                <a:spcPts val="190"/>
              </a:spcBef>
            </a:pPr>
            <a:r>
              <a:rPr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 </a:t>
            </a:r>
            <a:r>
              <a:rPr 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7</a:t>
            </a:r>
            <a:r>
              <a:rPr spc="-9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2C4739-6A1A-805A-DF79-69DE0CF996F9}"/>
              </a:ext>
            </a:extLst>
          </p:cNvPr>
          <p:cNvSpPr txBox="1"/>
          <p:nvPr/>
        </p:nvSpPr>
        <p:spPr>
          <a:xfrm>
            <a:off x="495270" y="1089031"/>
            <a:ext cx="214173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spc="25" dirty="0">
                <a:solidFill>
                  <a:srgbClr val="005FA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Ⅲ. </a:t>
            </a:r>
            <a:r>
              <a:rPr lang="ko-KR" altLang="en-US" sz="1600" spc="25" dirty="0">
                <a:solidFill>
                  <a:srgbClr val="005FA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심리상담</a:t>
            </a:r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8F5FAC6A-D14F-FC17-F7D5-035A74E3491C}"/>
              </a:ext>
            </a:extLst>
          </p:cNvPr>
          <p:cNvSpPr txBox="1"/>
          <p:nvPr/>
        </p:nvSpPr>
        <p:spPr>
          <a:xfrm>
            <a:off x="590519" y="1569000"/>
            <a:ext cx="2141731" cy="262251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361950" lvl="1" algn="just">
              <a:spcBef>
                <a:spcPts val="605"/>
              </a:spcBef>
            </a:pPr>
            <a:r>
              <a:rPr lang="ko-KR" altLang="en-US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</a:t>
            </a:r>
            <a:r>
              <a:rPr lang="en-US" altLang="ko-KR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4.</a:t>
            </a:r>
            <a:r>
              <a:rPr lang="ko-KR" altLang="en-US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주제별</a:t>
            </a:r>
            <a:endParaRPr lang="en-US" altLang="ko-KR" sz="1200" spc="25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78B26F-5276-1BA1-36B7-C757061B0C14}"/>
              </a:ext>
            </a:extLst>
          </p:cNvPr>
          <p:cNvSpPr txBox="1"/>
          <p:nvPr/>
        </p:nvSpPr>
        <p:spPr>
          <a:xfrm>
            <a:off x="3069000" y="1718008"/>
            <a:ext cx="2891246" cy="1477328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상담 주제는 크게 직장</a:t>
            </a:r>
            <a:r>
              <a:rPr lang="en-US" altLang="ko-KR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개인</a:t>
            </a:r>
            <a:r>
              <a:rPr lang="en-US" altLang="ko-KR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가족의 영역으로 나누어지며</a:t>
            </a:r>
            <a:r>
              <a:rPr lang="en-US" altLang="ko-KR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상담사가 직원의 주요 문제를 탐색하여  작성한 일지를 기준으로 데이터를 추출함</a:t>
            </a:r>
            <a:r>
              <a:rPr lang="en-US" altLang="ko-KR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이용한 상담 주제를 살펴보면</a:t>
            </a:r>
            <a:r>
              <a:rPr lang="en-US" altLang="ko-KR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, </a:t>
            </a:r>
            <a:r>
              <a:rPr lang="ko-KR" altLang="en-US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개인 </a:t>
            </a:r>
            <a:r>
              <a:rPr lang="en-US" altLang="ko-KR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17</a:t>
            </a:r>
            <a:r>
              <a:rPr lang="ko-KR" altLang="en-US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건</a:t>
            </a:r>
            <a:r>
              <a:rPr lang="en-US" altLang="ko-KR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(35%) &gt;   </a:t>
            </a:r>
            <a:r>
              <a:rPr lang="ko-KR" altLang="en-US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직장 </a:t>
            </a:r>
            <a:r>
              <a:rPr lang="en-US" altLang="ko-KR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17</a:t>
            </a:r>
            <a:r>
              <a:rPr lang="ko-KR" altLang="en-US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건</a:t>
            </a:r>
            <a:r>
              <a:rPr lang="en-US" altLang="ko-KR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(35%) &gt;  </a:t>
            </a:r>
            <a:r>
              <a:rPr lang="ko-KR" altLang="en-US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가족 </a:t>
            </a:r>
            <a:r>
              <a:rPr lang="en-US" altLang="ko-KR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15</a:t>
            </a:r>
            <a:r>
              <a:rPr lang="ko-KR" altLang="en-US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건</a:t>
            </a:r>
            <a:r>
              <a:rPr lang="en-US" altLang="ko-KR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(30%) </a:t>
            </a:r>
            <a:r>
              <a:rPr lang="ko-KR" altLang="en-US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순으로 나타남</a:t>
            </a:r>
            <a:r>
              <a:rPr lang="en-US" altLang="ko-KR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</a:p>
          <a:p>
            <a:endParaRPr lang="en-US" altLang="ko-KR" sz="1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고위험군으로 보고된 건은 </a:t>
            </a:r>
            <a:r>
              <a:rPr lang="en-US" altLang="ko-KR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0</a:t>
            </a:r>
            <a:r>
              <a:rPr lang="ko-KR" altLang="en-US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건으로 확인됨</a:t>
            </a:r>
            <a:r>
              <a:rPr lang="en-US" altLang="ko-KR" sz="100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.</a:t>
            </a:r>
            <a:endParaRPr lang="ko-KR" altLang="en-US" sz="1000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graphicFrame>
        <p:nvGraphicFramePr>
          <p:cNvPr id="11" name="object 3">
            <a:extLst>
              <a:ext uri="{FF2B5EF4-FFF2-40B4-BE49-F238E27FC236}">
                <a16:creationId xmlns:a16="http://schemas.microsoft.com/office/drawing/2014/main" id="{7DA8BF67-27CF-550C-AD29-59B5B9E74F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1955086"/>
              </p:ext>
            </p:extLst>
          </p:nvPr>
        </p:nvGraphicFramePr>
        <p:xfrm>
          <a:off x="831417" y="5800548"/>
          <a:ext cx="5209266" cy="33176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466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65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27955">
                  <a:extLst>
                    <a:ext uri="{9D8B030D-6E8A-4147-A177-3AD203B41FA5}">
                      <a16:colId xmlns:a16="http://schemas.microsoft.com/office/drawing/2014/main" val="2752530830"/>
                    </a:ext>
                  </a:extLst>
                </a:gridCol>
                <a:gridCol w="818105">
                  <a:extLst>
                    <a:ext uri="{9D8B030D-6E8A-4147-A177-3AD203B41FA5}">
                      <a16:colId xmlns:a16="http://schemas.microsoft.com/office/drawing/2014/main" val="3435487661"/>
                    </a:ext>
                  </a:extLst>
                </a:gridCol>
              </a:tblGrid>
              <a:tr h="207231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lang="ko-KR" altLang="en-US" sz="9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대주제</a:t>
                      </a:r>
                      <a:endParaRPr sz="9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lang="ko-KR" altLang="en-US" sz="9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소주제</a:t>
                      </a:r>
                      <a:endParaRPr sz="9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lang="ko-KR" altLang="en-US" sz="9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내용</a:t>
                      </a:r>
                      <a:endParaRPr sz="9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lang="ko-KR" altLang="en-US" sz="9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상담건수</a:t>
                      </a:r>
                      <a:r>
                        <a:rPr lang="en-US" altLang="ko-KR" sz="9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(</a:t>
                      </a:r>
                      <a:r>
                        <a:rPr lang="ko-KR" altLang="en-US" sz="9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회</a:t>
                      </a:r>
                      <a:r>
                        <a:rPr lang="en-US" altLang="ko-KR" sz="9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)</a:t>
                      </a:r>
                      <a:endParaRPr sz="9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6D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7231">
                <a:tc rowSpan="5">
                  <a:txBody>
                    <a:bodyPr/>
                    <a:lstStyle/>
                    <a:p>
                      <a:pPr marR="6350" algn="ctr">
                        <a:lnSpc>
                          <a:spcPts val="1000"/>
                        </a:lnSpc>
                        <a:spcBef>
                          <a:spcPts val="0"/>
                        </a:spcBef>
                      </a:pPr>
                      <a:r>
                        <a:rPr lang="ko-KR" altLang="en-US" sz="9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직장</a:t>
                      </a:r>
                      <a:endParaRPr lang="en-US" altLang="ko-KR" sz="9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L>
                      <a:noFill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ea typeface="나눔스퀘어_ac" panose="020B0600000101010101" pitchFamily="50" charset="-127"/>
                        </a:rPr>
                        <a:t>직무스트레스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산재 스트레스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96891268"/>
                  </a:ext>
                </a:extLst>
              </a:tr>
              <a:tr h="207231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36000" marR="36000" marT="36000" marB="36000" anchor="ctr">
                    <a:lnL>
                      <a:noFill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업무 스트레스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25535478"/>
                  </a:ext>
                </a:extLst>
              </a:tr>
              <a:tr h="207231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marL="36000" marR="36000" marT="36000" marB="36000" anchor="ctr">
                    <a:lnL>
                      <a:noFill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일할 의욕의 상실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45839492"/>
                  </a:ext>
                </a:extLst>
              </a:tr>
              <a:tr h="207231">
                <a:tc vMerge="1">
                  <a:txBody>
                    <a:bodyPr/>
                    <a:lstStyle/>
                    <a:p>
                      <a:pPr marR="6350" algn="ctr">
                        <a:lnSpc>
                          <a:spcPts val="1000"/>
                        </a:lnSpc>
                        <a:spcBef>
                          <a:spcPts val="0"/>
                        </a:spcBef>
                      </a:pPr>
                      <a:endParaRPr lang="en-US" altLang="ko-KR" sz="9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L>
                      <a:noFill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직장 내 대인관계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동료와의 갈등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72790073"/>
                  </a:ext>
                </a:extLst>
              </a:tr>
              <a:tr h="207231">
                <a:tc vMerge="1">
                  <a:txBody>
                    <a:bodyPr/>
                    <a:lstStyle/>
                    <a:p>
                      <a:pPr marR="6350" algn="ctr">
                        <a:lnSpc>
                          <a:spcPts val="1000"/>
                        </a:lnSpc>
                        <a:spcBef>
                          <a:spcPts val="0"/>
                        </a:spcBef>
                      </a:pPr>
                      <a:endParaRPr lang="en-US" altLang="ko-KR" sz="9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L>
                      <a:noFill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900" b="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상사와의 갈등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4613710"/>
                  </a:ext>
                </a:extLst>
              </a:tr>
              <a:tr h="207231">
                <a:tc rowSpan="5">
                  <a:txBody>
                    <a:bodyPr/>
                    <a:lstStyle/>
                    <a:p>
                      <a:pPr marR="6350" algn="ctr">
                        <a:lnSpc>
                          <a:spcPts val="1000"/>
                        </a:lnSpc>
                        <a:spcBef>
                          <a:spcPts val="0"/>
                        </a:spcBef>
                      </a:pPr>
                      <a:r>
                        <a:rPr lang="ko-KR" altLang="en-US" sz="9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개인</a:t>
                      </a:r>
                      <a:endParaRPr lang="en-US" altLang="ko-KR" sz="9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L>
                      <a:noFill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정신건강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정서소진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(</a:t>
                      </a:r>
                      <a:r>
                        <a:rPr lang="ko-KR" altLang="en-US" sz="900" b="0" dirty="0" err="1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번아웃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74229152"/>
                  </a:ext>
                </a:extLst>
              </a:tr>
              <a:tr h="207231">
                <a:tc vMerge="1">
                  <a:txBody>
                    <a:bodyPr/>
                    <a:lstStyle/>
                    <a:p>
                      <a:pPr marR="6350" algn="ctr">
                        <a:lnSpc>
                          <a:spcPts val="1000"/>
                        </a:lnSpc>
                        <a:spcBef>
                          <a:spcPts val="0"/>
                        </a:spcBef>
                      </a:pPr>
                      <a:endParaRPr lang="en-US" altLang="ko-KR" sz="9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L>
                      <a:noFill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900" b="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불안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21700561"/>
                  </a:ext>
                </a:extLst>
              </a:tr>
              <a:tr h="207231">
                <a:tc vMerge="1">
                  <a:txBody>
                    <a:bodyPr/>
                    <a:lstStyle/>
                    <a:p>
                      <a:pPr marR="6350" algn="ctr">
                        <a:lnSpc>
                          <a:spcPts val="1000"/>
                        </a:lnSpc>
                        <a:spcBef>
                          <a:spcPts val="0"/>
                        </a:spcBef>
                      </a:pPr>
                      <a:endParaRPr lang="en-US" altLang="ko-KR" sz="9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L>
                      <a:noFill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900" b="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짜증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/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분노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19610347"/>
                  </a:ext>
                </a:extLst>
              </a:tr>
              <a:tr h="207231">
                <a:tc vMerge="1">
                  <a:txBody>
                    <a:bodyPr/>
                    <a:lstStyle/>
                    <a:p>
                      <a:pPr marR="6350" algn="ctr">
                        <a:lnSpc>
                          <a:spcPts val="1000"/>
                        </a:lnSpc>
                        <a:spcBef>
                          <a:spcPts val="0"/>
                        </a:spcBef>
                      </a:pPr>
                      <a:endParaRPr lang="en-US" altLang="ko-KR" sz="9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L>
                      <a:noFill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900" b="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무기력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11707504"/>
                  </a:ext>
                </a:extLst>
              </a:tr>
              <a:tr h="207231">
                <a:tc vMerge="1">
                  <a:txBody>
                    <a:bodyPr/>
                    <a:lstStyle/>
                    <a:p>
                      <a:pPr marR="6350" algn="ctr">
                        <a:lnSpc>
                          <a:spcPts val="1000"/>
                        </a:lnSpc>
                        <a:spcBef>
                          <a:spcPts val="0"/>
                        </a:spcBef>
                      </a:pPr>
                      <a:endParaRPr lang="en-US" altLang="ko-KR" sz="9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L>
                      <a:noFill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pPr algn="ctr" fontAlgn="ctr"/>
                      <a:endParaRPr lang="en-US" altLang="ko-KR" sz="900" b="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우울증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41161228"/>
                  </a:ext>
                </a:extLst>
              </a:tr>
              <a:tr h="207231">
                <a:tc rowSpan="4">
                  <a:txBody>
                    <a:bodyPr/>
                    <a:lstStyle/>
                    <a:p>
                      <a:pPr marR="6350" algn="ctr">
                        <a:lnSpc>
                          <a:spcPts val="1000"/>
                        </a:lnSpc>
                        <a:spcBef>
                          <a:spcPts val="0"/>
                        </a:spcBef>
                      </a:pPr>
                      <a:r>
                        <a:rPr lang="ko-KR" altLang="en-US" sz="9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가족</a:t>
                      </a:r>
                    </a:p>
                  </a:txBody>
                  <a:tcPr marL="36000" marR="36000" marT="36000" marB="36000" anchor="ctr">
                    <a:lnL>
                      <a:noFill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가족</a:t>
                      </a:r>
                      <a:endParaRPr lang="en-US" altLang="ko-KR" sz="9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가족갈등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(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부모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,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형제 등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13330049"/>
                  </a:ext>
                </a:extLst>
              </a:tr>
              <a:tr h="207231">
                <a:tc vMerge="1">
                  <a:txBody>
                    <a:bodyPr/>
                    <a:lstStyle/>
                    <a:p>
                      <a:pPr marR="6350" algn="ctr">
                        <a:lnSpc>
                          <a:spcPts val="1000"/>
                        </a:lnSpc>
                        <a:spcBef>
                          <a:spcPts val="0"/>
                        </a:spcBef>
                      </a:pPr>
                      <a:endParaRPr lang="ko-KR" altLang="en-US" sz="9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36000" marR="36000" marT="36000" marB="36000" anchor="ctr">
                    <a:lnL>
                      <a:noFill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부부</a:t>
                      </a:r>
                      <a:endParaRPr lang="en-US" altLang="ko-KR" sz="9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부부갈등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22009114"/>
                  </a:ext>
                </a:extLst>
              </a:tr>
              <a:tr h="207231">
                <a:tc vMerge="1">
                  <a:txBody>
                    <a:bodyPr/>
                    <a:lstStyle/>
                    <a:p>
                      <a:pPr marR="6350" algn="ctr">
                        <a:lnSpc>
                          <a:spcPts val="1000"/>
                        </a:lnSpc>
                        <a:spcBef>
                          <a:spcPts val="0"/>
                        </a:spcBef>
                      </a:pPr>
                      <a:endParaRPr lang="ko-KR" altLang="en-US" sz="9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36000" marR="36000" marT="36000" marB="36000" anchor="ctr">
                    <a:lnL>
                      <a:noFill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900" dirty="0">
                          <a:solidFill>
                            <a:schemeClr val="tx1"/>
                          </a:solidFill>
                          <a:ea typeface="나눔스퀘어_ac" panose="020B0600000101010101" pitchFamily="50" charset="-127"/>
                        </a:rPr>
                        <a:t>자녀</a:t>
                      </a:r>
                      <a:endParaRPr lang="en-US" altLang="ko-KR" sz="900" dirty="0">
                        <a:solidFill>
                          <a:schemeClr val="tx1"/>
                        </a:solidFill>
                        <a:ea typeface="나눔스퀘어_ac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자녀 정서문제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(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우울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, 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불안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, ADHD)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23261241"/>
                  </a:ext>
                </a:extLst>
              </a:tr>
              <a:tr h="207231">
                <a:tc vMerge="1">
                  <a:txBody>
                    <a:bodyPr/>
                    <a:lstStyle/>
                    <a:p>
                      <a:pPr marR="6350" algn="ctr">
                        <a:lnSpc>
                          <a:spcPts val="1000"/>
                        </a:lnSpc>
                        <a:spcBef>
                          <a:spcPts val="0"/>
                        </a:spcBef>
                      </a:pPr>
                      <a:endParaRPr lang="ko-KR" altLang="en-US" sz="9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36000" marR="36000" marT="36000" marB="36000" anchor="ctr">
                    <a:lnL>
                      <a:noFill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자녀양육</a:t>
                      </a: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/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교육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60056260"/>
                  </a:ext>
                </a:extLst>
              </a:tr>
              <a:tr h="207231">
                <a:tc gridSpan="3">
                  <a:txBody>
                    <a:bodyPr/>
                    <a:lstStyle/>
                    <a:p>
                      <a:pPr marR="6350" algn="ctr">
                        <a:lnSpc>
                          <a:spcPts val="1000"/>
                        </a:lnSpc>
                        <a:spcBef>
                          <a:spcPts val="0"/>
                        </a:spcBef>
                      </a:pPr>
                      <a:r>
                        <a:rPr lang="ko-KR" altLang="en-US" sz="9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                        합</a:t>
                      </a:r>
                      <a:r>
                        <a:rPr lang="en-US" altLang="ko-KR" sz="9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   </a:t>
                      </a:r>
                      <a:r>
                        <a:rPr lang="ko-KR" altLang="en-US" sz="900" dirty="0"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계</a:t>
                      </a:r>
                      <a:endParaRPr lang="en-US" altLang="ko-KR" sz="900" dirty="0"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L>
                      <a:noFill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6D0E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9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altLang="ko-KR" sz="9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49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6D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2322839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5F1615F6-0DCF-2BEE-8C24-4DC5F5A93337}"/>
              </a:ext>
            </a:extLst>
          </p:cNvPr>
          <p:cNvSpPr txBox="1"/>
          <p:nvPr/>
        </p:nvSpPr>
        <p:spPr>
          <a:xfrm>
            <a:off x="2697950" y="3657000"/>
            <a:ext cx="143473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spc="25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순위별 상담 주제</a:t>
            </a:r>
            <a:r>
              <a:rPr lang="en-US" altLang="ko-KR" sz="1100" b="1" spc="25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lang="ko-KR" altLang="en-US" sz="1100" b="1" spc="25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건</a:t>
            </a:r>
            <a:r>
              <a:rPr lang="en-US" altLang="ko-KR" sz="1100" b="1" spc="25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  <a:endParaRPr lang="ko-KR" altLang="en-US" sz="1100" b="1" spc="25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graphicFrame>
        <p:nvGraphicFramePr>
          <p:cNvPr id="16" name="차트 15">
            <a:extLst>
              <a:ext uri="{FF2B5EF4-FFF2-40B4-BE49-F238E27FC236}">
                <a16:creationId xmlns:a16="http://schemas.microsoft.com/office/drawing/2014/main" id="{6C6A3CD5-4E90-476D-F464-A0837C2B4A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4134287"/>
              </p:ext>
            </p:extLst>
          </p:nvPr>
        </p:nvGraphicFramePr>
        <p:xfrm>
          <a:off x="831417" y="3918610"/>
          <a:ext cx="5193120" cy="17617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object 7">
            <a:extLst>
              <a:ext uri="{FF2B5EF4-FFF2-40B4-BE49-F238E27FC236}">
                <a16:creationId xmlns:a16="http://schemas.microsoft.com/office/drawing/2014/main" id="{4EAAB758-EEF8-8C73-AE88-00B1A2AE22F5}"/>
              </a:ext>
            </a:extLst>
          </p:cNvPr>
          <p:cNvSpPr txBox="1"/>
          <p:nvPr/>
        </p:nvSpPr>
        <p:spPr>
          <a:xfrm>
            <a:off x="4388641" y="581948"/>
            <a:ext cx="1869935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r">
              <a:spcBef>
                <a:spcPts val="100"/>
              </a:spcBef>
            </a:pPr>
            <a:r>
              <a:rPr lang="en-US" altLang="ko-KR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2025</a:t>
            </a:r>
            <a:r>
              <a:rPr lang="ko-KR" altLang="en-US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년 </a:t>
            </a:r>
            <a:r>
              <a:rPr lang="en-US" altLang="ko-KR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2</a:t>
            </a:r>
            <a:r>
              <a:rPr lang="ko-KR" altLang="en-US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분기 </a:t>
            </a:r>
            <a:r>
              <a:rPr lang="en-US" altLang="ko-KR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LEAP </a:t>
            </a:r>
            <a:r>
              <a:rPr lang="ko-KR" altLang="en-US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운영 보고서</a:t>
            </a:r>
            <a:endParaRPr sz="1050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0358295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_case">
            <a:extLst>
              <a:ext uri="{FF2B5EF4-FFF2-40B4-BE49-F238E27FC236}">
                <a16:creationId xmlns:a16="http://schemas.microsoft.com/office/drawing/2014/main" id="{D61A86DA-F8C8-B584-CE02-B872F772CC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4200799"/>
              </p:ext>
            </p:extLst>
          </p:nvPr>
        </p:nvGraphicFramePr>
        <p:xfrm>
          <a:off x="882684" y="2071118"/>
          <a:ext cx="5220000" cy="34615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44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4000">
                  <a:extLst>
                    <a:ext uri="{9D8B030D-6E8A-4147-A177-3AD203B41FA5}">
                      <a16:colId xmlns:a16="http://schemas.microsoft.com/office/drawing/2014/main" val="2141499484"/>
                    </a:ext>
                  </a:extLst>
                </a:gridCol>
                <a:gridCol w="1044000">
                  <a:extLst>
                    <a:ext uri="{9D8B030D-6E8A-4147-A177-3AD203B41FA5}">
                      <a16:colId xmlns:a16="http://schemas.microsoft.com/office/drawing/2014/main" val="3522617085"/>
                    </a:ext>
                  </a:extLst>
                </a:gridCol>
                <a:gridCol w="1044000">
                  <a:extLst>
                    <a:ext uri="{9D8B030D-6E8A-4147-A177-3AD203B41FA5}">
                      <a16:colId xmlns:a16="http://schemas.microsoft.com/office/drawing/2014/main" val="3303494077"/>
                    </a:ext>
                  </a:extLst>
                </a:gridCol>
              </a:tblGrid>
              <a:tr h="230767">
                <a:tc rowSpan="2"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구분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6D0E1"/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1000" spc="25" dirty="0" err="1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이용</a:t>
                      </a:r>
                      <a:r>
                        <a:rPr sz="1000" spc="25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 </a:t>
                      </a:r>
                      <a:r>
                        <a:rPr lang="ko-KR" altLang="en-US" sz="1000" spc="25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건수</a:t>
                      </a:r>
                      <a:r>
                        <a:rPr sz="1000" spc="-25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 </a:t>
                      </a:r>
                      <a:r>
                        <a:rPr sz="1000" spc="1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(</a:t>
                      </a:r>
                      <a:r>
                        <a:rPr lang="ko-KR" altLang="en-US" sz="1000" spc="1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회</a:t>
                      </a:r>
                      <a:r>
                        <a:rPr sz="1000" spc="1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)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0767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86E3E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905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CES-D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905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K-ELS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905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33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ICL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합계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0767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lang="en-US" altLang="ko-KR"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0767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lang="en-US" altLang="ko-KR"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3389357"/>
                  </a:ext>
                </a:extLst>
              </a:tr>
              <a:tr h="230767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lang="en-US" altLang="ko-KR"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2237491"/>
                  </a:ext>
                </a:extLst>
              </a:tr>
              <a:tr h="230767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lang="en-US" altLang="ko-KR"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8056533"/>
                  </a:ext>
                </a:extLst>
              </a:tr>
              <a:tr h="230767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lang="en-US" altLang="ko-KR"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0769704"/>
                  </a:ext>
                </a:extLst>
              </a:tr>
              <a:tr h="230767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lang="en-US" altLang="ko-KR"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74357581"/>
                  </a:ext>
                </a:extLst>
              </a:tr>
              <a:tr h="230767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lang="en-US" altLang="ko-KR"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9828061"/>
                  </a:ext>
                </a:extLst>
              </a:tr>
              <a:tr h="230767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lang="en-US" altLang="ko-KR"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8458734"/>
                  </a:ext>
                </a:extLst>
              </a:tr>
              <a:tr h="230767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lang="en-US" altLang="ko-KR"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3180970"/>
                  </a:ext>
                </a:extLst>
              </a:tr>
              <a:tr h="230767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lang="en-US" altLang="ko-KR"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2273138"/>
                  </a:ext>
                </a:extLst>
              </a:tr>
              <a:tr h="230767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lang="en-US" altLang="ko-KR"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5771617"/>
                  </a:ext>
                </a:extLst>
              </a:tr>
              <a:tr h="230767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lang="en-US" altLang="ko-KR"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08535921"/>
                  </a:ext>
                </a:extLst>
              </a:tr>
              <a:tr h="230767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0" name="object 4">
            <a:extLst>
              <a:ext uri="{FF2B5EF4-FFF2-40B4-BE49-F238E27FC236}">
                <a16:creationId xmlns:a16="http://schemas.microsoft.com/office/drawing/2014/main" id="{9DB645D9-A0F5-2C65-5265-A61B298A4D0F}"/>
              </a:ext>
            </a:extLst>
          </p:cNvPr>
          <p:cNvSpPr txBox="1"/>
          <p:nvPr/>
        </p:nvSpPr>
        <p:spPr>
          <a:xfrm>
            <a:off x="938980" y="1582608"/>
            <a:ext cx="2654779" cy="262251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12700" algn="just">
              <a:spcBef>
                <a:spcPts val="605"/>
              </a:spcBef>
            </a:pPr>
            <a:r>
              <a:rPr lang="ko-KR" altLang="en-US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</a:t>
            </a:r>
            <a:r>
              <a:rPr lang="en-US" altLang="ko-KR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1.</a:t>
            </a:r>
            <a:r>
              <a:rPr lang="ko-KR" altLang="en-US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이용 현황</a:t>
            </a:r>
            <a:endParaRPr lang="en-US" altLang="ko-KR" sz="1200" spc="25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7CE2A77C-27F0-A28E-26E3-F8E8DA1A05AA}"/>
              </a:ext>
            </a:extLst>
          </p:cNvPr>
          <p:cNvGrpSpPr/>
          <p:nvPr/>
        </p:nvGrpSpPr>
        <p:grpSpPr>
          <a:xfrm>
            <a:off x="599426" y="789762"/>
            <a:ext cx="5659151" cy="65868"/>
            <a:chOff x="873359" y="2117574"/>
            <a:chExt cx="5659151" cy="65868"/>
          </a:xfrm>
          <a:solidFill>
            <a:srgbClr val="6CC9CE"/>
          </a:solidFill>
        </p:grpSpPr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2CE0494B-660B-CFF5-0EEA-0F2D7A0B290D}"/>
                </a:ext>
              </a:extLst>
            </p:cNvPr>
            <p:cNvCxnSpPr>
              <a:cxnSpLocks/>
            </p:cNvCxnSpPr>
            <p:nvPr/>
          </p:nvCxnSpPr>
          <p:spPr>
            <a:xfrm>
              <a:off x="2221282" y="2150508"/>
              <a:ext cx="4311228" cy="0"/>
            </a:xfrm>
            <a:prstGeom prst="line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581ED024-3C5C-BFAC-9EBF-FAB493F5CBC0}"/>
                </a:ext>
              </a:extLst>
            </p:cNvPr>
            <p:cNvSpPr/>
            <p:nvPr/>
          </p:nvSpPr>
          <p:spPr>
            <a:xfrm>
              <a:off x="873359" y="2117574"/>
              <a:ext cx="1496120" cy="65868"/>
            </a:xfrm>
            <a:prstGeom prst="rect">
              <a:avLst/>
            </a:prstGeom>
            <a:solidFill>
              <a:srgbClr val="005F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9" name="object 9"/>
          <p:cNvSpPr/>
          <p:nvPr/>
        </p:nvSpPr>
        <p:spPr>
          <a:xfrm>
            <a:off x="593725" y="9248576"/>
            <a:ext cx="5670550" cy="0"/>
          </a:xfrm>
          <a:custGeom>
            <a:avLst/>
            <a:gdLst/>
            <a:ahLst/>
            <a:cxnLst/>
            <a:rect l="l" t="t" r="r" b="b"/>
            <a:pathLst>
              <a:path w="5670550">
                <a:moveTo>
                  <a:pt x="0" y="0"/>
                </a:moveTo>
                <a:lnTo>
                  <a:pt x="5670009" y="0"/>
                </a:lnTo>
              </a:path>
            </a:pathLst>
          </a:custGeom>
          <a:ln w="9529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xfrm>
            <a:off x="3241040" y="9407797"/>
            <a:ext cx="375920" cy="185948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 algn="ctr">
              <a:spcBef>
                <a:spcPts val="190"/>
              </a:spcBef>
            </a:pPr>
            <a:r>
              <a:rPr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 </a:t>
            </a:r>
            <a:r>
              <a:rPr 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8</a:t>
            </a:r>
            <a:r>
              <a:rPr spc="-9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7967CD-2EAA-C6D2-3FC8-C8A875E43458}"/>
              </a:ext>
            </a:extLst>
          </p:cNvPr>
          <p:cNvSpPr txBox="1"/>
          <p:nvPr/>
        </p:nvSpPr>
        <p:spPr>
          <a:xfrm>
            <a:off x="495270" y="1089031"/>
            <a:ext cx="214173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spc="25" dirty="0">
                <a:solidFill>
                  <a:srgbClr val="005FA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Ⅳ. </a:t>
            </a:r>
            <a:r>
              <a:rPr lang="ko-KR" altLang="en-US" sz="1600" spc="25" dirty="0">
                <a:solidFill>
                  <a:srgbClr val="005FA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심리진단</a:t>
            </a:r>
          </a:p>
        </p:txBody>
      </p:sp>
      <p:sp>
        <p:nvSpPr>
          <p:cNvPr id="13" name="object 4">
            <a:extLst>
              <a:ext uri="{FF2B5EF4-FFF2-40B4-BE49-F238E27FC236}">
                <a16:creationId xmlns:a16="http://schemas.microsoft.com/office/drawing/2014/main" id="{24359359-5F4A-9B1B-3B36-86C80286E283}"/>
              </a:ext>
            </a:extLst>
          </p:cNvPr>
          <p:cNvSpPr txBox="1"/>
          <p:nvPr/>
        </p:nvSpPr>
        <p:spPr>
          <a:xfrm>
            <a:off x="590519" y="5836353"/>
            <a:ext cx="5934481" cy="785471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361950" lvl="1" algn="just">
              <a:spcBef>
                <a:spcPts val="605"/>
              </a:spcBef>
            </a:pPr>
            <a:r>
              <a:rPr lang="ko-KR" altLang="en-US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</a:t>
            </a:r>
            <a:r>
              <a:rPr lang="en-US" altLang="ko-KR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2.</a:t>
            </a:r>
            <a:r>
              <a:rPr lang="ko-KR" altLang="en-US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검사 소개</a:t>
            </a:r>
            <a:endParaRPr lang="en-US" altLang="ko-KR" sz="1200" spc="25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  <a:p>
            <a:pPr marL="361950" lvl="1" algn="just">
              <a:spcBef>
                <a:spcPts val="605"/>
              </a:spcBef>
            </a:pPr>
            <a:endParaRPr lang="en-US" altLang="ko-KR" sz="1200" spc="25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  <a:p>
            <a:pPr marL="953338" lvl="2" indent="-171450" algn="just">
              <a:spcBef>
                <a:spcPts val="605"/>
              </a:spcBef>
              <a:buFont typeface="Arial" panose="020B0604020202020204" pitchFamily="34" charset="0"/>
              <a:buChar char="•"/>
            </a:pPr>
            <a:r>
              <a:rPr lang="ko-KR" altLang="en-US" sz="1200" spc="25" dirty="0" err="1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세담세담</a:t>
            </a:r>
            <a:r>
              <a:rPr lang="ko-KR" altLang="en-US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홈페이지에 로그인 시</a:t>
            </a:r>
            <a:r>
              <a:rPr lang="en-US" altLang="ko-KR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, </a:t>
            </a:r>
            <a:r>
              <a:rPr lang="ko-KR" altLang="en-US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직원 누구나 무료 검사 </a:t>
            </a:r>
            <a:r>
              <a:rPr lang="en-US" altLang="ko-KR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3</a:t>
            </a:r>
            <a:r>
              <a:rPr lang="ko-KR" altLang="en-US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종 실시 가능</a:t>
            </a:r>
            <a:endParaRPr lang="en-US" altLang="ko-KR" sz="1200" spc="25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97DB1D1B-533F-ABF6-3289-1A84055126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4821631"/>
              </p:ext>
            </p:extLst>
          </p:nvPr>
        </p:nvGraphicFramePr>
        <p:xfrm>
          <a:off x="882684" y="6781044"/>
          <a:ext cx="5220000" cy="22561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49295">
                  <a:extLst>
                    <a:ext uri="{9D8B030D-6E8A-4147-A177-3AD203B41FA5}">
                      <a16:colId xmlns:a16="http://schemas.microsoft.com/office/drawing/2014/main" val="1861313826"/>
                    </a:ext>
                  </a:extLst>
                </a:gridCol>
                <a:gridCol w="3168000">
                  <a:extLst>
                    <a:ext uri="{9D8B030D-6E8A-4147-A177-3AD203B41FA5}">
                      <a16:colId xmlns:a16="http://schemas.microsoft.com/office/drawing/2014/main" val="464278421"/>
                    </a:ext>
                  </a:extLst>
                </a:gridCol>
                <a:gridCol w="702705">
                  <a:extLst>
                    <a:ext uri="{9D8B030D-6E8A-4147-A177-3AD203B41FA5}">
                      <a16:colId xmlns:a16="http://schemas.microsoft.com/office/drawing/2014/main" val="2932133373"/>
                    </a:ext>
                  </a:extLst>
                </a:gridCol>
              </a:tblGrid>
              <a:tr h="257554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1000" dirty="0" err="1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/>
                        </a:rPr>
                        <a:t>검사명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Times New Roman"/>
                        </a:rPr>
                        <a:t>주요 내용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Times New Roman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소요시간</a:t>
                      </a:r>
                    </a:p>
                  </a:txBody>
                  <a:tcPr marL="36000" marR="36000" marT="36000" marB="3600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8332956"/>
                  </a:ext>
                </a:extLst>
              </a:tr>
              <a:tr h="66618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우울자가진단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</a:endParaRPr>
                    </a:p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CES-D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  현재 겪고 있는 </a:t>
                      </a:r>
                      <a:r>
                        <a:rPr lang="ko-KR" altLang="en-US" sz="10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우울감</a:t>
                      </a:r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무력감 등을 확인하여 일상에서 어느  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</a:endParaRPr>
                    </a:p>
                    <a:p>
                      <a:pPr marL="0" marR="0" lvl="0" indent="0" algn="l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정도로 어려움을 느끼고 있는지 측정하는 검사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5~10</a:t>
                      </a:r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분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0673288"/>
                  </a:ext>
                </a:extLst>
              </a:tr>
              <a:tr h="66618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감정노동검사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</a:endParaRPr>
                    </a:p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K-ELS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  감정노동으로 인한 문제 영역과 그 스트레스의 수준을 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</a:endParaRPr>
                    </a:p>
                    <a:p>
                      <a:pPr marL="0" marR="0" lvl="0" indent="0" algn="l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측정하는 자기보고식 검사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5~10</a:t>
                      </a:r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분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8056713"/>
                  </a:ext>
                </a:extLst>
              </a:tr>
              <a:tr h="666187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불면증자가진단검사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</a:endParaRPr>
                    </a:p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ICL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  </a:t>
                      </a:r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직장인이 자주 경험하는 불면증의 심각 수준과 개선해야 할  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</a:endParaRPr>
                    </a:p>
                    <a:p>
                      <a:pPr marL="0" marR="0" lvl="0" indent="0" algn="l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수면습관 및 수면환경을 자기 점검하는 검사</a:t>
                      </a:r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 </a:t>
                      </a:r>
                      <a:endParaRPr lang="ko-KR" altLang="en-US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5</a:t>
                      </a:r>
                      <a:r>
                        <a:rPr lang="ko-KR" altLang="en-US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+mn-cs"/>
                        </a:rPr>
                        <a:t>분</a:t>
                      </a:r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6671277"/>
                  </a:ext>
                </a:extLst>
              </a:tr>
            </a:tbl>
          </a:graphicData>
        </a:graphic>
      </p:graphicFrame>
      <p:sp>
        <p:nvSpPr>
          <p:cNvPr id="2" name="object 7">
            <a:extLst>
              <a:ext uri="{FF2B5EF4-FFF2-40B4-BE49-F238E27FC236}">
                <a16:creationId xmlns:a16="http://schemas.microsoft.com/office/drawing/2014/main" id="{4178F4BA-63D6-68FB-AF61-F42BE6805278}"/>
              </a:ext>
            </a:extLst>
          </p:cNvPr>
          <p:cNvSpPr txBox="1"/>
          <p:nvPr/>
        </p:nvSpPr>
        <p:spPr>
          <a:xfrm>
            <a:off x="4388641" y="581948"/>
            <a:ext cx="1869935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r">
              <a:spcBef>
                <a:spcPts val="100"/>
              </a:spcBef>
            </a:pPr>
            <a:r>
              <a:rPr lang="en-US" altLang="ko-KR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2025</a:t>
            </a:r>
            <a:r>
              <a:rPr lang="ko-KR" altLang="en-US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년 </a:t>
            </a:r>
            <a:r>
              <a:rPr lang="en-US" altLang="ko-KR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2</a:t>
            </a:r>
            <a:r>
              <a:rPr lang="ko-KR" altLang="en-US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분기 </a:t>
            </a:r>
            <a:r>
              <a:rPr lang="en-US" altLang="ko-KR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LEAP </a:t>
            </a:r>
            <a:r>
              <a:rPr lang="ko-KR" altLang="en-US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운영 보고서</a:t>
            </a:r>
            <a:endParaRPr sz="1050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0999270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>
            <a:extLst>
              <a:ext uri="{FF2B5EF4-FFF2-40B4-BE49-F238E27FC236}">
                <a16:creationId xmlns:a16="http://schemas.microsoft.com/office/drawing/2014/main" id="{7CE2A77C-27F0-A28E-26E3-F8E8DA1A05AA}"/>
              </a:ext>
            </a:extLst>
          </p:cNvPr>
          <p:cNvGrpSpPr/>
          <p:nvPr/>
        </p:nvGrpSpPr>
        <p:grpSpPr>
          <a:xfrm>
            <a:off x="599426" y="789762"/>
            <a:ext cx="5659151" cy="65868"/>
            <a:chOff x="873359" y="2117574"/>
            <a:chExt cx="5659151" cy="65868"/>
          </a:xfrm>
          <a:solidFill>
            <a:srgbClr val="6CC9CE"/>
          </a:solidFill>
        </p:grpSpPr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2CE0494B-660B-CFF5-0EEA-0F2D7A0B290D}"/>
                </a:ext>
              </a:extLst>
            </p:cNvPr>
            <p:cNvCxnSpPr>
              <a:cxnSpLocks/>
            </p:cNvCxnSpPr>
            <p:nvPr/>
          </p:nvCxnSpPr>
          <p:spPr>
            <a:xfrm>
              <a:off x="2221282" y="2150508"/>
              <a:ext cx="4311228" cy="0"/>
            </a:xfrm>
            <a:prstGeom prst="line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581ED024-3C5C-BFAC-9EBF-FAB493F5CBC0}"/>
                </a:ext>
              </a:extLst>
            </p:cNvPr>
            <p:cNvSpPr/>
            <p:nvPr/>
          </p:nvSpPr>
          <p:spPr>
            <a:xfrm>
              <a:off x="873359" y="2117574"/>
              <a:ext cx="1496120" cy="65868"/>
            </a:xfrm>
            <a:prstGeom prst="rect">
              <a:avLst/>
            </a:prstGeom>
            <a:solidFill>
              <a:srgbClr val="005F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9" name="object 9"/>
          <p:cNvSpPr/>
          <p:nvPr/>
        </p:nvSpPr>
        <p:spPr>
          <a:xfrm>
            <a:off x="593725" y="9248576"/>
            <a:ext cx="5670550" cy="0"/>
          </a:xfrm>
          <a:custGeom>
            <a:avLst/>
            <a:gdLst/>
            <a:ahLst/>
            <a:cxnLst/>
            <a:rect l="l" t="t" r="r" b="b"/>
            <a:pathLst>
              <a:path w="5670550">
                <a:moveTo>
                  <a:pt x="0" y="0"/>
                </a:moveTo>
                <a:lnTo>
                  <a:pt x="5670009" y="0"/>
                </a:lnTo>
              </a:path>
            </a:pathLst>
          </a:custGeom>
          <a:ln w="9529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xfrm>
            <a:off x="3241040" y="9407797"/>
            <a:ext cx="375920" cy="185948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 algn="ctr">
              <a:spcBef>
                <a:spcPts val="190"/>
              </a:spcBef>
            </a:pPr>
            <a:r>
              <a:rPr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 </a:t>
            </a:r>
            <a:r>
              <a:rPr 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9</a:t>
            </a:r>
            <a:r>
              <a:rPr lang="ko-KR" altLang="en-US" spc="-9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195F2A-B604-3082-2076-7CE164E27E81}"/>
              </a:ext>
            </a:extLst>
          </p:cNvPr>
          <p:cNvSpPr txBox="1"/>
          <p:nvPr/>
        </p:nvSpPr>
        <p:spPr>
          <a:xfrm>
            <a:off x="495270" y="1089031"/>
            <a:ext cx="214173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spc="25" dirty="0">
                <a:solidFill>
                  <a:srgbClr val="005FA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Ⅴ. </a:t>
            </a:r>
            <a:r>
              <a:rPr lang="ko-KR" altLang="en-US" sz="1600" spc="25" dirty="0">
                <a:solidFill>
                  <a:srgbClr val="005FA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홍보</a:t>
            </a:r>
          </a:p>
        </p:txBody>
      </p:sp>
      <p:sp>
        <p:nvSpPr>
          <p:cNvPr id="47" name="object 4">
            <a:extLst>
              <a:ext uri="{FF2B5EF4-FFF2-40B4-BE49-F238E27FC236}">
                <a16:creationId xmlns:a16="http://schemas.microsoft.com/office/drawing/2014/main" id="{71EDCBB8-4613-8501-2C64-17DA16AC9328}"/>
              </a:ext>
            </a:extLst>
          </p:cNvPr>
          <p:cNvSpPr txBox="1"/>
          <p:nvPr/>
        </p:nvSpPr>
        <p:spPr>
          <a:xfrm>
            <a:off x="908999" y="1494814"/>
            <a:ext cx="5341155" cy="327975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12700" algn="just">
              <a:lnSpc>
                <a:spcPct val="150000"/>
              </a:lnSpc>
              <a:spcBef>
                <a:spcPts val="605"/>
              </a:spcBef>
            </a:pPr>
            <a:r>
              <a:rPr lang="ko-KR" altLang="en-US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</a:t>
            </a:r>
            <a:r>
              <a:rPr lang="en-US" altLang="ko-KR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1.</a:t>
            </a:r>
            <a:r>
              <a:rPr lang="ko-KR" altLang="en-US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홍보 운영 현황</a:t>
            </a:r>
            <a:endParaRPr lang="en-US" altLang="ko-KR" sz="1200" spc="25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</p:txBody>
      </p:sp>
      <p:graphicFrame>
        <p:nvGraphicFramePr>
          <p:cNvPr id="48" name="object 3">
            <a:extLst>
              <a:ext uri="{FF2B5EF4-FFF2-40B4-BE49-F238E27FC236}">
                <a16:creationId xmlns:a16="http://schemas.microsoft.com/office/drawing/2014/main" id="{45D573A1-3965-53A1-D51A-29F9191EBB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973792"/>
              </p:ext>
            </p:extLst>
          </p:nvPr>
        </p:nvGraphicFramePr>
        <p:xfrm>
          <a:off x="882684" y="2067698"/>
          <a:ext cx="5341156" cy="2833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57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277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27727">
                  <a:extLst>
                    <a:ext uri="{9D8B030D-6E8A-4147-A177-3AD203B41FA5}">
                      <a16:colId xmlns:a16="http://schemas.microsoft.com/office/drawing/2014/main" val="3405444286"/>
                    </a:ext>
                  </a:extLst>
                </a:gridCol>
              </a:tblGrid>
              <a:tr h="216000">
                <a:tc rowSpan="2"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구분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88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spc="25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홍보물 제작 건수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86E3E6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ko-KR" altLang="en-US" sz="1000" dirty="0" err="1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힐링콘텐츠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기타홍보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3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4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DDDDD"/>
                      </a:solidFill>
                      <a:prstDash val="soli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5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8649215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6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406553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7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2805957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8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4623196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9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4258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10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8556646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11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095710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12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345078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누계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9" name="object 7">
            <a:extLst>
              <a:ext uri="{FF2B5EF4-FFF2-40B4-BE49-F238E27FC236}">
                <a16:creationId xmlns:a16="http://schemas.microsoft.com/office/drawing/2014/main" id="{68AE8687-5AD2-899A-1116-88C3166BC061}"/>
              </a:ext>
            </a:extLst>
          </p:cNvPr>
          <p:cNvSpPr txBox="1"/>
          <p:nvPr/>
        </p:nvSpPr>
        <p:spPr>
          <a:xfrm>
            <a:off x="4388641" y="581948"/>
            <a:ext cx="1869935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r">
              <a:spcBef>
                <a:spcPts val="100"/>
              </a:spcBef>
            </a:pPr>
            <a:r>
              <a:rPr lang="en-US" altLang="ko-KR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2025</a:t>
            </a:r>
            <a:r>
              <a:rPr lang="ko-KR" altLang="en-US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년 </a:t>
            </a:r>
            <a:r>
              <a:rPr lang="en-US" altLang="ko-KR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2</a:t>
            </a:r>
            <a:r>
              <a:rPr lang="ko-KR" altLang="en-US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분기 </a:t>
            </a:r>
            <a:r>
              <a:rPr lang="en-US" altLang="ko-KR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LEAP </a:t>
            </a:r>
            <a:r>
              <a:rPr lang="ko-KR" altLang="en-US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운영 보고서</a:t>
            </a:r>
            <a:endParaRPr sz="1050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8787655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>
            <a:extLst>
              <a:ext uri="{FF2B5EF4-FFF2-40B4-BE49-F238E27FC236}">
                <a16:creationId xmlns:a16="http://schemas.microsoft.com/office/drawing/2014/main" id="{7CE2A77C-27F0-A28E-26E3-F8E8DA1A05AA}"/>
              </a:ext>
            </a:extLst>
          </p:cNvPr>
          <p:cNvGrpSpPr/>
          <p:nvPr/>
        </p:nvGrpSpPr>
        <p:grpSpPr>
          <a:xfrm>
            <a:off x="599426" y="789762"/>
            <a:ext cx="5659151" cy="65868"/>
            <a:chOff x="873359" y="2117574"/>
            <a:chExt cx="5659151" cy="65868"/>
          </a:xfrm>
          <a:solidFill>
            <a:srgbClr val="6CC9CE"/>
          </a:solidFill>
        </p:grpSpPr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2CE0494B-660B-CFF5-0EEA-0F2D7A0B290D}"/>
                </a:ext>
              </a:extLst>
            </p:cNvPr>
            <p:cNvCxnSpPr>
              <a:cxnSpLocks/>
            </p:cNvCxnSpPr>
            <p:nvPr/>
          </p:nvCxnSpPr>
          <p:spPr>
            <a:xfrm>
              <a:off x="2221282" y="2150508"/>
              <a:ext cx="4311228" cy="0"/>
            </a:xfrm>
            <a:prstGeom prst="line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581ED024-3C5C-BFAC-9EBF-FAB493F5CBC0}"/>
                </a:ext>
              </a:extLst>
            </p:cNvPr>
            <p:cNvSpPr/>
            <p:nvPr/>
          </p:nvSpPr>
          <p:spPr>
            <a:xfrm>
              <a:off x="873359" y="2117574"/>
              <a:ext cx="1496120" cy="65868"/>
            </a:xfrm>
            <a:prstGeom prst="rect">
              <a:avLst/>
            </a:prstGeom>
            <a:solidFill>
              <a:srgbClr val="005F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839876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65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A55B38E-D737-9593-735B-CF1AAD597C81}"/>
              </a:ext>
            </a:extLst>
          </p:cNvPr>
          <p:cNvSpPr txBox="1"/>
          <p:nvPr/>
        </p:nvSpPr>
        <p:spPr>
          <a:xfrm>
            <a:off x="495270" y="1089031"/>
            <a:ext cx="214173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1600" spc="25" dirty="0">
                <a:solidFill>
                  <a:srgbClr val="005FA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Ⅴ</a:t>
            </a:r>
            <a:r>
              <a:rPr kumimoji="0" lang="en-US" altLang="ko-KR" sz="1600" b="0" i="0" u="none" strike="noStrike" kern="1200" cap="none" spc="25" normalizeH="0" baseline="0" noProof="0" dirty="0">
                <a:ln>
                  <a:noFill/>
                </a:ln>
                <a:solidFill>
                  <a:srgbClr val="005FA1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. </a:t>
            </a:r>
            <a:r>
              <a:rPr kumimoji="0" lang="ko-KR" altLang="en-US" sz="1600" b="0" i="0" u="none" strike="noStrike" kern="1200" cap="none" spc="25" normalizeH="0" baseline="0" noProof="0" dirty="0">
                <a:ln>
                  <a:noFill/>
                </a:ln>
                <a:solidFill>
                  <a:srgbClr val="005FA1"/>
                </a:solidFill>
                <a:effectLst/>
                <a:uLnTx/>
                <a:uFillTx/>
                <a:latin typeface="나눔스퀘어_ac Bold" panose="020B0600000101010101" pitchFamily="50" charset="-127"/>
                <a:ea typeface="나눔스퀘어_ac Bold" panose="020B0600000101010101" pitchFamily="50" charset="-127"/>
                <a:cs typeface="+mn-cs"/>
              </a:rPr>
              <a:t>홍보</a:t>
            </a:r>
          </a:p>
        </p:txBody>
      </p:sp>
      <p:sp>
        <p:nvSpPr>
          <p:cNvPr id="4" name="object 9">
            <a:extLst>
              <a:ext uri="{FF2B5EF4-FFF2-40B4-BE49-F238E27FC236}">
                <a16:creationId xmlns:a16="http://schemas.microsoft.com/office/drawing/2014/main" id="{975F3FCF-7197-6694-9CBA-823FA9C2B115}"/>
              </a:ext>
            </a:extLst>
          </p:cNvPr>
          <p:cNvSpPr/>
          <p:nvPr/>
        </p:nvSpPr>
        <p:spPr>
          <a:xfrm>
            <a:off x="593725" y="9248576"/>
            <a:ext cx="5670550" cy="0"/>
          </a:xfrm>
          <a:custGeom>
            <a:avLst/>
            <a:gdLst/>
            <a:ahLst/>
            <a:cxnLst/>
            <a:rect l="l" t="t" r="r" b="b"/>
            <a:pathLst>
              <a:path w="5670550">
                <a:moveTo>
                  <a:pt x="0" y="0"/>
                </a:moveTo>
                <a:lnTo>
                  <a:pt x="5670009" y="0"/>
                </a:lnTo>
              </a:path>
            </a:pathLst>
          </a:custGeom>
          <a:ln w="9529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pPr marL="0" marR="0" lvl="0" indent="0" algn="l" defTabSz="83987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653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나눔스퀘어_ac" panose="020B0600000101010101" pitchFamily="50" charset="-127"/>
              <a:ea typeface="나눔스퀘어_ac" panose="020B0600000101010101" pitchFamily="50" charset="-127"/>
              <a:cs typeface="+mn-cs"/>
            </a:endParaRPr>
          </a:p>
        </p:txBody>
      </p:sp>
      <p:sp>
        <p:nvSpPr>
          <p:cNvPr id="5" name="object 12">
            <a:extLst>
              <a:ext uri="{FF2B5EF4-FFF2-40B4-BE49-F238E27FC236}">
                <a16:creationId xmlns:a16="http://schemas.microsoft.com/office/drawing/2014/main" id="{E2FF2582-8B90-C9C5-BDB1-58E787419003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3241040" y="9407797"/>
            <a:ext cx="375920" cy="185948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 marR="0" lvl="0" indent="0" algn="ctr" defTabSz="839876" rtl="0" eaLnBrk="1" fontAlgn="auto" latinLnBrk="1" hangingPunct="1">
              <a:lnSpc>
                <a:spcPct val="100000"/>
              </a:lnSpc>
              <a:spcBef>
                <a:spcPts val="19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 </a:t>
            </a:r>
            <a:r>
              <a:rPr 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10 </a:t>
            </a:r>
            <a:r>
              <a:rPr kumimoji="0" sz="105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8A39BA3B-E376-0534-12DD-61880E1D06A7}"/>
              </a:ext>
            </a:extLst>
          </p:cNvPr>
          <p:cNvGraphicFramePr>
            <a:graphicFrameLocks noGrp="1"/>
          </p:cNvGraphicFramePr>
          <p:nvPr/>
        </p:nvGraphicFramePr>
        <p:xfrm>
          <a:off x="572643" y="2001001"/>
          <a:ext cx="5633605" cy="601386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26721">
                  <a:extLst>
                    <a:ext uri="{9D8B030D-6E8A-4147-A177-3AD203B41FA5}">
                      <a16:colId xmlns:a16="http://schemas.microsoft.com/office/drawing/2014/main" val="2470566895"/>
                    </a:ext>
                  </a:extLst>
                </a:gridCol>
                <a:gridCol w="1126721">
                  <a:extLst>
                    <a:ext uri="{9D8B030D-6E8A-4147-A177-3AD203B41FA5}">
                      <a16:colId xmlns:a16="http://schemas.microsoft.com/office/drawing/2014/main" val="4106297496"/>
                    </a:ext>
                  </a:extLst>
                </a:gridCol>
                <a:gridCol w="1126721">
                  <a:extLst>
                    <a:ext uri="{9D8B030D-6E8A-4147-A177-3AD203B41FA5}">
                      <a16:colId xmlns:a16="http://schemas.microsoft.com/office/drawing/2014/main" val="529396699"/>
                    </a:ext>
                  </a:extLst>
                </a:gridCol>
                <a:gridCol w="1126721">
                  <a:extLst>
                    <a:ext uri="{9D8B030D-6E8A-4147-A177-3AD203B41FA5}">
                      <a16:colId xmlns:a16="http://schemas.microsoft.com/office/drawing/2014/main" val="4074529662"/>
                    </a:ext>
                  </a:extLst>
                </a:gridCol>
                <a:gridCol w="1126721">
                  <a:extLst>
                    <a:ext uri="{9D8B030D-6E8A-4147-A177-3AD203B41FA5}">
                      <a16:colId xmlns:a16="http://schemas.microsoft.com/office/drawing/2014/main" val="1274657580"/>
                    </a:ext>
                  </a:extLst>
                </a:gridCol>
              </a:tblGrid>
              <a:tr h="200462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7645346"/>
                  </a:ext>
                </a:extLst>
              </a:tr>
              <a:tr h="2004621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381333"/>
                  </a:ext>
                </a:extLst>
              </a:tr>
              <a:tr h="2004621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757601"/>
                  </a:ext>
                </a:extLst>
              </a:tr>
            </a:tbl>
          </a:graphicData>
        </a:graphic>
      </p:graphicFrame>
      <p:pic>
        <p:nvPicPr>
          <p:cNvPr id="9" name="그림 8">
            <a:extLst>
              <a:ext uri="{FF2B5EF4-FFF2-40B4-BE49-F238E27FC236}">
                <a16:creationId xmlns:a16="http://schemas.microsoft.com/office/drawing/2014/main" id="{945B467C-6D48-88A6-54C2-89BA9CD7C9E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532" y="2047711"/>
            <a:ext cx="1080000" cy="1080000"/>
          </a:xfrm>
          <a:prstGeom prst="rect">
            <a:avLst/>
          </a:prstGeom>
        </p:spPr>
      </p:pic>
      <p:pic>
        <p:nvPicPr>
          <p:cNvPr id="12" name="그림 11" descr="텍스트, 스크린샷, 웹사이트, 웹 페이지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06614EF4-CE91-2ABB-CB3A-7D4B2B4E28B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523"/>
          <a:stretch>
            <a:fillRect/>
          </a:stretch>
        </p:blipFill>
        <p:spPr>
          <a:xfrm>
            <a:off x="3983977" y="5505232"/>
            <a:ext cx="1080000" cy="1159114"/>
          </a:xfrm>
          <a:prstGeom prst="rect">
            <a:avLst/>
          </a:prstGeom>
        </p:spPr>
      </p:pic>
      <p:pic>
        <p:nvPicPr>
          <p:cNvPr id="13" name="그림 12" descr="텍스트, 과일, 편지, 메뉴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FC858FD0-FF07-5E20-88DE-0EF94F7DD28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8347" y="5505232"/>
            <a:ext cx="1080000" cy="2428200"/>
          </a:xfrm>
          <a:prstGeom prst="rect">
            <a:avLst/>
          </a:prstGeom>
        </p:spPr>
      </p:pic>
      <p:pic>
        <p:nvPicPr>
          <p:cNvPr id="15" name="그림 14" descr="텍스트, 과일, 푸드그룹, 채소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FA96B8D6-0590-2AAC-50DD-3110C38C439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0948" y="2047711"/>
            <a:ext cx="1080000" cy="1080000"/>
          </a:xfrm>
          <a:prstGeom prst="rect">
            <a:avLst/>
          </a:prstGeom>
        </p:spPr>
      </p:pic>
      <p:pic>
        <p:nvPicPr>
          <p:cNvPr id="18" name="그림 17" descr="텍스트, 스크린샷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97AFD64D-F4DE-DEB6-C052-162B4C58E0A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781" y="2047711"/>
            <a:ext cx="1080000" cy="1080000"/>
          </a:xfrm>
          <a:prstGeom prst="rect">
            <a:avLst/>
          </a:prstGeom>
        </p:spPr>
      </p:pic>
      <p:pic>
        <p:nvPicPr>
          <p:cNvPr id="20" name="그림 19" descr="텍스트, 스크린샷, 디자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885B4545-7D2A-F7AD-103F-A9A32E542964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6886" y="3214384"/>
            <a:ext cx="1080000" cy="2206714"/>
          </a:xfrm>
          <a:prstGeom prst="rect">
            <a:avLst/>
          </a:prstGeom>
        </p:spPr>
      </p:pic>
      <p:pic>
        <p:nvPicPr>
          <p:cNvPr id="23" name="그림 22" descr="텍스트, 과일, 자연 식품, 바나나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99B6B021-22BE-73F3-B811-DC480559DB6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532" y="4341098"/>
            <a:ext cx="1080000" cy="1080000"/>
          </a:xfrm>
          <a:prstGeom prst="rect">
            <a:avLst/>
          </a:prstGeom>
        </p:spPr>
      </p:pic>
      <p:pic>
        <p:nvPicPr>
          <p:cNvPr id="26" name="그림 25" descr="텍스트, 스크린샷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02C87C32-DF66-E4DE-132E-90EF6DCD0322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4614" y="2047711"/>
            <a:ext cx="1080000" cy="1080000"/>
          </a:xfrm>
          <a:prstGeom prst="rect">
            <a:avLst/>
          </a:prstGeom>
        </p:spPr>
      </p:pic>
      <p:pic>
        <p:nvPicPr>
          <p:cNvPr id="28" name="그림 27" descr="텍스트, 스크린샷, 웹사이트, 디자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A595DD4F-7FEC-32C3-D0A1-D0402F647BDC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0607" y="3214384"/>
            <a:ext cx="1080000" cy="2206714"/>
          </a:xfrm>
          <a:prstGeom prst="rect">
            <a:avLst/>
          </a:prstGeom>
        </p:spPr>
      </p:pic>
      <p:pic>
        <p:nvPicPr>
          <p:cNvPr id="30" name="그림 29" descr="텍스트, 과일, 슈퍼푸드, 음식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92611B97-0222-11B7-22C6-07E78DCE9B52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1446" y="2047711"/>
            <a:ext cx="1080000" cy="1080000"/>
          </a:xfrm>
          <a:prstGeom prst="rect">
            <a:avLst/>
          </a:prstGeom>
        </p:spPr>
      </p:pic>
      <p:pic>
        <p:nvPicPr>
          <p:cNvPr id="32" name="그림 31" descr="텍스트, 스크린샷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75A21B36-CF2E-5E8B-1ECF-0C09A639A673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532" y="3214384"/>
            <a:ext cx="1080000" cy="1080000"/>
          </a:xfrm>
          <a:prstGeom prst="rect">
            <a:avLst/>
          </a:prstGeom>
        </p:spPr>
      </p:pic>
      <p:pic>
        <p:nvPicPr>
          <p:cNvPr id="34" name="그림 33" descr="텍스트, 편지, 꽃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0AEF71D8-B990-46A0-3177-65FC2A662377}"/>
              </a:ext>
            </a:extLst>
          </p:cNvPr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532" y="5505232"/>
            <a:ext cx="1080000" cy="2425500"/>
          </a:xfrm>
          <a:prstGeom prst="rect">
            <a:avLst/>
          </a:prstGeom>
        </p:spPr>
      </p:pic>
      <p:pic>
        <p:nvPicPr>
          <p:cNvPr id="36" name="그림 35" descr="텍스트, 편지, 메뉴, 친필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DD0FAC1E-F23A-4986-F062-580F254846A7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1162" y="5505232"/>
            <a:ext cx="1080000" cy="2428200"/>
          </a:xfrm>
          <a:prstGeom prst="rect">
            <a:avLst/>
          </a:prstGeom>
        </p:spPr>
      </p:pic>
      <p:pic>
        <p:nvPicPr>
          <p:cNvPr id="42" name="그림 41" descr="텍스트, 스크린샷, 웹사이트, 온라인 광고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43190DAD-57F8-BAE4-01C4-7126C7145471}"/>
              </a:ext>
            </a:extLst>
          </p:cNvPr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9058" y="3214385"/>
            <a:ext cx="1080000" cy="2206714"/>
          </a:xfrm>
          <a:prstGeom prst="rect">
            <a:avLst/>
          </a:prstGeom>
        </p:spPr>
      </p:pic>
      <p:pic>
        <p:nvPicPr>
          <p:cNvPr id="43" name="그림 42" descr="텍스트, 우산, 야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38779837-9EE5-2F48-E468-ACDF3703090A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7781" y="3214384"/>
            <a:ext cx="1080000" cy="2206714"/>
          </a:xfrm>
          <a:prstGeom prst="rect">
            <a:avLst/>
          </a:prstGeom>
        </p:spPr>
      </p:pic>
      <p:pic>
        <p:nvPicPr>
          <p:cNvPr id="49" name="그림 48" descr="텍스트, 스크린샷, 웹사이트, 온라인 광고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B83640A3-4ACF-F624-4B63-515831DA80DA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523"/>
          <a:stretch>
            <a:fillRect/>
          </a:stretch>
        </p:blipFill>
        <p:spPr>
          <a:xfrm>
            <a:off x="5099058" y="5502531"/>
            <a:ext cx="1080000" cy="1159113"/>
          </a:xfrm>
          <a:prstGeom prst="rect">
            <a:avLst/>
          </a:prstGeom>
        </p:spPr>
      </p:pic>
      <p:sp>
        <p:nvSpPr>
          <p:cNvPr id="7" name="object 4">
            <a:extLst>
              <a:ext uri="{FF2B5EF4-FFF2-40B4-BE49-F238E27FC236}">
                <a16:creationId xmlns:a16="http://schemas.microsoft.com/office/drawing/2014/main" id="{A5B473F5-32BD-2454-BA9B-E066ACE8437F}"/>
              </a:ext>
            </a:extLst>
          </p:cNvPr>
          <p:cNvSpPr txBox="1"/>
          <p:nvPr/>
        </p:nvSpPr>
        <p:spPr>
          <a:xfrm>
            <a:off x="785959" y="1428517"/>
            <a:ext cx="5662001" cy="397225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12700" algn="just">
              <a:lnSpc>
                <a:spcPct val="200000"/>
              </a:lnSpc>
              <a:spcBef>
                <a:spcPts val="605"/>
              </a:spcBef>
            </a:pPr>
            <a:r>
              <a:rPr lang="en-US" altLang="ko-KR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2.</a:t>
            </a:r>
            <a:r>
              <a:rPr lang="ko-KR" altLang="en-US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</a:t>
            </a:r>
            <a:r>
              <a:rPr lang="ko-KR" altLang="en-US" sz="1200" spc="25" dirty="0" err="1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힐링콘텐츠</a:t>
            </a:r>
            <a:r>
              <a:rPr lang="ko-KR" altLang="en-US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</a:t>
            </a:r>
            <a:r>
              <a:rPr lang="en-US" altLang="ko-KR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: </a:t>
            </a:r>
            <a:r>
              <a:rPr lang="ko-KR" altLang="en-US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다양한 주제의 </a:t>
            </a:r>
            <a:r>
              <a:rPr lang="ko-KR" altLang="en-US" sz="1200" spc="25" dirty="0" err="1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힐링카드</a:t>
            </a:r>
            <a:r>
              <a:rPr lang="ko-KR" altLang="en-US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제공</a:t>
            </a:r>
            <a:r>
              <a:rPr lang="en-US" altLang="ko-KR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, </a:t>
            </a:r>
            <a:r>
              <a:rPr lang="ko-KR" altLang="en-US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주 </a:t>
            </a:r>
            <a:r>
              <a:rPr lang="en-US" altLang="ko-KR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1</a:t>
            </a:r>
            <a:r>
              <a:rPr lang="ko-KR" altLang="en-US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회 </a:t>
            </a:r>
            <a:r>
              <a:rPr lang="ko-KR" altLang="en-US" sz="1200" spc="25" dirty="0" err="1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세담세담</a:t>
            </a:r>
            <a:r>
              <a:rPr lang="ko-KR" altLang="en-US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홈페이지에 게시</a:t>
            </a:r>
            <a:endParaRPr lang="en-US" altLang="ko-KR" sz="1200" spc="25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</p:txBody>
      </p:sp>
      <p:pic>
        <p:nvPicPr>
          <p:cNvPr id="10" name="그림 9" descr="텍스트, 과일, 포도, 음식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281F30C0-2EFA-4505-5E5E-763D7BD0ECC2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6490" y="6748966"/>
            <a:ext cx="1077488" cy="1175346"/>
          </a:xfrm>
          <a:prstGeom prst="rect">
            <a:avLst/>
          </a:prstGeom>
        </p:spPr>
      </p:pic>
      <p:pic>
        <p:nvPicPr>
          <p:cNvPr id="11" name="그림 10" descr="텍스트, 스크린샷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3858D7C5-07FF-6D0D-8FD9-FDD8CA666C8D}"/>
              </a:ext>
            </a:extLst>
          </p:cNvPr>
          <p:cNvPicPr>
            <a:picLocks noChangeAspect="1"/>
          </p:cNvPicPr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1446" y="6743075"/>
            <a:ext cx="1080000" cy="1175345"/>
          </a:xfrm>
          <a:prstGeom prst="rect">
            <a:avLst/>
          </a:prstGeom>
        </p:spPr>
      </p:pic>
      <p:sp>
        <p:nvSpPr>
          <p:cNvPr id="8" name="object 7">
            <a:extLst>
              <a:ext uri="{FF2B5EF4-FFF2-40B4-BE49-F238E27FC236}">
                <a16:creationId xmlns:a16="http://schemas.microsoft.com/office/drawing/2014/main" id="{BA4F8CDD-E42C-4440-D708-F13C8021E821}"/>
              </a:ext>
            </a:extLst>
          </p:cNvPr>
          <p:cNvSpPr txBox="1"/>
          <p:nvPr/>
        </p:nvSpPr>
        <p:spPr>
          <a:xfrm>
            <a:off x="4293000" y="581948"/>
            <a:ext cx="1965576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r">
              <a:spcBef>
                <a:spcPts val="100"/>
              </a:spcBef>
            </a:pPr>
            <a:r>
              <a:rPr lang="en-US" altLang="ko-KR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2025</a:t>
            </a:r>
            <a:r>
              <a:rPr lang="ko-KR" altLang="en-US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년 </a:t>
            </a:r>
            <a:r>
              <a:rPr lang="en-US" altLang="ko-KR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2</a:t>
            </a:r>
            <a:r>
              <a:rPr lang="ko-KR" altLang="en-US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분기 </a:t>
            </a:r>
            <a:r>
              <a:rPr lang="en-US" altLang="ko-KR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LEAP </a:t>
            </a:r>
            <a:r>
              <a:rPr lang="ko-KR" altLang="en-US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운영 보고서</a:t>
            </a:r>
            <a:endParaRPr sz="1050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4167480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CFF4BF38-9F89-91F1-9471-57E625C71A98}"/>
              </a:ext>
            </a:extLst>
          </p:cNvPr>
          <p:cNvSpPr/>
          <p:nvPr/>
        </p:nvSpPr>
        <p:spPr>
          <a:xfrm>
            <a:off x="2471576" y="371063"/>
            <a:ext cx="3907789" cy="910455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44F03B4A-3047-0808-7509-47286F55B3C7}"/>
              </a:ext>
            </a:extLst>
          </p:cNvPr>
          <p:cNvGrpSpPr/>
          <p:nvPr/>
        </p:nvGrpSpPr>
        <p:grpSpPr>
          <a:xfrm>
            <a:off x="1017491" y="434795"/>
            <a:ext cx="1357823" cy="951207"/>
            <a:chOff x="1121124" y="368307"/>
            <a:chExt cx="1496120" cy="1048089"/>
          </a:xfrm>
          <a:solidFill>
            <a:srgbClr val="005FA1"/>
          </a:solidFill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8194EDA8-28B7-7ED8-F5D6-E3AD62D76D35}"/>
                </a:ext>
              </a:extLst>
            </p:cNvPr>
            <p:cNvSpPr/>
            <p:nvPr/>
          </p:nvSpPr>
          <p:spPr>
            <a:xfrm>
              <a:off x="1121124" y="806796"/>
              <a:ext cx="1496120" cy="609600"/>
            </a:xfrm>
            <a:prstGeom prst="roundRect">
              <a:avLst/>
            </a:prstGeom>
            <a:solidFill>
              <a:srgbClr val="4657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34" dirty="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E048DF74-2A1B-4A1D-4948-853AF74C05DB}"/>
                </a:ext>
              </a:extLst>
            </p:cNvPr>
            <p:cNvSpPr/>
            <p:nvPr/>
          </p:nvSpPr>
          <p:spPr>
            <a:xfrm>
              <a:off x="1121124" y="368307"/>
              <a:ext cx="1496120" cy="609600"/>
            </a:xfrm>
            <a:prstGeom prst="rect">
              <a:avLst/>
            </a:prstGeom>
            <a:solidFill>
              <a:srgbClr val="4657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34" dirty="0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66929000-2CBB-1FA7-8650-A324AAA0F282}"/>
              </a:ext>
            </a:extLst>
          </p:cNvPr>
          <p:cNvGrpSpPr/>
          <p:nvPr/>
        </p:nvGrpSpPr>
        <p:grpSpPr>
          <a:xfrm rot="10800000">
            <a:off x="1017491" y="8519998"/>
            <a:ext cx="1357823" cy="951207"/>
            <a:chOff x="1121124" y="368307"/>
            <a:chExt cx="1496120" cy="1048089"/>
          </a:xfrm>
          <a:solidFill>
            <a:srgbClr val="005FA1"/>
          </a:solidFill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07543BD6-7E7C-0929-FAB4-E6A654591E4D}"/>
                </a:ext>
              </a:extLst>
            </p:cNvPr>
            <p:cNvSpPr/>
            <p:nvPr/>
          </p:nvSpPr>
          <p:spPr>
            <a:xfrm>
              <a:off x="1121124" y="806796"/>
              <a:ext cx="1496120" cy="609600"/>
            </a:xfrm>
            <a:prstGeom prst="roundRect">
              <a:avLst/>
            </a:prstGeom>
            <a:solidFill>
              <a:srgbClr val="4657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34" dirty="0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EC658564-8874-DCA3-F2C8-289FC20AEF7D}"/>
                </a:ext>
              </a:extLst>
            </p:cNvPr>
            <p:cNvSpPr/>
            <p:nvPr/>
          </p:nvSpPr>
          <p:spPr>
            <a:xfrm>
              <a:off x="1121124" y="368307"/>
              <a:ext cx="1496120" cy="609600"/>
            </a:xfrm>
            <a:prstGeom prst="rect">
              <a:avLst/>
            </a:prstGeom>
            <a:solidFill>
              <a:srgbClr val="4657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34"/>
            </a:p>
          </p:txBody>
        </p:sp>
      </p:grpSp>
      <p:sp>
        <p:nvSpPr>
          <p:cNvPr id="13" name="object 11">
            <a:extLst>
              <a:ext uri="{FF2B5EF4-FFF2-40B4-BE49-F238E27FC236}">
                <a16:creationId xmlns:a16="http://schemas.microsoft.com/office/drawing/2014/main" id="{31D238DB-BBBB-0A2E-35AB-5A672652AF31}"/>
              </a:ext>
            </a:extLst>
          </p:cNvPr>
          <p:cNvSpPr txBox="1"/>
          <p:nvPr/>
        </p:nvSpPr>
        <p:spPr>
          <a:xfrm>
            <a:off x="996179" y="1644304"/>
            <a:ext cx="1406058" cy="279307"/>
          </a:xfrm>
          <a:prstGeom prst="rect">
            <a:avLst/>
          </a:prstGeom>
        </p:spPr>
        <p:txBody>
          <a:bodyPr vert="horz" wrap="square" lIns="0" tIns="0" rIns="0" bIns="0" rtlCol="0" anchor="ctr" anchorCtr="0">
            <a:spAutoFit/>
          </a:bodyPr>
          <a:lstStyle/>
          <a:p>
            <a:pPr marL="11527" algn="ctr">
              <a:spcBef>
                <a:spcPts val="91"/>
              </a:spcBef>
            </a:pPr>
            <a:r>
              <a:rPr lang="en-US" altLang="ko-KR" sz="1815" spc="-18" dirty="0">
                <a:solidFill>
                  <a:srgbClr val="46577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Malgun Gothic"/>
              </a:rPr>
              <a:t>C</a:t>
            </a:r>
            <a:r>
              <a:rPr lang="en-US" altLang="ko-KR" sz="1452" spc="-18" dirty="0">
                <a:solidFill>
                  <a:srgbClr val="46577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Malgun Gothic"/>
              </a:rPr>
              <a:t>ONTENTS</a:t>
            </a:r>
            <a:endParaRPr sz="1452" dirty="0">
              <a:solidFill>
                <a:srgbClr val="46577A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Malgun Gothic"/>
            </a:endParaRP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23450A74-EF82-6F00-579A-67EFBD122CB6}"/>
              </a:ext>
            </a:extLst>
          </p:cNvPr>
          <p:cNvGrpSpPr/>
          <p:nvPr/>
        </p:nvGrpSpPr>
        <p:grpSpPr>
          <a:xfrm>
            <a:off x="3276447" y="4938488"/>
            <a:ext cx="2074688" cy="251479"/>
            <a:chOff x="3684539" y="3233608"/>
            <a:chExt cx="2285999" cy="277093"/>
          </a:xfrm>
        </p:grpSpPr>
        <p:sp>
          <p:nvSpPr>
            <p:cNvPr id="23" name="object 11">
              <a:extLst>
                <a:ext uri="{FF2B5EF4-FFF2-40B4-BE49-F238E27FC236}">
                  <a16:creationId xmlns:a16="http://schemas.microsoft.com/office/drawing/2014/main" id="{63DA0A12-DA38-AD80-9580-FC7898291493}"/>
                </a:ext>
              </a:extLst>
            </p:cNvPr>
            <p:cNvSpPr txBox="1"/>
            <p:nvPr/>
          </p:nvSpPr>
          <p:spPr>
            <a:xfrm>
              <a:off x="4159249" y="3233608"/>
              <a:ext cx="1811289" cy="277093"/>
            </a:xfrm>
            <a:prstGeom prst="rect">
              <a:avLst/>
            </a:prstGeom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marL="11527">
                <a:spcBef>
                  <a:spcPts val="91"/>
                </a:spcBef>
              </a:pPr>
              <a:r>
                <a:rPr lang="ko-KR" altLang="en-US" sz="1634" spc="-18" dirty="0">
                  <a:solidFill>
                    <a:srgbClr val="333333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cs typeface="Malgun Gothic"/>
                </a:rPr>
                <a:t>심리진단</a:t>
              </a:r>
              <a:endParaRPr lang="ko-KR" altLang="en-US" sz="1634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endParaRPr>
            </a:p>
          </p:txBody>
        </p:sp>
        <p:sp>
          <p:nvSpPr>
            <p:cNvPr id="32" name="타원 31">
              <a:extLst>
                <a:ext uri="{FF2B5EF4-FFF2-40B4-BE49-F238E27FC236}">
                  <a16:creationId xmlns:a16="http://schemas.microsoft.com/office/drawing/2014/main" id="{D0E893E7-5349-8815-3088-AB835C79B5F9}"/>
                </a:ext>
              </a:extLst>
            </p:cNvPr>
            <p:cNvSpPr/>
            <p:nvPr/>
          </p:nvSpPr>
          <p:spPr>
            <a:xfrm>
              <a:off x="3684539" y="3248272"/>
              <a:ext cx="247765" cy="247765"/>
            </a:xfrm>
            <a:prstGeom prst="ellipse">
              <a:avLst/>
            </a:prstGeom>
            <a:solidFill>
              <a:srgbClr val="4657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61" spc="-36" dirty="0">
                  <a:solidFill>
                    <a:schemeClr val="bg1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Malgun Gothic"/>
                </a:rPr>
                <a:t>Ⅳ</a:t>
              </a:r>
              <a:endParaRPr lang="ko-KR" altLang="en-US" sz="1361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0AC636CE-D1AF-D585-39E4-44628A789641}"/>
              </a:ext>
            </a:extLst>
          </p:cNvPr>
          <p:cNvGrpSpPr/>
          <p:nvPr/>
        </p:nvGrpSpPr>
        <p:grpSpPr>
          <a:xfrm>
            <a:off x="3276446" y="5612359"/>
            <a:ext cx="2489627" cy="251479"/>
            <a:chOff x="3684539" y="3233607"/>
            <a:chExt cx="2743200" cy="277093"/>
          </a:xfrm>
        </p:grpSpPr>
        <p:sp>
          <p:nvSpPr>
            <p:cNvPr id="34" name="object 11">
              <a:extLst>
                <a:ext uri="{FF2B5EF4-FFF2-40B4-BE49-F238E27FC236}">
                  <a16:creationId xmlns:a16="http://schemas.microsoft.com/office/drawing/2014/main" id="{3ABE0E3A-623A-6E29-2AEC-A6B1EDF26D11}"/>
                </a:ext>
              </a:extLst>
            </p:cNvPr>
            <p:cNvSpPr txBox="1"/>
            <p:nvPr/>
          </p:nvSpPr>
          <p:spPr>
            <a:xfrm>
              <a:off x="4159250" y="3233607"/>
              <a:ext cx="2268489" cy="277093"/>
            </a:xfrm>
            <a:prstGeom prst="rect">
              <a:avLst/>
            </a:prstGeom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marL="11527">
                <a:spcBef>
                  <a:spcPts val="91"/>
                </a:spcBef>
              </a:pPr>
              <a:r>
                <a:rPr lang="ko-KR" altLang="en-US" sz="1634" spc="-18" dirty="0">
                  <a:solidFill>
                    <a:srgbClr val="333333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cs typeface="Malgun Gothic"/>
                </a:rPr>
                <a:t>홍보</a:t>
              </a:r>
              <a:endParaRPr lang="ko-KR" altLang="en-US" sz="1634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endParaRPr>
            </a:p>
          </p:txBody>
        </p:sp>
        <p:sp>
          <p:nvSpPr>
            <p:cNvPr id="35" name="타원 34">
              <a:extLst>
                <a:ext uri="{FF2B5EF4-FFF2-40B4-BE49-F238E27FC236}">
                  <a16:creationId xmlns:a16="http://schemas.microsoft.com/office/drawing/2014/main" id="{2CEA9047-E67B-685B-0BF1-B7D566D92A21}"/>
                </a:ext>
              </a:extLst>
            </p:cNvPr>
            <p:cNvSpPr/>
            <p:nvPr/>
          </p:nvSpPr>
          <p:spPr>
            <a:xfrm>
              <a:off x="3684539" y="3248272"/>
              <a:ext cx="247765" cy="247765"/>
            </a:xfrm>
            <a:prstGeom prst="ellipse">
              <a:avLst/>
            </a:prstGeom>
            <a:solidFill>
              <a:srgbClr val="4657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61" spc="-36" dirty="0">
                  <a:solidFill>
                    <a:schemeClr val="bg1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Malgun Gothic"/>
                </a:rPr>
                <a:t>Ⅴ</a:t>
              </a:r>
              <a:endParaRPr lang="ko-KR" altLang="en-US" sz="1361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8EDAD24E-6239-1A77-473C-D31DD0E378BF}"/>
              </a:ext>
            </a:extLst>
          </p:cNvPr>
          <p:cNvGrpSpPr/>
          <p:nvPr/>
        </p:nvGrpSpPr>
        <p:grpSpPr>
          <a:xfrm>
            <a:off x="3276446" y="2916875"/>
            <a:ext cx="1867220" cy="251479"/>
            <a:chOff x="3684539" y="3233608"/>
            <a:chExt cx="2057400" cy="277093"/>
          </a:xfrm>
        </p:grpSpPr>
        <p:sp>
          <p:nvSpPr>
            <p:cNvPr id="38" name="object 11">
              <a:extLst>
                <a:ext uri="{FF2B5EF4-FFF2-40B4-BE49-F238E27FC236}">
                  <a16:creationId xmlns:a16="http://schemas.microsoft.com/office/drawing/2014/main" id="{04A8AEAD-2B5C-FDF5-73E4-45960641B398}"/>
                </a:ext>
              </a:extLst>
            </p:cNvPr>
            <p:cNvSpPr txBox="1"/>
            <p:nvPr/>
          </p:nvSpPr>
          <p:spPr>
            <a:xfrm>
              <a:off x="4159250" y="3233608"/>
              <a:ext cx="1582689" cy="277093"/>
            </a:xfrm>
            <a:prstGeom prst="rect">
              <a:avLst/>
            </a:prstGeom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marL="11527">
                <a:spcBef>
                  <a:spcPts val="91"/>
                </a:spcBef>
              </a:pPr>
              <a:r>
                <a:rPr lang="ko-KR" altLang="en-US" sz="1634" spc="-18" dirty="0">
                  <a:solidFill>
                    <a:srgbClr val="333333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cs typeface="Malgun Gothic"/>
                </a:rPr>
                <a:t>사업 개요</a:t>
              </a:r>
              <a:endParaRPr sz="1634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endParaRPr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E690FCAA-BFBD-3F25-5D3C-556ECEFCC6A0}"/>
                </a:ext>
              </a:extLst>
            </p:cNvPr>
            <p:cNvSpPr/>
            <p:nvPr/>
          </p:nvSpPr>
          <p:spPr>
            <a:xfrm>
              <a:off x="3684539" y="3248272"/>
              <a:ext cx="247765" cy="247765"/>
            </a:xfrm>
            <a:prstGeom prst="ellipse">
              <a:avLst/>
            </a:prstGeom>
            <a:solidFill>
              <a:srgbClr val="4657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61" spc="-36" dirty="0">
                  <a:solidFill>
                    <a:schemeClr val="bg1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Malgun Gothic"/>
                </a:rPr>
                <a:t>Ⅰ</a:t>
              </a:r>
              <a:endParaRPr lang="ko-KR" altLang="en-US" sz="1361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BD12491D-A709-56B2-E292-2125401B9285}"/>
              </a:ext>
            </a:extLst>
          </p:cNvPr>
          <p:cNvGrpSpPr/>
          <p:nvPr/>
        </p:nvGrpSpPr>
        <p:grpSpPr>
          <a:xfrm>
            <a:off x="3276446" y="4264617"/>
            <a:ext cx="2489627" cy="251479"/>
            <a:chOff x="3684539" y="3233607"/>
            <a:chExt cx="2743200" cy="277093"/>
          </a:xfrm>
        </p:grpSpPr>
        <p:sp>
          <p:nvSpPr>
            <p:cNvPr id="41" name="object 11">
              <a:extLst>
                <a:ext uri="{FF2B5EF4-FFF2-40B4-BE49-F238E27FC236}">
                  <a16:creationId xmlns:a16="http://schemas.microsoft.com/office/drawing/2014/main" id="{C6FBF7F5-976F-8F4B-6EF5-AB3F7417BA82}"/>
                </a:ext>
              </a:extLst>
            </p:cNvPr>
            <p:cNvSpPr txBox="1"/>
            <p:nvPr/>
          </p:nvSpPr>
          <p:spPr>
            <a:xfrm>
              <a:off x="4159250" y="3233607"/>
              <a:ext cx="2268489" cy="277093"/>
            </a:xfrm>
            <a:prstGeom prst="rect">
              <a:avLst/>
            </a:prstGeom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marL="11527">
                <a:spcBef>
                  <a:spcPts val="91"/>
                </a:spcBef>
              </a:pPr>
              <a:r>
                <a:rPr lang="ko-KR" altLang="en-US" sz="1634" spc="-18" dirty="0">
                  <a:solidFill>
                    <a:srgbClr val="333333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cs typeface="Malgun Gothic"/>
                </a:rPr>
                <a:t>심리상담</a:t>
              </a:r>
              <a:endParaRPr sz="1634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endParaRPr>
            </a:p>
          </p:txBody>
        </p:sp>
        <p:sp>
          <p:nvSpPr>
            <p:cNvPr id="42" name="타원 41">
              <a:extLst>
                <a:ext uri="{FF2B5EF4-FFF2-40B4-BE49-F238E27FC236}">
                  <a16:creationId xmlns:a16="http://schemas.microsoft.com/office/drawing/2014/main" id="{C1D64E1B-78C7-4145-8E3C-213457C372FD}"/>
                </a:ext>
              </a:extLst>
            </p:cNvPr>
            <p:cNvSpPr/>
            <p:nvPr/>
          </p:nvSpPr>
          <p:spPr>
            <a:xfrm>
              <a:off x="3684539" y="3248272"/>
              <a:ext cx="247765" cy="247765"/>
            </a:xfrm>
            <a:prstGeom prst="ellipse">
              <a:avLst/>
            </a:prstGeom>
            <a:solidFill>
              <a:srgbClr val="4657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61" spc="-36" dirty="0">
                  <a:solidFill>
                    <a:schemeClr val="bg1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Malgun Gothic"/>
                </a:rPr>
                <a:t>Ⅲ</a:t>
              </a:r>
              <a:endParaRPr lang="ko-KR" altLang="en-US" sz="1361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7FB1576F-BE1D-0CCE-A960-E16AA16DD880}"/>
              </a:ext>
            </a:extLst>
          </p:cNvPr>
          <p:cNvGrpSpPr/>
          <p:nvPr/>
        </p:nvGrpSpPr>
        <p:grpSpPr>
          <a:xfrm>
            <a:off x="3276446" y="3590746"/>
            <a:ext cx="2282158" cy="251479"/>
            <a:chOff x="3684539" y="3233608"/>
            <a:chExt cx="2514600" cy="277093"/>
          </a:xfrm>
        </p:grpSpPr>
        <p:sp>
          <p:nvSpPr>
            <p:cNvPr id="44" name="object 11">
              <a:extLst>
                <a:ext uri="{FF2B5EF4-FFF2-40B4-BE49-F238E27FC236}">
                  <a16:creationId xmlns:a16="http://schemas.microsoft.com/office/drawing/2014/main" id="{34288E0E-34B5-AC84-6B9F-0E40145A6BE7}"/>
                </a:ext>
              </a:extLst>
            </p:cNvPr>
            <p:cNvSpPr txBox="1"/>
            <p:nvPr/>
          </p:nvSpPr>
          <p:spPr>
            <a:xfrm>
              <a:off x="4159250" y="3233608"/>
              <a:ext cx="2039889" cy="277093"/>
            </a:xfrm>
            <a:prstGeom prst="rect">
              <a:avLst/>
            </a:prstGeom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marL="11527">
                <a:spcBef>
                  <a:spcPts val="91"/>
                </a:spcBef>
              </a:pPr>
              <a:r>
                <a:rPr lang="ko-KR" altLang="en-US" sz="1634" spc="-18" dirty="0">
                  <a:solidFill>
                    <a:srgbClr val="333333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cs typeface="Malgun Gothic"/>
                </a:rPr>
                <a:t>운영 요약 </a:t>
              </a:r>
              <a:endParaRPr sz="1634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endParaRPr>
            </a:p>
          </p:txBody>
        </p: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64F92B6B-AB55-C66E-DD21-BC6ECB694CD0}"/>
                </a:ext>
              </a:extLst>
            </p:cNvPr>
            <p:cNvSpPr/>
            <p:nvPr/>
          </p:nvSpPr>
          <p:spPr>
            <a:xfrm>
              <a:off x="3684539" y="3248272"/>
              <a:ext cx="247765" cy="247765"/>
            </a:xfrm>
            <a:prstGeom prst="ellipse">
              <a:avLst/>
            </a:prstGeom>
            <a:solidFill>
              <a:srgbClr val="4657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361" spc="-36" dirty="0">
                  <a:solidFill>
                    <a:schemeClr val="bg1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Malgun Gothic"/>
                </a:rPr>
                <a:t>Ⅱ</a:t>
              </a:r>
              <a:endParaRPr lang="ko-KR" altLang="en-US" sz="1361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380DDF6-B13C-1960-DD39-F1641067BAD0}"/>
              </a:ext>
            </a:extLst>
          </p:cNvPr>
          <p:cNvSpPr txBox="1"/>
          <p:nvPr/>
        </p:nvSpPr>
        <p:spPr>
          <a:xfrm>
            <a:off x="495270" y="1089031"/>
            <a:ext cx="157651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spc="25" dirty="0">
                <a:solidFill>
                  <a:srgbClr val="005FA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Ⅰ. </a:t>
            </a:r>
            <a:r>
              <a:rPr lang="ko-KR" altLang="en-US" sz="1600" spc="25" dirty="0">
                <a:solidFill>
                  <a:srgbClr val="005FA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사업 개요</a:t>
            </a: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7CE2A77C-27F0-A28E-26E3-F8E8DA1A05AA}"/>
              </a:ext>
            </a:extLst>
          </p:cNvPr>
          <p:cNvGrpSpPr/>
          <p:nvPr/>
        </p:nvGrpSpPr>
        <p:grpSpPr>
          <a:xfrm>
            <a:off x="549000" y="789762"/>
            <a:ext cx="5760000" cy="65868"/>
            <a:chOff x="873359" y="2117574"/>
            <a:chExt cx="5659151" cy="65868"/>
          </a:xfrm>
          <a:solidFill>
            <a:srgbClr val="6CC9CE"/>
          </a:solidFill>
        </p:grpSpPr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2CE0494B-660B-CFF5-0EEA-0F2D7A0B290D}"/>
                </a:ext>
              </a:extLst>
            </p:cNvPr>
            <p:cNvCxnSpPr>
              <a:cxnSpLocks/>
            </p:cNvCxnSpPr>
            <p:nvPr/>
          </p:nvCxnSpPr>
          <p:spPr>
            <a:xfrm>
              <a:off x="2221282" y="2150508"/>
              <a:ext cx="4311228" cy="0"/>
            </a:xfrm>
            <a:prstGeom prst="line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581ED024-3C5C-BFAC-9EBF-FAB493F5CBC0}"/>
                </a:ext>
              </a:extLst>
            </p:cNvPr>
            <p:cNvSpPr/>
            <p:nvPr/>
          </p:nvSpPr>
          <p:spPr>
            <a:xfrm>
              <a:off x="873359" y="2117574"/>
              <a:ext cx="1496120" cy="65868"/>
            </a:xfrm>
            <a:prstGeom prst="rect">
              <a:avLst/>
            </a:prstGeom>
            <a:solidFill>
              <a:srgbClr val="005F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4388641" y="581948"/>
            <a:ext cx="1869935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r">
              <a:spcBef>
                <a:spcPts val="100"/>
              </a:spcBef>
            </a:pPr>
            <a:r>
              <a:rPr lang="en-US" altLang="ko-KR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2025</a:t>
            </a:r>
            <a:r>
              <a:rPr lang="ko-KR" altLang="en-US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년 </a:t>
            </a:r>
            <a:r>
              <a:rPr lang="en-US" altLang="ko-KR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2</a:t>
            </a:r>
            <a:r>
              <a:rPr lang="ko-KR" altLang="en-US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분기 </a:t>
            </a:r>
            <a:r>
              <a:rPr lang="en-US" altLang="ko-KR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LEAP </a:t>
            </a:r>
            <a:r>
              <a:rPr lang="ko-KR" altLang="en-US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운영 보고서</a:t>
            </a:r>
            <a:endParaRPr sz="1050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549000" y="9248576"/>
            <a:ext cx="5760000" cy="0"/>
          </a:xfrm>
          <a:custGeom>
            <a:avLst/>
            <a:gdLst/>
            <a:ahLst/>
            <a:cxnLst/>
            <a:rect l="l" t="t" r="r" b="b"/>
            <a:pathLst>
              <a:path w="5670550">
                <a:moveTo>
                  <a:pt x="0" y="0"/>
                </a:moveTo>
                <a:lnTo>
                  <a:pt x="5670009" y="0"/>
                </a:lnTo>
              </a:path>
            </a:pathLst>
          </a:custGeom>
          <a:ln w="9529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xfrm>
            <a:off x="3241040" y="9407797"/>
            <a:ext cx="375920" cy="185948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 algn="ctr">
              <a:spcBef>
                <a:spcPts val="190"/>
              </a:spcBef>
            </a:pPr>
            <a:r>
              <a:rPr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</a:t>
            </a:r>
            <a:r>
              <a:rPr spc="-9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</a:t>
            </a:r>
          </a:p>
        </p:txBody>
      </p:sp>
      <p:sp>
        <p:nvSpPr>
          <p:cNvPr id="26" name="object 4">
            <a:extLst>
              <a:ext uri="{FF2B5EF4-FFF2-40B4-BE49-F238E27FC236}">
                <a16:creationId xmlns:a16="http://schemas.microsoft.com/office/drawing/2014/main" id="{3F4B4D98-41D5-2448-9824-D97B3B8E7066}"/>
              </a:ext>
            </a:extLst>
          </p:cNvPr>
          <p:cNvSpPr txBox="1"/>
          <p:nvPr/>
        </p:nvSpPr>
        <p:spPr>
          <a:xfrm>
            <a:off x="599425" y="1494813"/>
            <a:ext cx="5650730" cy="2797882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12700" algn="just">
              <a:lnSpc>
                <a:spcPct val="200000"/>
              </a:lnSpc>
              <a:spcBef>
                <a:spcPts val="605"/>
              </a:spcBef>
            </a:pPr>
            <a:r>
              <a:rPr lang="ko-KR" altLang="en-US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</a:t>
            </a:r>
            <a:r>
              <a:rPr lang="en-US" altLang="ko-KR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1.</a:t>
            </a:r>
            <a:r>
              <a:rPr lang="ko-KR" altLang="en-US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사업명 </a:t>
            </a:r>
            <a:r>
              <a:rPr lang="en-US" altLang="ko-KR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: EAP</a:t>
            </a:r>
            <a:r>
              <a:rPr lang="ko-KR" altLang="en-US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서비스 </a:t>
            </a:r>
            <a:r>
              <a:rPr lang="en-US" altLang="ko-KR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&lt;</a:t>
            </a:r>
            <a:r>
              <a:rPr lang="ko-KR" altLang="en-US" sz="1200" spc="25" dirty="0" err="1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세담세담</a:t>
            </a:r>
            <a:r>
              <a:rPr lang="ko-KR" altLang="en-US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프로그램</a:t>
            </a:r>
            <a:r>
              <a:rPr lang="en-US" altLang="ko-KR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&gt;</a:t>
            </a:r>
          </a:p>
          <a:p>
            <a:pPr marL="12700" algn="just">
              <a:lnSpc>
                <a:spcPct val="200000"/>
              </a:lnSpc>
              <a:spcBef>
                <a:spcPts val="605"/>
              </a:spcBef>
            </a:pPr>
            <a:r>
              <a:rPr lang="en-US" altLang="ko-KR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2.</a:t>
            </a:r>
            <a:r>
              <a:rPr lang="ko-KR" altLang="en-US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운영 기간 </a:t>
            </a:r>
            <a:r>
              <a:rPr lang="en-US" altLang="ko-KR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: 2025. 03. 01. ~ 2025. 06. 30.</a:t>
            </a:r>
          </a:p>
          <a:p>
            <a:pPr marL="12700" algn="just">
              <a:lnSpc>
                <a:spcPct val="200000"/>
              </a:lnSpc>
              <a:spcBef>
                <a:spcPts val="605"/>
              </a:spcBef>
            </a:pPr>
            <a:r>
              <a:rPr lang="ko-KR" altLang="en-US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</a:t>
            </a:r>
            <a:r>
              <a:rPr lang="en-US" altLang="ko-KR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3.</a:t>
            </a:r>
            <a:r>
              <a:rPr lang="ko-KR" altLang="en-US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사업 목적</a:t>
            </a:r>
            <a:endParaRPr lang="en-US" altLang="ko-KR" sz="1200" spc="25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  <a:p>
            <a:pPr marL="444500" lvl="1" indent="-176213" algn="just">
              <a:lnSpc>
                <a:spcPct val="150000"/>
              </a:lnSpc>
              <a:spcBef>
                <a:spcPts val="605"/>
              </a:spcBef>
              <a:buFont typeface="Arial" panose="020B0604020202020204" pitchFamily="34" charset="0"/>
              <a:buChar char="•"/>
            </a:pPr>
            <a:r>
              <a:rPr lang="ko-KR" altLang="en-US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구성원의 마음건강 증진을 위한 전문 심리상담 프로그램을 제공</a:t>
            </a:r>
            <a:endParaRPr lang="en-US" altLang="ko-KR" sz="1200" spc="25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  <a:p>
            <a:pPr marL="444500" lvl="1" indent="-176213" algn="just">
              <a:lnSpc>
                <a:spcPct val="150000"/>
              </a:lnSpc>
              <a:spcBef>
                <a:spcPts val="605"/>
              </a:spcBef>
              <a:buFont typeface="Arial" panose="020B0604020202020204" pitchFamily="34" charset="0"/>
              <a:buChar char="•"/>
            </a:pPr>
            <a:r>
              <a:rPr lang="ko-KR" altLang="en-US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다양한 </a:t>
            </a:r>
            <a:r>
              <a:rPr lang="ko-KR" altLang="en-US" sz="1200" spc="25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내외부</a:t>
            </a:r>
            <a:r>
              <a:rPr lang="ko-KR" altLang="en-US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요인으로 발생하는 스트레스를 예방하고 심리정서 관리의 필요성 제고</a:t>
            </a:r>
            <a:endParaRPr lang="en-US" altLang="ko-KR" sz="1200" spc="25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marL="444500" lvl="1" indent="-176213" algn="just">
              <a:lnSpc>
                <a:spcPct val="150000"/>
              </a:lnSpc>
              <a:spcBef>
                <a:spcPts val="605"/>
              </a:spcBef>
              <a:buFont typeface="Arial" panose="020B0604020202020204" pitchFamily="34" charset="0"/>
              <a:buChar char="•"/>
            </a:pPr>
            <a:r>
              <a:rPr lang="ko-KR" altLang="en-US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심리적 어려움을 해소하여 일과 삶의 균형감을 찾고 업무 생산성 증대에 기여</a:t>
            </a:r>
            <a:endParaRPr lang="en-US" altLang="ko-KR" sz="1200" spc="25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  <a:p>
            <a:pPr marL="12700" algn="just">
              <a:lnSpc>
                <a:spcPct val="200000"/>
              </a:lnSpc>
              <a:spcBef>
                <a:spcPts val="605"/>
              </a:spcBef>
            </a:pPr>
            <a:r>
              <a:rPr lang="ko-KR" altLang="en-US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</a:t>
            </a:r>
            <a:r>
              <a:rPr lang="en-US" altLang="ko-KR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4.</a:t>
            </a:r>
            <a:r>
              <a:rPr lang="ko-KR" altLang="en-US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운영 주요 범위</a:t>
            </a:r>
            <a:endParaRPr lang="en-US" altLang="ko-KR" sz="1200" spc="25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7440E7DE-EC0D-7318-5954-5A6C213B9691}"/>
              </a:ext>
            </a:extLst>
          </p:cNvPr>
          <p:cNvGrpSpPr/>
          <p:nvPr/>
        </p:nvGrpSpPr>
        <p:grpSpPr>
          <a:xfrm>
            <a:off x="1964985" y="5411117"/>
            <a:ext cx="3074351" cy="3124542"/>
            <a:chOff x="1964985" y="5185223"/>
            <a:chExt cx="3074351" cy="3124542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BF3BAB18-3DF3-4C22-D4DD-75FB5BB48A12}"/>
                </a:ext>
              </a:extLst>
            </p:cNvPr>
            <p:cNvSpPr/>
            <p:nvPr/>
          </p:nvSpPr>
          <p:spPr>
            <a:xfrm rot="2700000">
              <a:off x="2870444" y="5185223"/>
              <a:ext cx="1263431" cy="1263432"/>
            </a:xfrm>
            <a:prstGeom prst="rect">
              <a:avLst/>
            </a:prstGeom>
            <a:solidFill>
              <a:srgbClr val="FEBAA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34" dirty="0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A146311F-A2CF-B3F8-DDA3-4FD8E7C2C317}"/>
                </a:ext>
              </a:extLst>
            </p:cNvPr>
            <p:cNvSpPr/>
            <p:nvPr/>
          </p:nvSpPr>
          <p:spPr>
            <a:xfrm rot="2700000">
              <a:off x="2870444" y="7046334"/>
              <a:ext cx="1263431" cy="1263432"/>
            </a:xfrm>
            <a:prstGeom prst="rect">
              <a:avLst/>
            </a:prstGeom>
            <a:solidFill>
              <a:srgbClr val="C6C1B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34" dirty="0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D1EEA0DA-F896-8B2A-37B6-9FB768F77A47}"/>
                </a:ext>
              </a:extLst>
            </p:cNvPr>
            <p:cNvSpPr/>
            <p:nvPr/>
          </p:nvSpPr>
          <p:spPr>
            <a:xfrm rot="2700000">
              <a:off x="3775904" y="6128747"/>
              <a:ext cx="1263431" cy="1263432"/>
            </a:xfrm>
            <a:prstGeom prst="rect">
              <a:avLst/>
            </a:prstGeom>
            <a:solidFill>
              <a:srgbClr val="FAE3B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34" dirty="0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0039C752-E6FC-7FE3-5C10-EE80D67D4114}"/>
                </a:ext>
              </a:extLst>
            </p:cNvPr>
            <p:cNvSpPr/>
            <p:nvPr/>
          </p:nvSpPr>
          <p:spPr>
            <a:xfrm rot="2700000">
              <a:off x="1964985" y="6107150"/>
              <a:ext cx="1263431" cy="1263432"/>
            </a:xfrm>
            <a:prstGeom prst="rect">
              <a:avLst/>
            </a:prstGeom>
            <a:solidFill>
              <a:srgbClr val="8DCBE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34" dirty="0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E3613F45-FE4E-5376-5385-1EAD0695F34A}"/>
                </a:ext>
              </a:extLst>
            </p:cNvPr>
            <p:cNvSpPr/>
            <p:nvPr/>
          </p:nvSpPr>
          <p:spPr>
            <a:xfrm rot="2700000">
              <a:off x="3065990" y="6266196"/>
              <a:ext cx="815685" cy="815686"/>
            </a:xfrm>
            <a:prstGeom prst="rect">
              <a:avLst/>
            </a:prstGeom>
            <a:solidFill>
              <a:srgbClr val="EFEDE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34" dirty="0"/>
            </a:p>
          </p:txBody>
        </p:sp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id="{57B3FA3B-0EAB-FC5E-3EAE-419FC1F2F3C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107633" y="6536249"/>
              <a:ext cx="774109" cy="348144"/>
            </a:xfrm>
            <a:prstGeom prst="rect">
              <a:avLst/>
            </a:prstGeom>
          </p:spPr>
        </p:pic>
        <p:pic>
          <p:nvPicPr>
            <p:cNvPr id="41" name="그림 40">
              <a:extLst>
                <a:ext uri="{FF2B5EF4-FFF2-40B4-BE49-F238E27FC236}">
                  <a16:creationId xmlns:a16="http://schemas.microsoft.com/office/drawing/2014/main" id="{6555772D-316F-0507-0537-FF71EDD3A1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1398" y="5536177"/>
              <a:ext cx="561525" cy="561525"/>
            </a:xfrm>
            <a:prstGeom prst="rect">
              <a:avLst/>
            </a:prstGeom>
          </p:spPr>
        </p:pic>
        <p:pic>
          <p:nvPicPr>
            <p:cNvPr id="42" name="그림 41">
              <a:extLst>
                <a:ext uri="{FF2B5EF4-FFF2-40B4-BE49-F238E27FC236}">
                  <a16:creationId xmlns:a16="http://schemas.microsoft.com/office/drawing/2014/main" id="{A7F6A170-6BF9-10BC-016E-955F22CAD42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26858" y="6479701"/>
              <a:ext cx="561525" cy="561525"/>
            </a:xfrm>
            <a:prstGeom prst="rect">
              <a:avLst/>
            </a:prstGeom>
          </p:spPr>
        </p:pic>
        <p:pic>
          <p:nvPicPr>
            <p:cNvPr id="46" name="그림 45">
              <a:extLst>
                <a:ext uri="{FF2B5EF4-FFF2-40B4-BE49-F238E27FC236}">
                  <a16:creationId xmlns:a16="http://schemas.microsoft.com/office/drawing/2014/main" id="{D7B7773A-D879-252F-7C10-BE3B8C5D282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21398" y="7397288"/>
              <a:ext cx="561525" cy="561525"/>
            </a:xfrm>
            <a:prstGeom prst="rect">
              <a:avLst/>
            </a:prstGeom>
          </p:spPr>
        </p:pic>
        <p:pic>
          <p:nvPicPr>
            <p:cNvPr id="48" name="그림 47">
              <a:extLst>
                <a:ext uri="{FF2B5EF4-FFF2-40B4-BE49-F238E27FC236}">
                  <a16:creationId xmlns:a16="http://schemas.microsoft.com/office/drawing/2014/main" id="{3F45BDC1-E1FA-9F09-E453-D61135CC1DF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duotone>
                <a:schemeClr val="accent5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15938" y="6458104"/>
              <a:ext cx="561525" cy="561525"/>
            </a:xfrm>
            <a:prstGeom prst="rect">
              <a:avLst/>
            </a:prstGeom>
          </p:spPr>
        </p:pic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ABB166F4-950D-D2C4-5F01-82E1911D0920}"/>
              </a:ext>
            </a:extLst>
          </p:cNvPr>
          <p:cNvSpPr txBox="1"/>
          <p:nvPr/>
        </p:nvSpPr>
        <p:spPr>
          <a:xfrm>
            <a:off x="770960" y="4873871"/>
            <a:ext cx="7863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spc="23" dirty="0">
                <a:solidFill>
                  <a:srgbClr val="FEBAAD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심리상담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3D06B45-2784-9E0D-E18B-83BD0D51AA7B}"/>
              </a:ext>
            </a:extLst>
          </p:cNvPr>
          <p:cNvSpPr txBox="1"/>
          <p:nvPr/>
        </p:nvSpPr>
        <p:spPr>
          <a:xfrm>
            <a:off x="635973" y="5200756"/>
            <a:ext cx="2508208" cy="6822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67135" indent="-155608">
              <a:spcBef>
                <a:spcPts val="549"/>
              </a:spcBef>
              <a:buFont typeface="Arial" panose="020B0604020202020204" pitchFamily="34" charset="0"/>
              <a:buChar char="•"/>
            </a:pPr>
            <a:r>
              <a:rPr lang="ko-KR" altLang="en-US" sz="1000" spc="23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조직부문</a:t>
            </a:r>
            <a:r>
              <a:rPr lang="en-US" altLang="ko-KR" sz="1000" spc="23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: </a:t>
            </a:r>
            <a:r>
              <a:rPr lang="ko-KR" altLang="en-US" sz="1000" spc="23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직무스트레스</a:t>
            </a:r>
            <a:r>
              <a:rPr lang="en-US" altLang="ko-KR" sz="1000" spc="23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, </a:t>
            </a:r>
            <a:r>
              <a:rPr lang="ko-KR" altLang="en-US" sz="1000" spc="23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업무부적응 등</a:t>
            </a:r>
            <a:endParaRPr lang="en-US" altLang="ko-KR" sz="1000" spc="23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  <a:p>
            <a:pPr marL="167135" indent="-155608">
              <a:spcBef>
                <a:spcPts val="549"/>
              </a:spcBef>
              <a:buFont typeface="Arial" panose="020B0604020202020204" pitchFamily="34" charset="0"/>
              <a:buChar char="•"/>
            </a:pPr>
            <a:r>
              <a:rPr lang="ko-KR" altLang="en-US" sz="1000" spc="23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개인부문 </a:t>
            </a:r>
            <a:r>
              <a:rPr lang="en-US" altLang="ko-KR" sz="1000" spc="23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: </a:t>
            </a:r>
            <a:r>
              <a:rPr lang="ko-KR" altLang="en-US" sz="1000" spc="23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우울</a:t>
            </a:r>
            <a:r>
              <a:rPr lang="en-US" altLang="ko-KR" sz="1000" spc="23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, </a:t>
            </a:r>
            <a:r>
              <a:rPr lang="ko-KR" altLang="en-US" sz="1000" spc="23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불안</a:t>
            </a:r>
            <a:r>
              <a:rPr lang="en-US" altLang="ko-KR" sz="1000" spc="23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, PTSD, </a:t>
            </a:r>
            <a:r>
              <a:rPr lang="ko-KR" altLang="en-US" sz="1000" spc="23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공황장애 등</a:t>
            </a:r>
            <a:endParaRPr lang="en-US" altLang="ko-KR" sz="1000" spc="23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  <a:p>
            <a:pPr marL="167135" indent="-155608">
              <a:spcBef>
                <a:spcPts val="549"/>
              </a:spcBef>
              <a:buFont typeface="Arial" panose="020B0604020202020204" pitchFamily="34" charset="0"/>
              <a:buChar char="•"/>
            </a:pPr>
            <a:r>
              <a:rPr lang="ko-KR" altLang="en-US" sz="1000" spc="23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가정부문 </a:t>
            </a:r>
            <a:r>
              <a:rPr lang="en-US" altLang="ko-KR" sz="1000" spc="23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: </a:t>
            </a:r>
            <a:r>
              <a:rPr lang="ko-KR" altLang="en-US" sz="1000" spc="23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부부갈등</a:t>
            </a:r>
            <a:r>
              <a:rPr lang="en-US" altLang="ko-KR" sz="1000" spc="23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, </a:t>
            </a:r>
            <a:r>
              <a:rPr lang="ko-KR" altLang="en-US" sz="1000" spc="23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자녀양육 등</a:t>
            </a:r>
            <a:endParaRPr lang="en-US" altLang="ko-KR" sz="1000" spc="23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76EB68A-031D-9F79-3A6B-31C9B9A4D132}"/>
              </a:ext>
            </a:extLst>
          </p:cNvPr>
          <p:cNvSpPr txBox="1"/>
          <p:nvPr/>
        </p:nvSpPr>
        <p:spPr>
          <a:xfrm>
            <a:off x="4388641" y="5200756"/>
            <a:ext cx="178676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4150" indent="-171450">
              <a:spcBef>
                <a:spcPts val="605"/>
              </a:spcBef>
              <a:buFont typeface="Arial" panose="020B0604020202020204" pitchFamily="34" charset="0"/>
              <a:buChar char="•"/>
            </a:pPr>
            <a:r>
              <a:rPr lang="ko-KR" altLang="en-US" sz="10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우울 자가진단 </a:t>
            </a:r>
            <a:r>
              <a:rPr lang="en-US" altLang="ko-KR" sz="10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(CES-D)</a:t>
            </a:r>
          </a:p>
          <a:p>
            <a:pPr marL="184150" indent="-171450">
              <a:spcBef>
                <a:spcPts val="605"/>
              </a:spcBef>
              <a:buFont typeface="Arial" panose="020B0604020202020204" pitchFamily="34" charset="0"/>
              <a:buChar char="•"/>
            </a:pPr>
            <a:r>
              <a:rPr lang="ko-KR" altLang="en-US" sz="10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감정노동검사 </a:t>
            </a:r>
            <a:r>
              <a:rPr lang="en-US" altLang="ko-KR" sz="10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(K-ELS)</a:t>
            </a:r>
          </a:p>
          <a:p>
            <a:pPr marL="184150" indent="-171450">
              <a:spcBef>
                <a:spcPts val="605"/>
              </a:spcBef>
              <a:buFont typeface="Arial" panose="020B0604020202020204" pitchFamily="34" charset="0"/>
              <a:buChar char="•"/>
            </a:pPr>
            <a:r>
              <a:rPr lang="ko-KR" altLang="en-US" sz="10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불면증 자가진단 검사 </a:t>
            </a:r>
            <a:r>
              <a:rPr lang="en-US" altLang="ko-KR" sz="10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(ICL)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D6EC604A-C536-5034-E5D8-32EEC927FDC6}"/>
              </a:ext>
            </a:extLst>
          </p:cNvPr>
          <p:cNvSpPr txBox="1"/>
          <p:nvPr/>
        </p:nvSpPr>
        <p:spPr>
          <a:xfrm>
            <a:off x="5214126" y="4873871"/>
            <a:ext cx="7863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spc="23" dirty="0">
                <a:solidFill>
                  <a:srgbClr val="F7D453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심리진단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DC82E51C-7C2F-95B9-6159-B505348101F6}"/>
              </a:ext>
            </a:extLst>
          </p:cNvPr>
          <p:cNvSpPr txBox="1"/>
          <p:nvPr/>
        </p:nvSpPr>
        <p:spPr>
          <a:xfrm>
            <a:off x="5214126" y="7719641"/>
            <a:ext cx="7863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spc="23" dirty="0">
                <a:solidFill>
                  <a:srgbClr val="C6C1B6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운영관리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9063564-E378-FA62-5F3E-9F243907F3A3}"/>
              </a:ext>
            </a:extLst>
          </p:cNvPr>
          <p:cNvSpPr txBox="1"/>
          <p:nvPr/>
        </p:nvSpPr>
        <p:spPr>
          <a:xfrm>
            <a:off x="4388641" y="8148874"/>
            <a:ext cx="1487101" cy="8361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67135" indent="-155608">
              <a:spcBef>
                <a:spcPts val="549"/>
              </a:spcBef>
              <a:buFont typeface="Arial" panose="020B0604020202020204" pitchFamily="34" charset="0"/>
              <a:buChar char="•"/>
            </a:pPr>
            <a:r>
              <a:rPr lang="ko-KR" altLang="en-US" sz="1000" spc="23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사업 운영관리 및 보고</a:t>
            </a:r>
            <a:endParaRPr lang="en-US" altLang="ko-KR" sz="1000" spc="23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  <a:p>
            <a:pPr marL="167135" indent="-155608">
              <a:spcBef>
                <a:spcPts val="549"/>
              </a:spcBef>
              <a:buFont typeface="Arial" panose="020B0604020202020204" pitchFamily="34" charset="0"/>
              <a:buChar char="•"/>
            </a:pPr>
            <a:r>
              <a:rPr lang="ko-KR" altLang="en-US" sz="1000" spc="23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위기사례관리</a:t>
            </a:r>
            <a:endParaRPr lang="en-US" altLang="ko-KR" sz="1000" spc="23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  <a:p>
            <a:pPr marL="167135" indent="-155608">
              <a:spcBef>
                <a:spcPts val="549"/>
              </a:spcBef>
              <a:buFont typeface="Arial" panose="020B0604020202020204" pitchFamily="34" charset="0"/>
              <a:buChar char="•"/>
            </a:pPr>
            <a:r>
              <a:rPr lang="ko-KR" altLang="en-US" sz="1000" spc="23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힐링 콘텐츠 게시 등 홍보활동</a:t>
            </a:r>
            <a:endParaRPr lang="en-US" altLang="ko-KR" sz="1000" spc="23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4B68425-CA92-2C19-124F-DBDF0D2360C8}"/>
              </a:ext>
            </a:extLst>
          </p:cNvPr>
          <p:cNvSpPr txBox="1"/>
          <p:nvPr/>
        </p:nvSpPr>
        <p:spPr>
          <a:xfrm>
            <a:off x="635973" y="8063282"/>
            <a:ext cx="1798268" cy="7626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67135" indent="-155608">
              <a:lnSpc>
                <a:spcPct val="150000"/>
              </a:lnSpc>
              <a:spcBef>
                <a:spcPts val="549"/>
              </a:spcBef>
              <a:buFont typeface="Arial" panose="020B0604020202020204" pitchFamily="34" charset="0"/>
              <a:buChar char="•"/>
            </a:pPr>
            <a:r>
              <a:rPr lang="ko-KR" altLang="en-US" sz="1000" spc="23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정신건강 증진 및 스트레스 해소를 위한</a:t>
            </a:r>
            <a:r>
              <a:rPr lang="en-US" altLang="ko-KR" sz="1000" spc="23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lang="ko-KR" altLang="en-US" sz="1000" spc="23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다양한 주제의 프로그램 구성 </a:t>
            </a:r>
            <a:endParaRPr lang="en-US" altLang="ko-KR" sz="1000" spc="23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403984AB-2CF1-381A-2B90-158E3E32DACB}"/>
              </a:ext>
            </a:extLst>
          </p:cNvPr>
          <p:cNvSpPr txBox="1"/>
          <p:nvPr/>
        </p:nvSpPr>
        <p:spPr>
          <a:xfrm>
            <a:off x="770960" y="7719641"/>
            <a:ext cx="7863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spc="23" dirty="0">
                <a:solidFill>
                  <a:srgbClr val="B4A59E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프로그램</a:t>
            </a:r>
          </a:p>
        </p:txBody>
      </p:sp>
    </p:spTree>
    <p:extLst>
      <p:ext uri="{BB962C8B-B14F-4D97-AF65-F5344CB8AC3E}">
        <p14:creationId xmlns:p14="http://schemas.microsoft.com/office/powerpoint/2010/main" val="28813627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>
            <a:extLst>
              <a:ext uri="{FF2B5EF4-FFF2-40B4-BE49-F238E27FC236}">
                <a16:creationId xmlns:a16="http://schemas.microsoft.com/office/drawing/2014/main" id="{7CE2A77C-27F0-A28E-26E3-F8E8DA1A05AA}"/>
              </a:ext>
            </a:extLst>
          </p:cNvPr>
          <p:cNvGrpSpPr/>
          <p:nvPr/>
        </p:nvGrpSpPr>
        <p:grpSpPr>
          <a:xfrm>
            <a:off x="599426" y="789762"/>
            <a:ext cx="5659151" cy="65868"/>
            <a:chOff x="873359" y="2117574"/>
            <a:chExt cx="5659151" cy="65868"/>
          </a:xfrm>
          <a:solidFill>
            <a:srgbClr val="6CC9CE"/>
          </a:solidFill>
        </p:grpSpPr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2CE0494B-660B-CFF5-0EEA-0F2D7A0B290D}"/>
                </a:ext>
              </a:extLst>
            </p:cNvPr>
            <p:cNvCxnSpPr>
              <a:cxnSpLocks/>
            </p:cNvCxnSpPr>
            <p:nvPr/>
          </p:nvCxnSpPr>
          <p:spPr>
            <a:xfrm>
              <a:off x="2221282" y="2150508"/>
              <a:ext cx="4311228" cy="0"/>
            </a:xfrm>
            <a:prstGeom prst="line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581ED024-3C5C-BFAC-9EBF-FAB493F5CBC0}"/>
                </a:ext>
              </a:extLst>
            </p:cNvPr>
            <p:cNvSpPr/>
            <p:nvPr/>
          </p:nvSpPr>
          <p:spPr>
            <a:xfrm>
              <a:off x="873359" y="2117574"/>
              <a:ext cx="1496120" cy="65868"/>
            </a:xfrm>
            <a:prstGeom prst="rect">
              <a:avLst/>
            </a:prstGeom>
            <a:solidFill>
              <a:srgbClr val="005F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9" name="object 9"/>
          <p:cNvSpPr/>
          <p:nvPr/>
        </p:nvSpPr>
        <p:spPr>
          <a:xfrm>
            <a:off x="593725" y="9248576"/>
            <a:ext cx="5670550" cy="0"/>
          </a:xfrm>
          <a:custGeom>
            <a:avLst/>
            <a:gdLst/>
            <a:ahLst/>
            <a:cxnLst/>
            <a:rect l="l" t="t" r="r" b="b"/>
            <a:pathLst>
              <a:path w="5670550">
                <a:moveTo>
                  <a:pt x="0" y="0"/>
                </a:moveTo>
                <a:lnTo>
                  <a:pt x="5670009" y="0"/>
                </a:lnTo>
              </a:path>
            </a:pathLst>
          </a:custGeom>
          <a:ln w="9529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xfrm>
            <a:off x="3241040" y="9407797"/>
            <a:ext cx="375920" cy="185948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 algn="ctr">
              <a:spcBef>
                <a:spcPts val="190"/>
              </a:spcBef>
            </a:pPr>
            <a:r>
              <a:rPr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</a:t>
            </a:r>
            <a:r>
              <a:rPr spc="-9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69924F-F574-4C9A-EFE5-3AE809CEC3B7}"/>
              </a:ext>
            </a:extLst>
          </p:cNvPr>
          <p:cNvSpPr txBox="1"/>
          <p:nvPr/>
        </p:nvSpPr>
        <p:spPr>
          <a:xfrm>
            <a:off x="495270" y="1089031"/>
            <a:ext cx="214173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spc="25" dirty="0">
                <a:solidFill>
                  <a:srgbClr val="005FA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Ⅱ. </a:t>
            </a:r>
            <a:r>
              <a:rPr lang="ko-KR" altLang="en-US" sz="1600" spc="25" dirty="0">
                <a:solidFill>
                  <a:srgbClr val="005FA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운영 요약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40640106-2C31-2E5B-EFD9-BDC710AD4DBB}"/>
              </a:ext>
            </a:extLst>
          </p:cNvPr>
          <p:cNvSpPr/>
          <p:nvPr/>
        </p:nvSpPr>
        <p:spPr>
          <a:xfrm>
            <a:off x="593723" y="6554028"/>
            <a:ext cx="5664854" cy="2520000"/>
          </a:xfrm>
          <a:prstGeom prst="roundRect">
            <a:avLst>
              <a:gd name="adj" fmla="val 8133"/>
            </a:avLst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43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2A67878F-2607-A7FB-F7C2-5F7C204BC36F}"/>
              </a:ext>
            </a:extLst>
          </p:cNvPr>
          <p:cNvSpPr/>
          <p:nvPr/>
        </p:nvSpPr>
        <p:spPr>
          <a:xfrm>
            <a:off x="593724" y="5022413"/>
            <a:ext cx="5664852" cy="1328614"/>
          </a:xfrm>
          <a:prstGeom prst="roundRect">
            <a:avLst>
              <a:gd name="adj" fmla="val 8133"/>
            </a:avLst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43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7DF49E05-2637-2240-8CF7-16456E6FD753}"/>
              </a:ext>
            </a:extLst>
          </p:cNvPr>
          <p:cNvSpPr/>
          <p:nvPr/>
        </p:nvSpPr>
        <p:spPr>
          <a:xfrm>
            <a:off x="593724" y="1990471"/>
            <a:ext cx="5664852" cy="2861170"/>
          </a:xfrm>
          <a:prstGeom prst="roundRect">
            <a:avLst>
              <a:gd name="adj" fmla="val 8133"/>
            </a:avLst>
          </a:prstGeom>
          <a:solidFill>
            <a:srgbClr val="F6F6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943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6DA1EC-32DA-38E4-FA85-C86BF0D635DC}"/>
              </a:ext>
            </a:extLst>
          </p:cNvPr>
          <p:cNvSpPr txBox="1"/>
          <p:nvPr/>
        </p:nvSpPr>
        <p:spPr>
          <a:xfrm>
            <a:off x="852823" y="2131448"/>
            <a:ext cx="2119491" cy="2916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95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[</a:t>
            </a:r>
            <a:r>
              <a:rPr lang="ko-KR" altLang="en-US" sz="1295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서비스 유형별 이용 인원</a:t>
            </a:r>
            <a:r>
              <a:rPr lang="en-US" altLang="ko-KR" sz="1295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sz="1295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명</a:t>
            </a:r>
            <a:r>
              <a:rPr lang="en-US" altLang="ko-KR" sz="1295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)]</a:t>
            </a:r>
            <a:endParaRPr lang="ko-KR" altLang="en-US" sz="1295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aphicFrame>
        <p:nvGraphicFramePr>
          <p:cNvPr id="10" name="차트 9">
            <a:extLst>
              <a:ext uri="{FF2B5EF4-FFF2-40B4-BE49-F238E27FC236}">
                <a16:creationId xmlns:a16="http://schemas.microsoft.com/office/drawing/2014/main" id="{FFD77959-1D18-C832-5A99-C3B186BCFC4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9434709"/>
              </p:ext>
            </p:extLst>
          </p:nvPr>
        </p:nvGraphicFramePr>
        <p:xfrm>
          <a:off x="455261" y="2239190"/>
          <a:ext cx="2914615" cy="25629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37928019-B350-1FBD-FEE1-21264C52DFF8}"/>
              </a:ext>
            </a:extLst>
          </p:cNvPr>
          <p:cNvSpPr txBox="1"/>
          <p:nvPr/>
        </p:nvSpPr>
        <p:spPr>
          <a:xfrm>
            <a:off x="4021048" y="2130796"/>
            <a:ext cx="1507144" cy="2916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95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[</a:t>
            </a:r>
            <a:r>
              <a:rPr lang="ko-KR" altLang="en-US" sz="1295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상담 주제 순위</a:t>
            </a:r>
            <a:r>
              <a:rPr lang="en-US" altLang="ko-KR" sz="1295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sz="1295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건</a:t>
            </a:r>
            <a:r>
              <a:rPr lang="en-US" altLang="ko-KR" sz="1295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)]</a:t>
            </a:r>
            <a:endParaRPr lang="ko-KR" altLang="en-US" sz="1295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aphicFrame>
        <p:nvGraphicFramePr>
          <p:cNvPr id="13" name="차트 12">
            <a:extLst>
              <a:ext uri="{FF2B5EF4-FFF2-40B4-BE49-F238E27FC236}">
                <a16:creationId xmlns:a16="http://schemas.microsoft.com/office/drawing/2014/main" id="{D5FFA0F5-A6EA-F08B-E1B4-C9F2C0ED5D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46483589"/>
              </p:ext>
            </p:extLst>
          </p:nvPr>
        </p:nvGraphicFramePr>
        <p:xfrm>
          <a:off x="3317313" y="2385557"/>
          <a:ext cx="2914615" cy="24165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4" name="차트 13">
            <a:extLst>
              <a:ext uri="{FF2B5EF4-FFF2-40B4-BE49-F238E27FC236}">
                <a16:creationId xmlns:a16="http://schemas.microsoft.com/office/drawing/2014/main" id="{0D5B433A-C014-EABA-0564-0A8C77D784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71905448"/>
              </p:ext>
            </p:extLst>
          </p:nvPr>
        </p:nvGraphicFramePr>
        <p:xfrm>
          <a:off x="477335" y="5204594"/>
          <a:ext cx="5781242" cy="11464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1A583C7B-A9A9-1C1D-2CC6-A98F0AE2A98D}"/>
              </a:ext>
            </a:extLst>
          </p:cNvPr>
          <p:cNvSpPr txBox="1"/>
          <p:nvPr/>
        </p:nvSpPr>
        <p:spPr>
          <a:xfrm>
            <a:off x="2547188" y="5077940"/>
            <a:ext cx="1763624" cy="2916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95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[</a:t>
            </a:r>
            <a:r>
              <a:rPr lang="ko-KR" altLang="en-US" sz="1295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누적 이용 및 잔여 회기</a:t>
            </a:r>
            <a:r>
              <a:rPr lang="en-US" altLang="ko-KR" sz="1295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]</a:t>
            </a:r>
            <a:endParaRPr lang="ko-KR" altLang="en-US" sz="1295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graphicFrame>
        <p:nvGraphicFramePr>
          <p:cNvPr id="17" name="차트 16">
            <a:extLst>
              <a:ext uri="{FF2B5EF4-FFF2-40B4-BE49-F238E27FC236}">
                <a16:creationId xmlns:a16="http://schemas.microsoft.com/office/drawing/2014/main" id="{F606455A-9476-DF89-93A2-182266B60B3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38812541"/>
              </p:ext>
            </p:extLst>
          </p:nvPr>
        </p:nvGraphicFramePr>
        <p:xfrm>
          <a:off x="593725" y="6804311"/>
          <a:ext cx="5638204" cy="22581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122FC523-E78D-7353-D08A-DAD156C5A1D1}"/>
              </a:ext>
            </a:extLst>
          </p:cNvPr>
          <p:cNvSpPr txBox="1"/>
          <p:nvPr/>
        </p:nvSpPr>
        <p:spPr>
          <a:xfrm>
            <a:off x="2501544" y="6614426"/>
            <a:ext cx="1739579" cy="2916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95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[</a:t>
            </a:r>
            <a:r>
              <a:rPr lang="ko-KR" altLang="en-US" sz="1295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연간 이용 현황</a:t>
            </a:r>
            <a:r>
              <a:rPr lang="en-US" altLang="ko-KR" sz="1295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(</a:t>
            </a:r>
            <a:r>
              <a:rPr lang="ko-KR" altLang="en-US" sz="1295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명</a:t>
            </a:r>
            <a:r>
              <a:rPr lang="en-US" altLang="ko-KR" sz="1295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, </a:t>
            </a:r>
            <a:r>
              <a:rPr lang="ko-KR" altLang="en-US" sz="1295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건</a:t>
            </a:r>
            <a:r>
              <a:rPr lang="en-US" altLang="ko-KR" sz="1295" dirty="0"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)]</a:t>
            </a:r>
            <a:endParaRPr lang="ko-KR" altLang="en-US" sz="1295" dirty="0"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21" name="object 4">
            <a:extLst>
              <a:ext uri="{FF2B5EF4-FFF2-40B4-BE49-F238E27FC236}">
                <a16:creationId xmlns:a16="http://schemas.microsoft.com/office/drawing/2014/main" id="{CF20FD4F-6270-4BBC-CC07-DEBD4E62C1E4}"/>
              </a:ext>
            </a:extLst>
          </p:cNvPr>
          <p:cNvSpPr txBox="1"/>
          <p:nvPr/>
        </p:nvSpPr>
        <p:spPr>
          <a:xfrm>
            <a:off x="590519" y="1569000"/>
            <a:ext cx="5502481" cy="262251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361950" lvl="1" algn="just">
              <a:spcBef>
                <a:spcPts val="605"/>
              </a:spcBef>
            </a:pPr>
            <a:r>
              <a:rPr lang="ko-KR" altLang="en-US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</a:t>
            </a:r>
            <a:r>
              <a:rPr lang="en-US" altLang="ko-KR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1.</a:t>
            </a:r>
            <a:r>
              <a:rPr lang="ko-KR" altLang="en-US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운영 기간 </a:t>
            </a:r>
            <a:r>
              <a:rPr lang="en-US" altLang="ko-KR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: </a:t>
            </a:r>
            <a:r>
              <a:rPr lang="en-US" altLang="ko-KR" sz="1200" spc="27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2025.03.01. ~ 2025.06.30.</a:t>
            </a:r>
            <a:endParaRPr lang="en-US" altLang="ko-KR" sz="1200" spc="25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51B72BE6-C438-5E65-D214-99460E5CC72E}"/>
              </a:ext>
            </a:extLst>
          </p:cNvPr>
          <p:cNvSpPr txBox="1"/>
          <p:nvPr/>
        </p:nvSpPr>
        <p:spPr>
          <a:xfrm>
            <a:off x="4388641" y="581948"/>
            <a:ext cx="1869935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r">
              <a:spcBef>
                <a:spcPts val="100"/>
              </a:spcBef>
            </a:pPr>
            <a:r>
              <a:rPr lang="en-US" altLang="ko-KR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2025</a:t>
            </a:r>
            <a:r>
              <a:rPr lang="ko-KR" altLang="en-US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년 </a:t>
            </a:r>
            <a:r>
              <a:rPr lang="en-US" altLang="ko-KR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2</a:t>
            </a:r>
            <a:r>
              <a:rPr lang="ko-KR" altLang="en-US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분기 </a:t>
            </a:r>
            <a:r>
              <a:rPr lang="en-US" altLang="ko-KR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LEAP </a:t>
            </a:r>
            <a:r>
              <a:rPr lang="ko-KR" altLang="en-US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운영 보고서</a:t>
            </a:r>
            <a:endParaRPr sz="1050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262896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>
            <a:extLst>
              <a:ext uri="{FF2B5EF4-FFF2-40B4-BE49-F238E27FC236}">
                <a16:creationId xmlns:a16="http://schemas.microsoft.com/office/drawing/2014/main" id="{7CE2A77C-27F0-A28E-26E3-F8E8DA1A05AA}"/>
              </a:ext>
            </a:extLst>
          </p:cNvPr>
          <p:cNvGrpSpPr/>
          <p:nvPr/>
        </p:nvGrpSpPr>
        <p:grpSpPr>
          <a:xfrm>
            <a:off x="599426" y="789762"/>
            <a:ext cx="5659151" cy="65868"/>
            <a:chOff x="873359" y="2117574"/>
            <a:chExt cx="5659151" cy="65868"/>
          </a:xfrm>
          <a:solidFill>
            <a:srgbClr val="6CC9CE"/>
          </a:solidFill>
        </p:grpSpPr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2CE0494B-660B-CFF5-0EEA-0F2D7A0B290D}"/>
                </a:ext>
              </a:extLst>
            </p:cNvPr>
            <p:cNvCxnSpPr>
              <a:cxnSpLocks/>
            </p:cNvCxnSpPr>
            <p:nvPr/>
          </p:nvCxnSpPr>
          <p:spPr>
            <a:xfrm>
              <a:off x="2221282" y="2150508"/>
              <a:ext cx="4311228" cy="0"/>
            </a:xfrm>
            <a:prstGeom prst="line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581ED024-3C5C-BFAC-9EBF-FAB493F5CBC0}"/>
                </a:ext>
              </a:extLst>
            </p:cNvPr>
            <p:cNvSpPr/>
            <p:nvPr/>
          </p:nvSpPr>
          <p:spPr>
            <a:xfrm>
              <a:off x="873359" y="2117574"/>
              <a:ext cx="1496120" cy="65868"/>
            </a:xfrm>
            <a:prstGeom prst="rect">
              <a:avLst/>
            </a:prstGeom>
            <a:solidFill>
              <a:srgbClr val="005F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9" name="object 9"/>
          <p:cNvSpPr/>
          <p:nvPr/>
        </p:nvSpPr>
        <p:spPr>
          <a:xfrm>
            <a:off x="593725" y="9248576"/>
            <a:ext cx="5670550" cy="0"/>
          </a:xfrm>
          <a:custGeom>
            <a:avLst/>
            <a:gdLst/>
            <a:ahLst/>
            <a:cxnLst/>
            <a:rect l="l" t="t" r="r" b="b"/>
            <a:pathLst>
              <a:path w="5670550">
                <a:moveTo>
                  <a:pt x="0" y="0"/>
                </a:moveTo>
                <a:lnTo>
                  <a:pt x="5670009" y="0"/>
                </a:lnTo>
              </a:path>
            </a:pathLst>
          </a:custGeom>
          <a:ln w="9529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xfrm>
            <a:off x="3241040" y="9407797"/>
            <a:ext cx="375920" cy="185948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 algn="ctr">
              <a:spcBef>
                <a:spcPts val="190"/>
              </a:spcBef>
            </a:pPr>
            <a:r>
              <a:rPr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3</a:t>
            </a:r>
            <a:r>
              <a:rPr spc="-9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</a:t>
            </a:r>
          </a:p>
        </p:txBody>
      </p:sp>
      <p:graphicFrame>
        <p:nvGraphicFramePr>
          <p:cNvPr id="21" name="service1">
            <a:extLst>
              <a:ext uri="{FF2B5EF4-FFF2-40B4-BE49-F238E27FC236}">
                <a16:creationId xmlns:a16="http://schemas.microsoft.com/office/drawing/2014/main" id="{67785F25-9402-C5DA-3AA7-4045B0A192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585423"/>
              </p:ext>
            </p:extLst>
          </p:nvPr>
        </p:nvGraphicFramePr>
        <p:xfrm>
          <a:off x="882684" y="2067698"/>
          <a:ext cx="5272184" cy="361813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180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80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8046">
                  <a:extLst>
                    <a:ext uri="{9D8B030D-6E8A-4147-A177-3AD203B41FA5}">
                      <a16:colId xmlns:a16="http://schemas.microsoft.com/office/drawing/2014/main" val="2523914840"/>
                    </a:ext>
                  </a:extLst>
                </a:gridCol>
                <a:gridCol w="13180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5937">
                <a:tc rowSpan="2"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구분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1000" spc="25" dirty="0" err="1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이용</a:t>
                      </a:r>
                      <a:r>
                        <a:rPr sz="1000" spc="25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 </a:t>
                      </a:r>
                      <a:r>
                        <a:rPr lang="ko-KR" altLang="en-US" sz="1000" spc="25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인원</a:t>
                      </a:r>
                      <a:r>
                        <a:rPr sz="1000" spc="-25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 </a:t>
                      </a:r>
                      <a:r>
                        <a:rPr sz="1000" spc="1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(</a:t>
                      </a:r>
                      <a:r>
                        <a:rPr lang="ko-KR" altLang="en-US" sz="1000" spc="1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명</a:t>
                      </a:r>
                      <a:r>
                        <a:rPr sz="1000" spc="1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)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937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86E3E6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심리상담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심리진단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ko-KR" altLang="en-US" sz="1000" spc="-5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합계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5937"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5937"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DDDDD"/>
                      </a:solidFill>
                      <a:prstDash val="soli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5937"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7803779"/>
                  </a:ext>
                </a:extLst>
              </a:tr>
              <a:tr h="225937"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6343621"/>
                  </a:ext>
                </a:extLst>
              </a:tr>
              <a:tr h="225937"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9702368"/>
                  </a:ext>
                </a:extLst>
              </a:tr>
              <a:tr h="225937"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12030200"/>
                  </a:ext>
                </a:extLst>
              </a:tr>
              <a:tr h="225937"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7754058"/>
                  </a:ext>
                </a:extLst>
              </a:tr>
              <a:tr h="225937"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580921"/>
                  </a:ext>
                </a:extLst>
              </a:tr>
              <a:tr h="225937"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9893124"/>
                  </a:ext>
                </a:extLst>
              </a:tr>
              <a:tr h="225937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666510"/>
                  </a:ext>
                </a:extLst>
              </a:tr>
              <a:tr h="225937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4023603"/>
                  </a:ext>
                </a:extLst>
              </a:tr>
              <a:tr h="225937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8825907"/>
                  </a:ext>
                </a:extLst>
              </a:tr>
              <a:tr h="230613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0117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0" name="object 5">
            <a:extLst>
              <a:ext uri="{FF2B5EF4-FFF2-40B4-BE49-F238E27FC236}">
                <a16:creationId xmlns:a16="http://schemas.microsoft.com/office/drawing/2014/main" id="{14AEE55A-A714-9EB2-52EF-8D20965BDFCF}"/>
              </a:ext>
            </a:extLst>
          </p:cNvPr>
          <p:cNvSpPr txBox="1"/>
          <p:nvPr/>
        </p:nvSpPr>
        <p:spPr>
          <a:xfrm>
            <a:off x="882684" y="5782032"/>
            <a:ext cx="5208424" cy="3334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ko-KR" altLang="en-US" sz="1000" dirty="0">
                <a:solidFill>
                  <a:srgbClr val="33333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누계</a:t>
            </a:r>
            <a:r>
              <a:rPr lang="en-US" altLang="ko-KR" sz="1000" dirty="0">
                <a:solidFill>
                  <a:srgbClr val="33333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: </a:t>
            </a:r>
            <a:r>
              <a:rPr lang="ko-KR" altLang="en-US" sz="1000" dirty="0">
                <a:solidFill>
                  <a:srgbClr val="33333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중복 인원 포함한 연인원 </a:t>
            </a:r>
            <a:r>
              <a:rPr lang="en-US" altLang="ko-KR" sz="1000" dirty="0">
                <a:solidFill>
                  <a:srgbClr val="33333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  </a:t>
            </a:r>
          </a:p>
          <a:p>
            <a:pPr marL="184150" indent="-1714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ko-KR" altLang="en-US" sz="1000" dirty="0" err="1">
                <a:solidFill>
                  <a:srgbClr val="33333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실계</a:t>
            </a:r>
            <a:r>
              <a:rPr lang="en-US" altLang="ko-KR" sz="1000" dirty="0">
                <a:solidFill>
                  <a:srgbClr val="33333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: </a:t>
            </a:r>
            <a:r>
              <a:rPr lang="ko-KR" altLang="en-US" sz="1000" dirty="0">
                <a:solidFill>
                  <a:srgbClr val="33333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중복 인원 제외한 </a:t>
            </a:r>
            <a:r>
              <a:rPr lang="ko-KR" altLang="en-US" sz="1000" dirty="0" err="1">
                <a:solidFill>
                  <a:srgbClr val="33333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실인원</a:t>
            </a:r>
            <a:endParaRPr lang="en-US" altLang="ko-KR" sz="1000" dirty="0">
              <a:solidFill>
                <a:srgbClr val="333333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A2146D-643E-1062-6493-0B8AC4A8B313}"/>
              </a:ext>
            </a:extLst>
          </p:cNvPr>
          <p:cNvSpPr txBox="1"/>
          <p:nvPr/>
        </p:nvSpPr>
        <p:spPr>
          <a:xfrm>
            <a:off x="495270" y="1089031"/>
            <a:ext cx="214173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spc="25" dirty="0">
                <a:solidFill>
                  <a:srgbClr val="005FA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Ⅱ. </a:t>
            </a:r>
            <a:r>
              <a:rPr lang="ko-KR" altLang="en-US" sz="1600" spc="25" dirty="0">
                <a:solidFill>
                  <a:srgbClr val="005FA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운영 요약</a:t>
            </a:r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29EA9CE7-8D5D-47BC-1A6E-EEEB6FFD9AD2}"/>
              </a:ext>
            </a:extLst>
          </p:cNvPr>
          <p:cNvSpPr txBox="1"/>
          <p:nvPr/>
        </p:nvSpPr>
        <p:spPr>
          <a:xfrm>
            <a:off x="590519" y="1569000"/>
            <a:ext cx="2141731" cy="262251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361950" lvl="1" algn="just">
              <a:spcBef>
                <a:spcPts val="605"/>
              </a:spcBef>
            </a:pPr>
            <a:r>
              <a:rPr lang="ko-KR" altLang="en-US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</a:t>
            </a:r>
            <a:r>
              <a:rPr lang="en-US" altLang="ko-KR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2.</a:t>
            </a:r>
            <a:r>
              <a:rPr lang="ko-KR" altLang="en-US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서비스 유형별 현황</a:t>
            </a:r>
            <a:endParaRPr lang="en-US" altLang="ko-KR" sz="1200" spc="25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</p:txBody>
      </p:sp>
      <p:sp>
        <p:nvSpPr>
          <p:cNvPr id="3" name="object 7">
            <a:extLst>
              <a:ext uri="{FF2B5EF4-FFF2-40B4-BE49-F238E27FC236}">
                <a16:creationId xmlns:a16="http://schemas.microsoft.com/office/drawing/2014/main" id="{DFE3377E-D259-9973-0444-D74C2A742C83}"/>
              </a:ext>
            </a:extLst>
          </p:cNvPr>
          <p:cNvSpPr txBox="1"/>
          <p:nvPr/>
        </p:nvSpPr>
        <p:spPr>
          <a:xfrm>
            <a:off x="4388641" y="581948"/>
            <a:ext cx="1869935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r">
              <a:spcBef>
                <a:spcPts val="100"/>
              </a:spcBef>
            </a:pPr>
            <a:r>
              <a:rPr lang="en-US" altLang="ko-KR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2025</a:t>
            </a:r>
            <a:r>
              <a:rPr lang="ko-KR" altLang="en-US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년 </a:t>
            </a:r>
            <a:r>
              <a:rPr lang="en-US" altLang="ko-KR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2</a:t>
            </a:r>
            <a:r>
              <a:rPr lang="ko-KR" altLang="en-US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분기 </a:t>
            </a:r>
            <a:r>
              <a:rPr lang="en-US" altLang="ko-KR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LEAP </a:t>
            </a:r>
            <a:r>
              <a:rPr lang="ko-KR" altLang="en-US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운영 보고서</a:t>
            </a:r>
            <a:endParaRPr sz="1050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3185332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A7D617-B513-CE54-A0B5-5C93A4F0CE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>
            <a:extLst>
              <a:ext uri="{FF2B5EF4-FFF2-40B4-BE49-F238E27FC236}">
                <a16:creationId xmlns:a16="http://schemas.microsoft.com/office/drawing/2014/main" id="{328FB789-5F4A-2221-5F3F-432029F6BFD9}"/>
              </a:ext>
            </a:extLst>
          </p:cNvPr>
          <p:cNvGrpSpPr/>
          <p:nvPr/>
        </p:nvGrpSpPr>
        <p:grpSpPr>
          <a:xfrm>
            <a:off x="599426" y="789762"/>
            <a:ext cx="5659151" cy="65868"/>
            <a:chOff x="873359" y="2117574"/>
            <a:chExt cx="5659151" cy="65868"/>
          </a:xfrm>
          <a:solidFill>
            <a:srgbClr val="6CC9CE"/>
          </a:solidFill>
        </p:grpSpPr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9EF1C11B-BD76-3B02-92E3-66200B966F03}"/>
                </a:ext>
              </a:extLst>
            </p:cNvPr>
            <p:cNvCxnSpPr>
              <a:cxnSpLocks/>
            </p:cNvCxnSpPr>
            <p:nvPr/>
          </p:nvCxnSpPr>
          <p:spPr>
            <a:xfrm>
              <a:off x="2221282" y="2150508"/>
              <a:ext cx="4311228" cy="0"/>
            </a:xfrm>
            <a:prstGeom prst="line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B4AE85B2-88F5-52BE-6624-2E194DDA548D}"/>
                </a:ext>
              </a:extLst>
            </p:cNvPr>
            <p:cNvSpPr/>
            <p:nvPr/>
          </p:nvSpPr>
          <p:spPr>
            <a:xfrm>
              <a:off x="873359" y="2117574"/>
              <a:ext cx="1496120" cy="65868"/>
            </a:xfrm>
            <a:prstGeom prst="rect">
              <a:avLst/>
            </a:prstGeom>
            <a:solidFill>
              <a:srgbClr val="005F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9" name="object 9">
            <a:extLst>
              <a:ext uri="{FF2B5EF4-FFF2-40B4-BE49-F238E27FC236}">
                <a16:creationId xmlns:a16="http://schemas.microsoft.com/office/drawing/2014/main" id="{8E583458-641F-6229-9767-42C872ED44A1}"/>
              </a:ext>
            </a:extLst>
          </p:cNvPr>
          <p:cNvSpPr/>
          <p:nvPr/>
        </p:nvSpPr>
        <p:spPr>
          <a:xfrm>
            <a:off x="593725" y="9248576"/>
            <a:ext cx="5670550" cy="0"/>
          </a:xfrm>
          <a:custGeom>
            <a:avLst/>
            <a:gdLst/>
            <a:ahLst/>
            <a:cxnLst/>
            <a:rect l="l" t="t" r="r" b="b"/>
            <a:pathLst>
              <a:path w="5670550">
                <a:moveTo>
                  <a:pt x="0" y="0"/>
                </a:moveTo>
                <a:lnTo>
                  <a:pt x="5670009" y="0"/>
                </a:lnTo>
              </a:path>
            </a:pathLst>
          </a:custGeom>
          <a:ln w="9529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2" name="object 12">
            <a:extLst>
              <a:ext uri="{FF2B5EF4-FFF2-40B4-BE49-F238E27FC236}">
                <a16:creationId xmlns:a16="http://schemas.microsoft.com/office/drawing/2014/main" id="{2BE85E5E-1E65-74CB-E4CB-9AC081E11BE0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3241040" y="9407797"/>
            <a:ext cx="375920" cy="185948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 algn="ctr">
              <a:spcBef>
                <a:spcPts val="190"/>
              </a:spcBef>
            </a:pPr>
            <a:r>
              <a:rPr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3</a:t>
            </a:r>
            <a:r>
              <a:rPr spc="-9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FFBA22-41B8-7BFE-90FD-97963F0DE38A}"/>
              </a:ext>
            </a:extLst>
          </p:cNvPr>
          <p:cNvSpPr txBox="1"/>
          <p:nvPr/>
        </p:nvSpPr>
        <p:spPr>
          <a:xfrm>
            <a:off x="495270" y="1089031"/>
            <a:ext cx="214173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spc="25" dirty="0">
                <a:solidFill>
                  <a:srgbClr val="005FA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Ⅱ. </a:t>
            </a:r>
            <a:r>
              <a:rPr lang="ko-KR" altLang="en-US" sz="1600" spc="25" dirty="0">
                <a:solidFill>
                  <a:srgbClr val="005FA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운영 요약</a:t>
            </a:r>
          </a:p>
        </p:txBody>
      </p:sp>
      <p:sp>
        <p:nvSpPr>
          <p:cNvPr id="8" name="object 4">
            <a:extLst>
              <a:ext uri="{FF2B5EF4-FFF2-40B4-BE49-F238E27FC236}">
                <a16:creationId xmlns:a16="http://schemas.microsoft.com/office/drawing/2014/main" id="{905A2691-BE14-FCAE-F5B7-B8AF0F9CEBA2}"/>
              </a:ext>
            </a:extLst>
          </p:cNvPr>
          <p:cNvSpPr txBox="1"/>
          <p:nvPr/>
        </p:nvSpPr>
        <p:spPr>
          <a:xfrm>
            <a:off x="590519" y="1569000"/>
            <a:ext cx="2141731" cy="262251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361950" lvl="1" algn="just">
              <a:spcBef>
                <a:spcPts val="605"/>
              </a:spcBef>
            </a:pPr>
            <a:r>
              <a:rPr lang="ko-KR" altLang="en-US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</a:t>
            </a:r>
            <a:r>
              <a:rPr lang="en-US" altLang="ko-KR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2.</a:t>
            </a:r>
            <a:r>
              <a:rPr lang="ko-KR" altLang="en-US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서비스 유형별 현황</a:t>
            </a:r>
            <a:endParaRPr lang="en-US" altLang="ko-KR" sz="1200" spc="25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</p:txBody>
      </p:sp>
      <p:sp>
        <p:nvSpPr>
          <p:cNvPr id="3" name="object 7">
            <a:extLst>
              <a:ext uri="{FF2B5EF4-FFF2-40B4-BE49-F238E27FC236}">
                <a16:creationId xmlns:a16="http://schemas.microsoft.com/office/drawing/2014/main" id="{17F58F16-F4E8-C48F-4C9B-69B22AA46C11}"/>
              </a:ext>
            </a:extLst>
          </p:cNvPr>
          <p:cNvSpPr txBox="1"/>
          <p:nvPr/>
        </p:nvSpPr>
        <p:spPr>
          <a:xfrm>
            <a:off x="4388641" y="581948"/>
            <a:ext cx="1869935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r">
              <a:spcBef>
                <a:spcPts val="100"/>
              </a:spcBef>
            </a:pPr>
            <a:r>
              <a:rPr lang="en-US" altLang="ko-KR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2025</a:t>
            </a:r>
            <a:r>
              <a:rPr lang="ko-KR" altLang="en-US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년 </a:t>
            </a:r>
            <a:r>
              <a:rPr lang="en-US" altLang="ko-KR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2</a:t>
            </a:r>
            <a:r>
              <a:rPr lang="ko-KR" altLang="en-US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분기 </a:t>
            </a:r>
            <a:r>
              <a:rPr lang="en-US" altLang="ko-KR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LEAP </a:t>
            </a:r>
            <a:r>
              <a:rPr lang="ko-KR" altLang="en-US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운영 보고서</a:t>
            </a:r>
            <a:endParaRPr sz="1050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</p:txBody>
      </p:sp>
      <p:graphicFrame>
        <p:nvGraphicFramePr>
          <p:cNvPr id="4" name="service2">
            <a:extLst>
              <a:ext uri="{FF2B5EF4-FFF2-40B4-BE49-F238E27FC236}">
                <a16:creationId xmlns:a16="http://schemas.microsoft.com/office/drawing/2014/main" id="{0F059164-7911-01E1-7E47-ED33468867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1564026"/>
              </p:ext>
            </p:extLst>
          </p:nvPr>
        </p:nvGraphicFramePr>
        <p:xfrm>
          <a:off x="868260" y="1997221"/>
          <a:ext cx="5286604" cy="36551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216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16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1651">
                  <a:extLst>
                    <a:ext uri="{9D8B030D-6E8A-4147-A177-3AD203B41FA5}">
                      <a16:colId xmlns:a16="http://schemas.microsoft.com/office/drawing/2014/main" val="2523914840"/>
                    </a:ext>
                  </a:extLst>
                </a:gridCol>
                <a:gridCol w="13216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3676">
                <a:tc rowSpan="2"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구분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6D0E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1000" spc="25" dirty="0" err="1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이용</a:t>
                      </a:r>
                      <a:r>
                        <a:rPr sz="1000" spc="25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 </a:t>
                      </a:r>
                      <a:r>
                        <a:rPr lang="ko-KR" altLang="en-US" sz="1000" spc="25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건수</a:t>
                      </a:r>
                      <a:r>
                        <a:rPr sz="1000" spc="-25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 </a:t>
                      </a:r>
                      <a:r>
                        <a:rPr sz="1000" spc="1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(</a:t>
                      </a:r>
                      <a:r>
                        <a:rPr lang="ko-KR" altLang="en-US" sz="1000" spc="1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회</a:t>
                      </a:r>
                      <a:r>
                        <a:rPr sz="1000" spc="1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)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3676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86E3E6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심리상담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심리진단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ko-KR" altLang="en-US" sz="1000" spc="-5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합계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3676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3676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DDDDD"/>
                      </a:solidFill>
                      <a:prstDash val="soli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3676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7803779"/>
                  </a:ext>
                </a:extLst>
              </a:tr>
              <a:tr h="243676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6343621"/>
                  </a:ext>
                </a:extLst>
              </a:tr>
              <a:tr h="243676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1278424"/>
                  </a:ext>
                </a:extLst>
              </a:tr>
              <a:tr h="243676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1484328"/>
                  </a:ext>
                </a:extLst>
              </a:tr>
              <a:tr h="243676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47002065"/>
                  </a:ext>
                </a:extLst>
              </a:tr>
              <a:tr h="243676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5998177"/>
                  </a:ext>
                </a:extLst>
              </a:tr>
              <a:tr h="243676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7979691"/>
                  </a:ext>
                </a:extLst>
              </a:tr>
              <a:tr h="243676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7056738"/>
                  </a:ext>
                </a:extLst>
              </a:tr>
              <a:tr h="243676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22199327"/>
                  </a:ext>
                </a:extLst>
              </a:tr>
              <a:tr h="243676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39893097"/>
                  </a:ext>
                </a:extLst>
              </a:tr>
              <a:tr h="243676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63130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ype_people">
            <a:extLst>
              <a:ext uri="{FF2B5EF4-FFF2-40B4-BE49-F238E27FC236}">
                <a16:creationId xmlns:a16="http://schemas.microsoft.com/office/drawing/2014/main" id="{D77DEF26-3D89-BB44-256D-688607C6BF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8099227"/>
              </p:ext>
            </p:extLst>
          </p:nvPr>
        </p:nvGraphicFramePr>
        <p:xfrm>
          <a:off x="882684" y="2059721"/>
          <a:ext cx="5265984" cy="368155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776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76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7664">
                  <a:extLst>
                    <a:ext uri="{9D8B030D-6E8A-4147-A177-3AD203B41FA5}">
                      <a16:colId xmlns:a16="http://schemas.microsoft.com/office/drawing/2014/main" val="2151582786"/>
                    </a:ext>
                  </a:extLst>
                </a:gridCol>
                <a:gridCol w="877664">
                  <a:extLst>
                    <a:ext uri="{9D8B030D-6E8A-4147-A177-3AD203B41FA5}">
                      <a16:colId xmlns:a16="http://schemas.microsoft.com/office/drawing/2014/main" val="3728259657"/>
                    </a:ext>
                  </a:extLst>
                </a:gridCol>
                <a:gridCol w="877664">
                  <a:extLst>
                    <a:ext uri="{9D8B030D-6E8A-4147-A177-3AD203B41FA5}">
                      <a16:colId xmlns:a16="http://schemas.microsoft.com/office/drawing/2014/main" val="3522617085"/>
                    </a:ext>
                  </a:extLst>
                </a:gridCol>
                <a:gridCol w="8776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30097">
                <a:tc rowSpan="2"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구분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6D0E1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이용 인원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명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)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0097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86E3E6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대면상담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전화상담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화상상담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채팅상담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합계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0097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0097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5290525"/>
                  </a:ext>
                </a:extLst>
              </a:tr>
              <a:tr h="230097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72760045"/>
                  </a:ext>
                </a:extLst>
              </a:tr>
              <a:tr h="230097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4676004"/>
                  </a:ext>
                </a:extLst>
              </a:tr>
              <a:tr h="230097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5036847"/>
                  </a:ext>
                </a:extLst>
              </a:tr>
              <a:tr h="230097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8355408"/>
                  </a:ext>
                </a:extLst>
              </a:tr>
              <a:tr h="230097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0760369"/>
                  </a:ext>
                </a:extLst>
              </a:tr>
              <a:tr h="230097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0164804"/>
                  </a:ext>
                </a:extLst>
              </a:tr>
              <a:tr h="230097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82027532"/>
                  </a:ext>
                </a:extLst>
              </a:tr>
              <a:tr h="230097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95537646"/>
                  </a:ext>
                </a:extLst>
              </a:tr>
              <a:tr h="230097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5669484"/>
                  </a:ext>
                </a:extLst>
              </a:tr>
              <a:tr h="230097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2182349"/>
                  </a:ext>
                </a:extLst>
              </a:tr>
              <a:tr h="230097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0097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2245909"/>
                  </a:ext>
                </a:extLst>
              </a:tr>
            </a:tbl>
          </a:graphicData>
        </a:graphic>
      </p:graphicFrame>
      <p:sp>
        <p:nvSpPr>
          <p:cNvPr id="4" name="object 5">
            <a:extLst>
              <a:ext uri="{FF2B5EF4-FFF2-40B4-BE49-F238E27FC236}">
                <a16:creationId xmlns:a16="http://schemas.microsoft.com/office/drawing/2014/main" id="{3426A532-6253-EB07-1A9C-91967E07D66B}"/>
              </a:ext>
            </a:extLst>
          </p:cNvPr>
          <p:cNvSpPr txBox="1"/>
          <p:nvPr/>
        </p:nvSpPr>
        <p:spPr>
          <a:xfrm>
            <a:off x="882684" y="5900493"/>
            <a:ext cx="5208424" cy="3334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ko-KR" altLang="en-US" sz="1000" dirty="0">
                <a:solidFill>
                  <a:srgbClr val="33333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누계</a:t>
            </a:r>
            <a:r>
              <a:rPr lang="en-US" altLang="ko-KR" sz="1000" dirty="0">
                <a:solidFill>
                  <a:srgbClr val="33333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: </a:t>
            </a:r>
            <a:r>
              <a:rPr lang="ko-KR" altLang="en-US" sz="1000" dirty="0">
                <a:solidFill>
                  <a:srgbClr val="33333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중복 인원 포함한 연인원 </a:t>
            </a:r>
            <a:r>
              <a:rPr lang="en-US" altLang="ko-KR" sz="1000" dirty="0">
                <a:solidFill>
                  <a:srgbClr val="33333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  </a:t>
            </a:r>
          </a:p>
          <a:p>
            <a:pPr marL="184150" indent="-1714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ko-KR" altLang="en-US" sz="1000" dirty="0" err="1">
                <a:solidFill>
                  <a:srgbClr val="33333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실계</a:t>
            </a:r>
            <a:r>
              <a:rPr lang="en-US" altLang="ko-KR" sz="1000" dirty="0">
                <a:solidFill>
                  <a:srgbClr val="33333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: </a:t>
            </a:r>
            <a:r>
              <a:rPr lang="ko-KR" altLang="en-US" sz="1000" dirty="0">
                <a:solidFill>
                  <a:srgbClr val="33333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중복 인원 제외한 </a:t>
            </a:r>
            <a:r>
              <a:rPr lang="ko-KR" altLang="en-US" sz="1000" dirty="0" err="1">
                <a:solidFill>
                  <a:srgbClr val="33333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실인원</a:t>
            </a:r>
            <a:endParaRPr lang="en-US" altLang="ko-KR" sz="1000" dirty="0">
              <a:solidFill>
                <a:srgbClr val="333333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7CE2A77C-27F0-A28E-26E3-F8E8DA1A05AA}"/>
              </a:ext>
            </a:extLst>
          </p:cNvPr>
          <p:cNvGrpSpPr/>
          <p:nvPr/>
        </p:nvGrpSpPr>
        <p:grpSpPr>
          <a:xfrm>
            <a:off x="599426" y="789762"/>
            <a:ext cx="5659151" cy="65868"/>
            <a:chOff x="873359" y="2117574"/>
            <a:chExt cx="5659151" cy="65868"/>
          </a:xfrm>
          <a:solidFill>
            <a:srgbClr val="6CC9CE"/>
          </a:solidFill>
        </p:grpSpPr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2CE0494B-660B-CFF5-0EEA-0F2D7A0B290D}"/>
                </a:ext>
              </a:extLst>
            </p:cNvPr>
            <p:cNvCxnSpPr>
              <a:cxnSpLocks/>
            </p:cNvCxnSpPr>
            <p:nvPr/>
          </p:nvCxnSpPr>
          <p:spPr>
            <a:xfrm>
              <a:off x="2221282" y="2150508"/>
              <a:ext cx="4311228" cy="0"/>
            </a:xfrm>
            <a:prstGeom prst="line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581ED024-3C5C-BFAC-9EBF-FAB493F5CBC0}"/>
                </a:ext>
              </a:extLst>
            </p:cNvPr>
            <p:cNvSpPr/>
            <p:nvPr/>
          </p:nvSpPr>
          <p:spPr>
            <a:xfrm>
              <a:off x="873359" y="2117574"/>
              <a:ext cx="1496120" cy="65868"/>
            </a:xfrm>
            <a:prstGeom prst="rect">
              <a:avLst/>
            </a:prstGeom>
            <a:solidFill>
              <a:srgbClr val="005F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9" name="object 9"/>
          <p:cNvSpPr/>
          <p:nvPr/>
        </p:nvSpPr>
        <p:spPr>
          <a:xfrm>
            <a:off x="593725" y="9248576"/>
            <a:ext cx="5670550" cy="0"/>
          </a:xfrm>
          <a:custGeom>
            <a:avLst/>
            <a:gdLst/>
            <a:ahLst/>
            <a:cxnLst/>
            <a:rect l="l" t="t" r="r" b="b"/>
            <a:pathLst>
              <a:path w="5670550">
                <a:moveTo>
                  <a:pt x="0" y="0"/>
                </a:moveTo>
                <a:lnTo>
                  <a:pt x="5670009" y="0"/>
                </a:lnTo>
              </a:path>
            </a:pathLst>
          </a:custGeom>
          <a:ln w="9529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xfrm>
            <a:off x="3241040" y="9407797"/>
            <a:ext cx="375920" cy="185948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 algn="ctr">
              <a:spcBef>
                <a:spcPts val="190"/>
              </a:spcBef>
            </a:pPr>
            <a:r>
              <a:rPr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4</a:t>
            </a:r>
            <a:r>
              <a:rPr spc="-9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7967CD-2EAA-C6D2-3FC8-C8A875E43458}"/>
              </a:ext>
            </a:extLst>
          </p:cNvPr>
          <p:cNvSpPr txBox="1"/>
          <p:nvPr/>
        </p:nvSpPr>
        <p:spPr>
          <a:xfrm>
            <a:off x="495270" y="1089031"/>
            <a:ext cx="214173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spc="25" dirty="0">
                <a:solidFill>
                  <a:srgbClr val="005FA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Ⅲ. </a:t>
            </a:r>
            <a:r>
              <a:rPr lang="ko-KR" altLang="en-US" sz="1600" spc="25" dirty="0">
                <a:solidFill>
                  <a:srgbClr val="005FA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심리상담</a:t>
            </a:r>
          </a:p>
        </p:txBody>
      </p:sp>
      <p:sp>
        <p:nvSpPr>
          <p:cNvPr id="2" name="object 4">
            <a:extLst>
              <a:ext uri="{FF2B5EF4-FFF2-40B4-BE49-F238E27FC236}">
                <a16:creationId xmlns:a16="http://schemas.microsoft.com/office/drawing/2014/main" id="{43EFEAA7-FF83-7B7A-529B-7C36DF0EE9D2}"/>
              </a:ext>
            </a:extLst>
          </p:cNvPr>
          <p:cNvSpPr txBox="1"/>
          <p:nvPr/>
        </p:nvSpPr>
        <p:spPr>
          <a:xfrm>
            <a:off x="590519" y="1569000"/>
            <a:ext cx="2141731" cy="262251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361950" lvl="1" algn="just">
              <a:spcBef>
                <a:spcPts val="605"/>
              </a:spcBef>
            </a:pPr>
            <a:r>
              <a:rPr lang="ko-KR" altLang="en-US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</a:t>
            </a:r>
            <a:r>
              <a:rPr lang="en-US" altLang="ko-KR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1.</a:t>
            </a:r>
            <a:r>
              <a:rPr lang="ko-KR" altLang="en-US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상담 유형별</a:t>
            </a:r>
            <a:endParaRPr lang="en-US" altLang="ko-KR" sz="1200" spc="25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</p:txBody>
      </p:sp>
      <p:sp>
        <p:nvSpPr>
          <p:cNvPr id="3" name="object 7">
            <a:extLst>
              <a:ext uri="{FF2B5EF4-FFF2-40B4-BE49-F238E27FC236}">
                <a16:creationId xmlns:a16="http://schemas.microsoft.com/office/drawing/2014/main" id="{B0970EF6-1E78-15D4-7BF5-F841EE28130E}"/>
              </a:ext>
            </a:extLst>
          </p:cNvPr>
          <p:cNvSpPr txBox="1"/>
          <p:nvPr/>
        </p:nvSpPr>
        <p:spPr>
          <a:xfrm>
            <a:off x="4388641" y="581948"/>
            <a:ext cx="1869935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r">
              <a:spcBef>
                <a:spcPts val="100"/>
              </a:spcBef>
            </a:pPr>
            <a:r>
              <a:rPr lang="en-US" altLang="ko-KR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2025</a:t>
            </a:r>
            <a:r>
              <a:rPr lang="ko-KR" altLang="en-US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년 </a:t>
            </a:r>
            <a:r>
              <a:rPr lang="en-US" altLang="ko-KR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2</a:t>
            </a:r>
            <a:r>
              <a:rPr lang="ko-KR" altLang="en-US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분기 </a:t>
            </a:r>
            <a:r>
              <a:rPr lang="en-US" altLang="ko-KR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LEAP </a:t>
            </a:r>
            <a:r>
              <a:rPr lang="ko-KR" altLang="en-US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운영 보고서</a:t>
            </a:r>
            <a:endParaRPr sz="1050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817492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B66C89-FFA2-7644-C649-C11C766164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ype_case">
            <a:extLst>
              <a:ext uri="{FF2B5EF4-FFF2-40B4-BE49-F238E27FC236}">
                <a16:creationId xmlns:a16="http://schemas.microsoft.com/office/drawing/2014/main" id="{31D36AF4-494B-E4E1-3002-BD8499306E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5788533"/>
              </p:ext>
            </p:extLst>
          </p:nvPr>
        </p:nvGraphicFramePr>
        <p:xfrm>
          <a:off x="879837" y="2073000"/>
          <a:ext cx="5265984" cy="36406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776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76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7664">
                  <a:extLst>
                    <a:ext uri="{9D8B030D-6E8A-4147-A177-3AD203B41FA5}">
                      <a16:colId xmlns:a16="http://schemas.microsoft.com/office/drawing/2014/main" val="805879043"/>
                    </a:ext>
                  </a:extLst>
                </a:gridCol>
                <a:gridCol w="877664">
                  <a:extLst>
                    <a:ext uri="{9D8B030D-6E8A-4147-A177-3AD203B41FA5}">
                      <a16:colId xmlns:a16="http://schemas.microsoft.com/office/drawing/2014/main" val="4177316554"/>
                    </a:ext>
                  </a:extLst>
                </a:gridCol>
                <a:gridCol w="877664">
                  <a:extLst>
                    <a:ext uri="{9D8B030D-6E8A-4147-A177-3AD203B41FA5}">
                      <a16:colId xmlns:a16="http://schemas.microsoft.com/office/drawing/2014/main" val="3522617085"/>
                    </a:ext>
                  </a:extLst>
                </a:gridCol>
                <a:gridCol w="877664">
                  <a:extLst>
                    <a:ext uri="{9D8B030D-6E8A-4147-A177-3AD203B41FA5}">
                      <a16:colId xmlns:a16="http://schemas.microsoft.com/office/drawing/2014/main" val="3303494077"/>
                    </a:ext>
                  </a:extLst>
                </a:gridCol>
              </a:tblGrid>
              <a:tr h="242711">
                <a:tc rowSpan="2"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구분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6D0E1"/>
                    </a:solidFill>
                  </a:tcPr>
                </a:tc>
                <a:tc gridSpan="5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이용 건수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회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)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2711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86E3E6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대면상담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전화상담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화상상담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채팅상담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합계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2711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2711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4977337"/>
                  </a:ext>
                </a:extLst>
              </a:tr>
              <a:tr h="242711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660038"/>
                  </a:ext>
                </a:extLst>
              </a:tr>
              <a:tr h="242711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8039516"/>
                  </a:ext>
                </a:extLst>
              </a:tr>
              <a:tr h="242711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45125061"/>
                  </a:ext>
                </a:extLst>
              </a:tr>
              <a:tr h="242711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25913370"/>
                  </a:ext>
                </a:extLst>
              </a:tr>
              <a:tr h="242711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9537626"/>
                  </a:ext>
                </a:extLst>
              </a:tr>
              <a:tr h="242711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5154580"/>
                  </a:ext>
                </a:extLst>
              </a:tr>
              <a:tr h="242711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5138073"/>
                  </a:ext>
                </a:extLst>
              </a:tr>
              <a:tr h="242711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566254"/>
                  </a:ext>
                </a:extLst>
              </a:tr>
              <a:tr h="242711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2212646"/>
                  </a:ext>
                </a:extLst>
              </a:tr>
              <a:tr h="242711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68873418"/>
                  </a:ext>
                </a:extLst>
              </a:tr>
              <a:tr h="242711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25" name="그룹 24">
            <a:extLst>
              <a:ext uri="{FF2B5EF4-FFF2-40B4-BE49-F238E27FC236}">
                <a16:creationId xmlns:a16="http://schemas.microsoft.com/office/drawing/2014/main" id="{4C12187E-58EB-A3CE-ECC7-E5C65395F213}"/>
              </a:ext>
            </a:extLst>
          </p:cNvPr>
          <p:cNvGrpSpPr/>
          <p:nvPr/>
        </p:nvGrpSpPr>
        <p:grpSpPr>
          <a:xfrm>
            <a:off x="599426" y="789762"/>
            <a:ext cx="5659151" cy="65868"/>
            <a:chOff x="873359" y="2117574"/>
            <a:chExt cx="5659151" cy="65868"/>
          </a:xfrm>
          <a:solidFill>
            <a:srgbClr val="6CC9CE"/>
          </a:solidFill>
        </p:grpSpPr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B6264A00-0A5B-37F6-93CB-036D2199C85E}"/>
                </a:ext>
              </a:extLst>
            </p:cNvPr>
            <p:cNvCxnSpPr>
              <a:cxnSpLocks/>
            </p:cNvCxnSpPr>
            <p:nvPr/>
          </p:nvCxnSpPr>
          <p:spPr>
            <a:xfrm>
              <a:off x="2221282" y="2150508"/>
              <a:ext cx="4311228" cy="0"/>
            </a:xfrm>
            <a:prstGeom prst="line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C94ACD6A-0407-64D8-4F8F-294563D355E3}"/>
                </a:ext>
              </a:extLst>
            </p:cNvPr>
            <p:cNvSpPr/>
            <p:nvPr/>
          </p:nvSpPr>
          <p:spPr>
            <a:xfrm>
              <a:off x="873359" y="2117574"/>
              <a:ext cx="1496120" cy="65868"/>
            </a:xfrm>
            <a:prstGeom prst="rect">
              <a:avLst/>
            </a:prstGeom>
            <a:solidFill>
              <a:srgbClr val="005F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9" name="object 9">
            <a:extLst>
              <a:ext uri="{FF2B5EF4-FFF2-40B4-BE49-F238E27FC236}">
                <a16:creationId xmlns:a16="http://schemas.microsoft.com/office/drawing/2014/main" id="{7663694F-006A-ED49-0A46-60BF81A24B36}"/>
              </a:ext>
            </a:extLst>
          </p:cNvPr>
          <p:cNvSpPr/>
          <p:nvPr/>
        </p:nvSpPr>
        <p:spPr>
          <a:xfrm>
            <a:off x="593725" y="9248576"/>
            <a:ext cx="5670550" cy="0"/>
          </a:xfrm>
          <a:custGeom>
            <a:avLst/>
            <a:gdLst/>
            <a:ahLst/>
            <a:cxnLst/>
            <a:rect l="l" t="t" r="r" b="b"/>
            <a:pathLst>
              <a:path w="5670550">
                <a:moveTo>
                  <a:pt x="0" y="0"/>
                </a:moveTo>
                <a:lnTo>
                  <a:pt x="5670009" y="0"/>
                </a:lnTo>
              </a:path>
            </a:pathLst>
          </a:custGeom>
          <a:ln w="9529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2" name="object 12">
            <a:extLst>
              <a:ext uri="{FF2B5EF4-FFF2-40B4-BE49-F238E27FC236}">
                <a16:creationId xmlns:a16="http://schemas.microsoft.com/office/drawing/2014/main" id="{B2E95354-C5AB-F9CB-FC58-524CCCAF90A8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3241040" y="9407797"/>
            <a:ext cx="375920" cy="185948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 algn="ctr">
              <a:spcBef>
                <a:spcPts val="190"/>
              </a:spcBef>
            </a:pPr>
            <a:r>
              <a:rPr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4</a:t>
            </a:r>
            <a:r>
              <a:rPr spc="-9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DC95CD-872E-7487-FAD4-92A4ED6F1C9F}"/>
              </a:ext>
            </a:extLst>
          </p:cNvPr>
          <p:cNvSpPr txBox="1"/>
          <p:nvPr/>
        </p:nvSpPr>
        <p:spPr>
          <a:xfrm>
            <a:off x="495270" y="1089031"/>
            <a:ext cx="214173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spc="25" dirty="0">
                <a:solidFill>
                  <a:srgbClr val="005FA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Ⅲ. </a:t>
            </a:r>
            <a:r>
              <a:rPr lang="ko-KR" altLang="en-US" sz="1600" spc="25" dirty="0">
                <a:solidFill>
                  <a:srgbClr val="005FA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심리상담</a:t>
            </a:r>
          </a:p>
        </p:txBody>
      </p:sp>
      <p:sp>
        <p:nvSpPr>
          <p:cNvPr id="2" name="object 4">
            <a:extLst>
              <a:ext uri="{FF2B5EF4-FFF2-40B4-BE49-F238E27FC236}">
                <a16:creationId xmlns:a16="http://schemas.microsoft.com/office/drawing/2014/main" id="{07FDCD42-CEB9-E2AC-A673-AA1B9FEB0B25}"/>
              </a:ext>
            </a:extLst>
          </p:cNvPr>
          <p:cNvSpPr txBox="1"/>
          <p:nvPr/>
        </p:nvSpPr>
        <p:spPr>
          <a:xfrm>
            <a:off x="590519" y="1569000"/>
            <a:ext cx="2141731" cy="262251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361950" lvl="1" algn="just">
              <a:spcBef>
                <a:spcPts val="605"/>
              </a:spcBef>
            </a:pPr>
            <a:r>
              <a:rPr lang="ko-KR" altLang="en-US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</a:t>
            </a:r>
            <a:r>
              <a:rPr lang="en-US" altLang="ko-KR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1.</a:t>
            </a:r>
            <a:r>
              <a:rPr lang="ko-KR" altLang="en-US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상담 유형별</a:t>
            </a:r>
            <a:endParaRPr lang="en-US" altLang="ko-KR" sz="1200" spc="25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</p:txBody>
      </p:sp>
      <p:sp>
        <p:nvSpPr>
          <p:cNvPr id="3" name="object 7">
            <a:extLst>
              <a:ext uri="{FF2B5EF4-FFF2-40B4-BE49-F238E27FC236}">
                <a16:creationId xmlns:a16="http://schemas.microsoft.com/office/drawing/2014/main" id="{1604F446-5A67-96ED-27E2-CDA6BAD0B2B4}"/>
              </a:ext>
            </a:extLst>
          </p:cNvPr>
          <p:cNvSpPr txBox="1"/>
          <p:nvPr/>
        </p:nvSpPr>
        <p:spPr>
          <a:xfrm>
            <a:off x="4388641" y="581948"/>
            <a:ext cx="1869935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r">
              <a:spcBef>
                <a:spcPts val="100"/>
              </a:spcBef>
            </a:pPr>
            <a:r>
              <a:rPr lang="en-US" altLang="ko-KR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2025</a:t>
            </a:r>
            <a:r>
              <a:rPr lang="ko-KR" altLang="en-US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년 </a:t>
            </a:r>
            <a:r>
              <a:rPr lang="en-US" altLang="ko-KR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2</a:t>
            </a:r>
            <a:r>
              <a:rPr lang="ko-KR" altLang="en-US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분기 </a:t>
            </a:r>
            <a:r>
              <a:rPr lang="en-US" altLang="ko-KR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LEAP </a:t>
            </a:r>
            <a:r>
              <a:rPr lang="ko-KR" altLang="en-US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운영 보고서</a:t>
            </a:r>
            <a:endParaRPr sz="1050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6808520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EC3A7DAF-4A05-5F71-90D2-BB8F861878ED}"/>
              </a:ext>
            </a:extLst>
          </p:cNvPr>
          <p:cNvGrpSpPr/>
          <p:nvPr/>
        </p:nvGrpSpPr>
        <p:grpSpPr>
          <a:xfrm>
            <a:off x="599426" y="789762"/>
            <a:ext cx="5659151" cy="65868"/>
            <a:chOff x="873359" y="2117574"/>
            <a:chExt cx="5659151" cy="65868"/>
          </a:xfrm>
          <a:solidFill>
            <a:srgbClr val="6CC9CE"/>
          </a:solidFill>
        </p:grpSpPr>
        <p:cxnSp>
          <p:nvCxnSpPr>
            <p:cNvPr id="3" name="직선 연결선 2">
              <a:extLst>
                <a:ext uri="{FF2B5EF4-FFF2-40B4-BE49-F238E27FC236}">
                  <a16:creationId xmlns:a16="http://schemas.microsoft.com/office/drawing/2014/main" id="{1D23C1FE-CE15-95CC-5705-F62BF781CCFA}"/>
                </a:ext>
              </a:extLst>
            </p:cNvPr>
            <p:cNvCxnSpPr>
              <a:cxnSpLocks/>
            </p:cNvCxnSpPr>
            <p:nvPr/>
          </p:nvCxnSpPr>
          <p:spPr>
            <a:xfrm>
              <a:off x="2221282" y="2150508"/>
              <a:ext cx="4311228" cy="0"/>
            </a:xfrm>
            <a:prstGeom prst="line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B45BCB4A-6034-33EE-CD47-3EF09E0879E4}"/>
                </a:ext>
              </a:extLst>
            </p:cNvPr>
            <p:cNvSpPr/>
            <p:nvPr/>
          </p:nvSpPr>
          <p:spPr>
            <a:xfrm>
              <a:off x="873359" y="2117574"/>
              <a:ext cx="1496120" cy="65868"/>
            </a:xfrm>
            <a:prstGeom prst="rect">
              <a:avLst/>
            </a:prstGeom>
            <a:solidFill>
              <a:srgbClr val="005F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5" name="object 9">
            <a:extLst>
              <a:ext uri="{FF2B5EF4-FFF2-40B4-BE49-F238E27FC236}">
                <a16:creationId xmlns:a16="http://schemas.microsoft.com/office/drawing/2014/main" id="{C92339E7-2F3C-4D6F-872C-671B7A2160F6}"/>
              </a:ext>
            </a:extLst>
          </p:cNvPr>
          <p:cNvSpPr/>
          <p:nvPr/>
        </p:nvSpPr>
        <p:spPr>
          <a:xfrm>
            <a:off x="593725" y="9248576"/>
            <a:ext cx="5670550" cy="0"/>
          </a:xfrm>
          <a:custGeom>
            <a:avLst/>
            <a:gdLst/>
            <a:ahLst/>
            <a:cxnLst/>
            <a:rect l="l" t="t" r="r" b="b"/>
            <a:pathLst>
              <a:path w="5670550">
                <a:moveTo>
                  <a:pt x="0" y="0"/>
                </a:moveTo>
                <a:lnTo>
                  <a:pt x="5670009" y="0"/>
                </a:lnTo>
              </a:path>
            </a:pathLst>
          </a:custGeom>
          <a:ln w="9529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6" name="object 12">
            <a:extLst>
              <a:ext uri="{FF2B5EF4-FFF2-40B4-BE49-F238E27FC236}">
                <a16:creationId xmlns:a16="http://schemas.microsoft.com/office/drawing/2014/main" id="{21A05279-287D-4E54-2959-FD58FACCEB8F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3241040" y="9407797"/>
            <a:ext cx="375920" cy="185948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 algn="ctr">
              <a:spcBef>
                <a:spcPts val="190"/>
              </a:spcBef>
            </a:pPr>
            <a:r>
              <a:rPr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5</a:t>
            </a:r>
            <a:r>
              <a:rPr spc="-9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CC0F67-AF82-78C6-960B-DC239609C837}"/>
              </a:ext>
            </a:extLst>
          </p:cNvPr>
          <p:cNvSpPr txBox="1"/>
          <p:nvPr/>
        </p:nvSpPr>
        <p:spPr>
          <a:xfrm>
            <a:off x="495270" y="1089031"/>
            <a:ext cx="214173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spc="25" dirty="0">
                <a:solidFill>
                  <a:srgbClr val="005FA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Ⅲ. </a:t>
            </a:r>
            <a:r>
              <a:rPr lang="ko-KR" altLang="en-US" sz="1600" spc="25" dirty="0">
                <a:solidFill>
                  <a:srgbClr val="005FA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심리상담</a:t>
            </a:r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5402E3A2-117D-32E0-E8F8-7DEA507DBE40}"/>
              </a:ext>
            </a:extLst>
          </p:cNvPr>
          <p:cNvSpPr txBox="1"/>
          <p:nvPr/>
        </p:nvSpPr>
        <p:spPr>
          <a:xfrm>
            <a:off x="590519" y="1569000"/>
            <a:ext cx="2141731" cy="262251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361950" lvl="1" algn="just">
              <a:spcBef>
                <a:spcPts val="605"/>
              </a:spcBef>
            </a:pPr>
            <a:r>
              <a:rPr lang="ko-KR" altLang="en-US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</a:t>
            </a:r>
            <a:r>
              <a:rPr lang="en-US" altLang="ko-KR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2.</a:t>
            </a:r>
            <a:r>
              <a:rPr lang="ko-KR" altLang="en-US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성별</a:t>
            </a:r>
            <a:endParaRPr lang="en-US" altLang="ko-KR" sz="1200" spc="25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</p:txBody>
      </p:sp>
      <p:graphicFrame>
        <p:nvGraphicFramePr>
          <p:cNvPr id="10" name="sex_people">
            <a:extLst>
              <a:ext uri="{FF2B5EF4-FFF2-40B4-BE49-F238E27FC236}">
                <a16:creationId xmlns:a16="http://schemas.microsoft.com/office/drawing/2014/main" id="{69230908-D816-742F-F750-556D4A0B11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4980845"/>
              </p:ext>
            </p:extLst>
          </p:nvPr>
        </p:nvGraphicFramePr>
        <p:xfrm>
          <a:off x="882684" y="2067698"/>
          <a:ext cx="5220000" cy="36372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0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5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05000">
                  <a:extLst>
                    <a:ext uri="{9D8B030D-6E8A-4147-A177-3AD203B41FA5}">
                      <a16:colId xmlns:a16="http://schemas.microsoft.com/office/drawing/2014/main" val="3522617085"/>
                    </a:ext>
                  </a:extLst>
                </a:gridCol>
                <a:gridCol w="1305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7327">
                <a:tc rowSpan="2"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구분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6D0E1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이용 인원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(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명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)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327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86E3E6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남성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여성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합계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7327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7327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9594956"/>
                  </a:ext>
                </a:extLst>
              </a:tr>
              <a:tr h="227327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60923405"/>
                  </a:ext>
                </a:extLst>
              </a:tr>
              <a:tr h="227327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6103659"/>
                  </a:ext>
                </a:extLst>
              </a:tr>
              <a:tr h="227327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33502800"/>
                  </a:ext>
                </a:extLst>
              </a:tr>
              <a:tr h="227327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0689833"/>
                  </a:ext>
                </a:extLst>
              </a:tr>
              <a:tr h="227327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5688864"/>
                  </a:ext>
                </a:extLst>
              </a:tr>
              <a:tr h="227327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7234248"/>
                  </a:ext>
                </a:extLst>
              </a:tr>
              <a:tr h="227327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0027719"/>
                  </a:ext>
                </a:extLst>
              </a:tr>
              <a:tr h="227327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50854550"/>
                  </a:ext>
                </a:extLst>
              </a:tr>
              <a:tr h="227327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2490932"/>
                  </a:ext>
                </a:extLst>
              </a:tr>
              <a:tr h="227327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000" b="0" i="0" u="none" strike="noStrike" dirty="0">
                        <a:solidFill>
                          <a:schemeClr val="tx1"/>
                        </a:solidFill>
                        <a:effectLst/>
                        <a:latin typeface="나눔스퀘어_ac" panose="020B0600000101010101" pitchFamily="50" charset="-127"/>
                        <a:ea typeface="나눔스퀘어_ac" panose="020B0600000101010101" pitchFamily="50" charset="-127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16950423"/>
                  </a:ext>
                </a:extLst>
              </a:tr>
              <a:tr h="227327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7327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2245909"/>
                  </a:ext>
                </a:extLst>
              </a:tr>
            </a:tbl>
          </a:graphicData>
        </a:graphic>
      </p:graphicFrame>
      <p:sp>
        <p:nvSpPr>
          <p:cNvPr id="12" name="object 5">
            <a:extLst>
              <a:ext uri="{FF2B5EF4-FFF2-40B4-BE49-F238E27FC236}">
                <a16:creationId xmlns:a16="http://schemas.microsoft.com/office/drawing/2014/main" id="{F910E9E7-1D8D-1117-0741-2D3BD8CABF5C}"/>
              </a:ext>
            </a:extLst>
          </p:cNvPr>
          <p:cNvSpPr txBox="1"/>
          <p:nvPr/>
        </p:nvSpPr>
        <p:spPr>
          <a:xfrm>
            <a:off x="887202" y="5864150"/>
            <a:ext cx="3600053" cy="3334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0" indent="-1714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ko-KR" altLang="en-US" sz="1000" dirty="0">
                <a:solidFill>
                  <a:srgbClr val="33333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누계</a:t>
            </a:r>
            <a:r>
              <a:rPr lang="en-US" altLang="ko-KR" sz="1000" dirty="0">
                <a:solidFill>
                  <a:srgbClr val="33333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: </a:t>
            </a:r>
            <a:r>
              <a:rPr lang="ko-KR" altLang="en-US" sz="1000" dirty="0">
                <a:solidFill>
                  <a:srgbClr val="33333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중복 인원 포함한 연인원 </a:t>
            </a:r>
            <a:r>
              <a:rPr lang="en-US" altLang="ko-KR" sz="1000" dirty="0">
                <a:solidFill>
                  <a:srgbClr val="33333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  </a:t>
            </a:r>
          </a:p>
          <a:p>
            <a:pPr marL="184150" indent="-1714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ko-KR" altLang="en-US" sz="1000" dirty="0" err="1">
                <a:solidFill>
                  <a:srgbClr val="33333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실계</a:t>
            </a:r>
            <a:r>
              <a:rPr lang="en-US" altLang="ko-KR" sz="1000" dirty="0">
                <a:solidFill>
                  <a:srgbClr val="33333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: </a:t>
            </a:r>
            <a:r>
              <a:rPr lang="ko-KR" altLang="en-US" sz="1000" dirty="0">
                <a:solidFill>
                  <a:srgbClr val="33333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중복 인원 제외한 </a:t>
            </a:r>
            <a:r>
              <a:rPr lang="ko-KR" altLang="en-US" sz="1000" dirty="0" err="1">
                <a:solidFill>
                  <a:srgbClr val="33333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실인원</a:t>
            </a:r>
            <a:endParaRPr lang="en-US" altLang="ko-KR" sz="1000" dirty="0">
              <a:solidFill>
                <a:srgbClr val="333333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</p:txBody>
      </p:sp>
      <p:sp>
        <p:nvSpPr>
          <p:cNvPr id="13" name="object 7">
            <a:extLst>
              <a:ext uri="{FF2B5EF4-FFF2-40B4-BE49-F238E27FC236}">
                <a16:creationId xmlns:a16="http://schemas.microsoft.com/office/drawing/2014/main" id="{FA641E40-89EC-65CF-389F-C3CD36ABFEEA}"/>
              </a:ext>
            </a:extLst>
          </p:cNvPr>
          <p:cNvSpPr txBox="1"/>
          <p:nvPr/>
        </p:nvSpPr>
        <p:spPr>
          <a:xfrm>
            <a:off x="4388641" y="581948"/>
            <a:ext cx="1869935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r">
              <a:spcBef>
                <a:spcPts val="100"/>
              </a:spcBef>
            </a:pPr>
            <a:r>
              <a:rPr lang="en-US" altLang="ko-KR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2025</a:t>
            </a:r>
            <a:r>
              <a:rPr lang="ko-KR" altLang="en-US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년 </a:t>
            </a:r>
            <a:r>
              <a:rPr lang="en-US" altLang="ko-KR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2</a:t>
            </a:r>
            <a:r>
              <a:rPr lang="ko-KR" altLang="en-US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분기 </a:t>
            </a:r>
            <a:r>
              <a:rPr lang="en-US" altLang="ko-KR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LEAP </a:t>
            </a:r>
            <a:r>
              <a:rPr lang="ko-KR" altLang="en-US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운영 보고서</a:t>
            </a:r>
            <a:endParaRPr sz="1050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566822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14229</TotalTime>
  <Words>899</Words>
  <Application>Microsoft Office PowerPoint</Application>
  <PresentationFormat>A4 용지(210x297mm)</PresentationFormat>
  <Paragraphs>266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7" baseType="lpstr">
      <vt:lpstr>나눔바른고딕OTF UltraLight</vt:lpstr>
      <vt:lpstr>나눔스퀘어_ac</vt:lpstr>
      <vt:lpstr>나눔스퀘어_ac Bold</vt:lpstr>
      <vt:lpstr>나눔스퀘어_ac ExtraBold</vt:lpstr>
      <vt:lpstr>나눔스퀘어OTF_ac</vt:lpstr>
      <vt:lpstr>Malgun Gothic</vt:lpstr>
      <vt:lpstr>Malgun Gothic</vt:lpstr>
      <vt:lpstr>에스코어 드림 7 ExtraBold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출연(연)심리상담프로그램 사업운영보고서</dc:title>
  <dc:creator>new_user</dc:creator>
  <cp:lastModifiedBy>휴노 공용</cp:lastModifiedBy>
  <cp:revision>3972</cp:revision>
  <cp:lastPrinted>2022-12-20T23:47:07Z</cp:lastPrinted>
  <dcterms:created xsi:type="dcterms:W3CDTF">2019-04-09T04:38:25Z</dcterms:created>
  <dcterms:modified xsi:type="dcterms:W3CDTF">2025-07-22T04:16:23Z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2019-04-09T00:00:00Z</vt:filetime>
  </property>
  <property fmtid="{D5CDD505-2E9C-101B-9397-08002B2CF9AE}" pid="3" name="Creator">
    <vt:lpwstr>Mozilla/5.0 (Windows NT 10.0; Win64; x64) AppleWebKit/537.36 (KHTML, like Gecko) Chrome/73.0.3683.86 Safari/537.36</vt:lpwstr>
  </property>
  <property fmtid="{D5CDD505-2E9C-101B-9397-08002B2CF9AE}" pid="4" name="LastSaved">
    <vt:filetime>2019-04-09T00:00:00Z</vt:filetime>
  </property>
</Properties>
</file>