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20" r:id="rId2"/>
    <p:sldId id="321" r:id="rId3"/>
    <p:sldId id="421" r:id="rId4"/>
    <p:sldId id="412" r:id="rId5"/>
    <p:sldId id="414" r:id="rId6"/>
    <p:sldId id="427" r:id="rId7"/>
    <p:sldId id="422" r:id="rId8"/>
    <p:sldId id="423" r:id="rId9"/>
    <p:sldId id="424" r:id="rId10"/>
    <p:sldId id="425" r:id="rId11"/>
    <p:sldId id="426" r:id="rId12"/>
    <p:sldId id="434" r:id="rId13"/>
    <p:sldId id="428" r:id="rId14"/>
    <p:sldId id="369" r:id="rId15"/>
    <p:sldId id="348" r:id="rId16"/>
    <p:sldId id="370" r:id="rId17"/>
    <p:sldId id="429" r:id="rId18"/>
    <p:sldId id="431" r:id="rId19"/>
    <p:sldId id="261" r:id="rId20"/>
    <p:sldId id="433" r:id="rId21"/>
  </p:sldIdLst>
  <p:sldSz cx="7556500" cy="106934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제은화" initials="제" lastIdx="2" clrIdx="0">
    <p:extLst>
      <p:ext uri="{19B8F6BF-5375-455C-9EA6-DF929625EA0E}">
        <p15:presenceInfo xmlns:p15="http://schemas.microsoft.com/office/powerpoint/2012/main" userId="S::jeje@huno.kr::41d5dd13-4edc-48ce-84f7-c9dca9dd3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9FA"/>
    <a:srgbClr val="B6D0E1"/>
    <a:srgbClr val="BFD1E7"/>
    <a:srgbClr val="95B3D7"/>
    <a:srgbClr val="C3D69B"/>
    <a:srgbClr val="CBDCA8"/>
    <a:srgbClr val="005FA1"/>
    <a:srgbClr val="FFCB97"/>
    <a:srgbClr val="FFDE81"/>
    <a:srgbClr val="FFC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4731" autoAdjust="0"/>
  </p:normalViewPr>
  <p:slideViewPr>
    <p:cSldViewPr>
      <p:cViewPr varScale="1">
        <p:scale>
          <a:sx n="74" d="100"/>
          <a:sy n="74" d="100"/>
        </p:scale>
        <p:origin x="35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3948" y="9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심리상담</a:t>
            </a:r>
          </a:p>
        </c:rich>
      </c:tx>
      <c:layout>
        <c:manualLayout>
          <c:xMode val="edge"/>
          <c:yMode val="edge"/>
          <c:x val="0.46460494510653444"/>
          <c:y val="5.29411834766338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706325368469174E-2"/>
          <c:y val="0.20609276200526197"/>
          <c:w val="0.91260061453049601"/>
          <c:h val="0.56601181975938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이용인원(명)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  <c:pt idx="6">
                  <c:v>10월</c:v>
                </c:pt>
                <c:pt idx="7">
                  <c:v>11월 </c:v>
                </c:pt>
                <c:pt idx="8">
                  <c:v>12월</c:v>
                </c:pt>
                <c:pt idx="9">
                  <c:v>26년 1월</c:v>
                </c:pt>
                <c:pt idx="10">
                  <c:v>2월</c:v>
                </c:pt>
                <c:pt idx="11">
                  <c:v>3월 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33</c:v>
                </c:pt>
                <c:pt idx="1">
                  <c:v>30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F8-47E4-A546-0AFDA50E7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7865472"/>
        <c:axId val="8278611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이용건수(회)</c:v>
                </c:pt>
              </c:strCache>
            </c:strRef>
          </c:tx>
          <c:spPr>
            <a:ln w="476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16395903103559E-2"/>
                      <c:h val="5.350832611778288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1EC2-4D04-AF9F-E4A91EE627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  <c:pt idx="6">
                  <c:v>10월</c:v>
                </c:pt>
                <c:pt idx="7">
                  <c:v>11월 </c:v>
                </c:pt>
                <c:pt idx="8">
                  <c:v>12월</c:v>
                </c:pt>
                <c:pt idx="9">
                  <c:v>26년 1월</c:v>
                </c:pt>
                <c:pt idx="10">
                  <c:v>2월</c:v>
                </c:pt>
                <c:pt idx="11">
                  <c:v>3월 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60</c:v>
                </c:pt>
                <c:pt idx="1">
                  <c:v>61</c:v>
                </c:pt>
                <c:pt idx="2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F8-47E4-A546-0AFDA50E7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7865472"/>
        <c:axId val="827861152"/>
      </c:lineChart>
      <c:catAx>
        <c:axId val="82786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7861152"/>
        <c:crosses val="autoZero"/>
        <c:auto val="1"/>
        <c:lblAlgn val="ctr"/>
        <c:lblOffset val="100"/>
        <c:noMultiLvlLbl val="0"/>
      </c:catAx>
      <c:valAx>
        <c:axId val="82786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786547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574113771315173"/>
          <c:y val="0.90977989433924378"/>
          <c:w val="0.62599651783256016"/>
          <c:h val="8.2251628204645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개인상담</c:v>
                </c:pt>
                <c:pt idx="1">
                  <c:v>부부상담</c:v>
                </c:pt>
                <c:pt idx="2">
                  <c:v>가족상담</c:v>
                </c:pt>
                <c:pt idx="3">
                  <c:v>세무/법률상담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116</c:v>
                </c:pt>
                <c:pt idx="1">
                  <c:v>7</c:v>
                </c:pt>
                <c:pt idx="2">
                  <c:v>26</c:v>
                </c:pt>
                <c:pt idx="3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87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47</c:v>
                </c:pt>
                <c:pt idx="2">
                  <c:v>78</c:v>
                </c:pt>
                <c:pt idx="3">
                  <c:v>42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214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r">
              <a:defRPr sz="1100"/>
            </a:lvl1pPr>
          </a:lstStyle>
          <a:p>
            <a:fld id="{288398B2-97D5-4B38-8AA1-DFAD909CE134}" type="datetimeFigureOut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52900" y="849313"/>
            <a:ext cx="16224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796" tIns="41898" rIns="83796" bIns="4189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684"/>
            <a:ext cx="7942580" cy="2676281"/>
          </a:xfrm>
          <a:prstGeom prst="rect">
            <a:avLst/>
          </a:prstGeom>
        </p:spPr>
        <p:txBody>
          <a:bodyPr vert="horz" lIns="83796" tIns="41898" rIns="83796" bIns="4189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214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r">
              <a:defRPr sz="1100"/>
            </a:lvl1pPr>
          </a:lstStyle>
          <a:p>
            <a:fld id="{501479DB-55A9-4D98-ABF4-F9C77226B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0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0612" y="1381601"/>
            <a:ext cx="5495274" cy="204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BDB3B722-94BA-433C-DCC8-AD8F72C1B605}"/>
              </a:ext>
            </a:extLst>
          </p:cNvPr>
          <p:cNvSpPr/>
          <p:nvPr/>
        </p:nvSpPr>
        <p:spPr>
          <a:xfrm rot="20871359">
            <a:off x="-601316" y="3068815"/>
            <a:ext cx="8729988" cy="4746478"/>
          </a:xfrm>
          <a:prstGeom prst="parallelogram">
            <a:avLst>
              <a:gd name="adj" fmla="val 0"/>
            </a:avLst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C780A0F0-93D6-FF48-7390-CC612AAD31F7}"/>
              </a:ext>
            </a:extLst>
          </p:cNvPr>
          <p:cNvSpPr/>
          <p:nvPr/>
        </p:nvSpPr>
        <p:spPr>
          <a:xfrm rot="1054522">
            <a:off x="-952257" y="3130826"/>
            <a:ext cx="9545742" cy="5148223"/>
          </a:xfrm>
          <a:prstGeom prst="parallelogram">
            <a:avLst>
              <a:gd name="adj" fmla="val 0"/>
            </a:avLst>
          </a:prstGeom>
          <a:solidFill>
            <a:srgbClr val="7FBC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47E82-CA51-9699-E9BA-92D506FF1905}"/>
              </a:ext>
            </a:extLst>
          </p:cNvPr>
          <p:cNvSpPr txBox="1"/>
          <p:nvPr/>
        </p:nvSpPr>
        <p:spPr>
          <a:xfrm>
            <a:off x="654710" y="4168990"/>
            <a:ext cx="4244973" cy="64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99"/>
              </a:lnSpc>
            </a:pPr>
            <a:r>
              <a:rPr lang="en-US" altLang="ko-KR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2025 | 6</a:t>
            </a:r>
            <a:r>
              <a:rPr lang="ko-KR" altLang="en-US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EAP</a:t>
            </a:r>
            <a:r>
              <a:rPr lang="ko-KR" altLang="en-US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운영 보고서</a:t>
            </a:r>
            <a:endParaRPr lang="en-US" altLang="ko-KR" sz="2159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C1D50-7A03-9F12-3B7A-42DFD507E873}"/>
              </a:ext>
            </a:extLst>
          </p:cNvPr>
          <p:cNvSpPr txBox="1"/>
          <p:nvPr/>
        </p:nvSpPr>
        <p:spPr>
          <a:xfrm>
            <a:off x="668419" y="4992078"/>
            <a:ext cx="4505453" cy="72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23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근로자지원  프로그램</a:t>
            </a:r>
            <a:endParaRPr lang="en-US" altLang="ko-KR" sz="3023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4AF5A85-168E-19E2-4B40-64C112ABD5B9}"/>
              </a:ext>
            </a:extLst>
          </p:cNvPr>
          <p:cNvCxnSpPr>
            <a:cxnSpLocks/>
          </p:cNvCxnSpPr>
          <p:nvPr/>
        </p:nvCxnSpPr>
        <p:spPr>
          <a:xfrm>
            <a:off x="695838" y="4921706"/>
            <a:ext cx="457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59DF25-B672-6686-4B2C-88C7BE6C441F}"/>
              </a:ext>
            </a:extLst>
          </p:cNvPr>
          <p:cNvSpPr txBox="1"/>
          <p:nvPr/>
        </p:nvSpPr>
        <p:spPr>
          <a:xfrm>
            <a:off x="283320" y="9515501"/>
            <a:ext cx="4982390" cy="770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9" dirty="0"/>
              <a:t>LEAP, a comprehensive solution service that helps the growth </a:t>
            </a:r>
          </a:p>
          <a:p>
            <a:r>
              <a:rPr lang="en-US" altLang="ko-KR" sz="1469" dirty="0"/>
              <a:t>of an organization and the rich life of workers' families beyond </a:t>
            </a:r>
          </a:p>
          <a:p>
            <a:r>
              <a:rPr lang="en-US" altLang="ko-KR" sz="1469" dirty="0"/>
              <a:t>the mental health of individual workers.</a:t>
            </a:r>
            <a:endParaRPr lang="ko-KR" altLang="en-US" sz="1469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37ED4E-6C09-BBC7-CECE-CE47822A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0" y="150707"/>
            <a:ext cx="1581150" cy="600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25F764-1441-BDBE-F62E-CB44AEF88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50" y="9592060"/>
            <a:ext cx="1187450" cy="5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7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소속별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FE253F28-C2AA-BCD1-5422-A185F4F6D536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45C07518-ED09-D3E6-65BC-5826FA124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07900"/>
              </p:ext>
            </p:extLst>
          </p:nvPr>
        </p:nvGraphicFramePr>
        <p:xfrm>
          <a:off x="826250" y="2348139"/>
          <a:ext cx="5903999" cy="6954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31677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소속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3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본점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부산본부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6151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대구경북본부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34775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목포본부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7164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광주본부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55325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대전본부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97507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전북본부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6146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충북본부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91038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강원본부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0724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인천본부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19749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제주본부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508096"/>
                  </a:ext>
                </a:extLst>
              </a:tr>
              <a:tr h="3341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경기본부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81481"/>
                  </a:ext>
                </a:extLst>
              </a:tr>
              <a:tr h="3341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경남본부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84041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강릉본부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0794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울산본부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686259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포항본부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31636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강남본부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75582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기타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967604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1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20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7.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직급별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object 3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70935"/>
              </p:ext>
            </p:extLst>
          </p:nvPr>
        </p:nvGraphicFramePr>
        <p:xfrm>
          <a:off x="844519" y="5994700"/>
          <a:ext cx="5763310" cy="2748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626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직급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(G1)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(G2)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556108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(G3)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885628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(G4)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08527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(G5)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22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(C3)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87626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기타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328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2898"/>
              </p:ext>
            </p:extLst>
          </p:nvPr>
        </p:nvGraphicFramePr>
        <p:xfrm>
          <a:off x="826250" y="2322701"/>
          <a:ext cx="5763310" cy="2932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8084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직급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(G1)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(G2)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(G3)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(G4)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(G5)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05379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(C3)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31107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기타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26120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C81B9E6D-9134-764E-C9E7-C0F0B0642A57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91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71AA1-12C2-AE10-68E9-4CC3E3DD8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E62FCC9-F492-4597-E3F6-840BD3BC8659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40486EF-F683-6A8E-B0CF-F4A04342800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1EC296D-004D-0B91-E429-D537DD508C89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41A2A709-CADD-130E-5234-B90098C4DF0C}"/>
              </a:ext>
            </a:extLst>
          </p:cNvPr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3583364-6D66-9E01-6303-19CDFBB749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45805B9D-4402-E6DA-FB61-E03DDD609A82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8.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상담회기별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object 3">
            <a:extLst>
              <a:ext uri="{FF2B5EF4-FFF2-40B4-BE49-F238E27FC236}">
                <a16:creationId xmlns:a16="http://schemas.microsoft.com/office/drawing/2014/main" id="{4E149BF5-6D1F-B804-4A54-62CB46052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30398"/>
              </p:ext>
            </p:extLst>
          </p:nvPr>
        </p:nvGraphicFramePr>
        <p:xfrm>
          <a:off x="844519" y="5994700"/>
          <a:ext cx="5763310" cy="3273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626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264535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556108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885628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08527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22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87626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328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 이상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568997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F3EB18-AA97-F181-85D9-6B21D14AF4A2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CBF3F7F0-AB57-E950-BF7F-99AB6AD3B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474768"/>
              </p:ext>
            </p:extLst>
          </p:nvPr>
        </p:nvGraphicFramePr>
        <p:xfrm>
          <a:off x="826250" y="2322701"/>
          <a:ext cx="5763310" cy="3493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8084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5991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05379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31107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26120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 이상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455367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E8CF1FB6-28B7-79B9-F340-E8EEF5306A5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0542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9.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주제별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6D0A38-A1F4-0E8E-C32D-DCFD17D56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096122"/>
              </p:ext>
            </p:extLst>
          </p:nvPr>
        </p:nvGraphicFramePr>
        <p:xfrm>
          <a:off x="944290" y="2593863"/>
          <a:ext cx="5292000" cy="4771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6321269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48838495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99934709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8097338"/>
                    </a:ext>
                  </a:extLst>
                </a:gridCol>
              </a:tblGrid>
              <a:tr h="318096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영역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상담주제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6D0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spc="25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주제별 이용 건수</a:t>
                      </a:r>
                      <a:r>
                        <a:rPr sz="1000" spc="-25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)</a:t>
                      </a:r>
                      <a:r>
                        <a:rPr lang="ko-KR" altLang="en-US" sz="1000" baseline="30000" dirty="0">
                          <a:latin typeface="+mn-ea"/>
                          <a:ea typeface="+mn-ea"/>
                          <a:cs typeface="Malgun Gothic"/>
                        </a:rPr>
                        <a:t>*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5071056"/>
                  </a:ext>
                </a:extLst>
              </a:tr>
              <a:tr h="318096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latin typeface="+mn-ea"/>
                          <a:ea typeface="+mn-ea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비율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0536"/>
                  </a:ext>
                </a:extLst>
              </a:tr>
              <a:tr h="375932">
                <a:tc rowSpan="3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직장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직장 내 대인관계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45612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직무 스트레스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729626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역량 및 경력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183120"/>
                  </a:ext>
                </a:extLst>
              </a:tr>
              <a:tr h="375932">
                <a:tc rowSpan="3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latin typeface="+mn-ea"/>
                          <a:ea typeface="+mn-ea"/>
                          <a:cs typeface="Malgun Gothic"/>
                        </a:rPr>
                        <a:t>가족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부부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15054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가족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474604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자녀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36622"/>
                  </a:ext>
                </a:extLst>
              </a:tr>
              <a:tr h="375932">
                <a:tc rowSpan="4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개인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일반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828892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정신건강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95239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중독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4567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세무 및 법률자문 등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240863"/>
                  </a:ext>
                </a:extLst>
              </a:tr>
              <a:tr h="375932">
                <a:tc grid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합계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9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36966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9041A777-017B-E6C8-E602-6CB858C5224A}"/>
              </a:ext>
            </a:extLst>
          </p:cNvPr>
          <p:cNvSpPr txBox="1"/>
          <p:nvPr/>
        </p:nvSpPr>
        <p:spPr>
          <a:xfrm>
            <a:off x="946106" y="7551139"/>
            <a:ext cx="5650730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일반 영역에는 대인관계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삶의 의미와 목표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성격고민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자기계발 및 성장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이성교제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비만 등의 주제가 포함됨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1485A60-2720-B6BE-379C-2D24147827F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77009-FC7E-467E-F52F-3921A70EEFD9}"/>
              </a:ext>
            </a:extLst>
          </p:cNvPr>
          <p:cNvSpPr txBox="1"/>
          <p:nvPr/>
        </p:nvSpPr>
        <p:spPr>
          <a:xfrm>
            <a:off x="877011" y="8088358"/>
            <a:ext cx="577358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</a:t>
            </a: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주요 상담사례 </a:t>
            </a:r>
            <a:endParaRPr lang="en-US" altLang="ko-KR" sz="10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4150" indent="-171450" algn="just">
              <a:spcBef>
                <a:spcPts val="605"/>
              </a:spcBef>
              <a:buFontTx/>
              <a:buChar char="-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자녀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0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워킹맘으로써</a:t>
            </a: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자녀와의 애착관계 형성이 원만하지 않음으로 고민이 커서 상담을 신청함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marL="184150" indent="-171450" algn="just">
              <a:spcBef>
                <a:spcPts val="605"/>
              </a:spcBef>
              <a:buFontTx/>
              <a:buChar char="-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정신건강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회사에서의 반복된 비난과 평가 압박으로 자존감이 무너져 견디기가 힘듦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marL="12700" algn="just">
              <a:spcBef>
                <a:spcPts val="605"/>
              </a:spcBef>
            </a:pP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  </a:t>
            </a: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직장내 대인관계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직장내의 사람들과 관계 형성의 어려움이 심해서 이로 인한 고충을 호소함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ko-KR" altLang="en-US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6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9"/>
          <p:cNvSpPr/>
          <p:nvPr/>
        </p:nvSpPr>
        <p:spPr>
          <a:xfrm>
            <a:off x="873359" y="9649731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A122B5F-8B3A-4DF6-9E4A-37B66AD3C9C2}"/>
              </a:ext>
            </a:extLst>
          </p:cNvPr>
          <p:cNvGrpSpPr/>
          <p:nvPr/>
        </p:nvGrpSpPr>
        <p:grpSpPr>
          <a:xfrm>
            <a:off x="806450" y="1231900"/>
            <a:ext cx="5670550" cy="0"/>
            <a:chOff x="806450" y="1231900"/>
            <a:chExt cx="5670550" cy="0"/>
          </a:xfrm>
        </p:grpSpPr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21DAFE96-EA1E-4C47-8A97-16E273D7E589}"/>
                </a:ext>
              </a:extLst>
            </p:cNvPr>
            <p:cNvSpPr/>
            <p:nvPr/>
          </p:nvSpPr>
          <p:spPr>
            <a:xfrm>
              <a:off x="806450" y="1231900"/>
              <a:ext cx="5670550" cy="0"/>
            </a:xfrm>
            <a:custGeom>
              <a:avLst/>
              <a:gdLst/>
              <a:ahLst/>
              <a:cxnLst/>
              <a:rect l="l" t="t" r="r" b="b"/>
              <a:pathLst>
                <a:path w="5670550">
                  <a:moveTo>
                    <a:pt x="0" y="0"/>
                  </a:moveTo>
                  <a:lnTo>
                    <a:pt x="5670009" y="0"/>
                  </a:lnTo>
                </a:path>
              </a:pathLst>
            </a:custGeom>
            <a:ln w="9529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_x398003416">
              <a:extLst>
                <a:ext uri="{FF2B5EF4-FFF2-40B4-BE49-F238E27FC236}">
                  <a16:creationId xmlns:a16="http://schemas.microsoft.com/office/drawing/2014/main" id="{618E4E6C-EEC2-4D1F-BB91-3DA110F3C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50" y="1231900"/>
              <a:ext cx="1828800" cy="0"/>
            </a:xfrm>
            <a:prstGeom prst="line">
              <a:avLst/>
            </a:prstGeom>
            <a:noFill/>
            <a:ln w="50292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9BD1A1-2A44-447B-80DD-0D50F5963D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1615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dirty="0"/>
              <a:t>- 12-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902DFE-EE66-ED66-36DE-F20D222E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45" y="3797934"/>
            <a:ext cx="5491865" cy="58517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929F9686-824D-0E5E-DA1C-172BC52AE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17037"/>
              </p:ext>
            </p:extLst>
          </p:nvPr>
        </p:nvGraphicFramePr>
        <p:xfrm>
          <a:off x="1056959" y="2679700"/>
          <a:ext cx="5420038" cy="89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985">
                  <a:extLst>
                    <a:ext uri="{9D8B030D-6E8A-4147-A177-3AD203B41FA5}">
                      <a16:colId xmlns:a16="http://schemas.microsoft.com/office/drawing/2014/main" val="717079937"/>
                    </a:ext>
                  </a:extLst>
                </a:gridCol>
                <a:gridCol w="789985">
                  <a:extLst>
                    <a:ext uri="{9D8B030D-6E8A-4147-A177-3AD203B41FA5}">
                      <a16:colId xmlns:a16="http://schemas.microsoft.com/office/drawing/2014/main" val="12222908"/>
                    </a:ext>
                  </a:extLst>
                </a:gridCol>
                <a:gridCol w="789985">
                  <a:extLst>
                    <a:ext uri="{9D8B030D-6E8A-4147-A177-3AD203B41FA5}">
                      <a16:colId xmlns:a16="http://schemas.microsoft.com/office/drawing/2014/main" val="1497199414"/>
                    </a:ext>
                  </a:extLst>
                </a:gridCol>
                <a:gridCol w="789985">
                  <a:extLst>
                    <a:ext uri="{9D8B030D-6E8A-4147-A177-3AD203B41FA5}">
                      <a16:colId xmlns:a16="http://schemas.microsoft.com/office/drawing/2014/main" val="3180506132"/>
                    </a:ext>
                  </a:extLst>
                </a:gridCol>
                <a:gridCol w="680128">
                  <a:extLst>
                    <a:ext uri="{9D8B030D-6E8A-4147-A177-3AD203B41FA5}">
                      <a16:colId xmlns:a16="http://schemas.microsoft.com/office/drawing/2014/main" val="3877364226"/>
                    </a:ext>
                  </a:extLst>
                </a:gridCol>
              </a:tblGrid>
              <a:tr h="35752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위험단계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일반군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주의군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위험군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응급군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기타</a:t>
                      </a:r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노쇼로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확인불가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계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R="6350" algn="ctr">
                        <a:lnSpc>
                          <a:spcPct val="5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1092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0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0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FF7B10-A3DD-DEA9-1BA4-BC133E0FF7B3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1EAFE93-7796-6B72-BC24-7B7739C99DD9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DC39AEB-3BDC-B46C-3718-D2AC2C46262B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10.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내담자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위험단계 분류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2723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9">
            <a:extLst>
              <a:ext uri="{FF2B5EF4-FFF2-40B4-BE49-F238E27FC236}">
                <a16:creationId xmlns:a16="http://schemas.microsoft.com/office/drawing/2014/main" id="{963AE3E2-0C6B-44A0-8C8F-CDF7C0BB5753}"/>
              </a:ext>
            </a:extLst>
          </p:cNvPr>
          <p:cNvSpPr/>
          <p:nvPr/>
        </p:nvSpPr>
        <p:spPr>
          <a:xfrm>
            <a:off x="873359" y="9649731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56F1B1-B568-459C-BFA2-B31565FB70E8}"/>
              </a:ext>
            </a:extLst>
          </p:cNvPr>
          <p:cNvGrpSpPr/>
          <p:nvPr/>
        </p:nvGrpSpPr>
        <p:grpSpPr>
          <a:xfrm>
            <a:off x="806450" y="1231900"/>
            <a:ext cx="5670550" cy="0"/>
            <a:chOff x="806450" y="1231900"/>
            <a:chExt cx="5670550" cy="0"/>
          </a:xfrm>
        </p:grpSpPr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A067A421-948C-41A0-9BBA-41DD643C1951}"/>
                </a:ext>
              </a:extLst>
            </p:cNvPr>
            <p:cNvSpPr/>
            <p:nvPr/>
          </p:nvSpPr>
          <p:spPr>
            <a:xfrm>
              <a:off x="806450" y="1231900"/>
              <a:ext cx="5670550" cy="0"/>
            </a:xfrm>
            <a:custGeom>
              <a:avLst/>
              <a:gdLst/>
              <a:ahLst/>
              <a:cxnLst/>
              <a:rect l="l" t="t" r="r" b="b"/>
              <a:pathLst>
                <a:path w="5670550">
                  <a:moveTo>
                    <a:pt x="0" y="0"/>
                  </a:moveTo>
                  <a:lnTo>
                    <a:pt x="5670009" y="0"/>
                  </a:lnTo>
                </a:path>
              </a:pathLst>
            </a:custGeom>
            <a:ln w="9529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_x398003416">
              <a:extLst>
                <a:ext uri="{FF2B5EF4-FFF2-40B4-BE49-F238E27FC236}">
                  <a16:creationId xmlns:a16="http://schemas.microsoft.com/office/drawing/2014/main" id="{7F937126-7CDE-4DC5-BA64-D47162FC5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50" y="1231900"/>
              <a:ext cx="1828800" cy="0"/>
            </a:xfrm>
            <a:prstGeom prst="line">
              <a:avLst/>
            </a:prstGeom>
            <a:noFill/>
            <a:ln w="50292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3AF601-0AE3-4735-A3CA-9D30B71BFEBC}"/>
              </a:ext>
            </a:extLst>
          </p:cNvPr>
          <p:cNvSpPr/>
          <p:nvPr/>
        </p:nvSpPr>
        <p:spPr>
          <a:xfrm>
            <a:off x="1122478" y="5629568"/>
            <a:ext cx="595598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ko-KR" altLang="en-US" spc="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endParaRPr lang="en-US" altLang="ko-KR" sz="1000" spc="25" dirty="0">
              <a:solidFill>
                <a:srgbClr val="333333"/>
              </a:solidFill>
              <a:latin typeface="+mn-ea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endParaRPr lang="ko-KR" altLang="en-US" sz="1000" spc="2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+mn-ea"/>
                <a:cs typeface="Malgun Gothic"/>
              </a:rPr>
              <a:t> </a:t>
            </a: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endParaRPr lang="ko-KR" altLang="en-US" spc="2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ko-KR" altLang="en-US" spc="25" dirty="0">
                <a:solidFill>
                  <a:srgbClr val="333333"/>
                </a:solidFill>
                <a:latin typeface="Malgun Gothic"/>
                <a:cs typeface="Malgun Gothic"/>
              </a:rPr>
              <a:t>  </a:t>
            </a:r>
            <a:endParaRPr lang="ko-KR" altLang="en-US" dirty="0"/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D400B124-7606-4DD1-889D-0E9A1B598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80017"/>
              </p:ext>
            </p:extLst>
          </p:nvPr>
        </p:nvGraphicFramePr>
        <p:xfrm>
          <a:off x="969611" y="3546700"/>
          <a:ext cx="5708584" cy="515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상담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만족도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조사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문항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평균(점)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1. 상담이 나의 문제에 도움이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되었다.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2. 동료가 비슷한 어려움을 갖고 있다면 이 상담 프로그램을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추천할</a:t>
                      </a:r>
                      <a:r>
                        <a:rPr sz="1000" spc="-7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것이다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3. 나는 상담이 전반적으로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만족스러웠다.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4. 다시 상담을 받아야 할 필요가 있다면 이 상담자를 만나고</a:t>
                      </a:r>
                      <a:r>
                        <a:rPr sz="1000" spc="-4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싶다.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5. 상담자는 상담자로서의 전문성을 갖췄다고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생각한다.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6. 상담자는 나의 말에 공감하고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경청하였다.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7. 상담환경은 상담을 받는데 편안한 느낌을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주었다.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8. 상담예약 및 변경사항은 잘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반영되었다.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b="1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만족도</a:t>
                      </a:r>
                      <a:r>
                        <a:rPr sz="1000" b="1" spc="-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b="1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평균</a:t>
                      </a:r>
                      <a:endParaRPr sz="10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8775">
                <a:tc gridSpan="2">
                  <a:txBody>
                    <a:bodyPr/>
                    <a:lstStyle/>
                    <a:p>
                      <a:pPr marR="6350" algn="l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9. 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기타 의견 </a:t>
                      </a:r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6350" algn="l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- 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여전히 저희 회사 블라인드에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EAP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프로그램이 회사 내 익명성이 유지되는지에 대해 문의하는 글이 올라오더라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R="6350" algn="l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구요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 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메인 화면에 익명 유지에 대한 리마인드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법적 근거 등을 토대로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해주시면 </a:t>
                      </a: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좋을것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같아요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marR="6350" algn="l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   예약 관련 사항이 카톡으로 바로 와서 좋아요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. 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예약일 전에 안내도 </a:t>
                      </a:r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좋구요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.</a:t>
                      </a:r>
                    </a:p>
                  </a:txBody>
                  <a:tcPr marL="0" marR="0" marT="102907" marB="0"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900" dirty="0">
                        <a:latin typeface="Malgun Gothic"/>
                        <a:cs typeface="Malgun Gothic"/>
                      </a:endParaRPr>
                    </a:p>
                  </a:txBody>
                  <a:tcPr marL="0" marR="0" marT="9339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20A5B-D61D-49B9-915B-E395C11C4F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1615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dirty="0"/>
              <a:t>- 13 </a:t>
            </a:r>
            <a:r>
              <a:rPr dirty="0"/>
              <a:t>-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AAA819B1-BFD6-DFCC-CD29-B85AF75B8490}"/>
              </a:ext>
            </a:extLst>
          </p:cNvPr>
          <p:cNvSpPr txBox="1"/>
          <p:nvPr/>
        </p:nvSpPr>
        <p:spPr>
          <a:xfrm>
            <a:off x="1122478" y="2554856"/>
            <a:ext cx="5670550" cy="69313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대상자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2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명</a:t>
            </a:r>
            <a:endParaRPr lang="en-US" altLang="ko-KR" sz="1000" spc="25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방법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온라인 설문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개별 설문 </a:t>
            </a:r>
            <a:r>
              <a:rPr lang="en-US" altLang="ko-KR" sz="1000" spc="25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url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발송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)</a:t>
            </a: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응답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 1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명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65992-E31B-71FD-EBBC-ED6E373670B1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B69D7DF-E0B4-4B74-7EB4-6268853F2305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11. 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 만족도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심리상담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BAD39B4-4720-314B-1709-597EEA2C30DF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917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9">
            <a:extLst>
              <a:ext uri="{FF2B5EF4-FFF2-40B4-BE49-F238E27FC236}">
                <a16:creationId xmlns:a16="http://schemas.microsoft.com/office/drawing/2014/main" id="{963AE3E2-0C6B-44A0-8C8F-CDF7C0BB5753}"/>
              </a:ext>
            </a:extLst>
          </p:cNvPr>
          <p:cNvSpPr/>
          <p:nvPr/>
        </p:nvSpPr>
        <p:spPr>
          <a:xfrm>
            <a:off x="873359" y="9649731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56F1B1-B568-459C-BFA2-B31565FB70E8}"/>
              </a:ext>
            </a:extLst>
          </p:cNvPr>
          <p:cNvGrpSpPr/>
          <p:nvPr/>
        </p:nvGrpSpPr>
        <p:grpSpPr>
          <a:xfrm>
            <a:off x="806450" y="1231900"/>
            <a:ext cx="5670550" cy="0"/>
            <a:chOff x="806450" y="1231900"/>
            <a:chExt cx="5670550" cy="0"/>
          </a:xfrm>
        </p:grpSpPr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A067A421-948C-41A0-9BBA-41DD643C1951}"/>
                </a:ext>
              </a:extLst>
            </p:cNvPr>
            <p:cNvSpPr/>
            <p:nvPr/>
          </p:nvSpPr>
          <p:spPr>
            <a:xfrm>
              <a:off x="806450" y="1231900"/>
              <a:ext cx="5670550" cy="0"/>
            </a:xfrm>
            <a:custGeom>
              <a:avLst/>
              <a:gdLst/>
              <a:ahLst/>
              <a:cxnLst/>
              <a:rect l="l" t="t" r="r" b="b"/>
              <a:pathLst>
                <a:path w="5670550">
                  <a:moveTo>
                    <a:pt x="0" y="0"/>
                  </a:moveTo>
                  <a:lnTo>
                    <a:pt x="5670009" y="0"/>
                  </a:lnTo>
                </a:path>
              </a:pathLst>
            </a:custGeom>
            <a:ln w="9529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_x398003416">
              <a:extLst>
                <a:ext uri="{FF2B5EF4-FFF2-40B4-BE49-F238E27FC236}">
                  <a16:creationId xmlns:a16="http://schemas.microsoft.com/office/drawing/2014/main" id="{7F937126-7CDE-4DC5-BA64-D47162FC5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50" y="1231900"/>
              <a:ext cx="1828800" cy="0"/>
            </a:xfrm>
            <a:prstGeom prst="line">
              <a:avLst/>
            </a:prstGeom>
            <a:noFill/>
            <a:ln w="50292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3AF601-0AE3-4735-A3CA-9D30B71BFEBC}"/>
              </a:ext>
            </a:extLst>
          </p:cNvPr>
          <p:cNvSpPr/>
          <p:nvPr/>
        </p:nvSpPr>
        <p:spPr>
          <a:xfrm>
            <a:off x="1122478" y="5629568"/>
            <a:ext cx="595598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ko-KR" altLang="en-US" spc="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endParaRPr lang="en-US" altLang="ko-KR" sz="1000" spc="25" dirty="0">
              <a:solidFill>
                <a:srgbClr val="333333"/>
              </a:solidFill>
              <a:latin typeface="+mn-ea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endParaRPr lang="ko-KR" altLang="en-US" sz="1000" spc="2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+mn-ea"/>
                <a:cs typeface="Malgun Gothic"/>
              </a:rPr>
              <a:t> </a:t>
            </a: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endParaRPr lang="ko-KR" altLang="en-US" spc="2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ko-KR" altLang="en-US" spc="25" dirty="0">
                <a:solidFill>
                  <a:srgbClr val="333333"/>
                </a:solidFill>
                <a:latin typeface="Malgun Gothic"/>
                <a:cs typeface="Malgun Gothic"/>
              </a:rPr>
              <a:t>  </a:t>
            </a:r>
            <a:endParaRPr lang="ko-KR" altLang="en-US" dirty="0"/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D400B124-7606-4DD1-889D-0E9A1B598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21139"/>
              </p:ext>
            </p:extLst>
          </p:nvPr>
        </p:nvGraphicFramePr>
        <p:xfrm>
          <a:off x="969611" y="3392690"/>
          <a:ext cx="5708584" cy="515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상담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만족도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조사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문항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평균(점)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1. 상담이 나의 문제에 도움이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되었다.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2. 동료가 비슷한 어려움을 갖고 있다면 이 상담 프로그램을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추천할</a:t>
                      </a:r>
                      <a:r>
                        <a:rPr sz="1000" spc="-7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것이다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3. 나는 상담이 전반적으로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만족스러웠다.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4. 다시 상담을 받아야 할 필요가 있다면 이 상담자를 만나고</a:t>
                      </a:r>
                      <a:r>
                        <a:rPr sz="1000" spc="-4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싶다.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5. 상담자는 상담자로서의 전문성을 갖췄다고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생각한다.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6. 상담자는 나의 말에 공감하고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경청하였다.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7. 상담환경은 상담을 받는데 편안한 느낌을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주었다.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8. 상담예약 및 변경사항은 잘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반영되었다.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b="1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만족도</a:t>
                      </a:r>
                      <a:r>
                        <a:rPr sz="1000" b="1" spc="-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b="1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평균</a:t>
                      </a:r>
                      <a:endParaRPr sz="10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8775">
                <a:tc gridSpan="2">
                  <a:txBody>
                    <a:bodyPr/>
                    <a:lstStyle/>
                    <a:p>
                      <a:pPr marR="6350" algn="l">
                        <a:lnSpc>
                          <a:spcPct val="13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latin typeface="Malgun Gothic"/>
                          <a:cs typeface="Malgun Gothic"/>
                        </a:rPr>
                        <a:t> 9. </a:t>
                      </a: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기타 의견 </a:t>
                      </a:r>
                      <a:endParaRPr lang="en-US" altLang="ko-KR" sz="1000" dirty="0">
                        <a:latin typeface="Malgun Gothic"/>
                        <a:cs typeface="Malgun Gothic"/>
                      </a:endParaRPr>
                    </a:p>
                    <a:p>
                      <a:pPr marR="6350" algn="l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   - 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친절하다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.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 </a:t>
                      </a:r>
                      <a:endParaRPr lang="en-US" altLang="ko-KR" sz="1000" kern="1200" dirty="0">
                        <a:solidFill>
                          <a:srgbClr val="333333"/>
                        </a:solidFill>
                        <a:latin typeface="Malgun Gothic"/>
                        <a:ea typeface="+mn-ea"/>
                        <a:cs typeface="Malgun Gothic"/>
                      </a:endParaRPr>
                    </a:p>
                  </a:txBody>
                  <a:tcPr marL="0" marR="0" marT="102907" marB="0"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900" dirty="0">
                        <a:latin typeface="Malgun Gothic"/>
                        <a:cs typeface="Malgun Gothic"/>
                      </a:endParaRPr>
                    </a:p>
                  </a:txBody>
                  <a:tcPr marL="0" marR="0" marT="9339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20A5B-D61D-49B9-915B-E395C11C4F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1615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dirty="0"/>
              <a:t>- 14 </a:t>
            </a:r>
            <a:r>
              <a:rPr dirty="0"/>
              <a:t>-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D7CD543-4A77-9EDF-BB28-A79AB23BE433}"/>
              </a:ext>
            </a:extLst>
          </p:cNvPr>
          <p:cNvSpPr txBox="1"/>
          <p:nvPr/>
        </p:nvSpPr>
        <p:spPr>
          <a:xfrm>
            <a:off x="969611" y="2526531"/>
            <a:ext cx="5670550" cy="69313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대상자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7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명</a:t>
            </a:r>
            <a:endParaRPr lang="en-US" altLang="ko-KR" sz="1000" spc="25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방법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온라인 설문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개별 설문 </a:t>
            </a:r>
            <a:r>
              <a:rPr lang="en-US" altLang="ko-KR" sz="1000" spc="25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url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발송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)</a:t>
            </a: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응답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1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명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 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29A875FE-F77D-D876-1A4A-CFA171E99C9D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9AE65-8FF8-8BDB-19BD-701ADB9C6E51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FCCF672-C389-B618-167D-7DA91AA1D7F2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12. 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 만족도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세무 및 법률상담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176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심리 진단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3472B-0CCB-AA9A-46E5-15A6B7CC25DA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 진단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41FAB8FA-2924-C875-93E8-5CCD160C4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57784"/>
              </p:ext>
            </p:extLst>
          </p:nvPr>
        </p:nvGraphicFramePr>
        <p:xfrm>
          <a:off x="826247" y="2322700"/>
          <a:ext cx="5792807" cy="2790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심리적응검사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(PAT)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우울척도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(CES)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5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L="0" marR="6350" lvl="0" indent="0" algn="ctr" defTabSz="914400" eaLnBrk="1" fontAlgn="auto" latinLnBrk="0" hangingPunct="1">
                        <a:lnSpc>
                          <a:spcPct val="5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통합 직무스트레스</a:t>
                      </a:r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L="0" marR="6350" lvl="0" indent="0" algn="ctr" defTabSz="914400" eaLnBrk="1" fontAlgn="auto" latinLnBrk="0" hangingPunct="1">
                        <a:lnSpc>
                          <a:spcPct val="5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(CSQ)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감정노동척도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(K-ELS)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불면증 검사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(ICL)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5">
            <a:extLst>
              <a:ext uri="{FF2B5EF4-FFF2-40B4-BE49-F238E27FC236}">
                <a16:creationId xmlns:a16="http://schemas.microsoft.com/office/drawing/2014/main" id="{0CED0AC8-D352-6A4D-0D63-D7AD20C2FB59}"/>
              </a:ext>
            </a:extLst>
          </p:cNvPr>
          <p:cNvSpPr txBox="1"/>
          <p:nvPr/>
        </p:nvSpPr>
        <p:spPr>
          <a:xfrm>
            <a:off x="1042250" y="5562700"/>
            <a:ext cx="5290184" cy="234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100" dirty="0">
                <a:latin typeface="Malgun Gothic"/>
                <a:cs typeface="Malgun Gothic"/>
              </a:rPr>
              <a:t>2. Family Care </a:t>
            </a:r>
            <a:r>
              <a:rPr lang="ko-KR" altLang="en-US" sz="1100" dirty="0">
                <a:latin typeface="Malgun Gothic"/>
                <a:cs typeface="Malgun Gothic"/>
              </a:rPr>
              <a:t>진단 이용 현황</a:t>
            </a:r>
            <a:r>
              <a:rPr lang="en-US" altLang="ko-KR" sz="1100" dirty="0">
                <a:latin typeface="Malgun Gothic"/>
                <a:cs typeface="Malgun Gothic"/>
              </a:rPr>
              <a:t> </a:t>
            </a:r>
            <a:endParaRPr lang="en-US" altLang="ko-KR" sz="1100" dirty="0">
              <a:solidFill>
                <a:srgbClr val="333333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C200BEAC-2CB5-16EA-26B8-41270AD96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90541"/>
              </p:ext>
            </p:extLst>
          </p:nvPr>
        </p:nvGraphicFramePr>
        <p:xfrm>
          <a:off x="826250" y="5868738"/>
          <a:ext cx="5792807" cy="2730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CLS </a:t>
                      </a:r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학습코칭검사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중고등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R="6350" algn="ctr">
                        <a:lnSpc>
                          <a:spcPct val="50000"/>
                        </a:lnSpc>
                        <a:spcBef>
                          <a:spcPts val="835"/>
                        </a:spcBef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BEST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학교생활적응</a:t>
                      </a:r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6350" algn="ctr">
                        <a:lnSpc>
                          <a:spcPct val="5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검사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v2.0(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중고등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부모역할검사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부모역량검사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아동기질검사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7">
            <a:extLst>
              <a:ext uri="{FF2B5EF4-FFF2-40B4-BE49-F238E27FC236}">
                <a16:creationId xmlns:a16="http://schemas.microsoft.com/office/drawing/2014/main" id="{652B89E9-970E-681D-BD2F-FFD6A1E231AC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846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56DCD-E028-C03E-CD89-D07A1AB0D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FA58C3D-4F46-A36A-5FFA-597A6D19CDA0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70269C1-5369-C975-0B0C-3458305E000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5DA70E-3124-C1E4-C56B-7B2B7AAB7B1B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D75576CD-91AA-4CA9-C353-70143FA338DA}"/>
              </a:ext>
            </a:extLst>
          </p:cNvPr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D017E8A-69C8-FE28-1B77-662053A1AC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3A7D59E9-72BF-DDC5-56D8-CEB665585DA8}"/>
              </a:ext>
            </a:extLst>
          </p:cNvPr>
          <p:cNvSpPr txBox="1"/>
          <p:nvPr/>
        </p:nvSpPr>
        <p:spPr>
          <a:xfrm>
            <a:off x="948675" y="1888513"/>
            <a:ext cx="5650730" cy="563712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마음건강 소식지                                                 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 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힐링레터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                                                                       </a:t>
            </a: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                                                                         -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운동 힐링 영상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D4D63-B1AE-4EE6-7317-1050ED4E4572}"/>
              </a:ext>
            </a:extLst>
          </p:cNvPr>
          <p:cNvSpPr txBox="1"/>
          <p:nvPr/>
        </p:nvSpPr>
        <p:spPr>
          <a:xfrm>
            <a:off x="809698" y="1525494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r>
              <a:rPr lang="en-US" altLang="ko-KR" sz="1600" spc="25" dirty="0">
                <a:solidFill>
                  <a:srgbClr val="005FA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홍보 활동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44350854-FA7B-B784-EE48-2165A27F983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754D98-0D03-C805-FC01-1EE76676BA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3" y="2498148"/>
            <a:ext cx="2427782" cy="69788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AD9B96-8A26-E219-05EA-78E9AB145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451" y="2498148"/>
            <a:ext cx="2193936" cy="44404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9F6069-CC47-4FBD-BF20-0446A6D55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451" y="7650699"/>
            <a:ext cx="2193936" cy="15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71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9">
            <a:extLst>
              <a:ext uri="{FF2B5EF4-FFF2-40B4-BE49-F238E27FC236}">
                <a16:creationId xmlns:a16="http://schemas.microsoft.com/office/drawing/2014/main" id="{E5933F98-FA01-4D9E-BC97-66BCDB27637B}"/>
              </a:ext>
            </a:extLst>
          </p:cNvPr>
          <p:cNvSpPr/>
          <p:nvPr/>
        </p:nvSpPr>
        <p:spPr>
          <a:xfrm>
            <a:off x="942975" y="9649731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C656796F-EE69-C79D-7FE3-31E60EDC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79375"/>
              </p:ext>
            </p:extLst>
          </p:nvPr>
        </p:nvGraphicFramePr>
        <p:xfrm>
          <a:off x="1074928" y="1890700"/>
          <a:ext cx="5457580" cy="7367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430">
                  <a:extLst>
                    <a:ext uri="{9D8B030D-6E8A-4147-A177-3AD203B41FA5}">
                      <a16:colId xmlns:a16="http://schemas.microsoft.com/office/drawing/2014/main" val="1960004537"/>
                    </a:ext>
                  </a:extLst>
                </a:gridCol>
                <a:gridCol w="62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72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2413553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729303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133179692"/>
                    </a:ext>
                  </a:extLst>
                </a:gridCol>
                <a:gridCol w="1170258">
                  <a:extLst>
                    <a:ext uri="{9D8B030D-6E8A-4147-A177-3AD203B41FA5}">
                      <a16:colId xmlns:a16="http://schemas.microsoft.com/office/drawing/2014/main" val="2427889255"/>
                    </a:ext>
                  </a:extLst>
                </a:gridCol>
              </a:tblGrid>
              <a:tr h="275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사례번호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*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상담분야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상담유형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 show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상담실시일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주호소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137901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141741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134042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139646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485512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7226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133969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1513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138518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83159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139818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3364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601583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133187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3799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138211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7043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140409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9368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0834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직무스트레스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9893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138973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1670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70948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133391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164726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141266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442555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37066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797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135416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879005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142504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07546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13973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142942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16112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142822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23160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140409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72079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139646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48112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134042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95263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133969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2608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135414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40592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03165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562F1BB6-DAB8-720F-F14D-8D845F17ADA6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9FDFA4C-3ED4-B64E-D704-30B5DC90AD89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563DA2-F36E-5398-D3BB-D1C676031AA8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DCBC739-1A03-3976-8EC5-B018CEDDC352}"/>
              </a:ext>
            </a:extLst>
          </p:cNvPr>
          <p:cNvSpPr txBox="1"/>
          <p:nvPr/>
        </p:nvSpPr>
        <p:spPr>
          <a:xfrm>
            <a:off x="844519" y="1482731"/>
            <a:ext cx="3121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Ⅵ</a:t>
            </a:r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기타</a:t>
            </a:r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세부 이용내역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95C3931-6B5E-7BFE-E448-A13A4841A707}"/>
              </a:ext>
            </a:extLst>
          </p:cNvPr>
          <p:cNvSpPr txBox="1"/>
          <p:nvPr/>
        </p:nvSpPr>
        <p:spPr>
          <a:xfrm>
            <a:off x="962419" y="9372173"/>
            <a:ext cx="3165394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사례번호 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 예약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접수시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시스템 상에서 자동으로 부여되는 고유번호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C88F9990-37FE-FC36-874B-78F72C1A01A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065BD763-64EE-85B7-F04B-0E058F7E63E9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4F03B4A-3047-0808-7509-47286F55B3C7}"/>
              </a:ext>
            </a:extLst>
          </p:cNvPr>
          <p:cNvGrpSpPr/>
          <p:nvPr/>
        </p:nvGrpSpPr>
        <p:grpSpPr>
          <a:xfrm>
            <a:off x="1175057" y="469356"/>
            <a:ext cx="1465753" cy="1026816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194EDA8-28B7-7ED8-F5D6-E3AD62D76D35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48DF74-2A1B-4A1D-4948-853AF74C05DB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929000-2CBB-1FA7-8650-A324AAA0F282}"/>
              </a:ext>
            </a:extLst>
          </p:cNvPr>
          <p:cNvGrpSpPr/>
          <p:nvPr/>
        </p:nvGrpSpPr>
        <p:grpSpPr>
          <a:xfrm rot="10800000">
            <a:off x="1175057" y="8735386"/>
            <a:ext cx="1465753" cy="1026816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7543BD6-7E7C-0929-FAB4-E6A654591E4D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658564-8874-DCA3-F2C8-289FC20AEF7D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/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31D238DB-BBBB-0A2E-35AB-5A672652AF31}"/>
              </a:ext>
            </a:extLst>
          </p:cNvPr>
          <p:cNvSpPr txBox="1"/>
          <p:nvPr/>
        </p:nvSpPr>
        <p:spPr>
          <a:xfrm>
            <a:off x="1152051" y="1775013"/>
            <a:ext cx="1517822" cy="30149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443" algn="ctr">
              <a:spcBef>
                <a:spcPts val="98"/>
              </a:spcBef>
            </a:pPr>
            <a:r>
              <a:rPr lang="en-US" altLang="ko-KR" sz="1959" spc="-19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C</a:t>
            </a:r>
            <a:r>
              <a:rPr lang="en-US" altLang="ko-KR" sz="1567" spc="-19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ONTENTS</a:t>
            </a:r>
            <a:endParaRPr sz="1567" dirty="0">
              <a:solidFill>
                <a:srgbClr val="4657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9C6F11-A329-DB13-E722-4BE4A26E4608}"/>
              </a:ext>
            </a:extLst>
          </p:cNvPr>
          <p:cNvGrpSpPr/>
          <p:nvPr/>
        </p:nvGrpSpPr>
        <p:grpSpPr>
          <a:xfrm>
            <a:off x="3628944" y="2990228"/>
            <a:ext cx="2719133" cy="4516472"/>
            <a:chOff x="3290687" y="2812379"/>
            <a:chExt cx="2518912" cy="41839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3450A74-EF82-6F00-579A-67EFBD122CB6}"/>
                </a:ext>
              </a:extLst>
            </p:cNvPr>
            <p:cNvGrpSpPr/>
            <p:nvPr/>
          </p:nvGrpSpPr>
          <p:grpSpPr>
            <a:xfrm>
              <a:off x="3290688" y="4410542"/>
              <a:ext cx="2103973" cy="1068053"/>
              <a:chOff x="3684539" y="2319197"/>
              <a:chExt cx="2318267" cy="1176840"/>
            </a:xfrm>
          </p:grpSpPr>
          <p:sp>
            <p:nvSpPr>
              <p:cNvPr id="23" name="object 11">
                <a:extLst>
                  <a:ext uri="{FF2B5EF4-FFF2-40B4-BE49-F238E27FC236}">
                    <a16:creationId xmlns:a16="http://schemas.microsoft.com/office/drawing/2014/main" id="{63DA0A12-DA38-AD80-9580-FC7898291493}"/>
                  </a:ext>
                </a:extLst>
              </p:cNvPr>
              <p:cNvSpPr txBox="1"/>
              <p:nvPr/>
            </p:nvSpPr>
            <p:spPr>
              <a:xfrm>
                <a:off x="4191517" y="2319197"/>
                <a:ext cx="18112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심리진단</a:t>
                </a:r>
                <a:endParaRPr lang="ko-KR" altLang="en-US"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0E893E7-5349-8815-3088-AB835C79B5F9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Ⅳ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AC636CE-D1AF-D585-39E4-44628A789641}"/>
                </a:ext>
              </a:extLst>
            </p:cNvPr>
            <p:cNvGrpSpPr/>
            <p:nvPr/>
          </p:nvGrpSpPr>
          <p:grpSpPr>
            <a:xfrm>
              <a:off x="3290687" y="6077809"/>
              <a:ext cx="2518912" cy="251495"/>
              <a:chOff x="3684539" y="3241866"/>
              <a:chExt cx="2775468" cy="277110"/>
            </a:xfrm>
          </p:grpSpPr>
          <p:sp>
            <p:nvSpPr>
              <p:cNvPr id="34" name="object 11">
                <a:extLst>
                  <a:ext uri="{FF2B5EF4-FFF2-40B4-BE49-F238E27FC236}">
                    <a16:creationId xmlns:a16="http://schemas.microsoft.com/office/drawing/2014/main" id="{3ABE0E3A-623A-6E29-2AEC-A6B1EDF26D11}"/>
                  </a:ext>
                </a:extLst>
              </p:cNvPr>
              <p:cNvSpPr txBox="1"/>
              <p:nvPr/>
            </p:nvSpPr>
            <p:spPr>
              <a:xfrm>
                <a:off x="4191518" y="3241866"/>
                <a:ext cx="22684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홍보활동</a:t>
                </a:r>
                <a:endParaRPr lang="ko-KR" altLang="en-US"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CEA9047-E67B-685B-0BF1-B7D566D92A21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Ⅴ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EDAD24E-6239-1A77-473C-D31DD0E378BF}"/>
                </a:ext>
              </a:extLst>
            </p:cNvPr>
            <p:cNvGrpSpPr/>
            <p:nvPr/>
          </p:nvGrpSpPr>
          <p:grpSpPr>
            <a:xfrm>
              <a:off x="3290687" y="2812379"/>
              <a:ext cx="1867220" cy="251494"/>
              <a:chOff x="3684539" y="3233600"/>
              <a:chExt cx="2057400" cy="277110"/>
            </a:xfrm>
          </p:grpSpPr>
          <p:sp>
            <p:nvSpPr>
              <p:cNvPr id="38" name="object 11">
                <a:extLst>
                  <a:ext uri="{FF2B5EF4-FFF2-40B4-BE49-F238E27FC236}">
                    <a16:creationId xmlns:a16="http://schemas.microsoft.com/office/drawing/2014/main" id="{04A8AEAD-2B5C-FDF5-73E4-45960641B398}"/>
                  </a:ext>
                </a:extLst>
              </p:cNvPr>
              <p:cNvSpPr txBox="1"/>
              <p:nvPr/>
            </p:nvSpPr>
            <p:spPr>
              <a:xfrm>
                <a:off x="4159250" y="3233600"/>
                <a:ext cx="15826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사업 개요</a:t>
                </a:r>
                <a:endParaRPr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690FCAA-BFBD-3F25-5D3C-556ECEFCC6A0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Ⅰ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D12491D-A709-56B2-E292-2125401B9285}"/>
                </a:ext>
              </a:extLst>
            </p:cNvPr>
            <p:cNvGrpSpPr/>
            <p:nvPr/>
          </p:nvGrpSpPr>
          <p:grpSpPr>
            <a:xfrm>
              <a:off x="3290687" y="3587893"/>
              <a:ext cx="2489627" cy="1060827"/>
              <a:chOff x="3684539" y="2327159"/>
              <a:chExt cx="2743200" cy="1168878"/>
            </a:xfrm>
          </p:grpSpPr>
          <p:sp>
            <p:nvSpPr>
              <p:cNvPr id="41" name="object 11">
                <a:extLst>
                  <a:ext uri="{FF2B5EF4-FFF2-40B4-BE49-F238E27FC236}">
                    <a16:creationId xmlns:a16="http://schemas.microsoft.com/office/drawing/2014/main" id="{C6FBF7F5-976F-8F4B-6EF5-AB3F7417BA82}"/>
                  </a:ext>
                </a:extLst>
              </p:cNvPr>
              <p:cNvSpPr txBox="1"/>
              <p:nvPr/>
            </p:nvSpPr>
            <p:spPr>
              <a:xfrm>
                <a:off x="4159250" y="2327159"/>
                <a:ext cx="22684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심리상담</a:t>
                </a:r>
                <a:endParaRPr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1D64E1B-78C7-4145-8E3C-213457C372FD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Ⅲ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4F92B6B-AB55-C66E-DD21-BC6ECB694CD0}"/>
                </a:ext>
              </a:extLst>
            </p:cNvPr>
            <p:cNvSpPr/>
            <p:nvPr/>
          </p:nvSpPr>
          <p:spPr>
            <a:xfrm>
              <a:off x="3290687" y="3611510"/>
              <a:ext cx="224862" cy="224862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9" spc="-3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Ⅱ</a:t>
              </a:r>
              <a:endParaRPr lang="ko-KR" altLang="en-US" sz="146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" name="object 11">
              <a:extLst>
                <a:ext uri="{FF2B5EF4-FFF2-40B4-BE49-F238E27FC236}">
                  <a16:creationId xmlns:a16="http://schemas.microsoft.com/office/drawing/2014/main" id="{87F59E27-7600-3864-4968-93B2F5CBD692}"/>
                </a:ext>
              </a:extLst>
            </p:cNvPr>
            <p:cNvSpPr txBox="1"/>
            <p:nvPr/>
          </p:nvSpPr>
          <p:spPr>
            <a:xfrm>
              <a:off x="3750803" y="6744788"/>
              <a:ext cx="2058796" cy="2514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2443">
                <a:spcBef>
                  <a:spcPts val="98"/>
                </a:spcBef>
              </a:pPr>
              <a:r>
                <a:rPr lang="ko-KR" altLang="en-US" sz="1764" spc="-19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기타 </a:t>
              </a:r>
              <a:endParaRPr lang="ko-KR" altLang="en-US" sz="176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9D404A86-0384-57A5-B09B-23576A500F98}"/>
              </a:ext>
            </a:extLst>
          </p:cNvPr>
          <p:cNvSpPr/>
          <p:nvPr/>
        </p:nvSpPr>
        <p:spPr>
          <a:xfrm>
            <a:off x="3634250" y="7263965"/>
            <a:ext cx="242736" cy="242735"/>
          </a:xfrm>
          <a:prstGeom prst="ellipse">
            <a:avLst/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9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Ⅵ</a:t>
            </a:r>
            <a:endParaRPr lang="ko-KR" altLang="en-US" sz="1469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25F54BBA-B2D5-1A02-8BB1-36EA1E6FCA74}"/>
              </a:ext>
            </a:extLst>
          </p:cNvPr>
          <p:cNvSpPr txBox="1"/>
          <p:nvPr/>
        </p:nvSpPr>
        <p:spPr>
          <a:xfrm>
            <a:off x="4091726" y="5625457"/>
            <a:ext cx="1774524" cy="2714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443">
              <a:spcBef>
                <a:spcPts val="98"/>
              </a:spcBef>
            </a:pPr>
            <a:r>
              <a:rPr lang="ko-KR" altLang="en-US" sz="1764" spc="-19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프로그램</a:t>
            </a:r>
            <a:endParaRPr lang="ko-KR" altLang="en-US" sz="1764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C3963-64F4-CD7A-0747-4FAE3F082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9">
            <a:extLst>
              <a:ext uri="{FF2B5EF4-FFF2-40B4-BE49-F238E27FC236}">
                <a16:creationId xmlns:a16="http://schemas.microsoft.com/office/drawing/2014/main" id="{14DC53F6-1B50-5A3A-BC5E-3B6BD8536717}"/>
              </a:ext>
            </a:extLst>
          </p:cNvPr>
          <p:cNvSpPr/>
          <p:nvPr/>
        </p:nvSpPr>
        <p:spPr>
          <a:xfrm>
            <a:off x="942975" y="9649731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0E6BF747-66BB-B5D8-B353-089DD4CD0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84847"/>
              </p:ext>
            </p:extLst>
          </p:nvPr>
        </p:nvGraphicFramePr>
        <p:xfrm>
          <a:off x="1074928" y="1890702"/>
          <a:ext cx="5457580" cy="4850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430">
                  <a:extLst>
                    <a:ext uri="{9D8B030D-6E8A-4147-A177-3AD203B41FA5}">
                      <a16:colId xmlns:a16="http://schemas.microsoft.com/office/drawing/2014/main" val="1960004537"/>
                    </a:ext>
                  </a:extLst>
                </a:gridCol>
                <a:gridCol w="62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672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241355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01441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133179692"/>
                    </a:ext>
                  </a:extLst>
                </a:gridCol>
                <a:gridCol w="1098258">
                  <a:extLst>
                    <a:ext uri="{9D8B030D-6E8A-4147-A177-3AD203B41FA5}">
                      <a16:colId xmlns:a16="http://schemas.microsoft.com/office/drawing/2014/main" val="3767497687"/>
                    </a:ext>
                  </a:extLst>
                </a:gridCol>
              </a:tblGrid>
              <a:tr h="275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사례번호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*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상담분야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상담유형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 show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상담실시일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주호소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141469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135416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139818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485512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142504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7226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1513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143661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83159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144358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3364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143674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601583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144132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3799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139818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7043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141469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9368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141266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0834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9893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144064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1670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142822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70948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164726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134042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442555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142504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37066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143571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797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CC6A69A5-BB74-583E-F9D6-711E374C1622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1FC67DE-AF08-ABDE-5A51-5BA0BFE16BD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503BBA-1E54-E67C-F069-052D5356793A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9B5A4C9-7CD9-0BB2-0DE5-C803839E8D0D}"/>
              </a:ext>
            </a:extLst>
          </p:cNvPr>
          <p:cNvSpPr txBox="1"/>
          <p:nvPr/>
        </p:nvSpPr>
        <p:spPr>
          <a:xfrm>
            <a:off x="844519" y="1482731"/>
            <a:ext cx="3121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Ⅵ</a:t>
            </a:r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기타</a:t>
            </a:r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세부 이용내역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A1E9EAF-6748-1984-277B-82A65FA561F2}"/>
              </a:ext>
            </a:extLst>
          </p:cNvPr>
          <p:cNvSpPr txBox="1"/>
          <p:nvPr/>
        </p:nvSpPr>
        <p:spPr>
          <a:xfrm>
            <a:off x="1074928" y="6858700"/>
            <a:ext cx="3165394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사례번호 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 예약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접수시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시스템 상에서 자동으로 부여되는 고유번호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293BE6F-84AA-E1F1-3CA6-541508DF101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D6886BE-DC92-B27F-AED1-4D1166B7F5A8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3501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0DDF6-B13C-1960-DD39-F1641067BAD0}"/>
              </a:ext>
            </a:extLst>
          </p:cNvPr>
          <p:cNvSpPr txBox="1"/>
          <p:nvPr/>
        </p:nvSpPr>
        <p:spPr>
          <a:xfrm>
            <a:off x="725843" y="1467148"/>
            <a:ext cx="1441388" cy="358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27" spc="25" dirty="0">
                <a:solidFill>
                  <a:srgbClr val="4657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Ⅰ. </a:t>
            </a:r>
            <a:r>
              <a:rPr lang="ko-KR" altLang="en-US" sz="1727" spc="25" dirty="0">
                <a:solidFill>
                  <a:srgbClr val="4657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 개요</a:t>
            </a:r>
          </a:p>
        </p:txBody>
      </p:sp>
      <p:sp>
        <p:nvSpPr>
          <p:cNvPr id="9" name="object 9"/>
          <p:cNvSpPr/>
          <p:nvPr/>
        </p:nvSpPr>
        <p:spPr>
          <a:xfrm>
            <a:off x="669327" y="9808908"/>
            <a:ext cx="6217846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764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827884" y="1864694"/>
            <a:ext cx="5925325" cy="3293623"/>
          </a:xfrm>
          <a:prstGeom prst="rect">
            <a:avLst/>
          </a:prstGeom>
        </p:spPr>
        <p:txBody>
          <a:bodyPr vert="horz" wrap="square" lIns="0" tIns="75276" rIns="0" bIns="0" rtlCol="0">
            <a:spAutoFit/>
          </a:bodyPr>
          <a:lstStyle/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사업명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근로자지원 프로그램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(EAP)</a:t>
            </a: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2.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기간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2025. 04. 01. ~ 2027. 03. 31.</a:t>
            </a: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3.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 목적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긍정적 조직문화 형성 도모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직원들이 업무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심리적 스트레스 및 고충을 해결하고 사전에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예방할수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있도록 상담 등의 서비스 지원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가족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심리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정서적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안정유지로 일생활 균형을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지킬수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있도록 지원함으로써 만족감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제공</a:t>
            </a:r>
            <a:r>
              <a:rPr lang="ko-KR" altLang="en-US" sz="1176" spc="25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→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근로자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복지증진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안전한 조직운영 가능 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스트레스 대응력 강화를 통한 몰입도 제고</a:t>
            </a:r>
            <a:r>
              <a:rPr lang="ko-KR" altLang="en-US" sz="1176" spc="25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→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 성과 및 효율성 향상 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주요 범위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F36B8A-D1E0-B690-55D2-B898CCB31825}"/>
              </a:ext>
            </a:extLst>
          </p:cNvPr>
          <p:cNvSpPr/>
          <p:nvPr/>
        </p:nvSpPr>
        <p:spPr>
          <a:xfrm rot="2700000">
            <a:off x="3010746" y="5797740"/>
            <a:ext cx="1363855" cy="1363859"/>
          </a:xfrm>
          <a:prstGeom prst="rect">
            <a:avLst/>
          </a:prstGeom>
          <a:solidFill>
            <a:srgbClr val="FEB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E108DC-E989-C389-69A0-83D7166017EC}"/>
              </a:ext>
            </a:extLst>
          </p:cNvPr>
          <p:cNvSpPr/>
          <p:nvPr/>
        </p:nvSpPr>
        <p:spPr>
          <a:xfrm rot="2700000">
            <a:off x="3010746" y="7806783"/>
            <a:ext cx="1363855" cy="1363859"/>
          </a:xfrm>
          <a:prstGeom prst="rect">
            <a:avLst/>
          </a:prstGeom>
          <a:solidFill>
            <a:srgbClr val="C6C1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A9D068-5ECF-1196-BE15-0F8CAF96A924}"/>
              </a:ext>
            </a:extLst>
          </p:cNvPr>
          <p:cNvSpPr/>
          <p:nvPr/>
        </p:nvSpPr>
        <p:spPr>
          <a:xfrm rot="2700000">
            <a:off x="3988179" y="6803982"/>
            <a:ext cx="1363855" cy="1363859"/>
          </a:xfrm>
          <a:prstGeom prst="rect">
            <a:avLst/>
          </a:prstGeom>
          <a:solidFill>
            <a:srgbClr val="FAE3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A5C339-EE61-A97C-B62F-90BE51CA2920}"/>
              </a:ext>
            </a:extLst>
          </p:cNvPr>
          <p:cNvSpPr/>
          <p:nvPr/>
        </p:nvSpPr>
        <p:spPr>
          <a:xfrm rot="2700000">
            <a:off x="2033315" y="6793547"/>
            <a:ext cx="1363855" cy="1363859"/>
          </a:xfrm>
          <a:prstGeom prst="rect">
            <a:avLst/>
          </a:prstGeom>
          <a:solidFill>
            <a:srgbClr val="8DC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289332-3EE1-B633-734F-9B64E684E715}"/>
              </a:ext>
            </a:extLst>
          </p:cNvPr>
          <p:cNvSpPr/>
          <p:nvPr/>
        </p:nvSpPr>
        <p:spPr>
          <a:xfrm rot="2700000">
            <a:off x="3221835" y="6964635"/>
            <a:ext cx="880520" cy="880523"/>
          </a:xfrm>
          <a:prstGeom prst="rect">
            <a:avLst/>
          </a:prstGeom>
          <a:solidFill>
            <a:srgbClr val="EFE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D00F058-B01B-4F27-CC3F-56E70AEF0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87" y="7217518"/>
            <a:ext cx="835641" cy="37581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5152226-6B13-7FF9-07E4-091D7FC378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5" y="5964542"/>
            <a:ext cx="606159" cy="60615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74A0A63-0F2B-CEB3-57CA-BDD6BD730F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03" y="7195113"/>
            <a:ext cx="606159" cy="60615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F4E882A-7754-50BD-4933-9B12F9056F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5" y="8196542"/>
            <a:ext cx="606159" cy="60615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884E543-FEA8-1EE5-3AA8-C7CF0CD606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17" y="7188542"/>
            <a:ext cx="606159" cy="60615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CCFE364-AD48-AFD3-7697-D4EC08F10287}"/>
              </a:ext>
            </a:extLst>
          </p:cNvPr>
          <p:cNvSpPr txBox="1"/>
          <p:nvPr/>
        </p:nvSpPr>
        <p:spPr>
          <a:xfrm>
            <a:off x="958369" y="5311592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FEBAA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심리상담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09E584-C86D-119D-53C0-925F83081590}"/>
              </a:ext>
            </a:extLst>
          </p:cNvPr>
          <p:cNvSpPr txBox="1"/>
          <p:nvPr/>
        </p:nvSpPr>
        <p:spPr>
          <a:xfrm>
            <a:off x="825774" y="5610649"/>
            <a:ext cx="1944476" cy="1054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lnSpc>
                <a:spcPct val="7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직무영역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 스트레스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</a:p>
          <a:p>
            <a:pPr marL="12443">
              <a:lnSpc>
                <a:spcPct val="70000"/>
              </a:lnSpc>
              <a:spcBef>
                <a:spcPts val="593"/>
              </a:spcBef>
            </a:pP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업무부적응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대인관계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개인영역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불안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성격문제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부부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자녀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기타영역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세무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법률자문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F766F1-8C01-CFE1-49F4-A6CE8D71BD32}"/>
              </a:ext>
            </a:extLst>
          </p:cNvPr>
          <p:cNvSpPr txBox="1"/>
          <p:nvPr/>
        </p:nvSpPr>
        <p:spPr>
          <a:xfrm>
            <a:off x="4893816" y="5594447"/>
            <a:ext cx="194447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심리적응검사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(PAT)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통합 스트레스검사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(CSQ)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불면증 자가진단 검사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(ICL)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우울척도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(CES-D)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감정노동척도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(K-ELS)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17A28-7A65-1106-2971-C121E978F4A8}"/>
              </a:ext>
            </a:extLst>
          </p:cNvPr>
          <p:cNvSpPr txBox="1"/>
          <p:nvPr/>
        </p:nvSpPr>
        <p:spPr>
          <a:xfrm>
            <a:off x="5747052" y="5311592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F7D453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심리진단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912992-693E-34D1-F46C-D8BB6E6054AD}"/>
              </a:ext>
            </a:extLst>
          </p:cNvPr>
          <p:cNvSpPr txBox="1"/>
          <p:nvPr/>
        </p:nvSpPr>
        <p:spPr>
          <a:xfrm>
            <a:off x="5747052" y="8102153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C6C1B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운영관리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B47108-8F51-7532-C726-3E163D5A4D25}"/>
              </a:ext>
            </a:extLst>
          </p:cNvPr>
          <p:cNvSpPr txBox="1"/>
          <p:nvPr/>
        </p:nvSpPr>
        <p:spPr>
          <a:xfrm>
            <a:off x="4893816" y="8401170"/>
            <a:ext cx="1928786" cy="9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사업 운영관리 및 보고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불만족 사례 확인 및 조치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상담사 교육 및 관리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온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/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오프라인 홍보활동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C2170-F881-7892-50C0-9B492B254265}"/>
              </a:ext>
            </a:extLst>
          </p:cNvPr>
          <p:cNvSpPr txBox="1"/>
          <p:nvPr/>
        </p:nvSpPr>
        <p:spPr>
          <a:xfrm>
            <a:off x="958369" y="8102153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8DCBE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23A76-3499-4676-B726-222E60238CA2}"/>
              </a:ext>
            </a:extLst>
          </p:cNvPr>
          <p:cNvSpPr txBox="1"/>
          <p:nvPr/>
        </p:nvSpPr>
        <p:spPr>
          <a:xfrm>
            <a:off x="952880" y="8401170"/>
            <a:ext cx="1775400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집단 맞춤형 특강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 프로그램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210AF6-A69E-97AD-E008-F50B2D57CD5C}"/>
              </a:ext>
            </a:extLst>
          </p:cNvPr>
          <p:cNvCxnSpPr>
            <a:cxnSpLocks/>
          </p:cNvCxnSpPr>
          <p:nvPr/>
        </p:nvCxnSpPr>
        <p:spPr>
          <a:xfrm>
            <a:off x="1833130" y="1138312"/>
            <a:ext cx="5052000" cy="0"/>
          </a:xfrm>
          <a:prstGeom prst="line">
            <a:avLst/>
          </a:prstGeom>
          <a:solidFill>
            <a:srgbClr val="6CC9C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28F139-B07B-3C48-C2E4-9FA941A74698}"/>
              </a:ext>
            </a:extLst>
          </p:cNvPr>
          <p:cNvSpPr/>
          <p:nvPr/>
        </p:nvSpPr>
        <p:spPr>
          <a:xfrm>
            <a:off x="704500" y="1106046"/>
            <a:ext cx="1465753" cy="64531"/>
          </a:xfrm>
          <a:prstGeom prst="rect">
            <a:avLst/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1187335-9FB5-F435-C830-66E1E5186F6A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7BF460-ACB0-18AD-1482-6E8500063D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1615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dirty="0"/>
              <a:t>- 1</a:t>
            </a:r>
            <a:r>
              <a:rPr spc="-90" dirty="0"/>
              <a:t> </a:t>
            </a:r>
            <a:r>
              <a:rPr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3718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75972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21" name="object 3">
            <a:extLst>
              <a:ext uri="{FF2B5EF4-FFF2-40B4-BE49-F238E27FC236}">
                <a16:creationId xmlns:a16="http://schemas.microsoft.com/office/drawing/2014/main" id="{67785F25-9402-C5DA-3AA7-4045B0A19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13644"/>
              </p:ext>
            </p:extLst>
          </p:nvPr>
        </p:nvGraphicFramePr>
        <p:xfrm>
          <a:off x="799379" y="2362069"/>
          <a:ext cx="5957734" cy="182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진단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누계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41" name="object 3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13486"/>
              </p:ext>
            </p:extLst>
          </p:nvPr>
        </p:nvGraphicFramePr>
        <p:xfrm>
          <a:off x="844519" y="4672043"/>
          <a:ext cx="5957732" cy="147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1687306632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485418477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492123691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1128152685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996907535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944632934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33251122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284505654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828578243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85714563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46106782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진단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object 5">
            <a:extLst>
              <a:ext uri="{FF2B5EF4-FFF2-40B4-BE49-F238E27FC236}">
                <a16:creationId xmlns:a16="http://schemas.microsoft.com/office/drawing/2014/main" id="{4FB9BCDC-1B46-FA3F-C516-43769949D9B1}"/>
              </a:ext>
            </a:extLst>
          </p:cNvPr>
          <p:cNvSpPr txBox="1"/>
          <p:nvPr/>
        </p:nvSpPr>
        <p:spPr>
          <a:xfrm>
            <a:off x="844519" y="4212245"/>
            <a:ext cx="5290184" cy="27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**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9924F-F574-4C9A-EFE5-3AE809CEC3B7}"/>
              </a:ext>
            </a:extLst>
          </p:cNvPr>
          <p:cNvSpPr txBox="1"/>
          <p:nvPr/>
        </p:nvSpPr>
        <p:spPr>
          <a:xfrm>
            <a:off x="844519" y="1405457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4660ECB-9757-B876-E1EE-885E70D44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591284"/>
              </p:ext>
            </p:extLst>
          </p:nvPr>
        </p:nvGraphicFramePr>
        <p:xfrm>
          <a:off x="1255206" y="6144863"/>
          <a:ext cx="5037667" cy="343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bject 7">
            <a:extLst>
              <a:ext uri="{FF2B5EF4-FFF2-40B4-BE49-F238E27FC236}">
                <a16:creationId xmlns:a16="http://schemas.microsoft.com/office/drawing/2014/main" id="{F2D51465-304B-5439-863F-4403DDC9E493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289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방법별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19C5813-5DE8-0560-38DB-99B13CCF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5042"/>
              </p:ext>
            </p:extLst>
          </p:nvPr>
        </p:nvGraphicFramePr>
        <p:xfrm>
          <a:off x="987340" y="2394699"/>
          <a:ext cx="5814896" cy="2442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182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방법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대면상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전화상담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화상상담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채팅상담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누계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3D126507-C0A8-C071-7B6D-44E21317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09563"/>
              </p:ext>
            </p:extLst>
          </p:nvPr>
        </p:nvGraphicFramePr>
        <p:xfrm>
          <a:off x="987334" y="5140742"/>
          <a:ext cx="5814906" cy="2581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75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방법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ko-KR" altLang="en-US"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7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대면상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전화상담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화상상담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채팅상담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No show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585071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2" name="object 7">
            <a:extLst>
              <a:ext uri="{FF2B5EF4-FFF2-40B4-BE49-F238E27FC236}">
                <a16:creationId xmlns:a16="http://schemas.microsoft.com/office/drawing/2014/main" id="{BDE044F6-4AD4-A287-0FC6-A7660C376F26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0270E30-00B5-07D6-2019-DA503BF25D19}"/>
              </a:ext>
            </a:extLst>
          </p:cNvPr>
          <p:cNvSpPr txBox="1"/>
          <p:nvPr/>
        </p:nvSpPr>
        <p:spPr>
          <a:xfrm>
            <a:off x="987334" y="8025919"/>
            <a:ext cx="52901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6~8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회기 이용 건수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회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):  6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회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2460957-6908-81F7-D0DC-46C4786D630C}"/>
              </a:ext>
            </a:extLst>
          </p:cNvPr>
          <p:cNvSpPr txBox="1"/>
          <p:nvPr/>
        </p:nvSpPr>
        <p:spPr>
          <a:xfrm>
            <a:off x="987334" y="8259203"/>
            <a:ext cx="52901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신규 인원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15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명</a:t>
            </a: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749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유형별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042505"/>
              </p:ext>
            </p:extLst>
          </p:nvPr>
        </p:nvGraphicFramePr>
        <p:xfrm>
          <a:off x="1255206" y="7318596"/>
          <a:ext cx="5037667" cy="2298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19C5813-5DE8-0560-38DB-99B13CCF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297447"/>
              </p:ext>
            </p:extLst>
          </p:nvPr>
        </p:nvGraphicFramePr>
        <p:xfrm>
          <a:off x="987339" y="2394700"/>
          <a:ext cx="5834410" cy="2400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개인상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부부상담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가족상담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세무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법률 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누계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3D126507-C0A8-C071-7B6D-44E21317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04946"/>
              </p:ext>
            </p:extLst>
          </p:nvPr>
        </p:nvGraphicFramePr>
        <p:xfrm>
          <a:off x="942975" y="4948912"/>
          <a:ext cx="5921589" cy="211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ko-KR" altLang="en-US"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개인상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부부상담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가족상담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세무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법률 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3" name="object 12">
            <a:extLst>
              <a:ext uri="{FF2B5EF4-FFF2-40B4-BE49-F238E27FC236}">
                <a16:creationId xmlns:a16="http://schemas.microsoft.com/office/drawing/2014/main" id="{41E697D5-B74C-2A65-9B4F-A9607B5F8C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476817" y="9729112"/>
            <a:ext cx="83596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7681059F-CE96-2AD2-5C3E-06F0373A5257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254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성별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object 3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67581"/>
              </p:ext>
            </p:extLst>
          </p:nvPr>
        </p:nvGraphicFramePr>
        <p:xfrm>
          <a:off x="844519" y="4338699"/>
          <a:ext cx="5763310" cy="1699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3123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성별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남성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여성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017139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61012"/>
              </p:ext>
            </p:extLst>
          </p:nvPr>
        </p:nvGraphicFramePr>
        <p:xfrm>
          <a:off x="826250" y="2322700"/>
          <a:ext cx="5763309" cy="1699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312301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성별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남성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여성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object 7">
            <a:extLst>
              <a:ext uri="{FF2B5EF4-FFF2-40B4-BE49-F238E27FC236}">
                <a16:creationId xmlns:a16="http://schemas.microsoft.com/office/drawing/2014/main" id="{23DE99DC-3936-FD12-B218-CCBB2AE82C0A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3348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연령별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object 3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61973"/>
              </p:ext>
            </p:extLst>
          </p:nvPr>
        </p:nvGraphicFramePr>
        <p:xfrm>
          <a:off x="844519" y="4698701"/>
          <a:ext cx="5763310" cy="2098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82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연령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22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87626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328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 이상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036030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80589"/>
              </p:ext>
            </p:extLst>
          </p:nvPr>
        </p:nvGraphicFramePr>
        <p:xfrm>
          <a:off x="826250" y="2322701"/>
          <a:ext cx="5763309" cy="2230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6368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연령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 이상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object 7">
            <a:extLst>
              <a:ext uri="{FF2B5EF4-FFF2-40B4-BE49-F238E27FC236}">
                <a16:creationId xmlns:a16="http://schemas.microsoft.com/office/drawing/2014/main" id="{6A883C49-7F72-AC4F-37CB-53325988B233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629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소속별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ED86FD7A-2281-1EA7-F462-F05649F2C4B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2052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54451"/>
              </p:ext>
            </p:extLst>
          </p:nvPr>
        </p:nvGraphicFramePr>
        <p:xfrm>
          <a:off x="826250" y="2348139"/>
          <a:ext cx="5903999" cy="688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31677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소속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본점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부산본부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6151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대구경북본부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34775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목포본부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7164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광주본부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55325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대전본부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97507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전북본부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6146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충북본부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91038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강원본부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0724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인천본부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19749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제주본부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508096"/>
                  </a:ext>
                </a:extLst>
              </a:tr>
              <a:tr h="3341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경기본부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81481"/>
                  </a:ext>
                </a:extLst>
              </a:tr>
              <a:tr h="3341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경남본부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84041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강릉본부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0794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울산본부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686259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포항본부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31636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강남본부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75582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기타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967604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1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19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19218</TotalTime>
  <Words>4116</Words>
  <Application>Microsoft Office PowerPoint</Application>
  <PresentationFormat>사용자 지정</PresentationFormat>
  <Paragraphs>2801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나눔스퀘어 Bold</vt:lpstr>
      <vt:lpstr>나눔스퀘어_ac</vt:lpstr>
      <vt:lpstr>나눔스퀘어_ac Bold</vt:lpstr>
      <vt:lpstr>나눔스퀘어_ac ExtraBold</vt:lpstr>
      <vt:lpstr>맑은 고딕</vt:lpstr>
      <vt:lpstr>맑은 고딕</vt:lpstr>
      <vt:lpstr>에스코어 드림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출연(연)심리상담프로그램 사업운영보고서</dc:title>
  <dc:creator>new_user</dc:creator>
  <cp:lastModifiedBy>유희경</cp:lastModifiedBy>
  <cp:revision>3852</cp:revision>
  <cp:lastPrinted>2022-12-20T23:47:07Z</cp:lastPrinted>
  <dcterms:created xsi:type="dcterms:W3CDTF">2019-04-09T04:38:25Z</dcterms:created>
  <dcterms:modified xsi:type="dcterms:W3CDTF">2025-07-03T08:53:22Z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Mozilla/5.0 (Windows NT 10.0; Win64; x64) AppleWebKit/537.36 (KHTML, like Gecko) Chrome/73.0.3683.86 Safari/537.36</vt:lpwstr>
  </property>
  <property fmtid="{D5CDD505-2E9C-101B-9397-08002B2CF9AE}" pid="4" name="LastSaved">
    <vt:filetime>2019-04-09T00:00:00Z</vt:filetime>
  </property>
</Properties>
</file>