
<file path=[Content_Types].xml><?xml version="1.0" encoding="utf-8"?>
<Types xmlns="http://schemas.openxmlformats.org/package/2006/content-types">
  <Default Extension="jpg" ContentType="image/jpeg"/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charts/chart3.xml" ContentType="application/vnd.openxmlformats-officedocument.drawingml.chart+xml"/>
  <Override PartName="/ppt/charts/chart4.xml" ContentType="application/vnd.openxmlformats-officedocument.drawingml.chart+xml"/>
  <Override PartName="/ppt/charts/chart5.xml" ContentType="application/vnd.openxmlformats-officedocument.drawingml.chart+xml"/>
  <Override PartName="/ppt/charts/chart6.xml" ContentType="application/vnd.openxmlformats-officedocument.drawingml.chart+xml"/>
  <Override PartName="/ppt/charts/colors1.xml" ContentType="application/vnd.ms-office.chartcolorstyle+xml"/>
  <Override PartName="/ppt/charts/colors2.xml" ContentType="application/vnd.ms-office.chartcolorstyle+xml"/>
  <Override PartName="/ppt/charts/colors3.xml" ContentType="application/vnd.ms-office.chartcolorstyle+xml"/>
  <Override PartName="/ppt/charts/colors4.xml" ContentType="application/vnd.ms-office.chartcolorstyle+xml"/>
  <Override PartName="/ppt/charts/colors5.xml" ContentType="application/vnd.ms-office.chartcolorstyle+xml"/>
  <Override PartName="/ppt/charts/colors6.xml" ContentType="application/vnd.ms-office.chartcolorstyle+xml"/>
  <Override PartName="/ppt/charts/style1.xml" ContentType="application/vnd.ms-office.chartstyle+xml"/>
  <Override PartName="/ppt/charts/style2.xml" ContentType="application/vnd.ms-office.chartstyle+xml"/>
  <Override PartName="/ppt/charts/style3.xml" ContentType="application/vnd.ms-office.chartstyle+xml"/>
  <Override PartName="/ppt/charts/style4.xml" ContentType="application/vnd.ms-office.chartstyle+xml"/>
  <Override PartName="/ppt/charts/style5.xml" ContentType="application/vnd.ms-office.chartstyle+xml"/>
  <Override PartName="/ppt/charts/style6.xml" ContentType="application/vnd.ms-office.chartstyle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core-properties" Target="docProps/core.xml"/><Relationship Id="rId3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6"/>
  </p:notesMasterIdLst>
  <p:sldIdLst>
    <p:sldId id="420" r:id="rId2"/>
    <p:sldId id="321" r:id="rId3"/>
    <p:sldId id="421" r:id="rId4"/>
    <p:sldId id="412" r:id="rId5"/>
    <p:sldId id="414" r:id="rId6"/>
    <p:sldId id="427" r:id="rId7"/>
    <p:sldId id="422" r:id="rId8"/>
    <p:sldId id="423" r:id="rId9"/>
    <p:sldId id="424" r:id="rId10"/>
    <p:sldId id="425" r:id="rId11"/>
    <p:sldId id="426" r:id="rId12"/>
    <p:sldId id="428" r:id="rId13"/>
    <p:sldId id="429" r:id="rId14"/>
    <p:sldId id="431" r:id="rId15"/>
  </p:sldIdLst>
  <p:sldSz cx="7556500" cy="10693400"/>
  <p:notesSz cx="9928225" cy="6797675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제은화" initials="제" lastIdx="2" clrIdx="0">
    <p:extLst>
      <p:ext uri="{19B8F6BF-5375-455C-9EA6-DF929625EA0E}">
        <p15:presenceInfo xmlns:p15="http://schemas.microsoft.com/office/powerpoint/2012/main" userId="S::jeje@huno.kr::41d5dd13-4edc-48ce-84f7-c9dca9dd3551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6D0E1"/>
    <a:srgbClr val="BFD1E7"/>
    <a:srgbClr val="95B3D7"/>
    <a:srgbClr val="F8F9FA"/>
    <a:srgbClr val="C3D69B"/>
    <a:srgbClr val="CBDCA8"/>
    <a:srgbClr val="005FA1"/>
    <a:srgbClr val="FFCB97"/>
    <a:srgbClr val="FFDE81"/>
    <a:srgbClr val="FFCE4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523" autoAdjust="0"/>
    <p:restoredTop sz="94731" autoAdjust="0"/>
  </p:normalViewPr>
  <p:slideViewPr>
    <p:cSldViewPr>
      <p:cViewPr varScale="1">
        <p:scale>
          <a:sx n="71" d="100"/>
          <a:sy n="71" d="100"/>
        </p:scale>
        <p:origin x="3288" y="9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66" d="100"/>
        <a:sy n="166" d="100"/>
      </p:scale>
      <p:origin x="0" y="0"/>
    </p:cViewPr>
  </p:sorterViewPr>
  <p:notesViewPr>
    <p:cSldViewPr>
      <p:cViewPr varScale="1">
        <p:scale>
          <a:sx n="74" d="100"/>
          <a:sy n="74" d="100"/>
        </p:scale>
        <p:origin x="3948" y="90"/>
      </p:cViewPr>
      <p:guideLst/>
    </p:cSldViewPr>
  </p:notesViewPr>
  <p:gridSpacing cx="72000" cy="720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notesMaster" Target="notesMasters/notesMaster1.xml"/><Relationship Id="rId17" Type="http://schemas.openxmlformats.org/officeDocument/2006/relationships/commentAuthors" Target="commentAuthors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charts/_rels/chart1.xml.rels><?xml version='1.0' encoding='UTF-8' standalone='yes'?>
<Relationships xmlns="http://schemas.openxmlformats.org/package/2006/relationships"><Relationship Id="rId1" Type="http://schemas.microsoft.com/office/2011/relationships/chartStyle" Target="style1.xml"/><Relationship Id="rId2" Type="http://schemas.microsoft.com/office/2011/relationships/chartColorStyle" Target="colors1.xml"/><Relationship Id="rId3" Type="http://schemas.openxmlformats.org/officeDocument/2006/relationships/package" Target="../embeddings/Microsoft_Excel_Worksheet.xlsx"/></Relationships>
</file>

<file path=ppt/charts/_rels/chart2.xml.rels><?xml version='1.0' encoding='UTF-8' standalone='yes'?>
<Relationships xmlns="http://schemas.openxmlformats.org/package/2006/relationships"><Relationship Id="rId1" Type="http://schemas.microsoft.com/office/2011/relationships/chartStyle" Target="style2.xml"/><Relationship Id="rId2" Type="http://schemas.microsoft.com/office/2011/relationships/chartColorStyle" Target="colors2.xml"/><Relationship Id="rId3" Type="http://schemas.openxmlformats.org/officeDocument/2006/relationships/package" Target="../embeddings/Microsoft_Excel_Worksheet1.xlsx"/></Relationships>
</file>

<file path=ppt/charts/_rels/chart3.xml.rels><?xml version='1.0' encoding='UTF-8' standalone='yes'?>
<Relationships xmlns="http://schemas.openxmlformats.org/package/2006/relationships"><Relationship Id="rId1" Type="http://schemas.microsoft.com/office/2011/relationships/chartStyle" Target="style3.xml"/><Relationship Id="rId2" Type="http://schemas.microsoft.com/office/2011/relationships/chartColorStyle" Target="colors3.xml"/><Relationship Id="rId3" Type="http://schemas.openxmlformats.org/officeDocument/2006/relationships/package" Target="../embeddings/Microsoft_Excel_Worksheet2.xlsx"/></Relationships>
</file>

<file path=ppt/charts/_rels/chart4.xml.rels><?xml version='1.0' encoding='UTF-8' standalone='yes'?>
<Relationships xmlns="http://schemas.openxmlformats.org/package/2006/relationships"><Relationship Id="rId1" Type="http://schemas.microsoft.com/office/2011/relationships/chartStyle" Target="style4.xml"/><Relationship Id="rId2" Type="http://schemas.microsoft.com/office/2011/relationships/chartColorStyle" Target="colors4.xml"/><Relationship Id="rId3" Type="http://schemas.openxmlformats.org/officeDocument/2006/relationships/package" Target="../embeddings/Microsoft_Excel_Worksheet3.xlsx"/></Relationships>
</file>

<file path=ppt/charts/_rels/chart5.xml.rels><?xml version='1.0' encoding='UTF-8' standalone='yes'?>
<Relationships xmlns="http://schemas.openxmlformats.org/package/2006/relationships"><Relationship Id="rId1" Type="http://schemas.microsoft.com/office/2011/relationships/chartStyle" Target="style5.xml"/><Relationship Id="rId2" Type="http://schemas.microsoft.com/office/2011/relationships/chartColorStyle" Target="colors5.xml"/><Relationship Id="rId3" Type="http://schemas.openxmlformats.org/officeDocument/2006/relationships/package" Target="../embeddings/Microsoft_Excel_Worksheet4.xlsx"/></Relationships>
</file>

<file path=ppt/charts/_rels/chart6.xml.rels><?xml version='1.0' encoding='UTF-8' standalone='yes'?>
<Relationships xmlns="http://schemas.openxmlformats.org/package/2006/relationships"><Relationship Id="rId1" Type="http://schemas.microsoft.com/office/2011/relationships/chartStyle" Target="style6.xml"/><Relationship Id="rId2" Type="http://schemas.microsoft.com/office/2011/relationships/chartColorStyle" Target="colors6.xml"/><Relationship Id="rId3" Type="http://schemas.openxmlformats.org/officeDocument/2006/relationships/package" Target="../embeddings/Microsoft_Excel_Worksheet5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tx>
        <c:rich>
          <a:bodyPr rot="0" spcFirstLastPara="1" vertOverflow="ellipsis" vert="horz" wrap="square" anchor="ctr" anchorCtr="1"/>
          <a:lstStyle/>
          <a:p>
            <a:pPr>
              <a:defRPr sz="1320" b="0" i="0" u="none" strike="noStrike" kern="1200" spc="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r>
              <a:rPr lang="ko-KR" dirty="0"/>
              <a:t>심리상담</a:t>
            </a:r>
          </a:p>
        </c:rich>
      </c:tx>
      <c:layout>
        <c:manualLayout>
          <c:xMode val="edge"/>
          <c:yMode val="edge"/>
          <c:x val="0.46460494510653444"/>
          <c:y val="5.2941183476633825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32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title>
    <c:autoTitleDeleted val="0"/>
    <c:plotArea>
      <c:layout>
        <c:manualLayout>
          <c:layoutTarget val="inner"/>
          <c:xMode val="edge"/>
          <c:yMode val="edge"/>
          <c:x val="4.706325368469174E-2"/>
          <c:y val="0.20609276200526197"/>
          <c:w val="0.91260061453049601"/>
          <c:h val="0.56601181975938852"/>
        </c:manualLayout>
      </c:layout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이용인원(명)</c:v>
                </c:pt>
              </c:strCache>
            </c:strRef>
          </c:tx>
          <c:spPr>
            <a:solidFill>
              <a:schemeClr val="tx2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dLbl>
              <c:idx val="7"/>
              <c:layout>
                <c:manualLayout>
                  <c:x val="0"/>
                  <c:y val="2.2163468670104488E-2"/>
                </c:manualLayout>
              </c:layout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/>
                <c:ext xmlns:c16="http://schemas.microsoft.com/office/drawing/2014/chart" uri="{C3380CC4-5D6E-409C-BE32-E72D297353CC}">
                  <c16:uniqueId val="{00000000-FCC1-4C01-B541-D1EC8045350A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25 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3</c:v>
                </c:pt>
                <c:pt idx="1">
                  <c:v>11</c:v>
                </c:pt>
                <c:pt idx="2">
                  <c:v>10</c:v>
                </c:pt>
                <c:pt idx="3">
                  <c:v>9</c:v>
                </c:pt>
                <c:pt idx="4">
                  <c:v>4</c:v>
                </c:pt>
                <c:pt idx="5">
                  <c:v>2</c:v>
                </c:pt>
                <c:pt idx="6">
                  <c:v>0</c:v>
                </c:pt>
                <c:pt idx="7">
                  <c:v>4</c:v>
                </c:pt>
                <c:pt idx="8">
                  <c:v>2</c:v>
                </c:pt>
                <c:pt idx="9">
                  <c:v>3</c:v>
                </c:pt>
                <c:pt idx="10">
                  <c:v>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827865472"/>
        <c:axId val="827861152"/>
      </c:barChart>
      <c:lineChart>
        <c:grouping val="standard"/>
        <c:varyColors val="0"/>
        <c:ser>
          <c:idx val="1"/>
          <c:order val="1"/>
          <c:tx>
            <c:strRef>
              <c:f>Sheet1!$C$1</c:f>
              <c:strCache>
                <c:ptCount val="1"/>
                <c:pt idx="0">
                  <c:v>이용건수(회)</c:v>
                </c:pt>
              </c:strCache>
            </c:strRef>
          </c:tx>
          <c:spPr>
            <a:ln w="47625" cap="rnd">
              <a:solidFill>
                <a:schemeClr val="accent4"/>
              </a:solidFill>
              <a:round/>
            </a:ln>
            <a:effectLst/>
          </c:spPr>
          <c:marker>
            <c:symbol val="none"/>
          </c:marker>
          <c:dLbls>
            <c:dLbl>
              <c:idx val="6"/>
              <c:dLblPos val="t"/>
              <c:showLegendKey val="0"/>
              <c:showVal val="1"/>
              <c:showCatName val="0"/>
              <c:showSerName val="0"/>
              <c:showPercent val="0"/>
              <c:showBubbleSize val="0"/>
              <c:extLst>
                <c:ext xmlns:c15="http://schemas.microsoft.com/office/drawing/2012/chart" uri="{CE6537A1-D6FC-4f65-9D91-7224C49458BB}">
                  <c15:layout>
                    <c:manualLayout>
                      <c:w val="8.716395903103559E-2"/>
                      <c:h val="5.3508326117782883E-2"/>
                    </c:manualLayout>
                  </c15:layout>
                </c:ext>
                <c:ext xmlns:c16="http://schemas.microsoft.com/office/drawing/2014/chart" uri="{C3380CC4-5D6E-409C-BE32-E72D297353CC}">
                  <c16:uniqueId val="{00000000-1EC2-4D04-AF9F-E4A91EE62737}"/>
                </c:ext>
              </c:extLst>
            </c:dLbl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anchor="ctr" anchorCtr="1"/>
              <a:lstStyle/>
              <a:p>
                <a:pPr>
                  <a:defRPr sz="11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dLblPos val="t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Sheet1!$A$2:$A$13</c:f>
              <c:strCache>
                <c:ptCount val="12"/>
                <c:pt idx="0">
                  <c:v>8월</c:v>
                </c:pt>
                <c:pt idx="1">
                  <c:v>9월</c:v>
                </c:pt>
                <c:pt idx="2">
                  <c:v>10월</c:v>
                </c:pt>
                <c:pt idx="3">
                  <c:v>11월</c:v>
                </c:pt>
                <c:pt idx="4">
                  <c:v>12월</c:v>
                </c:pt>
                <c:pt idx="5">
                  <c:v>25 1월</c:v>
                </c:pt>
                <c:pt idx="6">
                  <c:v>2월</c:v>
                </c:pt>
                <c:pt idx="7">
                  <c:v>3월</c:v>
                </c:pt>
                <c:pt idx="8">
                  <c:v>4월</c:v>
                </c:pt>
                <c:pt idx="9">
                  <c:v>5월</c:v>
                </c:pt>
                <c:pt idx="10">
                  <c:v>6월</c:v>
                </c:pt>
                <c:pt idx="11">
                  <c:v>7월</c:v>
                </c:pt>
              </c:strCache>
            </c: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6</c:v>
                </c:pt>
                <c:pt idx="1">
                  <c:v>20</c:v>
                </c:pt>
                <c:pt idx="2">
                  <c:v>26</c:v>
                </c:pt>
                <c:pt idx="3">
                  <c:v>15</c:v>
                </c:pt>
                <c:pt idx="4">
                  <c:v>5</c:v>
                </c:pt>
                <c:pt idx="5">
                  <c:v>3</c:v>
                </c:pt>
                <c:pt idx="6">
                  <c:v>0</c:v>
                </c:pt>
                <c:pt idx="7">
                  <c:v>6</c:v>
                </c:pt>
                <c:pt idx="8">
                  <c:v>8</c:v>
                </c:pt>
                <c:pt idx="9">
                  <c:v>6</c:v>
                </c:pt>
                <c:pt idx="10">
                  <c:v>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34F8-47E4-A546-0AFDA50E761D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marker val="1"/>
        <c:smooth val="0"/>
        <c:axId val="827865472"/>
        <c:axId val="827861152"/>
      </c:lineChart>
      <c:catAx>
        <c:axId val="8278654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1152"/>
        <c:crosses val="autoZero"/>
        <c:auto val="1"/>
        <c:lblAlgn val="ctr"/>
        <c:lblOffset val="100"/>
        <c:noMultiLvlLbl val="0"/>
      </c:catAx>
      <c:valAx>
        <c:axId val="8278611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827865472"/>
        <c:crosses val="autoZero"/>
        <c:crossBetween val="between"/>
        <c:majorUnit val="5"/>
      </c:valAx>
      <c:spPr>
        <a:noFill/>
        <a:ln>
          <a:noFill/>
        </a:ln>
        <a:effectLst/>
      </c:spPr>
    </c:plotArea>
    <c:legend>
      <c:legendPos val="b"/>
      <c:layout>
        <c:manualLayout>
          <c:xMode val="edge"/>
          <c:yMode val="edge"/>
          <c:x val="0.18574113771315173"/>
          <c:y val="0.90977989433924378"/>
          <c:w val="0.62599651783256016"/>
          <c:h val="8.2251628204645558E-2"/>
        </c:manualLayout>
      </c:layout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 sz="1100"/>
      </a:pPr>
      <a:endParaRPr lang="ko-KR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대면상담</c:v>
                </c:pt>
                <c:pt idx="1">
                  <c:v>전화상담</c:v>
                </c:pt>
                <c:pt idx="2">
                  <c:v>화상상담</c:v>
                </c:pt>
                <c:pt idx="3">
                  <c:v>채팅상담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68</c:v>
                </c:pt>
                <c:pt idx="1">
                  <c:v>18</c:v>
                </c:pt>
                <c:pt idx="2">
                  <c:v>8</c:v>
                </c:pt>
                <c:pt idx="3">
                  <c:v>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8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개인상담</c:v>
                </c:pt>
                <c:pt idx="1">
                  <c:v>부부상담</c:v>
                </c:pt>
                <c:pt idx="2">
                  <c:v>가족상담</c:v>
                </c:pt>
                <c:pt idx="3">
                  <c:v>재무/법률상담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52</c:v>
                </c:pt>
                <c:pt idx="1">
                  <c:v>6</c:v>
                </c:pt>
                <c:pt idx="2">
                  <c:v>24</c:v>
                </c:pt>
                <c:pt idx="3">
                  <c:v>13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60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  <c:minorUnit val="4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Sheet1!$A$2:$A$3</c:f>
              <c:strCache>
                <c:ptCount val="2"/>
                <c:pt idx="0">
                  <c:v>남성</c:v>
                </c:pt>
                <c:pt idx="1">
                  <c:v>여성</c:v>
                </c:pt>
              </c:strCache>
            </c:strRef>
          </c:cat>
          <c:val>
            <c:numRef>
              <c:f>Sheet1!$B$2:$B$3</c:f>
              <c:numCache>
                <c:formatCode>General</c:formatCode>
                <c:ptCount val="2"/>
                <c:pt idx="0">
                  <c:v>48</c:v>
                </c:pt>
                <c:pt idx="1">
                  <c:v>47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in val="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Sheet1!$A$2:$A$6</c:f>
              <c:strCache>
                <c:ptCount val="5"/>
                <c:pt idx="0">
                  <c:v>20대</c:v>
                </c:pt>
                <c:pt idx="1">
                  <c:v>30대</c:v>
                </c:pt>
                <c:pt idx="2">
                  <c:v>40대</c:v>
                </c:pt>
                <c:pt idx="3">
                  <c:v>50대</c:v>
                </c:pt>
                <c:pt idx="4">
                  <c:v>60대 이상</c:v>
                </c:pt>
              </c:strCache>
            </c:strRef>
          </c:cat>
          <c:val>
            <c:numRef>
              <c:f>Sheet1!$B$2:$B$6</c:f>
              <c:numCache>
                <c:formatCode>General</c:formatCode>
                <c:ptCount val="5"/>
                <c:pt idx="0">
                  <c:v>13</c:v>
                </c:pt>
                <c:pt idx="1">
                  <c:v>45</c:v>
                </c:pt>
                <c:pt idx="2">
                  <c:v>11</c:v>
                </c:pt>
                <c:pt idx="3">
                  <c:v>23</c:v>
                </c:pt>
                <c:pt idx="4">
                  <c:v>3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45F6-45A1-99E7-BF38975947F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5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1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ko-KR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누적 이용건수(회)</c:v>
                </c:pt>
              </c:strCache>
            </c:strRef>
          </c:tx>
          <c:spPr>
            <a:solidFill>
              <a:schemeClr val="accent4">
                <a:lumMod val="75000"/>
              </a:schemeClr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197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ko-KR"/>
              </a:p>
            </c:txPr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strRef>
              <c:f>Sheet1!$A$2:$A$5</c:f>
              <c:strCache>
                <c:ptCount val="4"/>
                <c:pt idx="0">
                  <c:v>수석</c:v>
                </c:pt>
                <c:pt idx="1">
                  <c:v>책임</c:v>
                </c:pt>
                <c:pt idx="2">
                  <c:v>선임</c:v>
                </c:pt>
                <c:pt idx="3">
                  <c:v>원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0</c:v>
                </c:pt>
                <c:pt idx="1">
                  <c:v>22</c:v>
                </c:pt>
                <c:pt idx="2">
                  <c:v>25</c:v>
                </c:pt>
                <c:pt idx="3">
                  <c:v>48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39CB-4076-BE9E-4CEB6479C66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445423184"/>
        <c:axId val="1440433392"/>
      </c:barChart>
      <c:catAx>
        <c:axId val="1445423184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에스코어 드림 3 Light" panose="020B0303030302020204" pitchFamily="34" charset="-127"/>
                <a:ea typeface="에스코어 드림 3 Light" panose="020B0303030302020204" pitchFamily="34" charset="-127"/>
                <a:cs typeface="+mn-cs"/>
              </a:defRPr>
            </a:pPr>
            <a:endParaRPr lang="ko-KR"/>
          </a:p>
        </c:txPr>
        <c:crossAx val="1440433392"/>
        <c:crosses val="autoZero"/>
        <c:auto val="1"/>
        <c:lblAlgn val="ctr"/>
        <c:lblOffset val="100"/>
        <c:noMultiLvlLbl val="0"/>
      </c:catAx>
      <c:valAx>
        <c:axId val="1440433392"/>
        <c:scaling>
          <c:orientation val="minMax"/>
          <c:max val="60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197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ko-KR"/>
          </a:p>
        </c:txPr>
        <c:crossAx val="1445423184"/>
        <c:crosses val="autoZero"/>
        <c:crossBetween val="between"/>
        <c:majorUnit val="20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197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ko-KR"/>
        </a:p>
      </c:txPr>
    </c:legend>
    <c:plotVisOnly val="1"/>
    <c:dispBlanksAs val="gap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  <c:showDLblsOverMax val="0"/>
  </c:chart>
  <c:spPr>
    <a:noFill/>
    <a:ln>
      <a:noFill/>
    </a:ln>
    <a:effectLst/>
  </c:spPr>
  <c:txPr>
    <a:bodyPr/>
    <a:lstStyle/>
    <a:p>
      <a:pPr>
        <a:defRPr/>
      </a:pPr>
      <a:endParaRPr lang="ko-KR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'1.0' encoding='UTF-8' standalone='yes'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5623214" y="0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/>
          <a:lstStyle>
            <a:lvl1pPr algn="r">
              <a:defRPr sz="1100"/>
            </a:lvl1pPr>
          </a:lstStyle>
          <a:p>
            <a:fld id="{288398B2-97D5-4B38-8AA1-DFAD909CE134}" type="datetimeFigureOut">
              <a:rPr lang="ko-KR" altLang="en-US" smtClean="0"/>
              <a:t>2025-07-22</a:t>
            </a:fld>
            <a:endParaRPr lang="ko-KR" altLang="en-US" dirty="0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4152900" y="849313"/>
            <a:ext cx="1622425" cy="2293937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3796" tIns="41898" rIns="83796" bIns="41898" rtlCol="0" anchor="ctr"/>
          <a:lstStyle/>
          <a:p>
            <a:endParaRPr lang="ko-KR" altLang="en-US" dirty="0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992823" y="3271684"/>
            <a:ext cx="7942580" cy="2676281"/>
          </a:xfrm>
          <a:prstGeom prst="rect">
            <a:avLst/>
          </a:prstGeom>
        </p:spPr>
        <p:txBody>
          <a:bodyPr vert="horz" lIns="83796" tIns="41898" rIns="83796" bIns="41898" rtlCol="0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1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l">
              <a:defRPr sz="1100"/>
            </a:lvl1pPr>
          </a:lstStyle>
          <a:p>
            <a:endParaRPr lang="ko-KR" altLang="en-US" dirty="0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5623214" y="6456581"/>
            <a:ext cx="4302927" cy="341095"/>
          </a:xfrm>
          <a:prstGeom prst="rect">
            <a:avLst/>
          </a:prstGeom>
        </p:spPr>
        <p:txBody>
          <a:bodyPr vert="horz" lIns="83796" tIns="41898" rIns="83796" bIns="41898" rtlCol="0" anchor="b"/>
          <a:lstStyle>
            <a:lvl1pPr algn="r">
              <a:defRPr sz="1100"/>
            </a:lvl1pPr>
          </a:lstStyle>
          <a:p>
            <a:fld id="{501479DB-55A9-4D98-ABF4-F9C77226BE47}" type="slidenum">
              <a:rPr lang="ko-KR" altLang="en-US" smtClean="0"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6985000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6737" y="3314954"/>
            <a:ext cx="6423025" cy="224561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3475" y="5988304"/>
            <a:ext cx="5289550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7825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1597" y="2459482"/>
            <a:ext cx="3287077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>
          <a:xfrm>
            <a:off x="2569210" y="9944862"/>
            <a:ext cx="2418080" cy="534670"/>
          </a:xfrm>
          <a:prstGeom prst="rect">
            <a:avLst/>
          </a:prstGeom>
        </p:spPr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dirty="0"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030612" y="1381601"/>
            <a:ext cx="5495274" cy="20491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650" b="0" i="0">
                <a:solidFill>
                  <a:srgbClr val="A2A2A2"/>
                </a:solidFill>
                <a:latin typeface="Malgun Gothic"/>
                <a:cs typeface="Malgun Gothic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7825" y="2459482"/>
            <a:ext cx="6800850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7825" y="9944862"/>
            <a:ext cx="173799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7/22/2025</a:t>
            </a:fld>
            <a:endParaRPr lang="en-US" dirty="0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2032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050" b="0" i="0">
                <a:solidFill>
                  <a:srgbClr val="333333"/>
                </a:solidFill>
                <a:latin typeface="Malgun Gothic"/>
                <a:cs typeface="Malgun Gothic"/>
              </a:defRPr>
            </a:lvl1pPr>
          </a:lstStyle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dirty="0"/>
              <a:t>- </a:t>
            </a:r>
            <a:fld id="{81D60167-4931-47E6-BA6A-407CBD079E47}" type="slidenum">
              <a:rPr dirty="0"/>
              <a:pPr marL="12700">
                <a:lnSpc>
                  <a:spcPct val="100000"/>
                </a:lnSpc>
                <a:spcBef>
                  <a:spcPts val="190"/>
                </a:spcBef>
              </a:pPr>
              <a:t>‹#›</a:t>
            </a:fld>
            <a:r>
              <a:rPr spc="-90" dirty="0"/>
              <a:t> </a:t>
            </a:r>
            <a:r>
              <a:rPr dirty="0"/>
              <a:t>-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6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8.jp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5" Type="http://schemas.openxmlformats.org/officeDocument/2006/relationships/image" Target="../media/image6.png"/><Relationship Id="rId6" Type="http://schemas.openxmlformats.org/officeDocument/2006/relationships/image" Target="../media/image7.png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1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3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4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chart" Target="../charts/chart5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평행 사변형 14">
            <a:extLst>
              <a:ext uri="{FF2B5EF4-FFF2-40B4-BE49-F238E27FC236}">
                <a16:creationId xmlns:a16="http://schemas.microsoft.com/office/drawing/2014/main" id="{BDB3B722-94BA-433C-DCC8-AD8F72C1B605}"/>
              </a:ext>
            </a:extLst>
          </p:cNvPr>
          <p:cNvSpPr/>
          <p:nvPr/>
        </p:nvSpPr>
        <p:spPr>
          <a:xfrm rot="20871359">
            <a:off x="-530956" y="3068815"/>
            <a:ext cx="8729988" cy="4746478"/>
          </a:xfrm>
          <a:prstGeom prst="parallelogram">
            <a:avLst>
              <a:gd name="adj" fmla="val 0"/>
            </a:avLst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14" name="평행 사변형 13">
            <a:extLst>
              <a:ext uri="{FF2B5EF4-FFF2-40B4-BE49-F238E27FC236}">
                <a16:creationId xmlns:a16="http://schemas.microsoft.com/office/drawing/2014/main" id="{C780A0F0-93D6-FF48-7390-CC612AAD31F7}"/>
              </a:ext>
            </a:extLst>
          </p:cNvPr>
          <p:cNvSpPr/>
          <p:nvPr/>
        </p:nvSpPr>
        <p:spPr>
          <a:xfrm rot="1054522">
            <a:off x="-1169269" y="3097279"/>
            <a:ext cx="9767940" cy="5148223"/>
          </a:xfrm>
          <a:prstGeom prst="parallelogram">
            <a:avLst>
              <a:gd name="adj" fmla="val 0"/>
            </a:avLst>
          </a:prstGeom>
          <a:solidFill>
            <a:srgbClr val="7FBCD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A047E82-CA51-9699-E9BA-92D506FF1905}"/>
              </a:ext>
            </a:extLst>
          </p:cNvPr>
          <p:cNvSpPr txBox="1"/>
          <p:nvPr/>
        </p:nvSpPr>
        <p:spPr>
          <a:xfrm>
            <a:off x="654710" y="4168990"/>
            <a:ext cx="4244973" cy="6403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ts val="4899"/>
              </a:lnSpc>
            </a:pP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2025 | 6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월 </a:t>
            </a:r>
            <a:r>
              <a:rPr lang="en-US" altLang="ko-KR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LEAP</a:t>
            </a:r>
            <a:r>
              <a:rPr lang="ko-KR" altLang="en-US" sz="215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 운영 보고서</a:t>
            </a:r>
            <a:endParaRPr lang="en-US" altLang="ko-KR" sz="215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E5C1D50-7A03-9F12-3B7A-42DFD507E873}"/>
              </a:ext>
            </a:extLst>
          </p:cNvPr>
          <p:cNvSpPr txBox="1"/>
          <p:nvPr/>
        </p:nvSpPr>
        <p:spPr>
          <a:xfrm>
            <a:off x="668419" y="4992078"/>
            <a:ext cx="4505453" cy="7230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ko-KR" altLang="en-US" sz="3023" b="1" dirty="0">
                <a:solidFill>
                  <a:schemeClr val="bg1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</a:rPr>
              <a:t>근로자지원  프로그램</a:t>
            </a:r>
            <a:endParaRPr lang="en-US" altLang="ko-KR" sz="3023" b="1" dirty="0">
              <a:solidFill>
                <a:schemeClr val="bg1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</a:endParaRPr>
          </a:p>
        </p:txBody>
      </p: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24AF5A85-168E-19E2-4B40-64C112ABD5B9}"/>
              </a:ext>
            </a:extLst>
          </p:cNvPr>
          <p:cNvCxnSpPr>
            <a:cxnSpLocks/>
          </p:cNvCxnSpPr>
          <p:nvPr/>
        </p:nvCxnSpPr>
        <p:spPr>
          <a:xfrm>
            <a:off x="695838" y="4921706"/>
            <a:ext cx="4574001" cy="0"/>
          </a:xfrm>
          <a:prstGeom prst="line">
            <a:avLst/>
          </a:prstGeom>
          <a:ln w="571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3559DF25-B672-6686-4B2C-88C7BE6C441F}"/>
              </a:ext>
            </a:extLst>
          </p:cNvPr>
          <p:cNvSpPr txBox="1"/>
          <p:nvPr/>
        </p:nvSpPr>
        <p:spPr>
          <a:xfrm>
            <a:off x="283320" y="9515501"/>
            <a:ext cx="4982390" cy="77059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1469" dirty="0"/>
              <a:t>LEAP, a comprehensive solution service that helps the growth </a:t>
            </a:r>
          </a:p>
          <a:p>
            <a:r>
              <a:rPr lang="en-US" altLang="ko-KR" sz="1469" dirty="0"/>
              <a:t>of an organization and the rich life of workers' families beyond </a:t>
            </a:r>
          </a:p>
          <a:p>
            <a:r>
              <a:rPr lang="en-US" altLang="ko-KR" sz="1469" dirty="0"/>
              <a:t>the mental health of individual workers.</a:t>
            </a:r>
            <a:endParaRPr lang="ko-KR" altLang="en-US" sz="1469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73FAF1A-3551-6C99-1F59-2C87DFEFCF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9871" y="459129"/>
            <a:ext cx="2381250" cy="574861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2A8E890-9604-5653-F78B-5F285154E13B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50959" y="9666700"/>
            <a:ext cx="1683291" cy="7574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8779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8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group_cas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148514"/>
              </p:ext>
            </p:extLst>
          </p:nvPr>
        </p:nvGraphicFramePr>
        <p:xfrm>
          <a:off x="826250" y="2322700"/>
          <a:ext cx="5903999" cy="696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320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본점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부산본부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대구경북본부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목포본부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광주본부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대전본부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전북본부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충북본부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강원본부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인천본부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제주본부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경기본부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경남본부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강릉본부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울산본부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포항본부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444319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강남본부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5074689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기타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3322178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FE253F28-C2AA-BCD1-5422-A185F4F6D536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798204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9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7.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직급별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class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49808307"/>
              </p:ext>
            </p:extLst>
          </p:nvPr>
        </p:nvGraphicFramePr>
        <p:xfrm>
          <a:off x="844519" y="5346700"/>
          <a:ext cx="5763310" cy="266260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626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88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0" marB="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1급(G1)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2급(G2)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3급(G3)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33908120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4급(G4)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0504125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5급(G5)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08427678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6급(C3)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61302694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62635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3" name="class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9177110"/>
              </p:ext>
            </p:extLst>
          </p:nvPr>
        </p:nvGraphicFramePr>
        <p:xfrm>
          <a:off x="826250" y="2322701"/>
          <a:ext cx="5763310" cy="2932217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0847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직급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04594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1급(G1)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2급(G2)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3급(G3)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4급(G4)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5급(G5)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68859319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6급(C3)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9823564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기타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5012704"/>
                  </a:ext>
                </a:extLst>
              </a:tr>
              <a:tr h="280847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C81B9E6D-9134-764E-C9E7-C0F0B0642A57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8" name="차트 7">
            <a:extLst>
              <a:ext uri="{FF2B5EF4-FFF2-40B4-BE49-F238E27FC236}">
                <a16:creationId xmlns:a16="http://schemas.microsoft.com/office/drawing/2014/main" id="{DC8EF93C-00CC-AECA-6D05-0E4C2E734D8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00391021"/>
              </p:ext>
            </p:extLst>
          </p:nvPr>
        </p:nvGraphicFramePr>
        <p:xfrm>
          <a:off x="1255206" y="8082700"/>
          <a:ext cx="5037667" cy="15120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</p:spTree>
    <p:extLst>
      <p:ext uri="{BB962C8B-B14F-4D97-AF65-F5344CB8AC3E}">
        <p14:creationId xmlns:p14="http://schemas.microsoft.com/office/powerpoint/2010/main" val="41091497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10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8.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주제별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AB6D0A38-A1F4-0E8E-C32D-DCFD17D561D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7790667"/>
              </p:ext>
            </p:extLst>
          </p:nvPr>
        </p:nvGraphicFramePr>
        <p:xfrm>
          <a:off x="944290" y="2593863"/>
          <a:ext cx="5292000" cy="4771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84000">
                  <a:extLst>
                    <a:ext uri="{9D8B030D-6E8A-4147-A177-3AD203B41FA5}">
                      <a16:colId xmlns:a16="http://schemas.microsoft.com/office/drawing/2014/main" val="63212692"/>
                    </a:ext>
                  </a:extLst>
                </a:gridCol>
                <a:gridCol w="1728000">
                  <a:extLst>
                    <a:ext uri="{9D8B030D-6E8A-4147-A177-3AD203B41FA5}">
                      <a16:colId xmlns:a16="http://schemas.microsoft.com/office/drawing/2014/main" val="148838495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999347093"/>
                    </a:ext>
                  </a:extLst>
                </a:gridCol>
                <a:gridCol w="1440000">
                  <a:extLst>
                    <a:ext uri="{9D8B030D-6E8A-4147-A177-3AD203B41FA5}">
                      <a16:colId xmlns:a16="http://schemas.microsoft.com/office/drawing/2014/main" val="158097338"/>
                    </a:ext>
                  </a:extLst>
                </a:gridCol>
              </a:tblGrid>
              <a:tr h="318096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영역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상담주제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rgbClr val="B6D0E1"/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lang="ko-KR" altLang="en-US" sz="1000" spc="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주제별 이용 건수</a:t>
                      </a:r>
                      <a:r>
                        <a:rPr sz="1000" spc="-25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)</a:t>
                      </a:r>
                      <a:r>
                        <a:rPr lang="ko-KR" altLang="en-US" sz="1000" baseline="30000" dirty="0">
                          <a:latin typeface="+mn-ea"/>
                          <a:ea typeface="+mn-ea"/>
                          <a:cs typeface="Malgun Gothic"/>
                        </a:rPr>
                        <a:t>*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525071056"/>
                  </a:ext>
                </a:extLst>
              </a:tr>
              <a:tr h="318096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pPr marL="0" marR="0" lvl="0" indent="0" algn="ctr" defTabSz="91440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lang="ko-KR" altLang="en-US" sz="1000" dirty="0"/>
                    </a:p>
                  </a:txBody>
                  <a:tcPr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latin typeface="+mn-ea"/>
                          <a:ea typeface="+mn-ea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latin typeface="+mn-ea"/>
                          <a:ea typeface="+mn-ea"/>
                          <a:cs typeface="Malgun Gothic"/>
                        </a:rPr>
                        <a:t>비율</a:t>
                      </a:r>
                      <a:endParaRPr sz="100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0410536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직장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직장 내 대인관계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0504561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직무 스트레스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779729626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역량 및 경력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93183120"/>
                  </a:ext>
                </a:extLst>
              </a:tr>
              <a:tr h="375932">
                <a:tc rowSpan="3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latin typeface="+mn-ea"/>
                          <a:ea typeface="+mn-ea"/>
                          <a:cs typeface="Malgun Gothic"/>
                        </a:rPr>
                        <a:t>가족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4401505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가족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98474604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자녀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1036622"/>
                  </a:ext>
                </a:extLst>
              </a:tr>
              <a:tr h="375932">
                <a:tc rowSpan="4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0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개인</a:t>
                      </a: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일반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3828892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정신건강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37595239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중독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144567"/>
                  </a:ext>
                </a:extLst>
              </a:tr>
              <a:tr h="375932">
                <a:tc v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10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재정 및 법률자문 등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eaLnBrk="1" fontAlgn="ctr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000" b="0" i="0" u="none" strike="noStrike" dirty="0">
                          <a:solidFill>
                            <a:srgbClr val="333333"/>
                          </a:solidFill>
                          <a:effectLst/>
                          <a:latin typeface="맑은 고딕" panose="020B0503020000020004" pitchFamily="50" charset="-127"/>
                          <a:ea typeface="+mn-ea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02240863"/>
                  </a:ext>
                </a:extLst>
              </a:tr>
              <a:tr h="375932">
                <a:tc grid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r>
                        <a:rPr lang="ko-KR" altLang="en-US" sz="1000" b="1" dirty="0">
                          <a:solidFill>
                            <a:srgbClr val="333333"/>
                          </a:solidFill>
                          <a:latin typeface="+mn-ea"/>
                          <a:ea typeface="+mn-ea"/>
                          <a:cs typeface="Malgun Gothic"/>
                        </a:rPr>
                        <a:t>합계</a:t>
                      </a:r>
                      <a:endParaRPr sz="1000" b="1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60"/>
                        </a:spcBef>
                      </a:pPr>
                      <a:endParaRPr sz="900" b="0" dirty="0">
                        <a:latin typeface="+mn-ea"/>
                        <a:ea typeface="+mn-ea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1" i="0" u="none" strike="noStrike" dirty="0">
                          <a:solidFill>
                            <a:srgbClr val="000000"/>
                          </a:solidFill>
                          <a:effectLst/>
                          <a:latin typeface="맑은 고딕" panose="020B0503020000020004" pitchFamily="50" charset="-127"/>
                          <a:ea typeface="맑은 고딕" panose="020B0503020000020004" pitchFamily="50" charset="-127"/>
                        </a:rPr>
                        <a:t>0%</a:t>
                      </a:r>
                    </a:p>
                  </a:txBody>
                  <a:tcPr marL="7620" marR="7620" marT="7620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39836966"/>
                  </a:ext>
                </a:extLst>
              </a:tr>
            </a:tbl>
          </a:graphicData>
        </a:graphic>
      </p:graphicFrame>
      <p:sp>
        <p:nvSpPr>
          <p:cNvPr id="7" name="object 5">
            <a:extLst>
              <a:ext uri="{FF2B5EF4-FFF2-40B4-BE49-F238E27FC236}">
                <a16:creationId xmlns:a16="http://schemas.microsoft.com/office/drawing/2014/main" id="{4D0360E9-4B6D-3470-5E9A-150D0CFCCBFE}"/>
              </a:ext>
            </a:extLst>
          </p:cNvPr>
          <p:cNvSpPr txBox="1"/>
          <p:nvPr/>
        </p:nvSpPr>
        <p:spPr>
          <a:xfrm>
            <a:off x="1138134" y="7557577"/>
            <a:ext cx="5290184" cy="151323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*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주제별 이용 건수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: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매 상담 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1~3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개의 주제를 선택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</a:p>
        </p:txBody>
      </p:sp>
      <p:sp>
        <p:nvSpPr>
          <p:cNvPr id="8" name="object 5">
            <a:extLst>
              <a:ext uri="{FF2B5EF4-FFF2-40B4-BE49-F238E27FC236}">
                <a16:creationId xmlns:a16="http://schemas.microsoft.com/office/drawing/2014/main" id="{9041A777-017B-E6C8-E602-6CB858C5224A}"/>
              </a:ext>
            </a:extLst>
          </p:cNvPr>
          <p:cNvSpPr txBox="1"/>
          <p:nvPr/>
        </p:nvSpPr>
        <p:spPr>
          <a:xfrm>
            <a:off x="1149314" y="7832982"/>
            <a:ext cx="5290184" cy="579646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*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일반 영역에는 대인관계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삶의 의미와 목표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성격고민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자기계발 및 성장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이성교제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, </a:t>
            </a:r>
            <a:r>
              <a:rPr lang="ko-KR" altLang="en-US" sz="900" dirty="0">
                <a:solidFill>
                  <a:srgbClr val="333333"/>
                </a:solidFill>
                <a:latin typeface="Malgun Gothic"/>
                <a:cs typeface="Malgun Gothic"/>
              </a:rPr>
              <a:t>비만 등의 주제가 포함됨</a:t>
            </a: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.</a:t>
            </a: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900" dirty="0">
                <a:solidFill>
                  <a:srgbClr val="333333"/>
                </a:solidFill>
                <a:latin typeface="Malgun Gothic"/>
                <a:cs typeface="Malgun Gothic"/>
              </a:rPr>
              <a:t> </a:t>
            </a:r>
          </a:p>
        </p:txBody>
      </p:sp>
      <p:sp>
        <p:nvSpPr>
          <p:cNvPr id="3" name="object 7">
            <a:extLst>
              <a:ext uri="{FF2B5EF4-FFF2-40B4-BE49-F238E27FC236}">
                <a16:creationId xmlns:a16="http://schemas.microsoft.com/office/drawing/2014/main" id="{81485A60-2720-B6BE-379C-2D24147827F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848608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11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심리 진단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033472B-0CCB-AA9A-46E5-15A6B7CC25DA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Ⅲ.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 진단</a:t>
            </a:r>
          </a:p>
        </p:txBody>
      </p:sp>
      <p:graphicFrame>
        <p:nvGraphicFramePr>
          <p:cNvPr id="10" name="diag_case">
            <a:extLst>
              <a:ext uri="{FF2B5EF4-FFF2-40B4-BE49-F238E27FC236}">
                <a16:creationId xmlns:a16="http://schemas.microsoft.com/office/drawing/2014/main" id="{41FAB8FA-2924-C875-93E8-5CCD160C4C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60938630"/>
              </p:ext>
            </p:extLst>
          </p:nvPr>
        </p:nvGraphicFramePr>
        <p:xfrm>
          <a:off x="826247" y="2322700"/>
          <a:ext cx="5792807" cy="28941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PAT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11" name="object 5">
            <a:extLst>
              <a:ext uri="{FF2B5EF4-FFF2-40B4-BE49-F238E27FC236}">
                <a16:creationId xmlns:a16="http://schemas.microsoft.com/office/drawing/2014/main" id="{0CED0AC8-D352-6A4D-0D63-D7AD20C2FB59}"/>
              </a:ext>
            </a:extLst>
          </p:cNvPr>
          <p:cNvSpPr txBox="1"/>
          <p:nvPr/>
        </p:nvSpPr>
        <p:spPr>
          <a:xfrm>
            <a:off x="1042250" y="5562700"/>
            <a:ext cx="5290184" cy="234038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50000"/>
              </a:lnSpc>
              <a:spcBef>
                <a:spcPts val="100"/>
              </a:spcBef>
            </a:pPr>
            <a:r>
              <a:rPr lang="en-US" altLang="ko-KR" sz="1100" dirty="0">
                <a:latin typeface="Malgun Gothic"/>
                <a:cs typeface="Malgun Gothic"/>
              </a:rPr>
              <a:t>2. Family Care </a:t>
            </a:r>
            <a:r>
              <a:rPr lang="ko-KR" altLang="en-US" sz="1100" dirty="0">
                <a:latin typeface="Malgun Gothic"/>
                <a:cs typeface="Malgun Gothic"/>
              </a:rPr>
              <a:t>진단 이용 현황</a:t>
            </a:r>
            <a:r>
              <a:rPr lang="en-US" altLang="ko-KR" sz="1100" dirty="0">
                <a:latin typeface="Malgun Gothic"/>
                <a:cs typeface="Malgun Gothic"/>
              </a:rPr>
              <a:t> </a:t>
            </a:r>
            <a:endParaRPr lang="en-US" altLang="ko-KR" sz="1100" dirty="0">
              <a:solidFill>
                <a:srgbClr val="333333"/>
              </a:solidFill>
              <a:latin typeface="Malgun Gothic"/>
              <a:cs typeface="Malgun Gothic"/>
            </a:endParaRPr>
          </a:p>
        </p:txBody>
      </p:sp>
      <p:graphicFrame>
        <p:nvGraphicFramePr>
          <p:cNvPr id="13" name="object 3">
            <a:extLst>
              <a:ext uri="{FF2B5EF4-FFF2-40B4-BE49-F238E27FC236}">
                <a16:creationId xmlns:a16="http://schemas.microsoft.com/office/drawing/2014/main" id="{C200BEAC-2CB5-16EA-26B8-41270AD96A9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99024230"/>
              </p:ext>
            </p:extLst>
          </p:nvPr>
        </p:nvGraphicFramePr>
        <p:xfrm>
          <a:off x="826250" y="5868738"/>
          <a:ext cx="5792807" cy="29577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96003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5908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0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CLS </a:t>
                      </a:r>
                      <a:r>
                        <a:rPr lang="ko-KR" altLang="en-US" sz="1000" dirty="0" err="1">
                          <a:latin typeface="Malgun Gothic"/>
                          <a:cs typeface="Malgun Gothic"/>
                        </a:rPr>
                        <a:t>학습코칭검사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(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초등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)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한국형 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RIASEC </a:t>
                      </a: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진로탐색검사 </a:t>
                      </a:r>
                      <a:r>
                        <a:rPr lang="en-US" altLang="ko-KR" sz="1000" dirty="0">
                          <a:latin typeface="Malgun Gothic"/>
                          <a:cs typeface="Malgun Gothic"/>
                        </a:rPr>
                        <a:t>v2.0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432000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부모역할검사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L="0" marR="635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3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부모역량검사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아동기질검사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325446">
                <a:tc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835"/>
                        </a:spcBef>
                      </a:pPr>
                      <a:r>
                        <a:rPr lang="ko-KR" altLang="en-US" sz="1000" dirty="0">
                          <a:latin typeface="Malgun Gothic"/>
                          <a:cs typeface="Malgun Gothic"/>
                        </a:rPr>
                        <a:t>합계</a:t>
                      </a:r>
                      <a:endParaRPr sz="1000" dirty="0">
                        <a:latin typeface="Malgun Gothic"/>
                        <a:cs typeface="Malgun Gothic"/>
                      </a:endParaRP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US" altLang="ko-KR" sz="1000" b="0" i="0" u="none" strike="noStrike" dirty="0">
                          <a:solidFill>
                            <a:schemeClr val="tx1"/>
                          </a:solidFill>
                          <a:effectLst/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652B89E9-970E-681D-BD2F-FFD6A1E231AC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40484632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5756DCD-E028-C03E-CD89-D07A1AB0D36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6FA58C3D-4F46-A36A-5FFA-597A6D19CDA0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C70269C1-5369-C975-0B0C-3458305E0004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205DA70E-3124-C1E4-C56B-7B2B7AAB7B1B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>
            <a:extLst>
              <a:ext uri="{FF2B5EF4-FFF2-40B4-BE49-F238E27FC236}">
                <a16:creationId xmlns:a16="http://schemas.microsoft.com/office/drawing/2014/main" id="{D75576CD-91AA-4CA9-C353-70143FA338DA}"/>
              </a:ext>
            </a:extLst>
          </p:cNvPr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>
            <a:extLst>
              <a:ext uri="{FF2B5EF4-FFF2-40B4-BE49-F238E27FC236}">
                <a16:creationId xmlns:a16="http://schemas.microsoft.com/office/drawing/2014/main" id="{BD017E8A-69C8-FE28-1B77-662053A1AC8F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13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30" name="object 4">
            <a:extLst>
              <a:ext uri="{FF2B5EF4-FFF2-40B4-BE49-F238E27FC236}">
                <a16:creationId xmlns:a16="http://schemas.microsoft.com/office/drawing/2014/main" id="{3A7D59E9-72BF-DDC5-56D8-CEB665585DA8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 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힐링레터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D6D4D63-B1AE-4EE6-7317-1050ED4E4572}"/>
              </a:ext>
            </a:extLst>
          </p:cNvPr>
          <p:cNvSpPr txBox="1"/>
          <p:nvPr/>
        </p:nvSpPr>
        <p:spPr>
          <a:xfrm>
            <a:off x="809698" y="1525494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Ⅴ</a:t>
            </a:r>
            <a:r>
              <a:rPr lang="en-US" altLang="ko-KR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홍보 활동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44350854-FA7B-B784-EE48-2165A27F983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50771DC-A292-5F1E-B3CE-198387A22C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605" y="2651453"/>
            <a:ext cx="5572800" cy="5572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12716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그룹 8">
            <a:extLst>
              <a:ext uri="{FF2B5EF4-FFF2-40B4-BE49-F238E27FC236}">
                <a16:creationId xmlns:a16="http://schemas.microsoft.com/office/drawing/2014/main" id="{44F03B4A-3047-0808-7509-47286F55B3C7}"/>
              </a:ext>
            </a:extLst>
          </p:cNvPr>
          <p:cNvGrpSpPr/>
          <p:nvPr/>
        </p:nvGrpSpPr>
        <p:grpSpPr>
          <a:xfrm>
            <a:off x="1175057" y="46935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6" name="사각형: 둥근 모서리 5">
              <a:extLst>
                <a:ext uri="{FF2B5EF4-FFF2-40B4-BE49-F238E27FC236}">
                  <a16:creationId xmlns:a16="http://schemas.microsoft.com/office/drawing/2014/main" id="{8194EDA8-28B7-7ED8-F5D6-E3AD62D76D35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E048DF74-2A1B-4A1D-4948-853AF74C05DB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</p:grpSp>
      <p:grpSp>
        <p:nvGrpSpPr>
          <p:cNvPr id="10" name="그룹 9">
            <a:extLst>
              <a:ext uri="{FF2B5EF4-FFF2-40B4-BE49-F238E27FC236}">
                <a16:creationId xmlns:a16="http://schemas.microsoft.com/office/drawing/2014/main" id="{66929000-2CBB-1FA7-8650-A324AAA0F282}"/>
              </a:ext>
            </a:extLst>
          </p:cNvPr>
          <p:cNvGrpSpPr/>
          <p:nvPr/>
        </p:nvGrpSpPr>
        <p:grpSpPr>
          <a:xfrm rot="10800000">
            <a:off x="1175057" y="8735386"/>
            <a:ext cx="1465753" cy="1026816"/>
            <a:chOff x="1121124" y="368307"/>
            <a:chExt cx="1496120" cy="1048089"/>
          </a:xfrm>
          <a:solidFill>
            <a:srgbClr val="005FA1"/>
          </a:solidFill>
        </p:grpSpPr>
        <p:sp>
          <p:nvSpPr>
            <p:cNvPr id="11" name="사각형: 둥근 모서리 10">
              <a:extLst>
                <a:ext uri="{FF2B5EF4-FFF2-40B4-BE49-F238E27FC236}">
                  <a16:creationId xmlns:a16="http://schemas.microsoft.com/office/drawing/2014/main" id="{07543BD6-7E7C-0929-FAB4-E6A654591E4D}"/>
                </a:ext>
              </a:extLst>
            </p:cNvPr>
            <p:cNvSpPr/>
            <p:nvPr/>
          </p:nvSpPr>
          <p:spPr>
            <a:xfrm>
              <a:off x="1121124" y="806796"/>
              <a:ext cx="1496120" cy="609600"/>
            </a:xfrm>
            <a:prstGeom prst="round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 dirty="0"/>
            </a:p>
          </p:txBody>
        </p:sp>
        <p:sp>
          <p:nvSpPr>
            <p:cNvPr id="12" name="직사각형 11">
              <a:extLst>
                <a:ext uri="{FF2B5EF4-FFF2-40B4-BE49-F238E27FC236}">
                  <a16:creationId xmlns:a16="http://schemas.microsoft.com/office/drawing/2014/main" id="{EC658564-8874-DCA3-F2C8-289FC20AEF7D}"/>
                </a:ext>
              </a:extLst>
            </p:cNvPr>
            <p:cNvSpPr/>
            <p:nvPr/>
          </p:nvSpPr>
          <p:spPr>
            <a:xfrm>
              <a:off x="1121124" y="368307"/>
              <a:ext cx="1496120" cy="609600"/>
            </a:xfrm>
            <a:prstGeom prst="rect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1764"/>
            </a:p>
          </p:txBody>
        </p:sp>
      </p:grpSp>
      <p:sp>
        <p:nvSpPr>
          <p:cNvPr id="13" name="object 11">
            <a:extLst>
              <a:ext uri="{FF2B5EF4-FFF2-40B4-BE49-F238E27FC236}">
                <a16:creationId xmlns:a16="http://schemas.microsoft.com/office/drawing/2014/main" id="{31D238DB-BBBB-0A2E-35AB-5A672652AF31}"/>
              </a:ext>
            </a:extLst>
          </p:cNvPr>
          <p:cNvSpPr txBox="1"/>
          <p:nvPr/>
        </p:nvSpPr>
        <p:spPr>
          <a:xfrm>
            <a:off x="1152051" y="1775013"/>
            <a:ext cx="1517822" cy="301493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 algn="ctr">
              <a:spcBef>
                <a:spcPts val="98"/>
              </a:spcBef>
            </a:pPr>
            <a:r>
              <a:rPr lang="en-US" altLang="ko-KR" sz="1959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C</a:t>
            </a:r>
            <a:r>
              <a:rPr lang="en-US" altLang="ko-KR" sz="1567" spc="-19" dirty="0">
                <a:solidFill>
                  <a:srgbClr val="46577A"/>
                </a:solidFill>
                <a:latin typeface="나눔스퀘어_ac ExtraBold" panose="020B0600000101010101" pitchFamily="50" charset="-127"/>
                <a:ea typeface="나눔스퀘어_ac ExtraBold" panose="020B0600000101010101" pitchFamily="50" charset="-127"/>
                <a:cs typeface="Malgun Gothic"/>
              </a:rPr>
              <a:t>ONTENTS</a:t>
            </a:r>
            <a:endParaRPr sz="1567" dirty="0">
              <a:solidFill>
                <a:srgbClr val="46577A"/>
              </a:solidFill>
              <a:latin typeface="나눔스퀘어_ac ExtraBold" panose="020B0600000101010101" pitchFamily="50" charset="-127"/>
              <a:ea typeface="나눔스퀘어_ac ExtraBold" panose="020B0600000101010101" pitchFamily="50" charset="-127"/>
              <a:cs typeface="Malgun Gothic"/>
            </a:endParaRPr>
          </a:p>
        </p:txBody>
      </p:sp>
      <p:grpSp>
        <p:nvGrpSpPr>
          <p:cNvPr id="7" name="그룹 6">
            <a:extLst>
              <a:ext uri="{FF2B5EF4-FFF2-40B4-BE49-F238E27FC236}">
                <a16:creationId xmlns:a16="http://schemas.microsoft.com/office/drawing/2014/main" id="{989C6F11-A329-DB13-E722-4BE4A26E4608}"/>
              </a:ext>
            </a:extLst>
          </p:cNvPr>
          <p:cNvGrpSpPr/>
          <p:nvPr/>
        </p:nvGrpSpPr>
        <p:grpSpPr>
          <a:xfrm>
            <a:off x="3628944" y="2990228"/>
            <a:ext cx="2719133" cy="4516472"/>
            <a:chOff x="3290687" y="2812379"/>
            <a:chExt cx="2518912" cy="4183902"/>
          </a:xfrm>
        </p:grpSpPr>
        <p:grpSp>
          <p:nvGrpSpPr>
            <p:cNvPr id="22" name="그룹 21">
              <a:extLst>
                <a:ext uri="{FF2B5EF4-FFF2-40B4-BE49-F238E27FC236}">
                  <a16:creationId xmlns:a16="http://schemas.microsoft.com/office/drawing/2014/main" id="{23450A74-EF82-6F00-579A-67EFBD122CB6}"/>
                </a:ext>
              </a:extLst>
            </p:cNvPr>
            <p:cNvGrpSpPr/>
            <p:nvPr/>
          </p:nvGrpSpPr>
          <p:grpSpPr>
            <a:xfrm>
              <a:off x="3290688" y="4410542"/>
              <a:ext cx="2103973" cy="1068053"/>
              <a:chOff x="3684539" y="2319197"/>
              <a:chExt cx="2318267" cy="1176840"/>
            </a:xfrm>
          </p:grpSpPr>
          <p:sp>
            <p:nvSpPr>
              <p:cNvPr id="23" name="object 11">
                <a:extLst>
                  <a:ext uri="{FF2B5EF4-FFF2-40B4-BE49-F238E27FC236}">
                    <a16:creationId xmlns:a16="http://schemas.microsoft.com/office/drawing/2014/main" id="{63DA0A12-DA38-AD80-9580-FC7898291493}"/>
                  </a:ext>
                </a:extLst>
              </p:cNvPr>
              <p:cNvSpPr txBox="1"/>
              <p:nvPr/>
            </p:nvSpPr>
            <p:spPr>
              <a:xfrm>
                <a:off x="4191517" y="2319197"/>
                <a:ext cx="18112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심리진단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2" name="타원 31">
                <a:extLst>
                  <a:ext uri="{FF2B5EF4-FFF2-40B4-BE49-F238E27FC236}">
                    <a16:creationId xmlns:a16="http://schemas.microsoft.com/office/drawing/2014/main" id="{D0E893E7-5349-8815-3088-AB835C79B5F9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Ⅳ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3" name="그룹 32">
              <a:extLst>
                <a:ext uri="{FF2B5EF4-FFF2-40B4-BE49-F238E27FC236}">
                  <a16:creationId xmlns:a16="http://schemas.microsoft.com/office/drawing/2014/main" id="{0AC636CE-D1AF-D585-39E4-44628A789641}"/>
                </a:ext>
              </a:extLst>
            </p:cNvPr>
            <p:cNvGrpSpPr/>
            <p:nvPr/>
          </p:nvGrpSpPr>
          <p:grpSpPr>
            <a:xfrm>
              <a:off x="3290687" y="6077809"/>
              <a:ext cx="2518912" cy="251495"/>
              <a:chOff x="3684539" y="3241866"/>
              <a:chExt cx="2775468" cy="277110"/>
            </a:xfrm>
          </p:grpSpPr>
          <p:sp>
            <p:nvSpPr>
              <p:cNvPr id="34" name="object 11">
                <a:extLst>
                  <a:ext uri="{FF2B5EF4-FFF2-40B4-BE49-F238E27FC236}">
                    <a16:creationId xmlns:a16="http://schemas.microsoft.com/office/drawing/2014/main" id="{3ABE0E3A-623A-6E29-2AEC-A6B1EDF26D11}"/>
                  </a:ext>
                </a:extLst>
              </p:cNvPr>
              <p:cNvSpPr txBox="1"/>
              <p:nvPr/>
            </p:nvSpPr>
            <p:spPr>
              <a:xfrm>
                <a:off x="4191518" y="3241866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홍보활동</a:t>
                </a:r>
                <a:endParaRPr lang="ko-KR" altLang="en-US"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5" name="타원 34">
                <a:extLst>
                  <a:ext uri="{FF2B5EF4-FFF2-40B4-BE49-F238E27FC236}">
                    <a16:creationId xmlns:a16="http://schemas.microsoft.com/office/drawing/2014/main" id="{2CEA9047-E67B-685B-0BF1-B7D566D92A21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Ⅴ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37" name="그룹 36">
              <a:extLst>
                <a:ext uri="{FF2B5EF4-FFF2-40B4-BE49-F238E27FC236}">
                  <a16:creationId xmlns:a16="http://schemas.microsoft.com/office/drawing/2014/main" id="{8EDAD24E-6239-1A77-473C-D31DD0E378BF}"/>
                </a:ext>
              </a:extLst>
            </p:cNvPr>
            <p:cNvGrpSpPr/>
            <p:nvPr/>
          </p:nvGrpSpPr>
          <p:grpSpPr>
            <a:xfrm>
              <a:off x="3290687" y="2812379"/>
              <a:ext cx="1867220" cy="251494"/>
              <a:chOff x="3684539" y="3233600"/>
              <a:chExt cx="2057400" cy="277110"/>
            </a:xfrm>
          </p:grpSpPr>
          <p:sp>
            <p:nvSpPr>
              <p:cNvPr id="38" name="object 11">
                <a:extLst>
                  <a:ext uri="{FF2B5EF4-FFF2-40B4-BE49-F238E27FC236}">
                    <a16:creationId xmlns:a16="http://schemas.microsoft.com/office/drawing/2014/main" id="{04A8AEAD-2B5C-FDF5-73E4-45960641B398}"/>
                  </a:ext>
                </a:extLst>
              </p:cNvPr>
              <p:cNvSpPr txBox="1"/>
              <p:nvPr/>
            </p:nvSpPr>
            <p:spPr>
              <a:xfrm>
                <a:off x="4159250" y="3233600"/>
                <a:ext cx="15826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사업 개요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39" name="타원 38">
                <a:extLst>
                  <a:ext uri="{FF2B5EF4-FFF2-40B4-BE49-F238E27FC236}">
                    <a16:creationId xmlns:a16="http://schemas.microsoft.com/office/drawing/2014/main" id="{E690FCAA-BFBD-3F25-5D3C-556ECEFCC6A0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Ⅰ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grpSp>
          <p:nvGrpSpPr>
            <p:cNvPr id="40" name="그룹 39">
              <a:extLst>
                <a:ext uri="{FF2B5EF4-FFF2-40B4-BE49-F238E27FC236}">
                  <a16:creationId xmlns:a16="http://schemas.microsoft.com/office/drawing/2014/main" id="{BD12491D-A709-56B2-E292-2125401B9285}"/>
                </a:ext>
              </a:extLst>
            </p:cNvPr>
            <p:cNvGrpSpPr/>
            <p:nvPr/>
          </p:nvGrpSpPr>
          <p:grpSpPr>
            <a:xfrm>
              <a:off x="3290687" y="3587893"/>
              <a:ext cx="2489627" cy="1060827"/>
              <a:chOff x="3684539" y="2327159"/>
              <a:chExt cx="2743200" cy="1168878"/>
            </a:xfrm>
          </p:grpSpPr>
          <p:sp>
            <p:nvSpPr>
              <p:cNvPr id="41" name="object 11">
                <a:extLst>
                  <a:ext uri="{FF2B5EF4-FFF2-40B4-BE49-F238E27FC236}">
                    <a16:creationId xmlns:a16="http://schemas.microsoft.com/office/drawing/2014/main" id="{C6FBF7F5-976F-8F4B-6EF5-AB3F7417BA82}"/>
                  </a:ext>
                </a:extLst>
              </p:cNvPr>
              <p:cNvSpPr txBox="1"/>
              <p:nvPr/>
            </p:nvSpPr>
            <p:spPr>
              <a:xfrm>
                <a:off x="4159250" y="2327159"/>
                <a:ext cx="2268489" cy="277110"/>
              </a:xfrm>
              <a:prstGeom prst="rect">
                <a:avLst/>
              </a:prstGeom>
            </p:spPr>
            <p:txBody>
              <a:bodyPr vert="horz" wrap="square" lIns="0" tIns="0" rIns="0" bIns="0" rtlCol="0" anchor="ctr" anchorCtr="0">
                <a:spAutoFit/>
              </a:bodyPr>
              <a:lstStyle/>
              <a:p>
                <a:pPr marL="12443">
                  <a:spcBef>
                    <a:spcPts val="98"/>
                  </a:spcBef>
                </a:pPr>
                <a:r>
                  <a:rPr lang="ko-KR" altLang="en-US" sz="1764" spc="-19" dirty="0">
                    <a:solidFill>
                      <a:srgbClr val="333333"/>
                    </a:solidFill>
                    <a:latin typeface="나눔스퀘어_ac" panose="020B0600000101010101" pitchFamily="50" charset="-127"/>
                    <a:ea typeface="나눔스퀘어_ac" panose="020B0600000101010101" pitchFamily="50" charset="-127"/>
                    <a:cs typeface="Malgun Gothic"/>
                  </a:rPr>
                  <a:t>심리상담</a:t>
                </a:r>
                <a:endParaRPr sz="1764" dirty="0"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endParaRPr>
              </a:p>
            </p:txBody>
          </p:sp>
          <p:sp>
            <p:nvSpPr>
              <p:cNvPr id="42" name="타원 41">
                <a:extLst>
                  <a:ext uri="{FF2B5EF4-FFF2-40B4-BE49-F238E27FC236}">
                    <a16:creationId xmlns:a16="http://schemas.microsoft.com/office/drawing/2014/main" id="{C1D64E1B-78C7-4145-8E3C-213457C372FD}"/>
                  </a:ext>
                </a:extLst>
              </p:cNvPr>
              <p:cNvSpPr/>
              <p:nvPr/>
            </p:nvSpPr>
            <p:spPr>
              <a:xfrm>
                <a:off x="3684539" y="3248272"/>
                <a:ext cx="247765" cy="247765"/>
              </a:xfrm>
              <a:prstGeom prst="ellipse">
                <a:avLst/>
              </a:prstGeom>
              <a:solidFill>
                <a:srgbClr val="46577A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altLang="ko-KR" sz="1469" spc="-39" dirty="0">
                    <a:solidFill>
                      <a:schemeClr val="bg1"/>
                    </a:solidFill>
                    <a:latin typeface="나눔스퀘어_ac Bold" panose="020B0600000101010101" pitchFamily="50" charset="-127"/>
                    <a:ea typeface="나눔스퀘어_ac Bold" panose="020B0600000101010101" pitchFamily="50" charset="-127"/>
                    <a:cs typeface="Malgun Gothic"/>
                  </a:rPr>
                  <a:t>Ⅲ</a:t>
                </a:r>
                <a:endParaRPr lang="ko-KR" altLang="en-US" sz="146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</a:endParaRPr>
              </a:p>
            </p:txBody>
          </p:sp>
        </p:grpSp>
        <p:sp>
          <p:nvSpPr>
            <p:cNvPr id="45" name="타원 44">
              <a:extLst>
                <a:ext uri="{FF2B5EF4-FFF2-40B4-BE49-F238E27FC236}">
                  <a16:creationId xmlns:a16="http://schemas.microsoft.com/office/drawing/2014/main" id="{64F92B6B-AB55-C66E-DD21-BC6ECB694CD0}"/>
                </a:ext>
              </a:extLst>
            </p:cNvPr>
            <p:cNvSpPr/>
            <p:nvPr/>
          </p:nvSpPr>
          <p:spPr>
            <a:xfrm>
              <a:off x="3290687" y="3611510"/>
              <a:ext cx="224862" cy="224862"/>
            </a:xfrm>
            <a:prstGeom prst="ellipse">
              <a:avLst/>
            </a:prstGeom>
            <a:solidFill>
              <a:srgbClr val="46577A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sz="1469" spc="-39" dirty="0">
                  <a:solidFill>
                    <a:schemeClr val="bg1"/>
                  </a:solidFill>
                  <a:latin typeface="나눔스퀘어_ac Bold" panose="020B0600000101010101" pitchFamily="50" charset="-127"/>
                  <a:ea typeface="나눔스퀘어_ac Bold" panose="020B0600000101010101" pitchFamily="50" charset="-127"/>
                  <a:cs typeface="Malgun Gothic"/>
                </a:rPr>
                <a:t>Ⅱ</a:t>
              </a:r>
              <a:endParaRPr lang="ko-KR" altLang="en-US" sz="1469" dirty="0">
                <a:solidFill>
                  <a:schemeClr val="bg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endParaRPr>
            </a:p>
          </p:txBody>
        </p:sp>
        <p:sp>
          <p:nvSpPr>
            <p:cNvPr id="4" name="object 11">
              <a:extLst>
                <a:ext uri="{FF2B5EF4-FFF2-40B4-BE49-F238E27FC236}">
                  <a16:creationId xmlns:a16="http://schemas.microsoft.com/office/drawing/2014/main" id="{87F59E27-7600-3864-4968-93B2F5CBD692}"/>
                </a:ext>
              </a:extLst>
            </p:cNvPr>
            <p:cNvSpPr txBox="1"/>
            <p:nvPr/>
          </p:nvSpPr>
          <p:spPr>
            <a:xfrm>
              <a:off x="3750803" y="6744788"/>
              <a:ext cx="2058796" cy="251493"/>
            </a:xfrm>
            <a:prstGeom prst="rect">
              <a:avLst/>
            </a:prstGeom>
          </p:spPr>
          <p:txBody>
            <a:bodyPr vert="horz" wrap="square" lIns="0" tIns="0" rIns="0" bIns="0" rtlCol="0" anchor="ctr" anchorCtr="0">
              <a:spAutoFit/>
            </a:bodyPr>
            <a:lstStyle/>
            <a:p>
              <a:pPr marL="12443">
                <a:spcBef>
                  <a:spcPts val="98"/>
                </a:spcBef>
              </a:pPr>
              <a:r>
                <a:rPr lang="ko-KR" altLang="en-US" sz="1764" spc="-19" dirty="0">
                  <a:solidFill>
                    <a:srgbClr val="333333"/>
                  </a:solidFill>
                  <a:latin typeface="나눔스퀘어_ac" panose="020B0600000101010101" pitchFamily="50" charset="-127"/>
                  <a:ea typeface="나눔스퀘어_ac" panose="020B0600000101010101" pitchFamily="50" charset="-127"/>
                  <a:cs typeface="Malgun Gothic"/>
                </a:rPr>
                <a:t>기타 </a:t>
              </a:r>
              <a:endParaRPr lang="ko-KR" altLang="en-US" sz="1764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endParaRPr>
            </a:p>
          </p:txBody>
        </p:sp>
      </p:grpSp>
      <p:sp>
        <p:nvSpPr>
          <p:cNvPr id="2" name="타원 1">
            <a:extLst>
              <a:ext uri="{FF2B5EF4-FFF2-40B4-BE49-F238E27FC236}">
                <a16:creationId xmlns:a16="http://schemas.microsoft.com/office/drawing/2014/main" id="{9D404A86-0384-57A5-B09B-23576A500F98}"/>
              </a:ext>
            </a:extLst>
          </p:cNvPr>
          <p:cNvSpPr/>
          <p:nvPr/>
        </p:nvSpPr>
        <p:spPr>
          <a:xfrm>
            <a:off x="3634250" y="7263965"/>
            <a:ext cx="242736" cy="242735"/>
          </a:xfrm>
          <a:prstGeom prst="ellipse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69" dirty="0">
                <a:solidFill>
                  <a:schemeClr val="bg1"/>
                </a:solidFill>
                <a:latin typeface="맑은 고딕" panose="020B0503020000020004" pitchFamily="50" charset="-127"/>
                <a:ea typeface="맑은 고딕" panose="020B0503020000020004" pitchFamily="50" charset="-127"/>
              </a:rPr>
              <a:t>Ⅵ</a:t>
            </a:r>
            <a:endParaRPr lang="ko-KR" altLang="en-US" sz="1469" dirty="0">
              <a:solidFill>
                <a:schemeClr val="bg1"/>
              </a:solidFill>
              <a:latin typeface="나눔스퀘어_ac Bold" panose="020B0600000101010101" pitchFamily="50" charset="-127"/>
              <a:ea typeface="나눔스퀘어_ac Bold" panose="020B0600000101010101" pitchFamily="50" charset="-127"/>
            </a:endParaRPr>
          </a:p>
        </p:txBody>
      </p:sp>
      <p:sp>
        <p:nvSpPr>
          <p:cNvPr id="3" name="object 11">
            <a:extLst>
              <a:ext uri="{FF2B5EF4-FFF2-40B4-BE49-F238E27FC236}">
                <a16:creationId xmlns:a16="http://schemas.microsoft.com/office/drawing/2014/main" id="{25F54BBA-B2D5-1A02-8BB1-36EA1E6FCA74}"/>
              </a:ext>
            </a:extLst>
          </p:cNvPr>
          <p:cNvSpPr txBox="1"/>
          <p:nvPr/>
        </p:nvSpPr>
        <p:spPr>
          <a:xfrm>
            <a:off x="4091726" y="5625457"/>
            <a:ext cx="1774524" cy="271485"/>
          </a:xfrm>
          <a:prstGeom prst="rect">
            <a:avLst/>
          </a:prstGeom>
        </p:spPr>
        <p:txBody>
          <a:bodyPr vert="horz" wrap="square" lIns="0" tIns="0" rIns="0" bIns="0" rtlCol="0" anchor="ctr" anchorCtr="0">
            <a:spAutoFit/>
          </a:bodyPr>
          <a:lstStyle/>
          <a:p>
            <a:pPr marL="12443">
              <a:spcBef>
                <a:spcPts val="98"/>
              </a:spcBef>
            </a:pPr>
            <a:r>
              <a:rPr lang="ko-KR" altLang="en-US" sz="1764" spc="-19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프로그램</a:t>
            </a:r>
            <a:endParaRPr lang="ko-KR" altLang="en-US" sz="1764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2380DDF6-B13C-1960-DD39-F1641067BAD0}"/>
              </a:ext>
            </a:extLst>
          </p:cNvPr>
          <p:cNvSpPr txBox="1"/>
          <p:nvPr/>
        </p:nvSpPr>
        <p:spPr>
          <a:xfrm>
            <a:off x="725843" y="1467148"/>
            <a:ext cx="1441388" cy="35811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Ⅰ. </a:t>
            </a:r>
            <a:r>
              <a:rPr lang="ko-KR" altLang="en-US" sz="1727" spc="25" dirty="0">
                <a:solidFill>
                  <a:srgbClr val="46577A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사업 개요</a:t>
            </a:r>
          </a:p>
        </p:txBody>
      </p:sp>
      <p:sp>
        <p:nvSpPr>
          <p:cNvPr id="9" name="object 9"/>
          <p:cNvSpPr/>
          <p:nvPr/>
        </p:nvSpPr>
        <p:spPr>
          <a:xfrm>
            <a:off x="669327" y="9808908"/>
            <a:ext cx="6217846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sz="1764"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827884" y="1864694"/>
            <a:ext cx="5925325" cy="3293623"/>
          </a:xfrm>
          <a:prstGeom prst="rect">
            <a:avLst/>
          </a:prstGeom>
        </p:spPr>
        <p:txBody>
          <a:bodyPr vert="horz" wrap="square" lIns="0" tIns="75276" rIns="0" bIns="0" rtlCol="0">
            <a:spAutoFit/>
          </a:bodyPr>
          <a:lstStyle/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사업명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근로자지원 프로그램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(EAP)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2.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기간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2024. 08. 13. ~ 2025. 08. 08.</a:t>
            </a: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3.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사업 목적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긍정적 조직문화 형성 도모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-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직원들이 업무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심리적 스트레스 및 고충을 해결하고 사전에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예방할수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있도록 상담 등의 서비스 지원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직원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(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및 가족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)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의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심리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정서적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안정유지로 일생활 균형을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지킬수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있도록 지원함으로써 만족감 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제공</a:t>
            </a:r>
            <a:r>
              <a:rPr lang="ko-KR" altLang="en-US" sz="1176" spc="25" dirty="0" err="1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근로자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복지증진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,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안전한 조직운영 가능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sym typeface="Wingdings" panose="05000000000000000000" pitchFamily="2" charset="2"/>
            </a:endParaRPr>
          </a:p>
          <a:p>
            <a:pPr marL="435501" lvl="1" indent="-172646" algn="just">
              <a:lnSpc>
                <a:spcPct val="150000"/>
              </a:lnSpc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스트레스 대응력 강화를 통한 몰입도 제고</a:t>
            </a:r>
            <a:r>
              <a:rPr lang="ko-KR" altLang="en-US" sz="1176" spc="25" dirty="0">
                <a:latin typeface="맑은 고딕" panose="020B0503020000020004" pitchFamily="50" charset="-127"/>
                <a:ea typeface="맑은 고딕" panose="020B0503020000020004" pitchFamily="50" charset="-127"/>
                <a:sym typeface="Wingdings" panose="05000000000000000000" pitchFamily="2" charset="2"/>
              </a:rPr>
              <a:t>→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sym typeface="Wingdings" panose="05000000000000000000" pitchFamily="2" charset="2"/>
              </a:rPr>
              <a:t> 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업무 성과 및 효율성 향상 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443" algn="just">
              <a:lnSpc>
                <a:spcPct val="200000"/>
              </a:lnSpc>
              <a:spcBef>
                <a:spcPts val="593"/>
              </a:spcBef>
            </a:pP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176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주요 범위</a:t>
            </a:r>
            <a:endParaRPr lang="en-US" altLang="ko-KR" sz="1176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CF36B8A-D1E0-B690-55D2-B898CCB31825}"/>
              </a:ext>
            </a:extLst>
          </p:cNvPr>
          <p:cNvSpPr/>
          <p:nvPr/>
        </p:nvSpPr>
        <p:spPr>
          <a:xfrm rot="2700000">
            <a:off x="3010746" y="5797740"/>
            <a:ext cx="1363855" cy="1363859"/>
          </a:xfrm>
          <a:prstGeom prst="rect">
            <a:avLst/>
          </a:prstGeom>
          <a:solidFill>
            <a:srgbClr val="FEBAA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9E108DC-E989-C389-69A0-83D7166017EC}"/>
              </a:ext>
            </a:extLst>
          </p:cNvPr>
          <p:cNvSpPr/>
          <p:nvPr/>
        </p:nvSpPr>
        <p:spPr>
          <a:xfrm rot="2700000">
            <a:off x="3010746" y="7806783"/>
            <a:ext cx="1363855" cy="1363859"/>
          </a:xfrm>
          <a:prstGeom prst="rect">
            <a:avLst/>
          </a:prstGeom>
          <a:solidFill>
            <a:srgbClr val="C6C1B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37A9D068-5ECF-1196-BE15-0F8CAF96A924}"/>
              </a:ext>
            </a:extLst>
          </p:cNvPr>
          <p:cNvSpPr/>
          <p:nvPr/>
        </p:nvSpPr>
        <p:spPr>
          <a:xfrm rot="2700000">
            <a:off x="3988179" y="6803982"/>
            <a:ext cx="1363855" cy="1363859"/>
          </a:xfrm>
          <a:prstGeom prst="rect">
            <a:avLst/>
          </a:prstGeom>
          <a:solidFill>
            <a:srgbClr val="FAE3B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0" name="직사각형 39">
            <a:extLst>
              <a:ext uri="{FF2B5EF4-FFF2-40B4-BE49-F238E27FC236}">
                <a16:creationId xmlns:a16="http://schemas.microsoft.com/office/drawing/2014/main" id="{ADA5C339-EE61-A97C-B62F-90BE51CA2920}"/>
              </a:ext>
            </a:extLst>
          </p:cNvPr>
          <p:cNvSpPr/>
          <p:nvPr/>
        </p:nvSpPr>
        <p:spPr>
          <a:xfrm rot="2700000">
            <a:off x="2033315" y="6793547"/>
            <a:ext cx="1363855" cy="1363859"/>
          </a:xfrm>
          <a:prstGeom prst="rect">
            <a:avLst/>
          </a:prstGeom>
          <a:solidFill>
            <a:srgbClr val="8DCBE6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AF289332-3EE1-B633-734F-9B64E684E715}"/>
              </a:ext>
            </a:extLst>
          </p:cNvPr>
          <p:cNvSpPr/>
          <p:nvPr/>
        </p:nvSpPr>
        <p:spPr>
          <a:xfrm rot="2700000">
            <a:off x="3221835" y="6964635"/>
            <a:ext cx="880520" cy="880523"/>
          </a:xfrm>
          <a:prstGeom prst="rect">
            <a:avLst/>
          </a:prstGeom>
          <a:solidFill>
            <a:srgbClr val="EFEDE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pic>
        <p:nvPicPr>
          <p:cNvPr id="42" name="그림 41">
            <a:extLst>
              <a:ext uri="{FF2B5EF4-FFF2-40B4-BE49-F238E27FC236}">
                <a16:creationId xmlns:a16="http://schemas.microsoft.com/office/drawing/2014/main" id="{0D00F058-B01B-4F27-CC3F-56E70AEF04F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66787" y="7217518"/>
            <a:ext cx="835641" cy="375816"/>
          </a:xfrm>
          <a:prstGeom prst="rect">
            <a:avLst/>
          </a:prstGeom>
        </p:spPr>
      </p:pic>
      <p:pic>
        <p:nvPicPr>
          <p:cNvPr id="46" name="그림 45">
            <a:extLst>
              <a:ext uri="{FF2B5EF4-FFF2-40B4-BE49-F238E27FC236}">
                <a16:creationId xmlns:a16="http://schemas.microsoft.com/office/drawing/2014/main" id="{E5152226-6B13-7FF9-07E4-091D7FC3780A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5964542"/>
            <a:ext cx="606159" cy="606158"/>
          </a:xfrm>
          <a:prstGeom prst="rect">
            <a:avLst/>
          </a:prstGeom>
        </p:spPr>
      </p:pic>
      <p:pic>
        <p:nvPicPr>
          <p:cNvPr id="48" name="그림 47">
            <a:extLst>
              <a:ext uri="{FF2B5EF4-FFF2-40B4-BE49-F238E27FC236}">
                <a16:creationId xmlns:a16="http://schemas.microsoft.com/office/drawing/2014/main" id="{174A0A63-0F2B-CEB3-57CA-BDD6BD730F3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341503" y="7195113"/>
            <a:ext cx="606159" cy="606158"/>
          </a:xfrm>
          <a:prstGeom prst="rect">
            <a:avLst/>
          </a:prstGeom>
        </p:spPr>
      </p:pic>
      <p:pic>
        <p:nvPicPr>
          <p:cNvPr id="49" name="그림 48">
            <a:extLst>
              <a:ext uri="{FF2B5EF4-FFF2-40B4-BE49-F238E27FC236}">
                <a16:creationId xmlns:a16="http://schemas.microsoft.com/office/drawing/2014/main" id="{9F4E882A-7754-50BD-4933-9B12F9056F3C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89595" y="8052542"/>
            <a:ext cx="606159" cy="606158"/>
          </a:xfrm>
          <a:prstGeom prst="rect">
            <a:avLst/>
          </a:prstGeom>
        </p:spPr>
      </p:pic>
      <p:pic>
        <p:nvPicPr>
          <p:cNvPr id="50" name="그림 49">
            <a:extLst>
              <a:ext uri="{FF2B5EF4-FFF2-40B4-BE49-F238E27FC236}">
                <a16:creationId xmlns:a16="http://schemas.microsoft.com/office/drawing/2014/main" id="{9884E543-FEA8-1EE5-3AA8-C7CF0CD6065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duotone>
              <a:schemeClr val="accent5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22717" y="7188542"/>
            <a:ext cx="606159" cy="606158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ACCFE364-AD48-AFD3-7697-D4EC08F10287}"/>
              </a:ext>
            </a:extLst>
          </p:cNvPr>
          <p:cNvSpPr txBox="1"/>
          <p:nvPr/>
        </p:nvSpPr>
        <p:spPr>
          <a:xfrm>
            <a:off x="958369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EBAAD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심리상담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0209E584-C86D-119D-53C0-925F83081590}"/>
              </a:ext>
            </a:extLst>
          </p:cNvPr>
          <p:cNvSpPr txBox="1"/>
          <p:nvPr/>
        </p:nvSpPr>
        <p:spPr>
          <a:xfrm>
            <a:off x="825774" y="5610649"/>
            <a:ext cx="1944476" cy="10772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직무스트레스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업무부적응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대인관계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개인영역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불안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성격문제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부부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자녀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기타영역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채무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, 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자산관리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F766F1-8C01-CFE1-49F4-A6CE8D71BD32}"/>
              </a:ext>
            </a:extLst>
          </p:cNvPr>
          <p:cNvSpPr txBox="1"/>
          <p:nvPr/>
        </p:nvSpPr>
        <p:spPr>
          <a:xfrm>
            <a:off x="4893816" y="5594447"/>
            <a:ext cx="194447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통합 스트레스검사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(CSQ)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간이정신진단검사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(scl-90-r)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불면증 자가진단 검사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(ICL)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우울척도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(CES-D)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감정노동척도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(K-ELS)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4E17A28-7A65-1106-2971-C121E978F4A8}"/>
              </a:ext>
            </a:extLst>
          </p:cNvPr>
          <p:cNvSpPr txBox="1"/>
          <p:nvPr/>
        </p:nvSpPr>
        <p:spPr>
          <a:xfrm>
            <a:off x="5747052" y="5311592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F7D453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심리진단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D5912992-693E-34D1-F46C-D8BB6E6054AD}"/>
              </a:ext>
            </a:extLst>
          </p:cNvPr>
          <p:cNvSpPr txBox="1"/>
          <p:nvPr/>
        </p:nvSpPr>
        <p:spPr>
          <a:xfrm>
            <a:off x="5747052" y="8102153"/>
            <a:ext cx="832279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C6C1B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운영관리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4FB47108-8F51-7532-C726-3E163D5A4D25}"/>
              </a:ext>
            </a:extLst>
          </p:cNvPr>
          <p:cNvSpPr txBox="1"/>
          <p:nvPr/>
        </p:nvSpPr>
        <p:spPr>
          <a:xfrm>
            <a:off x="4893816" y="8401170"/>
            <a:ext cx="1928786" cy="9879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사업 운영관리 및 보고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불만족 사례 확인 및 조치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상담사 교육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온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/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오프라인 홍보활동 등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2DFC2170-F881-7892-50C0-9B492B254265}"/>
              </a:ext>
            </a:extLst>
          </p:cNvPr>
          <p:cNvSpPr txBox="1"/>
          <p:nvPr/>
        </p:nvSpPr>
        <p:spPr>
          <a:xfrm>
            <a:off x="958369" y="8102153"/>
            <a:ext cx="994183" cy="29161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1295" b="1" spc="25" dirty="0">
                <a:solidFill>
                  <a:srgbClr val="8DCBE6"/>
                </a:solidFill>
                <a:latin typeface="에스코어 드림 7 ExtraBold" panose="020B0803030302020204" pitchFamily="34" charset="-127"/>
                <a:ea typeface="에스코어 드림 7 ExtraBold" panose="020B0803030302020204" pitchFamily="34" charset="-127"/>
              </a:rPr>
              <a:t>위험군관리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323A76-3499-4676-B726-222E60238CA2}"/>
              </a:ext>
            </a:extLst>
          </p:cNvPr>
          <p:cNvSpPr txBox="1"/>
          <p:nvPr/>
        </p:nvSpPr>
        <p:spPr>
          <a:xfrm>
            <a:off x="952880" y="8401170"/>
            <a:ext cx="1775400" cy="7448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위험군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선별 및 관리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</a:t>
            </a: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급 상담사 연계 및 </a:t>
            </a:r>
            <a:r>
              <a:rPr lang="en-US" altLang="ko-KR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F/U</a:t>
            </a:r>
          </a:p>
          <a:p>
            <a:pPr marL="180422" indent="-167979">
              <a:spcBef>
                <a:spcPts val="593"/>
              </a:spcBef>
              <a:buFont typeface="Arial" panose="020B0604020202020204" pitchFamily="34" charset="0"/>
              <a:buChar char="•"/>
            </a:pPr>
            <a:r>
              <a:rPr lang="ko-KR" altLang="en-US" sz="108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긴급심리상담 운영</a:t>
            </a:r>
            <a:endParaRPr lang="en-US" altLang="ko-KR" sz="108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cxnSp>
        <p:nvCxnSpPr>
          <p:cNvPr id="6" name="직선 연결선 5">
            <a:extLst>
              <a:ext uri="{FF2B5EF4-FFF2-40B4-BE49-F238E27FC236}">
                <a16:creationId xmlns:a16="http://schemas.microsoft.com/office/drawing/2014/main" id="{58210AF6-A69E-97AD-E008-F50B2D57CD5C}"/>
              </a:ext>
            </a:extLst>
          </p:cNvPr>
          <p:cNvCxnSpPr>
            <a:cxnSpLocks/>
          </p:cNvCxnSpPr>
          <p:nvPr/>
        </p:nvCxnSpPr>
        <p:spPr>
          <a:xfrm>
            <a:off x="1833130" y="1138312"/>
            <a:ext cx="5052000" cy="0"/>
          </a:xfrm>
          <a:prstGeom prst="line">
            <a:avLst/>
          </a:prstGeom>
          <a:solidFill>
            <a:srgbClr val="6CC9CE"/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직사각형 7">
            <a:extLst>
              <a:ext uri="{FF2B5EF4-FFF2-40B4-BE49-F238E27FC236}">
                <a16:creationId xmlns:a16="http://schemas.microsoft.com/office/drawing/2014/main" id="{5928F139-B07B-3C48-C2E4-9FA941A74698}"/>
              </a:ext>
            </a:extLst>
          </p:cNvPr>
          <p:cNvSpPr/>
          <p:nvPr/>
        </p:nvSpPr>
        <p:spPr>
          <a:xfrm>
            <a:off x="704500" y="1106046"/>
            <a:ext cx="1465753" cy="64531"/>
          </a:xfrm>
          <a:prstGeom prst="rect">
            <a:avLst/>
          </a:prstGeom>
          <a:solidFill>
            <a:srgbClr val="46577A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764" dirty="0"/>
          </a:p>
        </p:txBody>
      </p:sp>
      <p:sp>
        <p:nvSpPr>
          <p:cNvPr id="7" name="object 7">
            <a:extLst>
              <a:ext uri="{FF2B5EF4-FFF2-40B4-BE49-F238E27FC236}">
                <a16:creationId xmlns:a16="http://schemas.microsoft.com/office/drawing/2014/main" id="{B1187335-9FB5-F435-C830-66E1E5186F6A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10" name="슬라이드 번호 개체 틀 9">
            <a:extLst>
              <a:ext uri="{FF2B5EF4-FFF2-40B4-BE49-F238E27FC236}">
                <a16:creationId xmlns:a16="http://schemas.microsoft.com/office/drawing/2014/main" id="{B77BF460-ACB0-18AD-1482-6E8500063D8A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3515796" y="9882773"/>
            <a:ext cx="375920" cy="161583"/>
          </a:xfrm>
        </p:spPr>
        <p:txBody>
          <a:bodyPr/>
          <a:lstStyle/>
          <a:p>
            <a:pPr marL="12700">
              <a:lnSpc>
                <a:spcPct val="100000"/>
              </a:lnSpc>
              <a:spcBef>
                <a:spcPts val="190"/>
              </a:spcBef>
            </a:pPr>
            <a:r>
              <a:rPr lang="en-US" altLang="ko-KR" dirty="0"/>
              <a:t>- 1</a:t>
            </a:r>
            <a:r>
              <a:rPr spc="-90" dirty="0"/>
              <a:t> </a:t>
            </a:r>
            <a:r>
              <a:rPr dirty="0"/>
              <a:t>-</a:t>
            </a:r>
          </a:p>
        </p:txBody>
      </p:sp>
    </p:spTree>
    <p:extLst>
      <p:ext uri="{BB962C8B-B14F-4D97-AF65-F5344CB8AC3E}">
        <p14:creationId xmlns:p14="http://schemas.microsoft.com/office/powerpoint/2010/main" val="41371895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2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75972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1.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운영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21" name="service1">
            <a:extLst>
              <a:ext uri="{FF2B5EF4-FFF2-40B4-BE49-F238E27FC236}">
                <a16:creationId xmlns:a16="http://schemas.microsoft.com/office/drawing/2014/main" id="{67785F25-9402-C5DA-3AA7-4045B0A192B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94365725"/>
              </p:ext>
            </p:extLst>
          </p:nvPr>
        </p:nvGraphicFramePr>
        <p:xfrm>
          <a:off x="799379" y="2362069"/>
          <a:ext cx="5957734" cy="180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6560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41477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41" name="service2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86048332"/>
              </p:ext>
            </p:extLst>
          </p:nvPr>
        </p:nvGraphicFramePr>
        <p:xfrm>
          <a:off x="844519" y="4672043"/>
          <a:ext cx="5957732" cy="1448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53327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68730663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485418477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92123691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112815268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2996907535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94463293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3251122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284505654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28578243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857145630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46106782"/>
                    </a:ext>
                  </a:extLst>
                </a:gridCol>
                <a:gridCol w="4172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구분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0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심리상담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심리진단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2" name="object 5">
            <a:extLst>
              <a:ext uri="{FF2B5EF4-FFF2-40B4-BE49-F238E27FC236}">
                <a16:creationId xmlns:a16="http://schemas.microsoft.com/office/drawing/2014/main" id="{4FB9BCDC-1B46-FA3F-C516-43769949D9B1}"/>
              </a:ext>
            </a:extLst>
          </p:cNvPr>
          <p:cNvSpPr txBox="1"/>
          <p:nvPr/>
        </p:nvSpPr>
        <p:spPr>
          <a:xfrm>
            <a:off x="844519" y="4212245"/>
            <a:ext cx="5290184" cy="27186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 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누계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포함한 연인원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**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실계</a:t>
            </a:r>
            <a:r>
              <a:rPr lang="en-US" altLang="ko-KR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: </a:t>
            </a:r>
            <a:r>
              <a:rPr lang="ko-KR" altLang="en-US" sz="800" dirty="0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중복 인원 제외한 </a:t>
            </a:r>
            <a:r>
              <a:rPr lang="ko-KR" altLang="en-US" sz="800" dirty="0" err="1">
                <a:solidFill>
                  <a:srgbClr val="333333"/>
                </a:solidFill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실인원</a:t>
            </a:r>
            <a:endParaRPr lang="en-US" altLang="ko-KR" sz="800" dirty="0">
              <a:solidFill>
                <a:srgbClr val="333333"/>
              </a:solidFill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69924F-F574-4C9A-EFE5-3AE809CEC3B7}"/>
              </a:ext>
            </a:extLst>
          </p:cNvPr>
          <p:cNvSpPr txBox="1"/>
          <p:nvPr/>
        </p:nvSpPr>
        <p:spPr>
          <a:xfrm>
            <a:off x="844519" y="1405457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</a:t>
            </a:r>
          </a:p>
        </p:txBody>
      </p:sp>
      <p:graphicFrame>
        <p:nvGraphicFramePr>
          <p:cNvPr id="7" name="차트 6">
            <a:extLst>
              <a:ext uri="{FF2B5EF4-FFF2-40B4-BE49-F238E27FC236}">
                <a16:creationId xmlns:a16="http://schemas.microsoft.com/office/drawing/2014/main" id="{64660ECB-9757-B876-E1EE-885E70D4439F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2931100001"/>
              </p:ext>
            </p:extLst>
          </p:nvPr>
        </p:nvGraphicFramePr>
        <p:xfrm>
          <a:off x="1259416" y="6279663"/>
          <a:ext cx="5037667" cy="343809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4" name="object 7">
            <a:extLst>
              <a:ext uri="{FF2B5EF4-FFF2-40B4-BE49-F238E27FC236}">
                <a16:creationId xmlns:a16="http://schemas.microsoft.com/office/drawing/2014/main" id="{F2D51465-304B-5439-863F-4403DDC9E493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12628963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altLang="ko-KR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3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</a:t>
            </a:r>
            <a:r>
              <a:rPr lang="ko-KR" altLang="en-US" sz="1200" spc="25" dirty="0" err="1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방법별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135540177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type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18784687"/>
              </p:ext>
            </p:extLst>
          </p:nvPr>
        </p:nvGraphicFramePr>
        <p:xfrm>
          <a:off x="987340" y="2394700"/>
          <a:ext cx="5814896" cy="2276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520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1759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1000" baseline="30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type_case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71073419"/>
              </p:ext>
            </p:extLst>
          </p:nvPr>
        </p:nvGraphicFramePr>
        <p:xfrm>
          <a:off x="987334" y="4914700"/>
          <a:ext cx="5814906" cy="19524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2656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37878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8753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16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방법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대면상담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전화상담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화상상담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채팅상담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7">
            <a:extLst>
              <a:ext uri="{FF2B5EF4-FFF2-40B4-BE49-F238E27FC236}">
                <a16:creationId xmlns:a16="http://schemas.microsoft.com/office/drawing/2014/main" id="{74D08C99-4859-1423-C003-941E88155D7C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8174927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3.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상담 유형별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044088402"/>
              </p:ext>
            </p:extLst>
          </p:nvPr>
        </p:nvGraphicFramePr>
        <p:xfrm>
          <a:off x="1255206" y="7318596"/>
          <a:ext cx="5037667" cy="2298572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7" name="subject_people">
            <a:extLst>
              <a:ext uri="{FF2B5EF4-FFF2-40B4-BE49-F238E27FC236}">
                <a16:creationId xmlns:a16="http://schemas.microsoft.com/office/drawing/2014/main" id="{919C5813-5DE8-0560-38DB-99B13CCF96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13192263"/>
              </p:ext>
            </p:extLst>
          </p:nvPr>
        </p:nvGraphicFramePr>
        <p:xfrm>
          <a:off x="987339" y="2394700"/>
          <a:ext cx="5834410" cy="2340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891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81409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2400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96000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4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r>
                        <a:rPr lang="en-US" altLang="ko-KR" sz="8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**</a:t>
                      </a:r>
                      <a:endParaRPr sz="8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개인상담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부부상담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가족상담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재무/법률상담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누계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실계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graphicFrame>
        <p:nvGraphicFramePr>
          <p:cNvPr id="8" name="subject_case">
            <a:extLst>
              <a:ext uri="{FF2B5EF4-FFF2-40B4-BE49-F238E27FC236}">
                <a16:creationId xmlns:a16="http://schemas.microsoft.com/office/drawing/2014/main" id="{3D126507-C0A8-C071-7B6D-44E21317B22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355620"/>
              </p:ext>
            </p:extLst>
          </p:nvPr>
        </p:nvGraphicFramePr>
        <p:xfrm>
          <a:off x="942975" y="4948912"/>
          <a:ext cx="5921589" cy="2016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01889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522617085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417619084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64887168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21590380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7156755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3219928036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47035983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6541602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929855618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47350152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1510675409"/>
                    </a:ext>
                  </a:extLst>
                </a:gridCol>
                <a:gridCol w="37713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2880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유형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885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 건수</a:t>
                      </a:r>
                      <a:r>
                        <a:rPr lang="ko-KR" altLang="en-US"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lang="en-US" altLang="ko-KR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88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>
                          <a:lumMod val="95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개인상담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부부상담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가족상담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0874953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재무/법률상담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52321934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2245909"/>
                  </a:ext>
                </a:extLst>
              </a:tr>
            </a:tbl>
          </a:graphicData>
        </a:graphic>
      </p:graphicFrame>
      <p:sp>
        <p:nvSpPr>
          <p:cNvPr id="3" name="object 12">
            <a:extLst>
              <a:ext uri="{FF2B5EF4-FFF2-40B4-BE49-F238E27FC236}">
                <a16:creationId xmlns:a16="http://schemas.microsoft.com/office/drawing/2014/main" id="{41E697D5-B74C-2A65-9B4F-A9607B5F8C64}"/>
              </a:ext>
            </a:extLst>
          </p:cNvPr>
          <p:cNvSpPr txBox="1">
            <a:spLocks noGrp="1"/>
          </p:cNvSpPr>
          <p:nvPr>
            <p:ph type="sldNum" sz="quarter" idx="7"/>
          </p:nvPr>
        </p:nvSpPr>
        <p:spPr>
          <a:xfrm>
            <a:off x="3476817" y="9729112"/>
            <a:ext cx="83596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4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5" name="object 7">
            <a:extLst>
              <a:ext uri="{FF2B5EF4-FFF2-40B4-BE49-F238E27FC236}">
                <a16:creationId xmlns:a16="http://schemas.microsoft.com/office/drawing/2014/main" id="{2BB382D2-9BF7-51C3-01C2-BAE205A251C2}"/>
              </a:ext>
            </a:extLst>
          </p:cNvPr>
          <p:cNvSpPr txBox="1"/>
          <p:nvPr/>
        </p:nvSpPr>
        <p:spPr>
          <a:xfrm>
            <a:off x="5091908" y="836458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19254971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5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4.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성별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sex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866152"/>
              </p:ext>
            </p:extLst>
          </p:nvPr>
        </p:nvGraphicFramePr>
        <p:xfrm>
          <a:off x="844519" y="4338699"/>
          <a:ext cx="5763310" cy="169910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0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279210652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sex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6320269"/>
              </p:ext>
            </p:extLst>
          </p:nvPr>
        </p:nvGraphicFramePr>
        <p:xfrm>
          <a:off x="826250" y="2322700"/>
          <a:ext cx="5763309" cy="169911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312301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성별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49908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남성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16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여성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17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12301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9FCD9BCB-453E-DFEB-B430-9059D2271D82}"/>
              </a:ext>
            </a:extLst>
          </p:cNvPr>
          <p:cNvSpPr txBox="1"/>
          <p:nvPr/>
        </p:nvSpPr>
        <p:spPr>
          <a:xfrm>
            <a:off x="5091908" y="954700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33334892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6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연령별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41" name="age_case">
            <a:extLst>
              <a:ext uri="{FF2B5EF4-FFF2-40B4-BE49-F238E27FC236}">
                <a16:creationId xmlns:a16="http://schemas.microsoft.com/office/drawing/2014/main" id="{2FBAD11C-3520-EC1B-3248-1B89A3B3254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17803785"/>
              </p:ext>
            </p:extLst>
          </p:nvPr>
        </p:nvGraphicFramePr>
        <p:xfrm>
          <a:off x="844519" y="4698701"/>
          <a:ext cx="5763310" cy="199242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03494077"/>
                    </a:ext>
                  </a:extLst>
                </a:gridCol>
              </a:tblGrid>
              <a:tr h="24482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건수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회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52000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19944322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34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67287626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233281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60대 이상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482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graphicFrame>
        <p:nvGraphicFramePr>
          <p:cNvPr id="17" name="차트 16">
            <a:extLst>
              <a:ext uri="{FF2B5EF4-FFF2-40B4-BE49-F238E27FC236}">
                <a16:creationId xmlns:a16="http://schemas.microsoft.com/office/drawing/2014/main" id="{BF53D616-7AE5-C97A-E088-36F117DC3E1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14692235"/>
              </p:ext>
            </p:extLst>
          </p:nvPr>
        </p:nvGraphicFramePr>
        <p:xfrm>
          <a:off x="1259416" y="6952187"/>
          <a:ext cx="5037667" cy="263708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" name="age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94204465"/>
              </p:ext>
            </p:extLst>
          </p:nvPr>
        </p:nvGraphicFramePr>
        <p:xfrm>
          <a:off x="826250" y="2322701"/>
          <a:ext cx="5763309" cy="222569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679451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91066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263688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연령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9875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실계</a:t>
                      </a:r>
                      <a:endParaRPr lang="ko-KR" altLang="en-US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DDDDDD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40대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11974466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50대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9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770759085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60대 이상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86573528"/>
                  </a:ext>
                </a:extLst>
              </a:tr>
              <a:tr h="263688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  <p:sp>
        <p:nvSpPr>
          <p:cNvPr id="5" name="object 7">
            <a:extLst>
              <a:ext uri="{FF2B5EF4-FFF2-40B4-BE49-F238E27FC236}">
                <a16:creationId xmlns:a16="http://schemas.microsoft.com/office/drawing/2014/main" id="{43C732BD-864A-9351-D324-A9B714DCE335}"/>
              </a:ext>
            </a:extLst>
          </p:cNvPr>
          <p:cNvSpPr txBox="1"/>
          <p:nvPr/>
        </p:nvSpPr>
        <p:spPr>
          <a:xfrm>
            <a:off x="5091908" y="954700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</p:spTree>
    <p:extLst>
      <p:ext uri="{BB962C8B-B14F-4D97-AF65-F5344CB8AC3E}">
        <p14:creationId xmlns:p14="http://schemas.microsoft.com/office/powerpoint/2010/main" val="9262907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그룹 24">
            <a:extLst>
              <a:ext uri="{FF2B5EF4-FFF2-40B4-BE49-F238E27FC236}">
                <a16:creationId xmlns:a16="http://schemas.microsoft.com/office/drawing/2014/main" id="{7CE2A77C-27F0-A28E-26E3-F8E8DA1A05AA}"/>
              </a:ext>
            </a:extLst>
          </p:cNvPr>
          <p:cNvGrpSpPr/>
          <p:nvPr/>
        </p:nvGrpSpPr>
        <p:grpSpPr>
          <a:xfrm>
            <a:off x="948675" y="1183462"/>
            <a:ext cx="5659151" cy="65868"/>
            <a:chOff x="873359" y="2117574"/>
            <a:chExt cx="5659151" cy="65868"/>
          </a:xfrm>
          <a:solidFill>
            <a:srgbClr val="6CC9CE"/>
          </a:solidFill>
        </p:grpSpPr>
        <p:cxnSp>
          <p:nvCxnSpPr>
            <p:cNvPr id="22" name="직선 연결선 21">
              <a:extLst>
                <a:ext uri="{FF2B5EF4-FFF2-40B4-BE49-F238E27FC236}">
                  <a16:creationId xmlns:a16="http://schemas.microsoft.com/office/drawing/2014/main" id="{2CE0494B-660B-CFF5-0EEA-0F2D7A0B290D}"/>
                </a:ext>
              </a:extLst>
            </p:cNvPr>
            <p:cNvCxnSpPr>
              <a:cxnSpLocks/>
            </p:cNvCxnSpPr>
            <p:nvPr/>
          </p:nvCxnSpPr>
          <p:spPr>
            <a:xfrm>
              <a:off x="2221282" y="2150508"/>
              <a:ext cx="4311228" cy="0"/>
            </a:xfrm>
            <a:prstGeom prst="line">
              <a:avLst/>
            </a:prstGeom>
            <a:grpFill/>
            <a:ln>
              <a:solidFill>
                <a:schemeClr val="bg1">
                  <a:lumMod val="8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581ED024-3C5C-BFAC-9EBF-FAB493F5CBC0}"/>
                </a:ext>
              </a:extLst>
            </p:cNvPr>
            <p:cNvSpPr/>
            <p:nvPr/>
          </p:nvSpPr>
          <p:spPr>
            <a:xfrm>
              <a:off x="873359" y="2117574"/>
              <a:ext cx="1496120" cy="65868"/>
            </a:xfrm>
            <a:prstGeom prst="rect">
              <a:avLst/>
            </a:prstGeom>
            <a:solidFill>
              <a:srgbClr val="005FA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dirty="0"/>
            </a:p>
          </p:txBody>
        </p:sp>
      </p:grpSp>
      <p:sp>
        <p:nvSpPr>
          <p:cNvPr id="9" name="object 9"/>
          <p:cNvSpPr/>
          <p:nvPr/>
        </p:nvSpPr>
        <p:spPr>
          <a:xfrm>
            <a:off x="942975" y="9642276"/>
            <a:ext cx="5670550" cy="0"/>
          </a:xfrm>
          <a:custGeom>
            <a:avLst/>
            <a:gdLst/>
            <a:ahLst/>
            <a:cxnLst/>
            <a:rect l="l" t="t" r="r" b="b"/>
            <a:pathLst>
              <a:path w="5670550">
                <a:moveTo>
                  <a:pt x="0" y="0"/>
                </a:moveTo>
                <a:lnTo>
                  <a:pt x="5670009" y="0"/>
                </a:lnTo>
              </a:path>
            </a:pathLst>
          </a:custGeom>
          <a:ln w="9529">
            <a:solidFill>
              <a:srgbClr val="D9D9D9"/>
            </a:solidFill>
          </a:ln>
        </p:spPr>
        <p:txBody>
          <a:bodyPr wrap="square" lIns="0" tIns="0" rIns="0" bIns="0" rtlCol="0"/>
          <a:lstStyle/>
          <a:p>
            <a:endParaRPr dirty="0">
              <a:latin typeface="나눔스퀘어_ac" panose="020B0600000101010101" pitchFamily="50" charset="-127"/>
              <a:ea typeface="나눔스퀘어_ac" panose="020B0600000101010101" pitchFamily="50" charset="-127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sldNum" sz="quarter" idx="7"/>
          </p:nvPr>
        </p:nvSpPr>
        <p:spPr>
          <a:xfrm>
            <a:off x="3590290" y="9801497"/>
            <a:ext cx="375920" cy="185948"/>
          </a:xfrm>
          <a:prstGeom prst="rect">
            <a:avLst/>
          </a:prstGeom>
        </p:spPr>
        <p:txBody>
          <a:bodyPr vert="horz" wrap="square" lIns="0" tIns="24130" rIns="0" bIns="0" rtlCol="0">
            <a:spAutoFit/>
          </a:bodyPr>
          <a:lstStyle/>
          <a:p>
            <a:pPr marL="12700" algn="ctr">
              <a:lnSpc>
                <a:spcPct val="100000"/>
              </a:lnSpc>
              <a:spcBef>
                <a:spcPts val="190"/>
              </a:spcBef>
            </a:pP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 </a:t>
            </a:r>
            <a:r>
              <a:rPr lang="en-US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7</a:t>
            </a:r>
            <a:r>
              <a:rPr spc="-90"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 </a:t>
            </a:r>
            <a:r>
              <a:rPr dirty="0">
                <a:latin typeface="나눔스퀘어_ac" panose="020B0600000101010101" pitchFamily="50" charset="-127"/>
                <a:ea typeface="나눔스퀘어_ac" panose="020B0600000101010101" pitchFamily="50" charset="-127"/>
              </a:rPr>
              <a:t>-</a:t>
            </a:r>
          </a:p>
        </p:txBody>
      </p:sp>
      <p:sp>
        <p:nvSpPr>
          <p:cNvPr id="26" name="object 4">
            <a:extLst>
              <a:ext uri="{FF2B5EF4-FFF2-40B4-BE49-F238E27FC236}">
                <a16:creationId xmlns:a16="http://schemas.microsoft.com/office/drawing/2014/main" id="{3F4B4D98-41D5-2448-9824-D97B3B8E7066}"/>
              </a:ext>
            </a:extLst>
          </p:cNvPr>
          <p:cNvSpPr txBox="1"/>
          <p:nvPr/>
        </p:nvSpPr>
        <p:spPr>
          <a:xfrm>
            <a:off x="948675" y="1888513"/>
            <a:ext cx="5650730" cy="327975"/>
          </a:xfrm>
          <a:prstGeom prst="rect">
            <a:avLst/>
          </a:prstGeom>
        </p:spPr>
        <p:txBody>
          <a:bodyPr vert="horz" wrap="square" lIns="0" tIns="76835" rIns="0" bIns="0" rtlCol="0">
            <a:spAutoFit/>
          </a:bodyPr>
          <a:lstStyle/>
          <a:p>
            <a:pPr marL="12700" algn="just">
              <a:lnSpc>
                <a:spcPct val="150000"/>
              </a:lnSpc>
              <a:spcBef>
                <a:spcPts val="605"/>
              </a:spcBef>
            </a:pP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</a:t>
            </a:r>
            <a:r>
              <a:rPr lang="en-US" altLang="ko-KR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6.</a:t>
            </a:r>
            <a:r>
              <a:rPr lang="ko-KR" altLang="en-US" sz="1200" spc="25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 소속별  이용 현황</a:t>
            </a:r>
            <a:endParaRPr lang="en-US" altLang="ko-KR" sz="1200" spc="25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7C69CDD-9F6B-47E7-8A2B-9CDD6632A587}"/>
              </a:ext>
            </a:extLst>
          </p:cNvPr>
          <p:cNvSpPr txBox="1"/>
          <p:nvPr/>
        </p:nvSpPr>
        <p:spPr>
          <a:xfrm>
            <a:off x="844519" y="1482731"/>
            <a:ext cx="214173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Ⅱ. </a:t>
            </a:r>
            <a:r>
              <a:rPr lang="ko-KR" altLang="en-US" sz="1600" spc="25" dirty="0">
                <a:solidFill>
                  <a:srgbClr val="005FA1"/>
                </a:solidFill>
                <a:latin typeface="나눔스퀘어_ac Bold" panose="020B0600000101010101" pitchFamily="50" charset="-127"/>
                <a:ea typeface="나눔스퀘어_ac Bold" panose="020B0600000101010101" pitchFamily="50" charset="-127"/>
              </a:rPr>
              <a:t>심리상담 </a:t>
            </a:r>
          </a:p>
        </p:txBody>
      </p:sp>
      <p:sp>
        <p:nvSpPr>
          <p:cNvPr id="2" name="object 7">
            <a:extLst>
              <a:ext uri="{FF2B5EF4-FFF2-40B4-BE49-F238E27FC236}">
                <a16:creationId xmlns:a16="http://schemas.microsoft.com/office/drawing/2014/main" id="{ED86FD7A-2281-1EA7-F462-F05649F2C4BA}"/>
              </a:ext>
            </a:extLst>
          </p:cNvPr>
          <p:cNvSpPr txBox="1"/>
          <p:nvPr/>
        </p:nvSpPr>
        <p:spPr>
          <a:xfrm>
            <a:off x="5066150" y="975647"/>
            <a:ext cx="1541676" cy="174407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algn="r">
              <a:lnSpc>
                <a:spcPct val="100000"/>
              </a:lnSpc>
              <a:spcBef>
                <a:spcPts val="100"/>
              </a:spcBef>
            </a:pP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2025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년 </a:t>
            </a:r>
            <a:r>
              <a:rPr lang="en-US" altLang="ko-KR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5</a:t>
            </a:r>
            <a:r>
              <a:rPr lang="ko-KR" altLang="en-US" sz="1050" dirty="0">
                <a:latin typeface="나눔스퀘어_ac" panose="020B0600000101010101" pitchFamily="50" charset="-127"/>
                <a:ea typeface="나눔스퀘어_ac" panose="020B0600000101010101" pitchFamily="50" charset="-127"/>
                <a:cs typeface="Malgun Gothic"/>
              </a:rPr>
              <a:t>월 보고서</a:t>
            </a:r>
            <a:endParaRPr sz="1050" dirty="0">
              <a:latin typeface="나눔스퀘어_ac" panose="020B0600000101010101" pitchFamily="50" charset="-127"/>
              <a:ea typeface="나눔스퀘어_ac" panose="020B0600000101010101" pitchFamily="50" charset="-127"/>
              <a:cs typeface="Malgun Gothic"/>
            </a:endParaRPr>
          </a:p>
        </p:txBody>
      </p:sp>
      <p:graphicFrame>
        <p:nvGraphicFramePr>
          <p:cNvPr id="3" name="group_people">
            <a:extLst>
              <a:ext uri="{FF2B5EF4-FFF2-40B4-BE49-F238E27FC236}">
                <a16:creationId xmlns:a16="http://schemas.microsoft.com/office/drawing/2014/main" id="{8845BA33-E649-6E6E-7312-53663DB5D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0039727"/>
              </p:ext>
            </p:extLst>
          </p:nvPr>
        </p:nvGraphicFramePr>
        <p:xfrm>
          <a:off x="826250" y="2323905"/>
          <a:ext cx="5903999" cy="696637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368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30167897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39972735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191110541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62499073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13610946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96909326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954262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3270189690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2029143304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420906529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1435495208"/>
                    </a:ext>
                  </a:extLst>
                </a:gridCol>
                <a:gridCol w="348923">
                  <a:extLst>
                    <a:ext uri="{9D8B030D-6E8A-4147-A177-3AD203B41FA5}">
                      <a16:colId xmlns:a16="http://schemas.microsoft.com/office/drawing/2014/main" val="879211645"/>
                    </a:ext>
                  </a:extLst>
                </a:gridCol>
              </a:tblGrid>
              <a:tr h="332035">
                <a:tc rowSpan="2">
                  <a:txBody>
                    <a:bodyPr/>
                    <a:lstStyle/>
                    <a:p>
                      <a:pPr marR="6350" algn="ctr">
                        <a:lnSpc>
                          <a:spcPct val="100000"/>
                        </a:lnSpc>
                        <a:spcBef>
                          <a:spcPts val="910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소속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gridSpan="13">
                  <a:txBody>
                    <a:bodyPr/>
                    <a:lstStyle/>
                    <a:p>
                      <a:pPr algn="ctr">
                        <a:lnSpc>
                          <a:spcPct val="100000"/>
                        </a:lnSpc>
                        <a:spcBef>
                          <a:spcPts val="885"/>
                        </a:spcBef>
                      </a:pPr>
                      <a:r>
                        <a:rPr sz="1000" spc="25" dirty="0" err="1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이용</a:t>
                      </a:r>
                      <a:r>
                        <a:rPr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lang="ko-KR" altLang="en-US" sz="1000" spc="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인원</a:t>
                      </a:r>
                      <a:r>
                        <a:rPr sz="1000" spc="-25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 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(</a:t>
                      </a:r>
                      <a:r>
                        <a:rPr lang="ko-KR" altLang="en-US"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명</a:t>
                      </a:r>
                      <a:r>
                        <a:rPr sz="1000" spc="1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)</a:t>
                      </a:r>
                      <a:endParaRPr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8337">
                <a:tc vMerge="1">
                  <a:txBody>
                    <a:bodyPr/>
                    <a:lstStyle/>
                    <a:p>
                      <a:endParaRPr/>
                    </a:p>
                  </a:txBody>
                  <a:tcPr marL="0" marR="0" marT="0" marB="0">
                    <a:lnR w="12700">
                      <a:solidFill>
                        <a:srgbClr val="FFFFFF"/>
                      </a:solidFill>
                      <a:prstDash val="soli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FFFFFF"/>
                      </a:solidFill>
                      <a:prstDash val="solid"/>
                    </a:lnB>
                    <a:solidFill>
                      <a:srgbClr val="86E3E6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8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>
                      <a:solidFill>
                        <a:srgbClr val="FFFFFF"/>
                      </a:solidFill>
                      <a:prstDash val="soli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9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10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 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년</a:t>
                      </a:r>
                      <a:endParaRPr lang="en-US" altLang="ko-KR" sz="1000" dirty="0">
                        <a:solidFill>
                          <a:schemeClr val="tx1"/>
                        </a:solidFill>
                        <a:latin typeface="나눔스퀘어_ac" panose="020B0600000101010101" pitchFamily="50" charset="-127"/>
                        <a:ea typeface="나눔스퀘어_ac" panose="020B0600000101010101" pitchFamily="50" charset="-127"/>
                        <a:cs typeface="Malgun Gothic"/>
                      </a:endParaRPr>
                    </a:p>
                    <a:p>
                      <a:pPr marR="1905" algn="ctr">
                        <a:lnSpc>
                          <a:spcPct val="5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1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2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3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4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5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6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en-US" altLang="ko-KR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7</a:t>
                      </a: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월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tc>
                  <a:txBody>
                    <a:bodyPr/>
                    <a:lstStyle/>
                    <a:p>
                      <a:pPr marR="1905" algn="ctr">
                        <a:lnSpc>
                          <a:spcPct val="100000"/>
                        </a:lnSpc>
                        <a:spcBef>
                          <a:spcPts val="335"/>
                        </a:spcBef>
                      </a:pPr>
                      <a:r>
                        <a:rPr lang="ko-KR" altLang="en-US" sz="1000" dirty="0">
                          <a:solidFill>
                            <a:schemeClr val="tx1"/>
                          </a:solidFill>
                          <a:latin typeface="나눔스퀘어_ac" panose="020B0600000101010101" pitchFamily="50" charset="-127"/>
                          <a:ea typeface="나눔스퀘어_ac" panose="020B0600000101010101" pitchFamily="50" charset="-127"/>
                          <a:cs typeface="Malgun Gothi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L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6D0E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본점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>
                      <a:solidFill>
                        <a:srgbClr val="FFFFFF"/>
                      </a:solidFill>
                      <a:prstDash val="soli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18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FFFFFF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부산본부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1615615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대구경북본부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4303477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목포본부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221716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광주본부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7915532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대전본부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2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65397507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전북본부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7786146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충북본부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989103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강원본부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11380724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인천본부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401197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제주본부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25650809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경기본부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32798148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경남본부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758284041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강릉본부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1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46207943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울산본부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80068625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포항본부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901402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강남본부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43947508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기타</a:t>
                      </a:r>
                    </a:p>
                  </a:txBody>
                  <a:tcPr marL="0" marR="0" marT="0" marB="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>
                      <a:solidFill>
                        <a:srgbClr val="DDDDDD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5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28631636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합계</a:t>
                      </a:r>
                    </a:p>
                  </a:txBody>
                  <a:tcPr marL="36000" marR="36000" marT="36000" marB="36000" anchor="ctr"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-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sz="1000">
                          <a:latin typeface="나눔스퀘어_ac"/>
                        </a:rPr>
                        <a:t>33</a:t>
                      </a:r>
                    </a:p>
                  </a:txBody>
                  <a:tcPr marL="9525" marR="9525" marT="9525" marB="0" anchor="ctr">
                    <a:lnL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F6F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51902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16480</TotalTime>
  <Words>1183</Words>
  <Application>Microsoft Office PowerPoint</Application>
  <PresentationFormat>사용자 지정</PresentationFormat>
  <Paragraphs>479</Paragraphs>
  <Slides>14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9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14</vt:i4>
      </vt:variant>
    </vt:vector>
  </HeadingPairs>
  <TitlesOfParts>
    <vt:vector size="24" baseType="lpstr">
      <vt:lpstr>나눔스퀘어 Bold</vt:lpstr>
      <vt:lpstr>나눔스퀘어_ac</vt:lpstr>
      <vt:lpstr>나눔스퀘어_ac Bold</vt:lpstr>
      <vt:lpstr>나눔스퀘어_ac ExtraBold</vt:lpstr>
      <vt:lpstr>Malgun Gothic</vt:lpstr>
      <vt:lpstr>Malgun Gothic</vt:lpstr>
      <vt:lpstr>에스코어 드림 7 ExtraBold</vt:lpstr>
      <vt:lpstr>Arial</vt:lpstr>
      <vt:lpstr>Calibri</vt:lpstr>
      <vt:lpstr>Office Theme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출연(연)심리상담프로그램 사업운영보고서</dc:title>
  <dc:creator>new_user</dc:creator>
  <cp:lastModifiedBy>휴노 공용</cp:lastModifiedBy>
  <cp:revision>3820</cp:revision>
  <cp:lastPrinted>2022-12-20T23:47:07Z</cp:lastPrinted>
  <dcterms:created xsi:type="dcterms:W3CDTF">2019-04-09T04:38:25Z</dcterms:created>
  <dcterms:modified xsi:type="dcterms:W3CDTF">2025-07-22T00:08:46Z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2019-04-09T00:00:00Z</vt:filetime>
  </property>
  <property fmtid="{D5CDD505-2E9C-101B-9397-08002B2CF9AE}" pid="3" name="Creator">
    <vt:lpwstr>Mozilla/5.0 (Windows NT 10.0; Win64; x64) AppleWebKit/537.36 (KHTML, like Gecko) Chrome/73.0.3683.86 Safari/537.36</vt:lpwstr>
  </property>
  <property fmtid="{D5CDD505-2E9C-101B-9397-08002B2CF9AE}" pid="4" name="LastSaved">
    <vt:filetime>2019-04-09T00:00:00Z</vt:filetime>
  </property>
</Properties>
</file>