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9144000"/>
  <p:notesSz cx="6858000" cy="9144000"/>
  <p:embeddedFontLst>
    <p:embeddedFont>
      <p:font typeface="Corbel"/>
      <p:regular r:id="rId31"/>
      <p:bold r:id="rId32"/>
      <p:italic r:id="rId33"/>
      <p:boldItalic r:id="rId34"/>
    </p:embeddedFont>
    <p:embeddedFont>
      <p:font typeface="EB Garamon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hHpN/YW0sKI4oQg7muJAj4XkTv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rbel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orbel-italic.fntdata"/><Relationship Id="rId10" Type="http://schemas.openxmlformats.org/officeDocument/2006/relationships/slide" Target="slides/slide6.xml"/><Relationship Id="rId32" Type="http://schemas.openxmlformats.org/officeDocument/2006/relationships/font" Target="fonts/Corbel-bold.fntdata"/><Relationship Id="rId13" Type="http://schemas.openxmlformats.org/officeDocument/2006/relationships/slide" Target="slides/slide9.xml"/><Relationship Id="rId35" Type="http://schemas.openxmlformats.org/officeDocument/2006/relationships/font" Target="fonts/EBGaramond-regular.fntdata"/><Relationship Id="rId12" Type="http://schemas.openxmlformats.org/officeDocument/2006/relationships/slide" Target="slides/slide8.xml"/><Relationship Id="rId34" Type="http://schemas.openxmlformats.org/officeDocument/2006/relationships/font" Target="fonts/Corbel-boldItalic.fntdata"/><Relationship Id="rId15" Type="http://schemas.openxmlformats.org/officeDocument/2006/relationships/slide" Target="slides/slide11.xml"/><Relationship Id="rId37" Type="http://schemas.openxmlformats.org/officeDocument/2006/relationships/font" Target="fonts/EBGaramond-italic.fntdata"/><Relationship Id="rId14" Type="http://schemas.openxmlformats.org/officeDocument/2006/relationships/slide" Target="slides/slide10.xml"/><Relationship Id="rId36" Type="http://schemas.openxmlformats.org/officeDocument/2006/relationships/font" Target="fonts/EBGaramond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EBGaramond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1acf4923c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71acf4923c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1acf4923c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71acf4923c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acf4923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acf4923c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6"/>
          <p:cNvSpPr/>
          <p:nvPr/>
        </p:nvSpPr>
        <p:spPr>
          <a:xfrm>
            <a:off x="-1" y="-2"/>
            <a:ext cx="365762" cy="68544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" name="Google Shape;20;p26"/>
          <p:cNvSpPr/>
          <p:nvPr/>
        </p:nvSpPr>
        <p:spPr>
          <a:xfrm>
            <a:off x="309557" y="680477"/>
            <a:ext cx="45721" cy="3657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" name="Google Shape;21;p26"/>
          <p:cNvSpPr/>
          <p:nvPr/>
        </p:nvSpPr>
        <p:spPr>
          <a:xfrm>
            <a:off x="269072" y="680477"/>
            <a:ext cx="27433" cy="3657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" name="Google Shape;22;p26"/>
          <p:cNvSpPr/>
          <p:nvPr/>
        </p:nvSpPr>
        <p:spPr>
          <a:xfrm>
            <a:off x="248242" y="680477"/>
            <a:ext cx="12701" cy="3657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" name="Google Shape;23;p26"/>
          <p:cNvSpPr/>
          <p:nvPr/>
        </p:nvSpPr>
        <p:spPr>
          <a:xfrm>
            <a:off x="219990" y="680477"/>
            <a:ext cx="12701" cy="3657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" name="Google Shape;24;p26"/>
          <p:cNvSpPr txBox="1"/>
          <p:nvPr>
            <p:ph type="title"/>
          </p:nvPr>
        </p:nvSpPr>
        <p:spPr>
          <a:xfrm>
            <a:off x="914400" y="4343400"/>
            <a:ext cx="7772400" cy="1975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914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  <a:defRPr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914400" y="2834639"/>
            <a:ext cx="7772400" cy="15087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rbe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rbe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rbe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rbel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rbel"/>
              <a:buNone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6" name="Google Shape;26;p26"/>
          <p:cNvSpPr/>
          <p:nvPr/>
        </p:nvSpPr>
        <p:spPr>
          <a:xfrm>
            <a:off x="255291" y="5047393"/>
            <a:ext cx="73153" cy="16916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" name="Google Shape;27;p26"/>
          <p:cNvSpPr/>
          <p:nvPr/>
        </p:nvSpPr>
        <p:spPr>
          <a:xfrm>
            <a:off x="255291" y="4796818"/>
            <a:ext cx="73153" cy="228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" name="Google Shape;28;p26"/>
          <p:cNvSpPr/>
          <p:nvPr/>
        </p:nvSpPr>
        <p:spPr>
          <a:xfrm>
            <a:off x="255291" y="4637685"/>
            <a:ext cx="73153" cy="137161"/>
          </a:xfrm>
          <a:prstGeom prst="rect">
            <a:avLst/>
          </a:prstGeom>
          <a:solidFill>
            <a:srgbClr val="4E5B6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" name="Google Shape;29;p26"/>
          <p:cNvSpPr/>
          <p:nvPr/>
        </p:nvSpPr>
        <p:spPr>
          <a:xfrm>
            <a:off x="255291" y="4542559"/>
            <a:ext cx="73153" cy="73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8610600" y="6512560"/>
            <a:ext cx="256540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>
  <p:cSld name="Title and Vertical 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5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9pPr>
          </a:lstStyle>
          <a:p/>
        </p:txBody>
      </p:sp>
      <p:sp>
        <p:nvSpPr>
          <p:cNvPr id="109" name="Google Shape;109;p35"/>
          <p:cNvSpPr txBox="1"/>
          <p:nvPr>
            <p:ph idx="1" type="body"/>
          </p:nvPr>
        </p:nvSpPr>
        <p:spPr>
          <a:xfrm>
            <a:off x="914400" y="1783559"/>
            <a:ext cx="77724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2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◾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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0" name="Google Shape;110;p35"/>
          <p:cNvSpPr txBox="1"/>
          <p:nvPr>
            <p:ph idx="12" type="sldNum"/>
          </p:nvPr>
        </p:nvSpPr>
        <p:spPr>
          <a:xfrm>
            <a:off x="8610600" y="6512560"/>
            <a:ext cx="256540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>
  <p:cSld name="Vertical Title and 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/>
          <p:nvPr>
            <p:ph type="title"/>
          </p:nvPr>
        </p:nvSpPr>
        <p:spPr>
          <a:xfrm>
            <a:off x="6629400" y="274639"/>
            <a:ext cx="19812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" type="body"/>
          </p:nvPr>
        </p:nvSpPr>
        <p:spPr>
          <a:xfrm>
            <a:off x="609600" y="274639"/>
            <a:ext cx="5867400" cy="5851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2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◾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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4" name="Google Shape;114;p36"/>
          <p:cNvSpPr txBox="1"/>
          <p:nvPr>
            <p:ph idx="12" type="sldNum"/>
          </p:nvPr>
        </p:nvSpPr>
        <p:spPr>
          <a:xfrm>
            <a:off x="8610600" y="6512560"/>
            <a:ext cx="256540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showMasterSp="0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title"/>
          </p:nvPr>
        </p:nvSpPr>
        <p:spPr>
          <a:xfrm>
            <a:off x="457200" y="512063"/>
            <a:ext cx="82296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" type="body"/>
          </p:nvPr>
        </p:nvSpPr>
        <p:spPr>
          <a:xfrm>
            <a:off x="464343" y="1770501"/>
            <a:ext cx="40386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60"/>
              <a:buFont typeface="Corbel"/>
              <a:buChar char="▪"/>
              <a:defRPr sz="2800"/>
            </a:lvl1pPr>
            <a:lvl2pPr indent="-388619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520"/>
              <a:buFont typeface="Corbel"/>
              <a:buChar char="▫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Corbel"/>
              <a:buChar char="◾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Corbel"/>
              <a:buChar char="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Corbel"/>
              <a:buChar char="●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610600" y="6512560"/>
            <a:ext cx="256540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body"/>
          </p:nvPr>
        </p:nvSpPr>
        <p:spPr>
          <a:xfrm>
            <a:off x="914400" y="1783559"/>
            <a:ext cx="77724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2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◾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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8610600" y="6512560"/>
            <a:ext cx="256540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 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/>
          <p:nvPr/>
        </p:nvSpPr>
        <p:spPr>
          <a:xfrm>
            <a:off x="4828952" y="2140688"/>
            <a:ext cx="4322137" cy="472440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5684" y="9755"/>
                </a:lnTo>
                <a:lnTo>
                  <a:pt x="21600" y="0"/>
                </a:lnTo>
                <a:lnTo>
                  <a:pt x="21600" y="348"/>
                </a:lnTo>
                <a:lnTo>
                  <a:pt x="5874" y="9915"/>
                </a:lnTo>
                <a:lnTo>
                  <a:pt x="379" y="21600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254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" name="Google Shape;41;p29"/>
          <p:cNvSpPr/>
          <p:nvPr/>
        </p:nvSpPr>
        <p:spPr>
          <a:xfrm>
            <a:off x="373965" y="-1"/>
            <a:ext cx="5514537" cy="6615333"/>
          </a:xfrm>
          <a:custGeom>
            <a:rect b="b" l="l" r="r" t="t"/>
            <a:pathLst>
              <a:path extrusionOk="0" h="21600" w="21600">
                <a:moveTo>
                  <a:pt x="0" y="21349"/>
                </a:moveTo>
                <a:lnTo>
                  <a:pt x="0" y="21600"/>
                </a:lnTo>
                <a:lnTo>
                  <a:pt x="21600" y="13814"/>
                </a:lnTo>
                <a:lnTo>
                  <a:pt x="17753" y="0"/>
                </a:lnTo>
                <a:lnTo>
                  <a:pt x="17458" y="0"/>
                </a:lnTo>
                <a:lnTo>
                  <a:pt x="21360" y="13704"/>
                </a:lnTo>
                <a:lnTo>
                  <a:pt x="0" y="21349"/>
                </a:lnTo>
                <a:close/>
              </a:path>
            </a:pathLst>
          </a:custGeom>
          <a:noFill/>
          <a:ln cap="flat" cmpd="sng" w="9525">
            <a:solidFill>
              <a:schemeClr val="accent2">
                <a:alpha val="52549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" name="Google Shape;42;p29"/>
          <p:cNvSpPr/>
          <p:nvPr/>
        </p:nvSpPr>
        <p:spPr>
          <a:xfrm rot="5236414">
            <a:off x="4462127" y="1483599"/>
            <a:ext cx="4114801" cy="118872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  <a:lnTo>
                  <a:pt x="0" y="771"/>
                </a:lnTo>
                <a:lnTo>
                  <a:pt x="0" y="0"/>
                </a:lnTo>
                <a:close/>
              </a:path>
            </a:pathLst>
          </a:custGeom>
          <a:solidFill>
            <a:srgbClr val="576986">
              <a:alpha val="2941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3" name="Google Shape;43;p29"/>
          <p:cNvSpPr/>
          <p:nvPr/>
        </p:nvSpPr>
        <p:spPr>
          <a:xfrm>
            <a:off x="5943600" y="0"/>
            <a:ext cx="2743201" cy="4267201"/>
          </a:xfrm>
          <a:custGeom>
            <a:rect b="b" l="l" r="r" t="t"/>
            <a:pathLst>
              <a:path extrusionOk="0" h="21600" w="21600">
                <a:moveTo>
                  <a:pt x="13800" y="0"/>
                </a:moveTo>
                <a:lnTo>
                  <a:pt x="21600" y="0"/>
                </a:lnTo>
                <a:lnTo>
                  <a:pt x="0" y="21600"/>
                </a:lnTo>
                <a:lnTo>
                  <a:pt x="13800" y="0"/>
                </a:lnTo>
                <a:close/>
              </a:path>
            </a:pathLst>
          </a:custGeom>
          <a:solidFill>
            <a:srgbClr val="546888">
              <a:alpha val="2941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" name="Google Shape;44;p29"/>
          <p:cNvSpPr/>
          <p:nvPr/>
        </p:nvSpPr>
        <p:spPr>
          <a:xfrm>
            <a:off x="5943600" y="4267200"/>
            <a:ext cx="3200401" cy="1143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72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46888">
              <a:alpha val="2941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29"/>
          <p:cNvSpPr/>
          <p:nvPr/>
        </p:nvSpPr>
        <p:spPr>
          <a:xfrm>
            <a:off x="5943600" y="0"/>
            <a:ext cx="1371601" cy="4267201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  <a:lnTo>
                  <a:pt x="1920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546888">
              <a:alpha val="2941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" name="Google Shape;46;p29"/>
          <p:cNvSpPr/>
          <p:nvPr/>
        </p:nvSpPr>
        <p:spPr>
          <a:xfrm>
            <a:off x="5948362" y="4246562"/>
            <a:ext cx="2090738" cy="2611438"/>
          </a:xfrm>
          <a:custGeom>
            <a:rect b="b" l="l" r="r" t="t"/>
            <a:pathLst>
              <a:path extrusionOk="0" h="21600" w="21600">
                <a:moveTo>
                  <a:pt x="17565" y="21600"/>
                </a:moveTo>
                <a:lnTo>
                  <a:pt x="21600" y="21600"/>
                </a:lnTo>
                <a:lnTo>
                  <a:pt x="0" y="0"/>
                </a:lnTo>
                <a:lnTo>
                  <a:pt x="17565" y="21600"/>
                </a:lnTo>
                <a:close/>
              </a:path>
            </a:pathLst>
          </a:custGeom>
          <a:solidFill>
            <a:srgbClr val="546888">
              <a:alpha val="2941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" name="Google Shape;47;p29"/>
          <p:cNvSpPr/>
          <p:nvPr/>
        </p:nvSpPr>
        <p:spPr>
          <a:xfrm>
            <a:off x="5943600" y="4267200"/>
            <a:ext cx="1600201" cy="2590801"/>
          </a:xfrm>
          <a:custGeom>
            <a:rect b="b" l="l" r="r" t="t"/>
            <a:pathLst>
              <a:path extrusionOk="0" h="21600" w="21600">
                <a:moveTo>
                  <a:pt x="21600" y="21600"/>
                </a:moveTo>
                <a:lnTo>
                  <a:pt x="0" y="0"/>
                </a:lnTo>
                <a:lnTo>
                  <a:pt x="20571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46888">
              <a:alpha val="2941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" name="Google Shape;48;p29"/>
          <p:cNvSpPr/>
          <p:nvPr/>
        </p:nvSpPr>
        <p:spPr>
          <a:xfrm>
            <a:off x="5943600" y="1371600"/>
            <a:ext cx="3200401" cy="2895601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21600" y="1705"/>
                </a:lnTo>
                <a:lnTo>
                  <a:pt x="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546888">
              <a:alpha val="2941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" name="Google Shape;49;p29"/>
          <p:cNvSpPr/>
          <p:nvPr/>
        </p:nvSpPr>
        <p:spPr>
          <a:xfrm>
            <a:off x="5943600" y="1752600"/>
            <a:ext cx="3200401" cy="2514601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  <a:lnTo>
                  <a:pt x="21600" y="655"/>
                </a:lnTo>
                <a:lnTo>
                  <a:pt x="21600" y="0"/>
                </a:lnTo>
                <a:close/>
              </a:path>
            </a:pathLst>
          </a:custGeom>
          <a:solidFill>
            <a:srgbClr val="546888">
              <a:alpha val="2941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" name="Google Shape;50;p29"/>
          <p:cNvSpPr/>
          <p:nvPr/>
        </p:nvSpPr>
        <p:spPr>
          <a:xfrm>
            <a:off x="990600" y="4267200"/>
            <a:ext cx="4953001" cy="259080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  <a:lnTo>
                  <a:pt x="7311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46888">
              <a:alpha val="2941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" name="Google Shape;51;p29"/>
          <p:cNvSpPr/>
          <p:nvPr/>
        </p:nvSpPr>
        <p:spPr>
          <a:xfrm>
            <a:off x="533400" y="4267200"/>
            <a:ext cx="5334001" cy="259080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  <a:lnTo>
                  <a:pt x="926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46888">
              <a:alpha val="2941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" name="Google Shape;52;p29"/>
          <p:cNvSpPr/>
          <p:nvPr/>
        </p:nvSpPr>
        <p:spPr>
          <a:xfrm>
            <a:off x="366823" y="2438400"/>
            <a:ext cx="5562602" cy="18288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  <a:lnTo>
                  <a:pt x="0" y="7200"/>
                </a:lnTo>
                <a:lnTo>
                  <a:pt x="0" y="0"/>
                </a:lnTo>
                <a:close/>
              </a:path>
            </a:pathLst>
          </a:custGeom>
          <a:solidFill>
            <a:srgbClr val="546888">
              <a:alpha val="2941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" name="Google Shape;53;p29"/>
          <p:cNvSpPr/>
          <p:nvPr/>
        </p:nvSpPr>
        <p:spPr>
          <a:xfrm>
            <a:off x="366823" y="2133600"/>
            <a:ext cx="5638802" cy="21336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  <a:lnTo>
                  <a:pt x="0" y="771"/>
                </a:lnTo>
                <a:lnTo>
                  <a:pt x="0" y="0"/>
                </a:lnTo>
                <a:close/>
              </a:path>
            </a:pathLst>
          </a:custGeom>
          <a:solidFill>
            <a:srgbClr val="546888">
              <a:alpha val="2941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" name="Google Shape;54;p29"/>
          <p:cNvSpPr/>
          <p:nvPr/>
        </p:nvSpPr>
        <p:spPr>
          <a:xfrm>
            <a:off x="4572000" y="4267200"/>
            <a:ext cx="1371601" cy="2590801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400" y="21600"/>
                </a:ln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rgbClr val="576986">
              <a:alpha val="29411"/>
            </a:srgbClr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" name="Google Shape;55;p29"/>
          <p:cNvSpPr txBox="1"/>
          <p:nvPr>
            <p:ph idx="1" type="body"/>
          </p:nvPr>
        </p:nvSpPr>
        <p:spPr>
          <a:xfrm>
            <a:off x="706902" y="1351671"/>
            <a:ext cx="5718048" cy="977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rbe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rbel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rbel"/>
              <a:buNone/>
              <a:defRPr sz="20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rbel"/>
              <a:buNone/>
              <a:defRPr sz="20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orbel"/>
              <a:buNone/>
              <a:defRPr sz="20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6" name="Google Shape;56;p29"/>
          <p:cNvSpPr/>
          <p:nvPr/>
        </p:nvSpPr>
        <p:spPr>
          <a:xfrm>
            <a:off x="363160" y="402263"/>
            <a:ext cx="8503920" cy="886266"/>
          </a:xfrm>
          <a:prstGeom prst="rect">
            <a:avLst/>
          </a:prstGeom>
          <a:solidFill>
            <a:srgbClr val="576986">
              <a:alpha val="4000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" name="Google Shape;57;p29"/>
          <p:cNvSpPr txBox="1"/>
          <p:nvPr>
            <p:ph type="title"/>
          </p:nvPr>
        </p:nvSpPr>
        <p:spPr>
          <a:xfrm>
            <a:off x="706902" y="512063"/>
            <a:ext cx="8156448" cy="7772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3800"/>
              <a:buFont typeface="Consolas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29"/>
          <p:cNvSpPr/>
          <p:nvPr/>
        </p:nvSpPr>
        <p:spPr>
          <a:xfrm flipH="1">
            <a:off x="371538" y="680477"/>
            <a:ext cx="27433" cy="3657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9" name="Google Shape;59;p29"/>
          <p:cNvSpPr/>
          <p:nvPr/>
        </p:nvSpPr>
        <p:spPr>
          <a:xfrm flipH="1">
            <a:off x="411109" y="680477"/>
            <a:ext cx="27433" cy="3657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" name="Google Shape;60;p29"/>
          <p:cNvSpPr/>
          <p:nvPr/>
        </p:nvSpPr>
        <p:spPr>
          <a:xfrm flipH="1">
            <a:off x="446672" y="680477"/>
            <a:ext cx="12701" cy="3657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1" name="Google Shape;61;p29"/>
          <p:cNvSpPr/>
          <p:nvPr/>
        </p:nvSpPr>
        <p:spPr>
          <a:xfrm flipH="1">
            <a:off x="474924" y="680477"/>
            <a:ext cx="12701" cy="3657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" name="Google Shape;62;p29"/>
          <p:cNvSpPr/>
          <p:nvPr/>
        </p:nvSpPr>
        <p:spPr>
          <a:xfrm>
            <a:off x="500477" y="680477"/>
            <a:ext cx="36577" cy="3657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" name="Google Shape;63;p29"/>
          <p:cNvSpPr txBox="1"/>
          <p:nvPr>
            <p:ph idx="12" type="sldNum"/>
          </p:nvPr>
        </p:nvSpPr>
        <p:spPr>
          <a:xfrm>
            <a:off x="8610600" y="6512560"/>
            <a:ext cx="256540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showMasterSp="0">
  <p:cSld name="Comparis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0"/>
          <p:cNvSpPr/>
          <p:nvPr/>
        </p:nvSpPr>
        <p:spPr>
          <a:xfrm>
            <a:off x="0" y="402265"/>
            <a:ext cx="8867080" cy="886266"/>
          </a:xfrm>
          <a:prstGeom prst="rect">
            <a:avLst/>
          </a:prstGeom>
          <a:solidFill>
            <a:srgbClr val="576986">
              <a:alpha val="4000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" name="Google Shape;66;p30"/>
          <p:cNvSpPr txBox="1"/>
          <p:nvPr>
            <p:ph type="title"/>
          </p:nvPr>
        </p:nvSpPr>
        <p:spPr>
          <a:xfrm>
            <a:off x="504823" y="512063"/>
            <a:ext cx="7772401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" type="body"/>
          </p:nvPr>
        </p:nvSpPr>
        <p:spPr>
          <a:xfrm>
            <a:off x="457200" y="1809750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bel"/>
              <a:buNone/>
              <a:defRPr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bel"/>
              <a:buNone/>
              <a:defRPr sz="2400">
                <a:solidFill>
                  <a:schemeClr val="accent2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bel"/>
              <a:buNone/>
              <a:defRPr sz="2400">
                <a:solidFill>
                  <a:schemeClr val="accent2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bel"/>
              <a:buNone/>
              <a:defRPr sz="2400">
                <a:solidFill>
                  <a:schemeClr val="accent2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orbel"/>
              <a:buNone/>
              <a:defRPr sz="2400">
                <a:solidFill>
                  <a:schemeClr val="accent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8" name="Google Shape;68;p30"/>
          <p:cNvSpPr txBox="1"/>
          <p:nvPr>
            <p:ph idx="2" type="body"/>
          </p:nvPr>
        </p:nvSpPr>
        <p:spPr>
          <a:xfrm>
            <a:off x="4645025" y="1809749"/>
            <a:ext cx="4041775" cy="639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710"/>
              <a:buChar char="▪"/>
              <a:defRPr/>
            </a:lvl1pPr>
            <a:lvl2pPr indent="-331469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20"/>
              <a:buChar char="▫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◾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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9" name="Google Shape;69;p30"/>
          <p:cNvSpPr/>
          <p:nvPr/>
        </p:nvSpPr>
        <p:spPr>
          <a:xfrm>
            <a:off x="87790" y="680477"/>
            <a:ext cx="45721" cy="365761"/>
          </a:xfrm>
          <a:prstGeom prst="rect">
            <a:avLst/>
          </a:prstGeom>
          <a:solidFill>
            <a:srgbClr val="4E5B6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0" name="Google Shape;70;p30"/>
          <p:cNvSpPr/>
          <p:nvPr/>
        </p:nvSpPr>
        <p:spPr>
          <a:xfrm>
            <a:off x="47305" y="680477"/>
            <a:ext cx="27432" cy="365761"/>
          </a:xfrm>
          <a:prstGeom prst="rect">
            <a:avLst/>
          </a:prstGeom>
          <a:solidFill>
            <a:srgbClr val="4E5B6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1" name="Google Shape;71;p30"/>
          <p:cNvSpPr/>
          <p:nvPr/>
        </p:nvSpPr>
        <p:spPr>
          <a:xfrm>
            <a:off x="26474" y="680477"/>
            <a:ext cx="12701" cy="365761"/>
          </a:xfrm>
          <a:prstGeom prst="rect">
            <a:avLst/>
          </a:prstGeom>
          <a:solidFill>
            <a:srgbClr val="4E5B6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2" name="Google Shape;72;p30"/>
          <p:cNvSpPr/>
          <p:nvPr/>
        </p:nvSpPr>
        <p:spPr>
          <a:xfrm>
            <a:off x="-1779" y="680477"/>
            <a:ext cx="12701" cy="365761"/>
          </a:xfrm>
          <a:prstGeom prst="rect">
            <a:avLst/>
          </a:prstGeom>
          <a:solidFill>
            <a:srgbClr val="4E5B6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" name="Google Shape;73;p30"/>
          <p:cNvSpPr/>
          <p:nvPr/>
        </p:nvSpPr>
        <p:spPr>
          <a:xfrm flipH="1">
            <a:off x="149770" y="680477"/>
            <a:ext cx="27433" cy="365761"/>
          </a:xfrm>
          <a:prstGeom prst="rect">
            <a:avLst/>
          </a:prstGeom>
          <a:solidFill>
            <a:srgbClr val="4E5B6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4" name="Google Shape;74;p30"/>
          <p:cNvSpPr/>
          <p:nvPr/>
        </p:nvSpPr>
        <p:spPr>
          <a:xfrm flipH="1">
            <a:off x="189341" y="680477"/>
            <a:ext cx="27432" cy="365761"/>
          </a:xfrm>
          <a:prstGeom prst="rect">
            <a:avLst/>
          </a:prstGeom>
          <a:solidFill>
            <a:srgbClr val="4E5B6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5" name="Google Shape;75;p30"/>
          <p:cNvSpPr/>
          <p:nvPr/>
        </p:nvSpPr>
        <p:spPr>
          <a:xfrm flipH="1">
            <a:off x="224903" y="680477"/>
            <a:ext cx="12701" cy="365761"/>
          </a:xfrm>
          <a:prstGeom prst="rect">
            <a:avLst/>
          </a:prstGeom>
          <a:solidFill>
            <a:srgbClr val="4E5B6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" name="Google Shape;76;p30"/>
          <p:cNvSpPr/>
          <p:nvPr/>
        </p:nvSpPr>
        <p:spPr>
          <a:xfrm flipH="1">
            <a:off x="253156" y="680477"/>
            <a:ext cx="12701" cy="365761"/>
          </a:xfrm>
          <a:prstGeom prst="rect">
            <a:avLst/>
          </a:prstGeom>
          <a:solidFill>
            <a:srgbClr val="4E5B6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7" name="Google Shape;77;p30"/>
          <p:cNvSpPr/>
          <p:nvPr/>
        </p:nvSpPr>
        <p:spPr>
          <a:xfrm>
            <a:off x="278709" y="680477"/>
            <a:ext cx="36577" cy="365761"/>
          </a:xfrm>
          <a:prstGeom prst="rect">
            <a:avLst/>
          </a:prstGeom>
          <a:solidFill>
            <a:srgbClr val="4E5B6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" name="Google Shape;78;p30"/>
          <p:cNvSpPr txBox="1"/>
          <p:nvPr>
            <p:ph idx="12" type="sldNum"/>
          </p:nvPr>
        </p:nvSpPr>
        <p:spPr>
          <a:xfrm>
            <a:off x="8610600" y="6512560"/>
            <a:ext cx="256540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2" type="sldNum"/>
          </p:nvPr>
        </p:nvSpPr>
        <p:spPr>
          <a:xfrm>
            <a:off x="8610600" y="6512560"/>
            <a:ext cx="256540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610600" y="6512560"/>
            <a:ext cx="256540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 txBox="1"/>
          <p:nvPr>
            <p:ph type="title"/>
          </p:nvPr>
        </p:nvSpPr>
        <p:spPr>
          <a:xfrm>
            <a:off x="685800" y="273050"/>
            <a:ext cx="82296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3600"/>
              <a:buFont typeface="Consola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" type="body"/>
          </p:nvPr>
        </p:nvSpPr>
        <p:spPr>
          <a:xfrm>
            <a:off x="685800" y="1435100"/>
            <a:ext cx="2514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sz="18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2" type="sldNum"/>
          </p:nvPr>
        </p:nvSpPr>
        <p:spPr>
          <a:xfrm>
            <a:off x="8610600" y="6512560"/>
            <a:ext cx="256540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>
  <p:cSld name="Picture with Ca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4"/>
          <p:cNvSpPr/>
          <p:nvPr/>
        </p:nvSpPr>
        <p:spPr>
          <a:xfrm>
            <a:off x="368031" y="0"/>
            <a:ext cx="8778242" cy="187803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90" name="Google Shape;90;p34"/>
          <p:cNvCxnSpPr/>
          <p:nvPr/>
        </p:nvCxnSpPr>
        <p:spPr>
          <a:xfrm>
            <a:off x="363194" y="1886297"/>
            <a:ext cx="8782624" cy="1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cxnSp>
      <p:grpSp>
        <p:nvGrpSpPr>
          <p:cNvPr id="91" name="Google Shape;91;p34"/>
          <p:cNvGrpSpPr/>
          <p:nvPr/>
        </p:nvGrpSpPr>
        <p:grpSpPr>
          <a:xfrm>
            <a:off x="8516728" y="1217051"/>
            <a:ext cx="128468" cy="132765"/>
            <a:chOff x="-1" y="0"/>
            <a:chExt cx="128467" cy="132763"/>
          </a:xfrm>
        </p:grpSpPr>
        <p:cxnSp>
          <p:nvCxnSpPr>
            <p:cNvPr id="92" name="Google Shape;92;p34"/>
            <p:cNvCxnSpPr/>
            <p:nvPr/>
          </p:nvCxnSpPr>
          <p:spPr>
            <a:xfrm>
              <a:off x="55859" y="0"/>
              <a:ext cx="72607" cy="6600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34"/>
            <p:cNvCxnSpPr/>
            <p:nvPr/>
          </p:nvCxnSpPr>
          <p:spPr>
            <a:xfrm flipH="1" rot="10800000">
              <a:off x="-1" y="66008"/>
              <a:ext cx="103162" cy="351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34"/>
            <p:cNvCxnSpPr/>
            <p:nvPr/>
          </p:nvCxnSpPr>
          <p:spPr>
            <a:xfrm flipH="1" rot="10800000">
              <a:off x="55858" y="65252"/>
              <a:ext cx="72607" cy="67511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5" name="Google Shape;95;p34"/>
          <p:cNvSpPr txBox="1"/>
          <p:nvPr>
            <p:ph type="title"/>
          </p:nvPr>
        </p:nvSpPr>
        <p:spPr>
          <a:xfrm>
            <a:off x="914400" y="441251"/>
            <a:ext cx="6858000" cy="701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2100"/>
              <a:buFont typeface="Consolas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800"/>
              <a:buNone/>
              <a:defRPr/>
            </a:lvl9pPr>
          </a:lstStyle>
          <a:p/>
        </p:txBody>
      </p:sp>
      <p:sp>
        <p:nvSpPr>
          <p:cNvPr id="96" name="Google Shape;96;p34"/>
          <p:cNvSpPr/>
          <p:nvPr>
            <p:ph idx="2" type="pic"/>
          </p:nvPr>
        </p:nvSpPr>
        <p:spPr>
          <a:xfrm>
            <a:off x="368031" y="1893780"/>
            <a:ext cx="8778242" cy="4960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2850"/>
              <a:buFont typeface="Corbel"/>
              <a:buChar char="▪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2700"/>
              <a:buFont typeface="Corbel"/>
              <a:buChar char="▫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3000"/>
              <a:buFont typeface="Corbel"/>
              <a:buChar char="◾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3000"/>
              <a:buFont typeface="Corbel"/>
              <a:buChar char="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3000"/>
              <a:buFont typeface="Corbel"/>
              <a:buChar char="●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3000"/>
              <a:buFont typeface="Corbel"/>
              <a:buChar char="●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3000"/>
              <a:buFont typeface="Corbel"/>
              <a:buChar char="●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3000"/>
              <a:buFont typeface="Corbel"/>
              <a:buChar char="●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3000"/>
              <a:buFont typeface="Corbel"/>
              <a:buChar char="●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7" name="Google Shape;97;p34"/>
          <p:cNvSpPr txBox="1"/>
          <p:nvPr>
            <p:ph idx="1" type="body"/>
          </p:nvPr>
        </p:nvSpPr>
        <p:spPr>
          <a:xfrm>
            <a:off x="914400" y="1150144"/>
            <a:ext cx="6858000" cy="68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rbel"/>
              <a:buNone/>
              <a:defRPr sz="1400"/>
            </a:lvl1pPr>
            <a:lvl2pPr indent="-30861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60"/>
              <a:buFont typeface="Corbel"/>
              <a:buChar char="▫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rbel"/>
              <a:buChar char="◾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rbel"/>
              <a:buChar char="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orbel"/>
              <a:buChar char="●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grpSp>
        <p:nvGrpSpPr>
          <p:cNvPr id="98" name="Google Shape;98;p34"/>
          <p:cNvGrpSpPr/>
          <p:nvPr/>
        </p:nvGrpSpPr>
        <p:grpSpPr>
          <a:xfrm>
            <a:off x="8669128" y="1369451"/>
            <a:ext cx="128468" cy="132765"/>
            <a:chOff x="-1" y="0"/>
            <a:chExt cx="128467" cy="132763"/>
          </a:xfrm>
        </p:grpSpPr>
        <p:cxnSp>
          <p:nvCxnSpPr>
            <p:cNvPr id="99" name="Google Shape;99;p34"/>
            <p:cNvCxnSpPr/>
            <p:nvPr/>
          </p:nvCxnSpPr>
          <p:spPr>
            <a:xfrm>
              <a:off x="55859" y="0"/>
              <a:ext cx="72607" cy="6600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34"/>
            <p:cNvCxnSpPr/>
            <p:nvPr/>
          </p:nvCxnSpPr>
          <p:spPr>
            <a:xfrm flipH="1" rot="10800000">
              <a:off x="-1" y="66008"/>
              <a:ext cx="103162" cy="351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34"/>
            <p:cNvCxnSpPr/>
            <p:nvPr/>
          </p:nvCxnSpPr>
          <p:spPr>
            <a:xfrm flipH="1" rot="10800000">
              <a:off x="55858" y="65252"/>
              <a:ext cx="72607" cy="67511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2" name="Google Shape;102;p34"/>
          <p:cNvGrpSpPr/>
          <p:nvPr/>
        </p:nvGrpSpPr>
        <p:grpSpPr>
          <a:xfrm>
            <a:off x="8322235" y="1472614"/>
            <a:ext cx="128468" cy="132765"/>
            <a:chOff x="-1" y="0"/>
            <a:chExt cx="128467" cy="132763"/>
          </a:xfrm>
        </p:grpSpPr>
        <p:cxnSp>
          <p:nvCxnSpPr>
            <p:cNvPr id="103" name="Google Shape;103;p34"/>
            <p:cNvCxnSpPr/>
            <p:nvPr/>
          </p:nvCxnSpPr>
          <p:spPr>
            <a:xfrm>
              <a:off x="55859" y="0"/>
              <a:ext cx="72607" cy="66006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34"/>
            <p:cNvCxnSpPr/>
            <p:nvPr/>
          </p:nvCxnSpPr>
          <p:spPr>
            <a:xfrm flipH="1" rot="10800000">
              <a:off x="-1" y="66008"/>
              <a:ext cx="103162" cy="351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34"/>
            <p:cNvCxnSpPr/>
            <p:nvPr/>
          </p:nvCxnSpPr>
          <p:spPr>
            <a:xfrm flipH="1" rot="10800000">
              <a:off x="55858" y="65252"/>
              <a:ext cx="72607" cy="67511"/>
            </a:xfrm>
            <a:prstGeom prst="straightConnector1">
              <a:avLst/>
            </a:prstGeom>
            <a:noFill/>
            <a:ln cap="rnd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6" name="Google Shape;106;p34"/>
          <p:cNvSpPr txBox="1"/>
          <p:nvPr>
            <p:ph idx="12" type="sldNum"/>
          </p:nvPr>
        </p:nvSpPr>
        <p:spPr>
          <a:xfrm>
            <a:off x="8610600" y="151384"/>
            <a:ext cx="256540" cy="2692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000000"/>
            </a:gs>
            <a:gs pos="64999">
              <a:srgbClr val="000000"/>
            </a:gs>
            <a:gs pos="100000">
              <a:srgbClr val="5876A9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/>
          <p:nvPr/>
        </p:nvSpPr>
        <p:spPr>
          <a:xfrm>
            <a:off x="-1" y="-2"/>
            <a:ext cx="365762" cy="68544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Google Shape;7;p25"/>
          <p:cNvSpPr/>
          <p:nvPr/>
        </p:nvSpPr>
        <p:spPr>
          <a:xfrm>
            <a:off x="255291" y="5047393"/>
            <a:ext cx="73153" cy="16916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Google Shape;8;p25"/>
          <p:cNvSpPr/>
          <p:nvPr/>
        </p:nvSpPr>
        <p:spPr>
          <a:xfrm>
            <a:off x="255291" y="4796818"/>
            <a:ext cx="73153" cy="2286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" name="Google Shape;9;p25"/>
          <p:cNvSpPr/>
          <p:nvPr/>
        </p:nvSpPr>
        <p:spPr>
          <a:xfrm>
            <a:off x="255291" y="4637685"/>
            <a:ext cx="73153" cy="137161"/>
          </a:xfrm>
          <a:prstGeom prst="rect">
            <a:avLst/>
          </a:prstGeom>
          <a:solidFill>
            <a:srgbClr val="4E5B6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" name="Google Shape;10;p25"/>
          <p:cNvSpPr/>
          <p:nvPr/>
        </p:nvSpPr>
        <p:spPr>
          <a:xfrm>
            <a:off x="255291" y="4542559"/>
            <a:ext cx="73153" cy="731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" name="Google Shape;11;p25"/>
          <p:cNvSpPr/>
          <p:nvPr/>
        </p:nvSpPr>
        <p:spPr>
          <a:xfrm>
            <a:off x="309557" y="680477"/>
            <a:ext cx="45721" cy="3657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" name="Google Shape;12;p25"/>
          <p:cNvSpPr/>
          <p:nvPr/>
        </p:nvSpPr>
        <p:spPr>
          <a:xfrm>
            <a:off x="269072" y="680477"/>
            <a:ext cx="27433" cy="3657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" name="Google Shape;13;p25"/>
          <p:cNvSpPr/>
          <p:nvPr/>
        </p:nvSpPr>
        <p:spPr>
          <a:xfrm>
            <a:off x="248242" y="680477"/>
            <a:ext cx="12701" cy="3657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" name="Google Shape;14;p25"/>
          <p:cNvSpPr/>
          <p:nvPr/>
        </p:nvSpPr>
        <p:spPr>
          <a:xfrm>
            <a:off x="219990" y="680477"/>
            <a:ext cx="12701" cy="36576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25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  <a:defRPr b="0" i="0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  <a:defRPr b="0" i="0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  <a:defRPr b="0" i="0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  <a:defRPr b="0" i="0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  <a:defRPr b="0" i="0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  <a:defRPr b="0" i="0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  <a:defRPr b="0" i="0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  <a:defRPr b="0" i="0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  <a:defRPr b="0" i="0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defRPr>
            </a:lvl9pPr>
          </a:lstStyle>
          <a:p/>
        </p:txBody>
      </p:sp>
      <p:sp>
        <p:nvSpPr>
          <p:cNvPr id="16" name="Google Shape;16;p25"/>
          <p:cNvSpPr txBox="1"/>
          <p:nvPr>
            <p:ph idx="1" type="body"/>
          </p:nvPr>
        </p:nvSpPr>
        <p:spPr>
          <a:xfrm>
            <a:off x="914400" y="1783559"/>
            <a:ext cx="77724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9575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2850"/>
              <a:buFont typeface="Corbel"/>
              <a:buChar char="▪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000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2700"/>
              <a:buFont typeface="Corbel"/>
              <a:buChar char="▫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191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3000"/>
              <a:buFont typeface="Corbel"/>
              <a:buChar char="◾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4191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3000"/>
              <a:buFont typeface="Corbel"/>
              <a:buChar char="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4191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3000"/>
              <a:buFont typeface="Corbel"/>
              <a:buChar char="●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4191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3000"/>
              <a:buFont typeface="Corbel"/>
              <a:buChar char="●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4191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3000"/>
              <a:buFont typeface="Corbel"/>
              <a:buChar char="●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4191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3000"/>
              <a:buFont typeface="Corbel"/>
              <a:buChar char="●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4191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D6ECFF"/>
              </a:buClr>
              <a:buSzPts val="3000"/>
              <a:buFont typeface="Corbel"/>
              <a:buChar char="●"/>
              <a:defRPr b="0" i="0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2" type="sldNum"/>
          </p:nvPr>
        </p:nvSpPr>
        <p:spPr>
          <a:xfrm>
            <a:off x="8610600" y="6512560"/>
            <a:ext cx="256540" cy="2692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1200"/>
              <a:buFont typeface="Corbel"/>
              <a:buNone/>
              <a:defRPr b="0" i="0" sz="1200" u="none" cap="none" strike="noStrike">
                <a:solidFill>
                  <a:srgbClr val="D6EC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idx="4294967295" type="subTitle"/>
          </p:nvPr>
        </p:nvSpPr>
        <p:spPr>
          <a:xfrm>
            <a:off x="914400" y="2834639"/>
            <a:ext cx="7772400" cy="3834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rbel"/>
              <a:buNone/>
            </a:pPr>
            <a:r>
              <a:rPr b="0" i="0" lang="en-US" sz="5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                                                                                                                  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Team- IPM Workshop-1</a:t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orbel"/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rbel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Presented by:</a:t>
            </a:r>
            <a:endParaRPr b="0" i="0" sz="5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rbel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Aditya DAS</a:t>
            </a:r>
            <a:endParaRPr b="0" i="0" sz="5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rbel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Jehad MELLAD</a:t>
            </a:r>
            <a:endParaRPr b="0" i="0" sz="55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rbel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Poulomi NANDY</a:t>
            </a:r>
            <a:endParaRPr b="0" i="0" sz="5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rbel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Jonathan MALLET</a:t>
            </a:r>
            <a:endParaRPr b="0" i="0" sz="55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Corbel"/>
              <a:buNone/>
            </a:pPr>
            <a:r>
              <a:t/>
            </a:r>
            <a:endParaRPr b="0" i="0" sz="55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Corbel"/>
              <a:buNone/>
            </a:pPr>
            <a:r>
              <a:t/>
            </a:r>
            <a:endParaRPr b="0" i="0" sz="55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Corbel"/>
              <a:buNone/>
            </a:pPr>
            <a:r>
              <a:t/>
            </a:r>
            <a:endParaRPr b="0" i="0" sz="55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Corbel"/>
              <a:buNone/>
            </a:pPr>
            <a:r>
              <a:rPr b="0" i="0" lang="en-US" sz="5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            </a:t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1"/>
          <p:cNvSpPr txBox="1"/>
          <p:nvPr>
            <p:ph idx="4294967295" type="ctrTitle"/>
          </p:nvPr>
        </p:nvSpPr>
        <p:spPr>
          <a:xfrm>
            <a:off x="777240" y="1219200"/>
            <a:ext cx="7543801" cy="1633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91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400"/>
              <a:buFont typeface="EB Garamond"/>
              <a:buNone/>
            </a:pPr>
            <a:r>
              <a:rPr b="1" i="0" lang="en-US" sz="4400" u="none" cap="none" strike="noStrike">
                <a:solidFill>
                  <a:srgbClr val="D6ECFF"/>
                </a:solidFill>
                <a:latin typeface="EB Garamond"/>
                <a:ea typeface="EB Garamond"/>
                <a:cs typeface="EB Garamond"/>
                <a:sym typeface="EB Garamond"/>
              </a:rPr>
              <a:t>INTERNATIONAL PROJECT MANAGEMENT- SPRINT 3</a:t>
            </a:r>
            <a:endParaRPr b="0" i="0" sz="4000" u="none" cap="none" strike="noStrike">
              <a:solidFill>
                <a:srgbClr val="D6EC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</a:pPr>
            <a:r>
              <a:rPr b="0" i="0" lang="en-US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rPr>
              <a:t>For this Sprint:</a:t>
            </a:r>
            <a:endParaRPr/>
          </a:p>
        </p:txBody>
      </p:sp>
      <p:sp>
        <p:nvSpPr>
          <p:cNvPr id="178" name="Google Shape;178;p4"/>
          <p:cNvSpPr txBox="1"/>
          <p:nvPr>
            <p:ph idx="1" type="body"/>
          </p:nvPr>
        </p:nvSpPr>
        <p:spPr>
          <a:xfrm>
            <a:off x="914400" y="1783559"/>
            <a:ext cx="77724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114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Collected JSON data from other Workshops.</a:t>
            </a:r>
            <a:endParaRPr/>
          </a:p>
          <a:p>
            <a:pPr indent="-161925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Waste Management  programmed.</a:t>
            </a:r>
            <a:endParaRPr/>
          </a:p>
          <a:p>
            <a:pPr indent="-161925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Modified  conveying workshop.</a:t>
            </a:r>
            <a:endParaRPr/>
          </a:p>
          <a:p>
            <a:pPr indent="-161925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Com 1(OPC server- Client interaction)</a:t>
            </a:r>
            <a:endParaRPr/>
          </a:p>
          <a:p>
            <a:pPr indent="-161925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1148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Com 3( communication with real workshop)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3480"/>
              <a:buFont typeface="Consolas"/>
              <a:buNone/>
            </a:pPr>
            <a:r>
              <a:rPr lang="en-US" sz="3480"/>
              <a:t>Waste Management:How it works:</a:t>
            </a:r>
            <a:endParaRPr/>
          </a:p>
        </p:txBody>
      </p:sp>
      <p:sp>
        <p:nvSpPr>
          <p:cNvPr id="184" name="Google Shape;184;p5"/>
          <p:cNvSpPr txBox="1"/>
          <p:nvPr>
            <p:ph idx="1" type="body"/>
          </p:nvPr>
        </p:nvSpPr>
        <p:spPr>
          <a:xfrm>
            <a:off x="914400" y="1783559"/>
            <a:ext cx="77724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6858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This is a part of Internal process:</a:t>
            </a:r>
            <a:endParaRPr/>
          </a:p>
          <a:p>
            <a:pPr indent="-342900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Getting JSON data from all the workshops.</a:t>
            </a:r>
            <a:endParaRPr/>
          </a:p>
          <a:p>
            <a:pPr indent="-161925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61925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Display the workshop name</a:t>
            </a:r>
            <a:endParaRPr/>
          </a:p>
          <a:p>
            <a:pPr indent="-161925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61925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Display the status.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3600"/>
              <a:buFont typeface="Consolas"/>
              <a:buNone/>
            </a:pPr>
            <a:r>
              <a:rPr lang="en-US" sz="3600"/>
              <a:t>Waste Management Source Code:</a:t>
            </a:r>
            <a:endParaRPr/>
          </a:p>
        </p:txBody>
      </p:sp>
      <p:sp>
        <p:nvSpPr>
          <p:cNvPr id="190" name="Google Shape;190;p6"/>
          <p:cNvSpPr txBox="1"/>
          <p:nvPr>
            <p:ph idx="1" type="body"/>
          </p:nvPr>
        </p:nvSpPr>
        <p:spPr>
          <a:xfrm>
            <a:off x="914400" y="1783559"/>
            <a:ext cx="77724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1925" lvl="0" marL="411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Picture 3" id="191" name="Google Shape;19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2" y="1772816"/>
            <a:ext cx="5534026" cy="4978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3600"/>
              <a:buFont typeface="Consolas"/>
              <a:buNone/>
            </a:pPr>
            <a:r>
              <a:rPr lang="en-US" sz="3600"/>
              <a:t>Output from Waste Management:</a:t>
            </a:r>
            <a:endParaRPr/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914400" y="1783559"/>
            <a:ext cx="77724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11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Json output:</a:t>
            </a:r>
            <a:endParaRPr/>
          </a:p>
        </p:txBody>
      </p:sp>
      <p:pic>
        <p:nvPicPr>
          <p:cNvPr descr="Picture 2" id="198" name="Google Shape;19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4" y="2348880"/>
            <a:ext cx="8568954" cy="450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3600"/>
              <a:buFont typeface="Consolas"/>
              <a:buNone/>
            </a:pPr>
            <a:r>
              <a:rPr lang="en-US" sz="3600"/>
              <a:t>Conveying Workshop(modified):</a:t>
            </a:r>
            <a:endParaRPr/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914400" y="1783559"/>
            <a:ext cx="77724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11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In the last code the output was terminal one.</a:t>
            </a:r>
            <a:endParaRPr/>
          </a:p>
          <a:p>
            <a:pPr indent="-161925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The new souces code can retrive inputs and display outputs to GUIs.</a:t>
            </a:r>
            <a:endParaRPr/>
          </a:p>
          <a:p>
            <a:pPr indent="-161925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The code has open API, if we give JSON data</a:t>
            </a:r>
            <a:endParaRPr/>
          </a:p>
          <a:p>
            <a:pPr indent="6858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    it would process and show the output.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3359"/>
              <a:buFont typeface="Consolas"/>
              <a:buNone/>
            </a:pPr>
            <a:r>
              <a:rPr lang="en-US" sz="3359"/>
              <a:t>Conveying WorkShop Source Code:</a:t>
            </a:r>
            <a:endParaRPr/>
          </a:p>
        </p:txBody>
      </p:sp>
      <p:pic>
        <p:nvPicPr>
          <p:cNvPr descr="Picture 2" id="210" name="Google Shape;2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3" y="1784350"/>
            <a:ext cx="7272809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</a:pPr>
            <a:r>
              <a:rPr b="0" i="0" lang="en-US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rPr>
              <a:t>O/P Conveying Workshop:</a:t>
            </a:r>
            <a:endParaRPr/>
          </a:p>
        </p:txBody>
      </p:sp>
      <p:sp>
        <p:nvSpPr>
          <p:cNvPr id="216" name="Google Shape;216;p10"/>
          <p:cNvSpPr txBox="1"/>
          <p:nvPr>
            <p:ph idx="1" type="body"/>
          </p:nvPr>
        </p:nvSpPr>
        <p:spPr>
          <a:xfrm>
            <a:off x="914400" y="1783559"/>
            <a:ext cx="77724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1925" lvl="0" marL="411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Picture 2" id="217" name="Google Shape;21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" y="1316024"/>
            <a:ext cx="8496947" cy="4680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3000"/>
              <a:buFont typeface="Consolas"/>
              <a:buNone/>
            </a:pPr>
            <a:r>
              <a:rPr lang="en-US" sz="3000"/>
              <a:t>COM 1: OPC Client-Server Simulation</a:t>
            </a:r>
            <a:endParaRPr/>
          </a:p>
        </p:txBody>
      </p:sp>
      <p:pic>
        <p:nvPicPr>
          <p:cNvPr descr="Screen Shot 2020-03-20 at 12.42.07 PM.png" id="223" name="Google Shape;2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790" y="1736029"/>
            <a:ext cx="6760620" cy="466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</a:pPr>
            <a:r>
              <a:rPr b="0" i="0" lang="en-US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rPr>
              <a:t>COM-1: Brief Explanation</a:t>
            </a:r>
            <a:endParaRPr/>
          </a:p>
        </p:txBody>
      </p:sp>
      <p:sp>
        <p:nvSpPr>
          <p:cNvPr id="229" name="Google Shape;229;p12"/>
          <p:cNvSpPr txBox="1"/>
          <p:nvPr>
            <p:ph idx="1" type="body"/>
          </p:nvPr>
        </p:nvSpPr>
        <p:spPr>
          <a:xfrm>
            <a:off x="914400" y="1783559"/>
            <a:ext cx="77724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11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Takes in values from the Real Workshop</a:t>
            </a:r>
            <a:endParaRPr/>
          </a:p>
          <a:p>
            <a:pPr indent="-161925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Stores them in a temporary server Database</a:t>
            </a:r>
            <a:endParaRPr/>
          </a:p>
          <a:p>
            <a:pPr indent="-161925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Uses Client-Server network paradigm to form a necessary communication protocol with the internal process.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2680"/>
              <a:buFont typeface="Consolas"/>
              <a:buNone/>
            </a:pPr>
            <a:r>
              <a:rPr lang="en-US" sz="2680"/>
              <a:t>COM-3: API Interface to Communicate with Real Workshop</a:t>
            </a:r>
            <a:endParaRPr/>
          </a:p>
        </p:txBody>
      </p:sp>
      <p:pic>
        <p:nvPicPr>
          <p:cNvPr descr="Screen Shot 2020-03-20 at 12.48.17 PM.png" id="235" name="Google Shape;2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1771650"/>
            <a:ext cx="79248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457200" y="512063"/>
            <a:ext cx="82296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3839"/>
              <a:buFont typeface="Consolas"/>
              <a:buNone/>
            </a:pPr>
            <a:r>
              <a:rPr lang="en-US" sz="3839"/>
              <a:t>Global View and Architecture:</a:t>
            </a:r>
            <a:endParaRPr/>
          </a:p>
        </p:txBody>
      </p:sp>
      <p:sp>
        <p:nvSpPr>
          <p:cNvPr id="126" name="Google Shape;126;p2"/>
          <p:cNvSpPr txBox="1"/>
          <p:nvPr>
            <p:ph idx="1" type="body"/>
          </p:nvPr>
        </p:nvSpPr>
        <p:spPr>
          <a:xfrm>
            <a:off x="464343" y="1770501"/>
            <a:ext cx="4038601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73990" lvl="0" marL="411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Font typeface="Corbel"/>
              <a:buNone/>
            </a:pPr>
            <a:r>
              <a:t/>
            </a:r>
            <a:endParaRPr sz="2800"/>
          </a:p>
        </p:txBody>
      </p:sp>
      <p:pic>
        <p:nvPicPr>
          <p:cNvPr descr="Picture 2" id="127" name="Google Shape;1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3" y="1833563"/>
            <a:ext cx="3888431" cy="31908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3" id="128" name="Google Shape;1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8024" y="1814513"/>
            <a:ext cx="3714751" cy="320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</a:pPr>
            <a:r>
              <a:rPr b="0" i="0" lang="en-US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rPr>
              <a:t>COM-3: Briefly Speaking?</a:t>
            </a:r>
            <a:endParaRPr/>
          </a:p>
        </p:txBody>
      </p:sp>
      <p:sp>
        <p:nvSpPr>
          <p:cNvPr id="241" name="Google Shape;241;p14"/>
          <p:cNvSpPr txBox="1"/>
          <p:nvPr>
            <p:ph idx="1" type="body"/>
          </p:nvPr>
        </p:nvSpPr>
        <p:spPr>
          <a:xfrm>
            <a:off x="914400" y="1783559"/>
            <a:ext cx="77724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32612" lvl="0" marL="3991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5"/>
              <a:buFont typeface="Corbel"/>
              <a:buChar char="▪"/>
            </a:pPr>
            <a:r>
              <a:rPr lang="en-US" sz="2910"/>
              <a:t>Takes in values from the Real Workshop.</a:t>
            </a:r>
            <a:endParaRPr/>
          </a:p>
          <a:p>
            <a:pPr indent="-157066" lvl="0" marL="39913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65"/>
              <a:buFont typeface="Corbel"/>
              <a:buNone/>
            </a:pPr>
            <a:r>
              <a:t/>
            </a:r>
            <a:endParaRPr sz="2910"/>
          </a:p>
          <a:p>
            <a:pPr indent="-332612" lvl="0" marL="39913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65"/>
              <a:buFont typeface="Corbel"/>
              <a:buChar char="▪"/>
            </a:pPr>
            <a:r>
              <a:rPr lang="en-US" sz="2910"/>
              <a:t>Sends them to the internal process.</a:t>
            </a:r>
            <a:endParaRPr/>
          </a:p>
          <a:p>
            <a:pPr indent="-157066" lvl="0" marL="39913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65"/>
              <a:buFont typeface="Corbel"/>
              <a:buNone/>
            </a:pPr>
            <a:r>
              <a:t/>
            </a:r>
            <a:endParaRPr sz="2910"/>
          </a:p>
          <a:p>
            <a:pPr indent="-332612" lvl="0" marL="39913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65"/>
              <a:buFont typeface="Corbel"/>
              <a:buChar char="▪"/>
            </a:pPr>
            <a:r>
              <a:rPr lang="en-US" sz="2910"/>
              <a:t>In case of Conveyor’s Belt such values will entail: Cup Sizes - Small Cups, Medium Cups, Large Cups.</a:t>
            </a:r>
            <a:endParaRPr/>
          </a:p>
          <a:p>
            <a:pPr indent="-332612" lvl="0" marL="39913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65"/>
              <a:buFont typeface="Corbel"/>
              <a:buChar char="▪"/>
            </a:pPr>
            <a:r>
              <a:rPr lang="en-US" sz="2910"/>
              <a:t>For Waste Management Systems, these will chiefly be: Broken Pots, liquid spills, broken trays, etc.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</a:pPr>
            <a:r>
              <a:rPr b="0" i="0" lang="en-US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rPr>
              <a:t>Sample Output Simulation</a:t>
            </a:r>
            <a:endParaRPr/>
          </a:p>
        </p:txBody>
      </p:sp>
      <p:pic>
        <p:nvPicPr>
          <p:cNvPr descr="Screen Shot 2020-03-20 at 1.00.08 PM.png" id="247" name="Google Shape;2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660" y="1608981"/>
            <a:ext cx="8019880" cy="4462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2680"/>
              <a:buFont typeface="Consolas"/>
              <a:buNone/>
            </a:pPr>
            <a:r>
              <a:rPr lang="en-US" sz="2680"/>
              <a:t>Instance of the same in the Waste Management System.</a:t>
            </a:r>
            <a:endParaRPr/>
          </a:p>
        </p:txBody>
      </p:sp>
      <p:pic>
        <p:nvPicPr>
          <p:cNvPr descr="Screen Shot 2020-03-20 at 12.55.20 PM.png" id="253" name="Google Shape;2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650" y="1587500"/>
            <a:ext cx="6616700" cy="56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</a:pPr>
            <a:r>
              <a:rPr b="0" i="0" lang="en-US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rPr>
              <a:t>OUTPUT SIMULATION</a:t>
            </a:r>
            <a:endParaRPr/>
          </a:p>
        </p:txBody>
      </p:sp>
      <p:pic>
        <p:nvPicPr>
          <p:cNvPr descr="Screen Shot 2020-03-20 at 12.55.59 PM.png" id="259" name="Google Shape;2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430" y="1802828"/>
            <a:ext cx="8100340" cy="3701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2680"/>
              <a:buFont typeface="Consolas"/>
              <a:buNone/>
            </a:pPr>
            <a:r>
              <a:rPr lang="en-US" sz="2680"/>
              <a:t>Interfaces</a:t>
            </a:r>
            <a:endParaRPr sz="2680"/>
          </a:p>
        </p:txBody>
      </p:sp>
      <p:sp>
        <p:nvSpPr>
          <p:cNvPr id="265" name="Google Shape;265;p18"/>
          <p:cNvSpPr txBox="1"/>
          <p:nvPr>
            <p:ph idx="1" type="body"/>
          </p:nvPr>
        </p:nvSpPr>
        <p:spPr>
          <a:xfrm>
            <a:off x="914400" y="1783559"/>
            <a:ext cx="77724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1925" lvl="0" marL="411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66" name="Google Shape;2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25" y="1701600"/>
            <a:ext cx="3978500" cy="2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225" y="1928464"/>
            <a:ext cx="3978500" cy="223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723" y="3146675"/>
            <a:ext cx="2022575" cy="2582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64024" y="4004250"/>
            <a:ext cx="2522776" cy="168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4225" y="4342524"/>
            <a:ext cx="2916624" cy="19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914400" y="512063"/>
            <a:ext cx="7772400" cy="1260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3839"/>
              <a:buFont typeface="Consolas"/>
              <a:buNone/>
            </a:pPr>
            <a:r>
              <a:rPr lang="en-US" sz="3839"/>
              <a:t>Difficulties &amp; Improvements:</a:t>
            </a:r>
            <a:endParaRPr/>
          </a:p>
        </p:txBody>
      </p:sp>
      <p:sp>
        <p:nvSpPr>
          <p:cNvPr id="276" name="Google Shape;276;p23"/>
          <p:cNvSpPr txBox="1"/>
          <p:nvPr>
            <p:ph idx="1" type="body"/>
          </p:nvPr>
        </p:nvSpPr>
        <p:spPr>
          <a:xfrm>
            <a:off x="914400" y="1783559"/>
            <a:ext cx="77724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36042" lvl="0" marL="403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93"/>
              <a:buFont typeface="Corbel"/>
              <a:buChar char="▪"/>
            </a:pPr>
            <a:r>
              <a:rPr lang="en-US" sz="2940"/>
              <a:t>Once the GUI was designed, in implementation we faced difficulties.</a:t>
            </a:r>
            <a:endParaRPr/>
          </a:p>
          <a:p>
            <a:pPr indent="-158686" lvl="0" marL="4032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93"/>
              <a:buFont typeface="Corbel"/>
              <a:buNone/>
            </a:pPr>
            <a:r>
              <a:t/>
            </a:r>
            <a:endParaRPr sz="2940"/>
          </a:p>
          <a:p>
            <a:pPr indent="-336042" lvl="0" marL="4032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93"/>
              <a:buFont typeface="Corbel"/>
              <a:buChar char="▪"/>
            </a:pPr>
            <a:r>
              <a:rPr lang="en-US" sz="2940"/>
              <a:t>Internal process was designed very easily and implemented successfully. But the output was in terminal, we had to modify the codes again to implement socket i.o program. </a:t>
            </a:r>
            <a:endParaRPr/>
          </a:p>
          <a:p>
            <a:pPr indent="-336042" lvl="0" marL="4032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93"/>
              <a:buFont typeface="Corbel"/>
              <a:buChar char="▪"/>
            </a:pPr>
            <a:r>
              <a:rPr lang="en-US" sz="2940"/>
              <a:t>We faced synchronisation difficulties between the internal process and the communication protocols.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/>
        </p:nvSpPr>
        <p:spPr>
          <a:xfrm>
            <a:off x="2276925" y="2345100"/>
            <a:ext cx="531720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Thank you for your attention </a:t>
            </a:r>
            <a:endParaRPr sz="30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</a:pPr>
            <a:r>
              <a:rPr lang="en-US"/>
              <a:t>Scrum </a:t>
            </a:r>
            <a:r>
              <a:rPr lang="en-US"/>
              <a:t>methodology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900" y="1578876"/>
            <a:ext cx="6840900" cy="42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acf4923c_0_16"/>
          <p:cNvSpPr txBox="1"/>
          <p:nvPr>
            <p:ph type="title"/>
          </p:nvPr>
        </p:nvSpPr>
        <p:spPr>
          <a:xfrm>
            <a:off x="914400" y="512063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</a:pPr>
            <a:r>
              <a:rPr lang="en-US"/>
              <a:t>Scrum Elements</a:t>
            </a:r>
            <a:endParaRPr/>
          </a:p>
        </p:txBody>
      </p:sp>
      <p:sp>
        <p:nvSpPr>
          <p:cNvPr id="140" name="Google Shape;140;g71acf4923c_0_16"/>
          <p:cNvSpPr txBox="1"/>
          <p:nvPr/>
        </p:nvSpPr>
        <p:spPr>
          <a:xfrm>
            <a:off x="969050" y="2186600"/>
            <a:ext cx="2944500" cy="3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Roles</a:t>
            </a:r>
            <a:r>
              <a:rPr lang="en-US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Owners:</a:t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Char char="○"/>
            </a:pPr>
            <a:r>
              <a:rPr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Prof. Olivier Boissier</a:t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Char char="○"/>
            </a:pPr>
            <a:r>
              <a:rPr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Prof. Pierre Maret</a:t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Scrum master</a:t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Char char="○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Poulomi NANDY</a:t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Team members</a:t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Char char="○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Jonathan MALLET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Aditya DAS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Char char="○"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Jehad MELLAD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1" name="Google Shape;141;g71acf4923c_0_16"/>
          <p:cNvSpPr txBox="1"/>
          <p:nvPr/>
        </p:nvSpPr>
        <p:spPr>
          <a:xfrm>
            <a:off x="4041075" y="2248725"/>
            <a:ext cx="2944500" cy="3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List</a:t>
            </a:r>
            <a:r>
              <a:rPr lang="en-US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Product Backlog:</a:t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Sprint backlog</a:t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orbel"/>
              <a:buChar char="●"/>
            </a:pPr>
            <a:r>
              <a:rPr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Impediments list</a:t>
            </a: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acf4923c_0_9"/>
          <p:cNvSpPr txBox="1"/>
          <p:nvPr>
            <p:ph type="title"/>
          </p:nvPr>
        </p:nvSpPr>
        <p:spPr>
          <a:xfrm>
            <a:off x="914400" y="512063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</a:pPr>
            <a:r>
              <a:rPr b="0" i="0" lang="en-US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rPr>
              <a:t>BurnDown Chart:</a:t>
            </a:r>
            <a:endParaRPr/>
          </a:p>
        </p:txBody>
      </p:sp>
      <p:pic>
        <p:nvPicPr>
          <p:cNvPr id="147" name="Google Shape;147;g71acf4923c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50" y="1206139"/>
            <a:ext cx="8357094" cy="5126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g71acf4923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0750"/>
            <a:ext cx="8839205" cy="4059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</a:pPr>
            <a:r>
              <a:rPr b="0" i="0" lang="en-US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rPr>
              <a:t>GITLAB Repositories</a:t>
            </a:r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914400" y="1783559"/>
            <a:ext cx="77724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1925" lvl="0" marL="411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Picture 2"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99" y="1857375"/>
            <a:ext cx="7776866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4000"/>
              <a:buFont typeface="Consolas"/>
              <a:buNone/>
            </a:pPr>
            <a:r>
              <a:rPr b="0" i="0" lang="en-US" sz="4000" u="none" cap="none" strike="noStrike">
                <a:solidFill>
                  <a:srgbClr val="D6ECFF"/>
                </a:solidFill>
                <a:latin typeface="Consolas"/>
                <a:ea typeface="Consolas"/>
                <a:cs typeface="Consolas"/>
                <a:sym typeface="Consolas"/>
              </a:rPr>
              <a:t>GITLAB ISSUE BOARD: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914400" y="1783559"/>
            <a:ext cx="77724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61925" lvl="0" marL="411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Font typeface="Corbe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Picture 2"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1" y="1394470"/>
            <a:ext cx="7920882" cy="520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"/>
          <p:cNvSpPr txBox="1"/>
          <p:nvPr>
            <p:ph type="title"/>
          </p:nvPr>
        </p:nvSpPr>
        <p:spPr>
          <a:xfrm>
            <a:off x="914400" y="512063"/>
            <a:ext cx="77724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CFF"/>
              </a:buClr>
              <a:buSzPts val="2680"/>
              <a:buFont typeface="Consolas"/>
              <a:buNone/>
            </a:pPr>
            <a:r>
              <a:rPr lang="en-US" sz="2680"/>
              <a:t>Works Done already in different Sprints:</a:t>
            </a:r>
            <a:endParaRPr/>
          </a:p>
        </p:txBody>
      </p:sp>
      <p:sp>
        <p:nvSpPr>
          <p:cNvPr id="172" name="Google Shape;172;p3"/>
          <p:cNvSpPr txBox="1"/>
          <p:nvPr>
            <p:ph idx="1" type="body"/>
          </p:nvPr>
        </p:nvSpPr>
        <p:spPr>
          <a:xfrm>
            <a:off x="914400" y="1783559"/>
            <a:ext cx="7772400" cy="457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42900" lvl="0" marL="411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SPRINT- 1:</a:t>
            </a:r>
            <a:endParaRPr/>
          </a:p>
          <a:p>
            <a:pPr indent="-342900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✓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GUI 1 &amp; 2(HTML and CSS)</a:t>
            </a:r>
            <a:endParaRPr/>
          </a:p>
          <a:p>
            <a:pPr indent="-342900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✓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COM 3(Python Flask).</a:t>
            </a:r>
            <a:endParaRPr/>
          </a:p>
          <a:p>
            <a:pPr indent="-342900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▪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SPRINT-2:</a:t>
            </a:r>
            <a:endParaRPr/>
          </a:p>
          <a:p>
            <a:pPr indent="-342900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✓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 Connecting GUIs to Server .(Socket i.o)</a:t>
            </a:r>
            <a:endParaRPr/>
          </a:p>
          <a:p>
            <a:pPr indent="-342900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✓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Structuring Conveying Workshop(Flowchart)</a:t>
            </a:r>
            <a:endParaRPr/>
          </a:p>
          <a:p>
            <a:pPr indent="-342900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✓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Implemented Conveying Workshop(Python)</a:t>
            </a:r>
            <a:endParaRPr/>
          </a:p>
          <a:p>
            <a:pPr indent="-342900" lvl="0" marL="41148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50"/>
              <a:buFont typeface="Corbel"/>
              <a:buChar char="✓"/>
            </a:pPr>
            <a:r>
              <a:rPr b="0" i="0" lang="en-US" sz="3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Com 2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tro">
  <a:themeElements>
    <a:clrScheme name="Metr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tro">
  <a:themeElements>
    <a:clrScheme name="Metr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