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Book Antiqu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DMf6tT2RMzhDU4J309RBLm4Am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BookAntiqu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BookAntiqua-bold.fntdata"/><Relationship Id="rId6" Type="http://schemas.openxmlformats.org/officeDocument/2006/relationships/slide" Target="slides/slide2.xml"/><Relationship Id="rId18" Type="http://schemas.openxmlformats.org/officeDocument/2006/relationships/font" Target="fonts/BookAntiqu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0f7601e7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00f7601e7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0f7601e7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700f7601e7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0f7601e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00f7601e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0f7601e7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00f7601e7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0f7601e7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700f7601e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0f7601e7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00f7601e7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22030" y="1371600"/>
            <a:ext cx="82296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800"/>
              <a:buFont typeface="Lucida Sans"/>
              <a:buNone/>
              <a:defRPr sz="48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371600" y="3331698"/>
            <a:ext cx="6400800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0289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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10"/>
              <a:buChar char="▫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◾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0289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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10"/>
              <a:buChar char="▫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◾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0289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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10"/>
              <a:buChar char="▫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◾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C678"/>
              </a:buClr>
              <a:buSzPts val="4800"/>
              <a:buFont typeface="Lucida Sans"/>
              <a:buNone/>
              <a:defRPr sz="4800">
                <a:solidFill>
                  <a:srgbClr val="DCC6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1600200" y="2507786"/>
            <a:ext cx="7086600" cy="1509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ook Antiqua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ook Antiqua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ook Antiqua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ook Antiqua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ook Antiqua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591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90"/>
              <a:buFont typeface="Book Antiqua"/>
              <a:buChar char=""/>
              <a:defRPr sz="2600"/>
            </a:lvl1pPr>
            <a:lvl2pPr indent="-36068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Book Antiqua"/>
              <a:buChar char="◼"/>
              <a:defRPr sz="2600"/>
            </a:lvl2pPr>
            <a:lvl3pPr indent="-3854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Book Antiqua"/>
              <a:buChar char="▫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Book Antiqua"/>
              <a:buChar char="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Book Antiqua"/>
              <a:buChar char="◾"/>
              <a:defRPr sz="2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457200" y="1535112"/>
            <a:ext cx="4040188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  <a:defRPr sz="24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  <a:defRPr sz="2400" cap="none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  <a:defRPr sz="2400" cap="none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  <a:defRPr sz="2400" cap="none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  <a:defRPr sz="2400" cap="none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4645025" y="1535112"/>
            <a:ext cx="4041775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0289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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10"/>
              <a:buChar char="▫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◾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457200" y="1524000"/>
            <a:ext cx="3008314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ook Antiqu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ook Antiqua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ook Antiqua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ook Antiqua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ook Antiqua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2000"/>
              <a:buFont typeface="Lucida Sans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7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noFill/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dir="2700000" dist="2286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Book Antiqua"/>
              <a:buChar char="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240"/>
              <a:buFont typeface="Book Antiqua"/>
              <a:buChar char="◼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660"/>
              <a:buFont typeface="Book Antiqua"/>
              <a:buChar char="▫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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◾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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●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●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●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ook Antiqua"/>
              <a:buNone/>
              <a:defRPr sz="1400"/>
            </a:lvl1pPr>
            <a:lvl2pPr indent="-299719" lvl="1" marL="914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Book Antiqua"/>
              <a:buChar char="◼"/>
              <a:defRPr sz="1400"/>
            </a:lvl2pPr>
            <a:lvl3pPr indent="-313055" lvl="2" marL="1371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330"/>
              <a:buFont typeface="Book Antiqua"/>
              <a:buChar char="▫"/>
              <a:defRPr sz="1400"/>
            </a:lvl3pPr>
            <a:lvl4pPr indent="-317500" lvl="3" marL="18288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ook Antiqua"/>
              <a:buChar char=""/>
              <a:defRPr sz="1400"/>
            </a:lvl4pPr>
            <a:lvl5pPr indent="-317500" lvl="4" marL="2286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ook Antiqua"/>
              <a:buChar char="◾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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sz="1200">
                <a:solidFill>
                  <a:srgbClr val="BABA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417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Book Antiqua"/>
              <a:buChar char="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240"/>
              <a:buFont typeface="Book Antiqua"/>
              <a:buChar char="◼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9751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660"/>
              <a:buFont typeface="Book Antiqua"/>
              <a:buChar char="▫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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◾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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●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●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9F9F9"/>
              </a:buClr>
              <a:buSzPts val="2800"/>
              <a:buFont typeface="Book Antiqua"/>
              <a:buChar char="●"/>
              <a:defRPr b="0" i="0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21700" y="6603999"/>
            <a:ext cx="1651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200"/>
              <a:buFont typeface="Book Antiqua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4294967295" type="ctrTitle"/>
          </p:nvPr>
        </p:nvSpPr>
        <p:spPr>
          <a:xfrm>
            <a:off x="422030" y="1371600"/>
            <a:ext cx="82296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084"/>
              <a:buFont typeface="Lucida Sans"/>
              <a:buNone/>
            </a:pPr>
            <a:r>
              <a:rPr b="1" i="0" lang="en-US" sz="4084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THE CONVEYING WORKSHOP TEAM1</a:t>
            </a:r>
            <a:br>
              <a:rPr b="1" i="0" lang="en-US" sz="4084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4084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SPRINT 2</a:t>
            </a:r>
            <a:endParaRPr/>
          </a:p>
        </p:txBody>
      </p:sp>
      <p:sp>
        <p:nvSpPr>
          <p:cNvPr id="57" name="Google Shape;57;p1"/>
          <p:cNvSpPr txBox="1"/>
          <p:nvPr>
            <p:ph idx="4294967295" type="subTitle"/>
          </p:nvPr>
        </p:nvSpPr>
        <p:spPr>
          <a:xfrm>
            <a:off x="1371600" y="3331698"/>
            <a:ext cx="6400800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Book Antiqua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By: </a:t>
            </a:r>
            <a:r>
              <a:rPr b="0" i="0" lang="en-US" sz="25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Aditya DAS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Book Antiqua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Jonathan MALLET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Book Antiqua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Jehad MELAD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Book Antiqua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Poulomi NANDY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import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import win32com.client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t/>
            </a:r>
            <a:endParaRPr sz="1428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# Instantiate the client 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client = win32com.client.Dispatch('................')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client.PullDataChangeNotificationQueueCapacity = 1000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print('Subscribing...')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client.SubscribeDataChange('http://opcua.demo-this.com:51211/UA/SampleServer',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   'nsu=http://test.org/UA/Data/;i=10853', 1000)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t/>
            </a:r>
            <a:endParaRPr sz="1428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print('Processing data change events for 1 minute...')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endTime = time.time() + 60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while time.time() &lt; endTime: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    eventArgs = client.PullDataChangeNotification(2*1000)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    if eventArgs is not None: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        # Handle the notification event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lang="en-US" sz="1428"/>
              <a:t>        print(eventArgs)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700f7601e7_0_23"/>
          <p:cNvPicPr preferRelativeResize="0"/>
          <p:nvPr/>
        </p:nvPicPr>
        <p:blipFill rotWithShape="1">
          <a:blip r:embed="rId3">
            <a:alphaModFix/>
          </a:blip>
          <a:srcRect b="38111" l="0" r="0" t="0"/>
          <a:stretch/>
        </p:blipFill>
        <p:spPr>
          <a:xfrm>
            <a:off x="257825" y="92825"/>
            <a:ext cx="7311748" cy="25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700f7601e7_0_23"/>
          <p:cNvPicPr preferRelativeResize="0"/>
          <p:nvPr/>
        </p:nvPicPr>
        <p:blipFill rotWithShape="1">
          <a:blip r:embed="rId4">
            <a:alphaModFix/>
          </a:blip>
          <a:srcRect b="17019" l="0" r="0" t="0"/>
          <a:stretch/>
        </p:blipFill>
        <p:spPr>
          <a:xfrm>
            <a:off x="2382275" y="3316900"/>
            <a:ext cx="6503924" cy="30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0f7601e7_3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</a:pPr>
            <a:r>
              <a:rPr lang="en-US"/>
              <a:t>Remaining work</a:t>
            </a:r>
            <a:endParaRPr/>
          </a:p>
        </p:txBody>
      </p:sp>
      <p:sp>
        <p:nvSpPr>
          <p:cNvPr id="124" name="Google Shape;124;g700f7601e7_3_0"/>
          <p:cNvSpPr txBox="1"/>
          <p:nvPr>
            <p:ph idx="1" type="body"/>
          </p:nvPr>
        </p:nvSpPr>
        <p:spPr>
          <a:xfrm>
            <a:off x="457200" y="1600200"/>
            <a:ext cx="82296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icture 2" id="125" name="Google Shape;125;g700f7601e7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00" y="1499750"/>
            <a:ext cx="8229600" cy="50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0f7601e7_1_0"/>
          <p:cNvSpPr txBox="1"/>
          <p:nvPr>
            <p:ph idx="1" type="body"/>
          </p:nvPr>
        </p:nvSpPr>
        <p:spPr>
          <a:xfrm>
            <a:off x="1234350" y="2213725"/>
            <a:ext cx="70281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28"/>
              <a:buFont typeface="Book Antiqua"/>
              <a:buNone/>
            </a:pPr>
            <a:r>
              <a:rPr b="1" lang="en-US" sz="3600"/>
              <a:t>Thank you for your attention.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SPRINT 2(</a:t>
            </a:r>
            <a:r>
              <a:rPr lang="en-US" sz="2800"/>
              <a:t>includes</a:t>
            </a:r>
            <a:r>
              <a:rPr b="1" i="0" lang="en-US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)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11480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Book Antiqua"/>
              <a:buChar char="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Internal Process</a:t>
            </a:r>
            <a:endParaRPr/>
          </a:p>
          <a:p>
            <a:pPr indent="-41148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Char char="➢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Conveying Belt</a:t>
            </a:r>
            <a:endParaRPr/>
          </a:p>
          <a:p>
            <a:pPr indent="-29591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1148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Char char="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COM </a:t>
            </a:r>
            <a:r>
              <a:rPr lang="en-US"/>
              <a:t>1</a:t>
            </a:r>
            <a:endParaRPr/>
          </a:p>
          <a:p>
            <a:pPr indent="-29591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1148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Char char="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COM </a:t>
            </a:r>
            <a:r>
              <a:rPr lang="en-US"/>
              <a:t>2</a:t>
            </a:r>
            <a:endParaRPr/>
          </a:p>
        </p:txBody>
      </p:sp>
      <p:pic>
        <p:nvPicPr>
          <p:cNvPr descr="Picture 2"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5" y="2636911"/>
            <a:ext cx="3762376" cy="32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Conveying Belt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11480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Book Antiqua"/>
              <a:buChar char="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Collecting empty containers from storage facility.</a:t>
            </a:r>
            <a:endParaRPr/>
          </a:p>
          <a:p>
            <a:pPr indent="-29591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1148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Char char="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Check if the pots are in proper state.</a:t>
            </a:r>
            <a:endParaRPr/>
          </a:p>
          <a:p>
            <a:pPr indent="-29591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1148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Char char="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Calculate the number of pots transferred to filling.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Conveying Belt workflow</a:t>
            </a:r>
            <a:endParaRPr/>
          </a:p>
        </p:txBody>
      </p:sp>
      <p:pic>
        <p:nvPicPr>
          <p:cNvPr descr="Picture 2"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1648" t="0"/>
          <a:stretch/>
        </p:blipFill>
        <p:spPr>
          <a:xfrm>
            <a:off x="1965325" y="1340767"/>
            <a:ext cx="5302250" cy="501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0f7601e7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Conveying workflow</a:t>
            </a:r>
            <a:endParaRPr/>
          </a:p>
        </p:txBody>
      </p:sp>
      <p:pic>
        <p:nvPicPr>
          <p:cNvPr id="82" name="Google Shape;82;g700f7601e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050" y="1184200"/>
            <a:ext cx="2367800" cy="55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0f7601e7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Conveying workflow</a:t>
            </a:r>
            <a:endParaRPr/>
          </a:p>
        </p:txBody>
      </p:sp>
      <p:pic>
        <p:nvPicPr>
          <p:cNvPr id="88" name="Google Shape;88;g700f7601e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075" y="1371600"/>
            <a:ext cx="4560450" cy="51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0f7601e7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Conveying workflow</a:t>
            </a:r>
            <a:endParaRPr/>
          </a:p>
        </p:txBody>
      </p:sp>
      <p:pic>
        <p:nvPicPr>
          <p:cNvPr id="94" name="Google Shape;94;g700f7601e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325" y="1256450"/>
            <a:ext cx="3651525" cy="538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Terminal Output: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11480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Book Antiqua"/>
              <a:buChar char="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Code will be explained in demonstration.</a:t>
            </a:r>
            <a:endParaRPr/>
          </a:p>
          <a:p>
            <a:pPr indent="-411480" lvl="0" marL="5486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Book Antiqua"/>
              <a:buChar char="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Below is the output:</a:t>
            </a:r>
            <a:endParaRPr/>
          </a:p>
        </p:txBody>
      </p:sp>
      <p:pic>
        <p:nvPicPr>
          <p:cNvPr descr="Picture 2"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7" y="2780927"/>
            <a:ext cx="5339482" cy="374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8A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8D38A"/>
                </a:solidFill>
                <a:latin typeface="Lucida Sans"/>
                <a:ea typeface="Lucida Sans"/>
                <a:cs typeface="Lucida Sans"/>
                <a:sym typeface="Lucida Sans"/>
              </a:rPr>
              <a:t>What is an OPC?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80736" lvl="0" marL="2807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ook Antiqua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The OPC is basically an interface that allows a programme in Windows to communicate with industrial hardware.</a:t>
            </a:r>
            <a:endParaRPr/>
          </a:p>
          <a:p>
            <a:pPr indent="-102935" lvl="0" marL="28073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ook Antiqua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2935" lvl="0" marL="28073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ook Antiqua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80736" lvl="0" marL="28073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ook Antiqua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Since it has a ‘Server-Client Approach’, wherein the server communicates with the real workshop, we have effectively designed the client.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