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2" r:id="rId5"/>
    <p:sldId id="260" r:id="rId6"/>
    <p:sldId id="261" r:id="rId7"/>
    <p:sldId id="258" r:id="rId8"/>
    <p:sldId id="259"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7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174B6E-D861-4AD7-A89D-2FE76D2A3737}"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1244240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174B6E-D861-4AD7-A89D-2FE76D2A3737}"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110083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174B6E-D861-4AD7-A89D-2FE76D2A3737}"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319524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174B6E-D861-4AD7-A89D-2FE76D2A3737}"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1952461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174B6E-D861-4AD7-A89D-2FE76D2A3737}"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91828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174B6E-D861-4AD7-A89D-2FE76D2A3737}"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250326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174B6E-D861-4AD7-A89D-2FE76D2A3737}" type="datetimeFigureOut">
              <a:rPr lang="en-US" smtClean="0"/>
              <a:t>3/29/2020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348318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174B6E-D861-4AD7-A89D-2FE76D2A3737}" type="datetimeFigureOut">
              <a:rPr lang="en-US" smtClean="0"/>
              <a:t>3/29/2020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347632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74B6E-D861-4AD7-A89D-2FE76D2A3737}" type="datetimeFigureOut">
              <a:rPr lang="en-US" smtClean="0"/>
              <a:t>3/29/2020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194772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174B6E-D861-4AD7-A89D-2FE76D2A3737}"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134025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174B6E-D861-4AD7-A89D-2FE76D2A3737}" type="datetimeFigureOut">
              <a:rPr lang="en-US" smtClean="0"/>
              <a:t>3/29/2020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F1E7C-C6BC-4F04-85CE-5389121C6486}" type="slidenum">
              <a:rPr lang="en-US" smtClean="0"/>
              <a:t>‹#›</a:t>
            </a:fld>
            <a:endParaRPr lang="en-US"/>
          </a:p>
        </p:txBody>
      </p:sp>
    </p:spTree>
    <p:extLst>
      <p:ext uri="{BB962C8B-B14F-4D97-AF65-F5344CB8AC3E}">
        <p14:creationId xmlns:p14="http://schemas.microsoft.com/office/powerpoint/2010/main" val="3660302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174B6E-D861-4AD7-A89D-2FE76D2A3737}" type="datetimeFigureOut">
              <a:rPr lang="en-US" smtClean="0"/>
              <a:t>3/29/2020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F1E7C-C6BC-4F04-85CE-5389121C6486}" type="slidenum">
              <a:rPr lang="en-US" smtClean="0"/>
              <a:t>‹#›</a:t>
            </a:fld>
            <a:endParaRPr lang="en-US"/>
          </a:p>
        </p:txBody>
      </p:sp>
    </p:spTree>
    <p:extLst>
      <p:ext uri="{BB962C8B-B14F-4D97-AF65-F5344CB8AC3E}">
        <p14:creationId xmlns:p14="http://schemas.microsoft.com/office/powerpoint/2010/main" val="2869531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analyticsvidhya.com/learning-paths-data-science-business-analytics-business-intelligence-big-data/learning-path-r-data-science/" TargetMode="External"/><Relationship Id="rId2" Type="http://schemas.openxmlformats.org/officeDocument/2006/relationships/hyperlink" Target="https://www.analyticsvidhya.com/learning-paths-data-science-business-analytics-business-intelligence-big-data/learning-path-business-analyst-sas/" TargetMode="External"/><Relationship Id="rId1" Type="http://schemas.openxmlformats.org/officeDocument/2006/relationships/slideLayout" Target="../slideLayouts/slideLayout2.xml"/><Relationship Id="rId5" Type="http://schemas.openxmlformats.org/officeDocument/2006/relationships/hyperlink" Target="https://www.analyticsvidhya.com/learning-paths-data-science-business-analytics-business-intelligence-big-data/learning-path-data-science-python/" TargetMode="External"/><Relationship Id="rId4" Type="http://schemas.openxmlformats.org/officeDocument/2006/relationships/hyperlink" Target="https://courses.analyticsvidhya.com/courses/introduction-to-data-science-2?utm_source=blog&amp;utm_medium=PythonvRvSASarticl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analyticsvidhya.com/learning-paths-data-science-business-analytics-business-intelligence-big-data/learning-path-r-data-science/" TargetMode="External"/><Relationship Id="rId2" Type="http://schemas.openxmlformats.org/officeDocument/2006/relationships/hyperlink" Target="https://www.analyticsvidhya.com/learning-paths-data-science-business-analytics-business-intelligence-big-data/learning-path-business-analyst-sas/" TargetMode="External"/><Relationship Id="rId1" Type="http://schemas.openxmlformats.org/officeDocument/2006/relationships/slideLayout" Target="../slideLayouts/slideLayout2.xml"/><Relationship Id="rId4" Type="http://schemas.openxmlformats.org/officeDocument/2006/relationships/hyperlink" Target="https://www.analyticsvidhya.com/learning-paths-data-science-business-analytics-business-intelligence-big-data/learning-path-data-science-pyth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nalyticsvidhya.com/blog/2015/03/basics-sql-rdbms/" TargetMode="External"/><Relationship Id="rId2" Type="http://schemas.openxmlformats.org/officeDocument/2006/relationships/hyperlink" Target="https://www.analyticsvidhya.com/blog/2015/04/data-exploration-sas-data-step-proc-sq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nalyticsvidhya.com/blog/2017/09/sas-vs-vs-python-tool-lear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chemeClr val="accent1">
                    <a:lumMod val="50000"/>
                  </a:schemeClr>
                </a:solidFill>
              </a:rPr>
              <a:t>CSU- GLOBAL MIS500</a:t>
            </a:r>
            <a:endParaRPr lang="en-US" dirty="0"/>
          </a:p>
        </p:txBody>
      </p:sp>
      <p:sp>
        <p:nvSpPr>
          <p:cNvPr id="3" name="Subtitle 2"/>
          <p:cNvSpPr>
            <a:spLocks noGrp="1"/>
          </p:cNvSpPr>
          <p:nvPr>
            <p:ph type="subTitle" idx="1"/>
          </p:nvPr>
        </p:nvSpPr>
        <p:spPr/>
        <p:txBody>
          <a:bodyPr>
            <a:normAutofit fontScale="92500" lnSpcReduction="20000"/>
          </a:bodyPr>
          <a:lstStyle/>
          <a:p>
            <a:r>
              <a:rPr lang="en-US" b="1" dirty="0">
                <a:solidFill>
                  <a:schemeClr val="tx2">
                    <a:lumMod val="50000"/>
                  </a:schemeClr>
                </a:solidFill>
              </a:rPr>
              <a:t>Option #1: Tools (Prepare a Presentation on R, SAS, &amp; Python </a:t>
            </a:r>
            <a:r>
              <a:rPr lang="en-US" b="1" dirty="0" smtClean="0">
                <a:solidFill>
                  <a:schemeClr val="tx2">
                    <a:lumMod val="50000"/>
                  </a:schemeClr>
                </a:solidFill>
              </a:rPr>
              <a:t>Comparison) </a:t>
            </a:r>
            <a:r>
              <a:rPr lang="en-US" sz="2200" b="1" dirty="0" smtClean="0">
                <a:solidFill>
                  <a:schemeClr val="tx2">
                    <a:lumMod val="50000"/>
                  </a:schemeClr>
                </a:solidFill>
              </a:rPr>
              <a:t>Addis </a:t>
            </a:r>
            <a:r>
              <a:rPr lang="en-US" sz="2200" b="1" dirty="0" err="1" smtClean="0">
                <a:solidFill>
                  <a:schemeClr val="tx2">
                    <a:lumMod val="50000"/>
                  </a:schemeClr>
                </a:solidFill>
              </a:rPr>
              <a:t>Asegahegn</a:t>
            </a:r>
            <a:endParaRPr lang="en-US" sz="2200" b="1" dirty="0" smtClean="0">
              <a:solidFill>
                <a:schemeClr val="tx2">
                  <a:lumMod val="50000"/>
                </a:schemeClr>
              </a:solidFill>
            </a:endParaRPr>
          </a:p>
          <a:p>
            <a:r>
              <a:rPr lang="en-US" b="1" dirty="0" smtClean="0">
                <a:solidFill>
                  <a:schemeClr val="tx2">
                    <a:lumMod val="50000"/>
                  </a:schemeClr>
                </a:solidFill>
              </a:rPr>
              <a:t> </a:t>
            </a:r>
            <a:r>
              <a:rPr lang="en-US" sz="1400" b="1" dirty="0" smtClean="0">
                <a:solidFill>
                  <a:schemeClr val="tx2">
                    <a:lumMod val="50000"/>
                  </a:schemeClr>
                </a:solidFill>
              </a:rPr>
              <a:t>Date 03/28/2020</a:t>
            </a:r>
            <a:endParaRPr lang="en-US" sz="1400" b="1" dirty="0">
              <a:solidFill>
                <a:schemeClr val="tx2">
                  <a:lumMod val="50000"/>
                </a:schemeClr>
              </a:solidFill>
            </a:endParaRPr>
          </a:p>
          <a:p>
            <a:endParaRPr lang="en-US" dirty="0"/>
          </a:p>
        </p:txBody>
      </p:sp>
    </p:spTree>
    <p:extLst>
      <p:ext uri="{BB962C8B-B14F-4D97-AF65-F5344CB8AC3E}">
        <p14:creationId xmlns:p14="http://schemas.microsoft.com/office/powerpoint/2010/main" val="38652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b="1" u="sng" dirty="0" smtClean="0"/>
              <a:t>Reference</a:t>
            </a:r>
            <a:r>
              <a:rPr lang="en-US" dirty="0" smtClean="0"/>
              <a:t> </a:t>
            </a:r>
          </a:p>
          <a:p>
            <a:pPr>
              <a:buFont typeface="Wingdings" panose="05000000000000000000" pitchFamily="2" charset="2"/>
              <a:buChar char="v"/>
            </a:pPr>
            <a:endParaRPr lang="en-US" dirty="0" smtClean="0"/>
          </a:p>
          <a:p>
            <a:pPr>
              <a:buFont typeface="Wingdings" panose="05000000000000000000" pitchFamily="2" charset="2"/>
              <a:buChar char="v"/>
            </a:pPr>
            <a:r>
              <a:rPr lang="ro-RO" i="1" dirty="0" smtClean="0">
                <a:solidFill>
                  <a:schemeClr val="tx2">
                    <a:lumMod val="50000"/>
                  </a:schemeClr>
                </a:solidFill>
                <a:latin typeface="Arial" panose="020B0604020202020204" pitchFamily="34" charset="0"/>
                <a:cs typeface="Arial" panose="020B0604020202020204" pitchFamily="34" charset="0"/>
              </a:rPr>
              <a:t> </a:t>
            </a:r>
            <a:r>
              <a:rPr lang="en-US" sz="2000" dirty="0" smtClean="0">
                <a:solidFill>
                  <a:schemeClr val="tx2">
                    <a:lumMod val="50000"/>
                  </a:schemeClr>
                </a:solidFill>
                <a:latin typeface="Arial" panose="020B0604020202020204" pitchFamily="34" charset="0"/>
                <a:cs typeface="Arial" panose="020B0604020202020204" pitchFamily="34" charset="0"/>
              </a:rPr>
              <a:t>Overview --------------------------------------------------------- 3.</a:t>
            </a:r>
          </a:p>
          <a:p>
            <a:pPr>
              <a:buFont typeface="Wingdings" panose="05000000000000000000" pitchFamily="2" charset="2"/>
              <a:buChar char="v"/>
            </a:pPr>
            <a:r>
              <a:rPr lang="en-US" sz="2000" dirty="0" smtClean="0">
                <a:solidFill>
                  <a:schemeClr val="tx2">
                    <a:lumMod val="50000"/>
                  </a:schemeClr>
                </a:solidFill>
                <a:latin typeface="Arial" panose="020B0604020202020204" pitchFamily="34" charset="0"/>
                <a:cs typeface="Arial" panose="020B0604020202020204" pitchFamily="34" charset="0"/>
              </a:rPr>
              <a:t> </a:t>
            </a:r>
            <a:r>
              <a:rPr lang="en-US" sz="2000" smtClean="0">
                <a:solidFill>
                  <a:schemeClr val="tx2">
                    <a:lumMod val="50000"/>
                  </a:schemeClr>
                </a:solidFill>
                <a:latin typeface="Arial" panose="020B0604020202020204" pitchFamily="34" charset="0"/>
                <a:cs typeface="Arial" panose="020B0604020202020204" pitchFamily="34" charset="0"/>
              </a:rPr>
              <a:t>Background ------------------------------------------------------- </a:t>
            </a:r>
            <a:r>
              <a:rPr lang="en-US" sz="2000" dirty="0" smtClean="0">
                <a:solidFill>
                  <a:schemeClr val="tx2">
                    <a:lumMod val="50000"/>
                  </a:schemeClr>
                </a:solidFill>
                <a:latin typeface="Arial" panose="020B0604020202020204" pitchFamily="34" charset="0"/>
                <a:cs typeface="Arial" panose="020B0604020202020204" pitchFamily="34" charset="0"/>
              </a:rPr>
              <a:t>4.</a:t>
            </a:r>
          </a:p>
          <a:p>
            <a:pPr>
              <a:buFont typeface="Wingdings" panose="05000000000000000000" pitchFamily="2" charset="2"/>
              <a:buChar char="v"/>
            </a:pPr>
            <a:r>
              <a:rPr lang="en-US" sz="2000" dirty="0" smtClean="0">
                <a:solidFill>
                  <a:schemeClr val="tx2">
                    <a:lumMod val="50000"/>
                  </a:schemeClr>
                </a:solidFill>
                <a:latin typeface="Arial" panose="020B0604020202020204" pitchFamily="34" charset="0"/>
                <a:cs typeface="Arial" panose="020B0604020202020204" pitchFamily="34" charset="0"/>
              </a:rPr>
              <a:t> Availability / Cost </a:t>
            </a:r>
            <a:r>
              <a:rPr lang="en-US" sz="2000" i="1" dirty="0" smtClean="0">
                <a:solidFill>
                  <a:schemeClr val="tx2">
                    <a:lumMod val="50000"/>
                  </a:schemeClr>
                </a:solidFill>
                <a:latin typeface="Arial" panose="020B0604020202020204" pitchFamily="34" charset="0"/>
                <a:cs typeface="Arial" panose="020B0604020202020204" pitchFamily="34" charset="0"/>
              </a:rPr>
              <a:t>------------------------------------------------ 5.</a:t>
            </a:r>
          </a:p>
          <a:p>
            <a:pPr>
              <a:buFont typeface="Wingdings" panose="05000000000000000000" pitchFamily="2" charset="2"/>
              <a:buChar char="v"/>
            </a:pPr>
            <a:r>
              <a:rPr lang="en-US" sz="2000" dirty="0" smtClean="0">
                <a:solidFill>
                  <a:schemeClr val="tx2">
                    <a:lumMod val="50000"/>
                  </a:schemeClr>
                </a:solidFill>
                <a:latin typeface="Arial" panose="020B0604020202020204" pitchFamily="34" charset="0"/>
                <a:cs typeface="Arial" panose="020B0604020202020204" pitchFamily="34" charset="0"/>
              </a:rPr>
              <a:t>Ease of Learning </a:t>
            </a:r>
            <a:r>
              <a:rPr lang="en-US" sz="2000" i="1" dirty="0" smtClean="0">
                <a:solidFill>
                  <a:schemeClr val="tx2">
                    <a:lumMod val="50000"/>
                  </a:schemeClr>
                </a:solidFill>
                <a:latin typeface="Arial" panose="020B0604020202020204" pitchFamily="34" charset="0"/>
                <a:cs typeface="Arial" panose="020B0604020202020204" pitchFamily="34" charset="0"/>
              </a:rPr>
              <a:t>------------------------------------------------- 6.</a:t>
            </a:r>
          </a:p>
          <a:p>
            <a:pPr>
              <a:buFont typeface="Wingdings" panose="05000000000000000000" pitchFamily="2" charset="2"/>
              <a:buChar char="v"/>
            </a:pPr>
            <a:r>
              <a:rPr lang="en-US" sz="2000" dirty="0" smtClean="0">
                <a:solidFill>
                  <a:schemeClr val="tx2">
                    <a:lumMod val="50000"/>
                  </a:schemeClr>
                </a:solidFill>
                <a:latin typeface="Arial" panose="020B0604020202020204" pitchFamily="34" charset="0"/>
                <a:cs typeface="Arial" panose="020B0604020202020204" pitchFamily="34" charset="0"/>
              </a:rPr>
              <a:t>Deep Learning Support ----------------------------------------- 7.</a:t>
            </a:r>
          </a:p>
          <a:p>
            <a:pPr>
              <a:buFont typeface="Wingdings" panose="05000000000000000000" pitchFamily="2" charset="2"/>
              <a:buChar char="v"/>
            </a:pPr>
            <a:r>
              <a:rPr lang="en-US" sz="2000" dirty="0" smtClean="0">
                <a:solidFill>
                  <a:schemeClr val="tx2">
                    <a:lumMod val="50000"/>
                  </a:schemeClr>
                </a:solidFill>
                <a:latin typeface="Arial" panose="020B0604020202020204" pitchFamily="34" charset="0"/>
                <a:cs typeface="Arial" panose="020B0604020202020204" pitchFamily="34" charset="0"/>
              </a:rPr>
              <a:t>Data Handling Capabilities ------------------------------------ 8.</a:t>
            </a:r>
            <a:r>
              <a:rPr lang="en-US" sz="2000" b="1" dirty="0" smtClean="0"/>
              <a:t/>
            </a:r>
            <a:br>
              <a:rPr lang="en-US" sz="2000" b="1" dirty="0" smtClean="0"/>
            </a:br>
            <a:endParaRPr lang="en-US" sz="2000" dirty="0" smtClean="0"/>
          </a:p>
          <a:p>
            <a:endParaRPr lang="en-US" sz="2000" dirty="0"/>
          </a:p>
        </p:txBody>
      </p:sp>
    </p:spTree>
    <p:extLst>
      <p:ext uri="{BB962C8B-B14F-4D97-AF65-F5344CB8AC3E}">
        <p14:creationId xmlns:p14="http://schemas.microsoft.com/office/powerpoint/2010/main" val="335778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Overview</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long-running debate of R vs SAS has now been joined by Python</a:t>
            </a:r>
          </a:p>
          <a:p>
            <a:r>
              <a:rPr lang="en-US" dirty="0" smtClean="0"/>
              <a:t>Each </a:t>
            </a:r>
            <a:r>
              <a:rPr lang="en-US" dirty="0"/>
              <a:t>of R, SAS and Python have their pros and cons and can be compared over criteria like  cost, job scenario and support for the different machine learning algorithms</a:t>
            </a:r>
          </a:p>
          <a:p>
            <a:r>
              <a:rPr lang="en-US" dirty="0"/>
              <a:t>You can also choose any of the three tools depending on which stage of your Data Science career you are </a:t>
            </a:r>
            <a:r>
              <a:rPr lang="en-US" dirty="0" smtClean="0"/>
              <a:t>in </a:t>
            </a:r>
          </a:p>
          <a:p>
            <a:r>
              <a:rPr lang="en-US" dirty="0" smtClean="0">
                <a:solidFill>
                  <a:schemeClr val="tx2">
                    <a:lumMod val="50000"/>
                  </a:schemeClr>
                </a:solidFill>
                <a:hlinkClick r:id="rId2"/>
              </a:rPr>
              <a:t>SAS</a:t>
            </a:r>
            <a:r>
              <a:rPr lang="en-US" dirty="0">
                <a:solidFill>
                  <a:schemeClr val="tx2">
                    <a:lumMod val="50000"/>
                  </a:schemeClr>
                </a:solidFill>
              </a:rPr>
              <a:t> vs. </a:t>
            </a:r>
            <a:r>
              <a:rPr lang="en-US" dirty="0">
                <a:solidFill>
                  <a:schemeClr val="tx2">
                    <a:lumMod val="50000"/>
                  </a:schemeClr>
                </a:solidFill>
                <a:hlinkClick r:id="rId3"/>
              </a:rPr>
              <a:t>R</a:t>
            </a:r>
            <a:r>
              <a:rPr lang="en-US" dirty="0">
                <a:solidFill>
                  <a:schemeClr val="tx2">
                    <a:lumMod val="50000"/>
                  </a:schemeClr>
                </a:solidFill>
              </a:rPr>
              <a:t> has probably been the biggest debate the </a:t>
            </a:r>
            <a:r>
              <a:rPr lang="en-US" dirty="0">
                <a:solidFill>
                  <a:schemeClr val="tx2">
                    <a:lumMod val="50000"/>
                  </a:schemeClr>
                </a:solidFill>
                <a:hlinkClick r:id="rId4"/>
              </a:rPr>
              <a:t>data science</a:t>
            </a:r>
            <a:r>
              <a:rPr lang="en-US" dirty="0">
                <a:solidFill>
                  <a:schemeClr val="tx2">
                    <a:lumMod val="50000"/>
                  </a:schemeClr>
                </a:solidFill>
              </a:rPr>
              <a:t> industry might have witnessed. </a:t>
            </a:r>
            <a:r>
              <a:rPr lang="en-US" dirty="0">
                <a:solidFill>
                  <a:schemeClr val="tx2">
                    <a:lumMod val="50000"/>
                  </a:schemeClr>
                </a:solidFill>
                <a:hlinkClick r:id="rId5"/>
              </a:rPr>
              <a:t>Python</a:t>
            </a:r>
            <a:r>
              <a:rPr lang="en-US" dirty="0"/>
              <a:t> is one of the fastest growing languages now and has come a long way since it’s inception.</a:t>
            </a:r>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135993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Background</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b="1" u="sng" dirty="0" smtClean="0">
                <a:hlinkClick r:id="rId2"/>
              </a:rPr>
              <a:t>SAS</a:t>
            </a:r>
            <a:r>
              <a:rPr lang="en-US" b="1" dirty="0" smtClean="0"/>
              <a:t>: </a:t>
            </a:r>
            <a:r>
              <a:rPr lang="en-US" dirty="0" smtClean="0"/>
              <a:t>SAS has been the undisputed market leader in commercial analytics space. The software offers huge array of statistical functions, has good GUI (Enterprise Guide &amp; Miner) for people to learn quickly and provides awesome technical support. However, it ends up being the most expensive option and is not always enriched with latest statistical functions.</a:t>
            </a:r>
          </a:p>
          <a:p>
            <a:r>
              <a:rPr lang="en-US" b="1" u="sng" dirty="0" smtClean="0">
                <a:hlinkClick r:id="rId3"/>
              </a:rPr>
              <a:t>R</a:t>
            </a:r>
            <a:r>
              <a:rPr lang="en-US" b="1" dirty="0" smtClean="0"/>
              <a:t>: </a:t>
            </a:r>
            <a:r>
              <a:rPr lang="en-US" dirty="0" smtClean="0"/>
              <a:t>R is the Open source counterpart of SAS, which has traditionally been used in academics and research. Because of its open source nature, latest techniques get released quickly. There is a lot of documentation available over the internet and it is a very cost-effective option.</a:t>
            </a:r>
          </a:p>
          <a:p>
            <a:r>
              <a:rPr lang="en-US" b="1" u="sng" dirty="0" smtClean="0">
                <a:hlinkClick r:id="rId4"/>
              </a:rPr>
              <a:t>Python</a:t>
            </a:r>
            <a:r>
              <a:rPr lang="en-US" b="1" dirty="0" smtClean="0"/>
              <a:t>:</a:t>
            </a:r>
            <a:r>
              <a:rPr lang="en-US" dirty="0" smtClean="0"/>
              <a:t> With origination as an open source scripting language, Python usage has grown over time. Today, it sports libraries (</a:t>
            </a:r>
            <a:r>
              <a:rPr lang="en-US" dirty="0" err="1" smtClean="0"/>
              <a:t>numpy</a:t>
            </a:r>
            <a:r>
              <a:rPr lang="en-US" dirty="0" smtClean="0"/>
              <a:t>, </a:t>
            </a:r>
            <a:r>
              <a:rPr lang="en-US" dirty="0" err="1" smtClean="0"/>
              <a:t>scipy</a:t>
            </a:r>
            <a:r>
              <a:rPr lang="en-US" dirty="0" smtClean="0"/>
              <a:t> and </a:t>
            </a:r>
            <a:r>
              <a:rPr lang="en-US" dirty="0" err="1" smtClean="0"/>
              <a:t>matplotlib</a:t>
            </a:r>
            <a:r>
              <a:rPr lang="en-US" dirty="0" smtClean="0"/>
              <a:t>) and functions for almost any statistical operation / model building you may want to do. Since introduction of pandas, it has become very strong in operations on structured data.</a:t>
            </a:r>
          </a:p>
          <a:p>
            <a:endParaRPr lang="en-US" dirty="0"/>
          </a:p>
        </p:txBody>
      </p:sp>
    </p:spTree>
    <p:extLst>
      <p:ext uri="{BB962C8B-B14F-4D97-AF65-F5344CB8AC3E}">
        <p14:creationId xmlns:p14="http://schemas.microsoft.com/office/powerpoint/2010/main" val="4099619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Availability / Cost</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SAS </a:t>
            </a:r>
            <a:r>
              <a:rPr lang="en-US" dirty="0"/>
              <a:t>is a commercial software. It is expensive and still beyond reach for most of the professionals (in individual capacity). However, it holds the highest market share in Private Organizations. So, until and unless you are in an Organization which has invested in SAS, it might be difficult to access one. Although, SAS has brought in a University Edition that is free to access but it has some limitations. You can also use </a:t>
            </a:r>
            <a:r>
              <a:rPr lang="en-US" dirty="0" err="1"/>
              <a:t>Jupyter</a:t>
            </a:r>
            <a:r>
              <a:rPr lang="en-US" dirty="0"/>
              <a:t> Notebooks in there!</a:t>
            </a:r>
          </a:p>
          <a:p>
            <a:r>
              <a:rPr lang="en-US" dirty="0"/>
              <a:t>R &amp; Python, on the other hand are completely free. Here are my scores on this parameter:</a:t>
            </a:r>
          </a:p>
          <a:p>
            <a:r>
              <a:rPr lang="en-US" dirty="0"/>
              <a:t>SAS – 3</a:t>
            </a:r>
          </a:p>
          <a:p>
            <a:r>
              <a:rPr lang="en-US" dirty="0"/>
              <a:t>R – 5</a:t>
            </a:r>
          </a:p>
          <a:p>
            <a:r>
              <a:rPr lang="en-US" dirty="0"/>
              <a:t>Python – 5</a:t>
            </a:r>
          </a:p>
          <a:p>
            <a:endParaRPr lang="en-US" dirty="0"/>
          </a:p>
        </p:txBody>
      </p:sp>
    </p:spTree>
    <p:extLst>
      <p:ext uri="{BB962C8B-B14F-4D97-AF65-F5344CB8AC3E}">
        <p14:creationId xmlns:p14="http://schemas.microsoft.com/office/powerpoint/2010/main" val="152127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Ease of Learning</a:t>
            </a:r>
            <a:br>
              <a:rPr lang="en-US" b="1" dirty="0" smtClean="0"/>
            </a:b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2. Ease of Learning</a:t>
            </a:r>
          </a:p>
          <a:p>
            <a:r>
              <a:rPr lang="en-US" dirty="0"/>
              <a:t>SAS is easy to learn and provides easy option (</a:t>
            </a:r>
            <a:r>
              <a:rPr lang="en-US" u="sng" dirty="0">
                <a:hlinkClick r:id="rId2"/>
              </a:rPr>
              <a:t>PROC SQL</a:t>
            </a:r>
            <a:r>
              <a:rPr lang="en-US" dirty="0"/>
              <a:t>) for people who already know </a:t>
            </a:r>
            <a:r>
              <a:rPr lang="en-US" u="sng" dirty="0">
                <a:hlinkClick r:id="rId3"/>
              </a:rPr>
              <a:t>SQL</a:t>
            </a:r>
            <a:r>
              <a:rPr lang="en-US" dirty="0"/>
              <a:t>. Even otherwise, it has a good stable GUI interface in its repository. In terms of resources, there are tutorials available on websites of various university and SAS has a comprehensive documentation. There are certifications from SAS training institutes, but they again come at a cost.</a:t>
            </a:r>
          </a:p>
          <a:p>
            <a:r>
              <a:rPr lang="en-US" dirty="0"/>
              <a:t>R has the steepest learning curve among the 3 languages listed here. It requires you to learn and understand coding. R is a low level programming language and hence simple procedures can take longer codes.</a:t>
            </a:r>
          </a:p>
          <a:p>
            <a:r>
              <a:rPr lang="en-US" dirty="0"/>
              <a:t>Python is known for its simplicity in programming world. This remains true for data analysis as well. While there are no widespread GUI interfaces as of now, I am hoping Python notebooks will become more and more mainstream. They provide awesome features for documentation and sharing.</a:t>
            </a:r>
          </a:p>
          <a:p>
            <a:r>
              <a:rPr lang="en-US" dirty="0"/>
              <a:t>SAS – 4.5</a:t>
            </a:r>
          </a:p>
          <a:p>
            <a:r>
              <a:rPr lang="en-US" dirty="0"/>
              <a:t>R – 2.5</a:t>
            </a:r>
          </a:p>
          <a:p>
            <a:r>
              <a:rPr lang="en-US" dirty="0"/>
              <a:t>Python – 3.5</a:t>
            </a:r>
          </a:p>
          <a:p>
            <a:endParaRPr lang="en-US" dirty="0"/>
          </a:p>
        </p:txBody>
      </p:sp>
    </p:spTree>
    <p:extLst>
      <p:ext uri="{BB962C8B-B14F-4D97-AF65-F5344CB8AC3E}">
        <p14:creationId xmlns:p14="http://schemas.microsoft.com/office/powerpoint/2010/main" val="1387021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3. Deep Learning Support</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Deep </a:t>
            </a:r>
            <a:r>
              <a:rPr lang="en-US" dirty="0"/>
              <a:t>Learning in SAS is still in it’s beginning phase and there’s a lot to work on it.</a:t>
            </a:r>
          </a:p>
          <a:p>
            <a:r>
              <a:rPr lang="en-US" dirty="0"/>
              <a:t>On the other hand, Python has had great advancements in the field and has numerous packages like </a:t>
            </a:r>
            <a:r>
              <a:rPr lang="en-US" dirty="0" err="1"/>
              <a:t>Tensorflow</a:t>
            </a:r>
            <a:r>
              <a:rPr lang="en-US" dirty="0"/>
              <a:t> and </a:t>
            </a:r>
            <a:r>
              <a:rPr lang="en-US" dirty="0" err="1"/>
              <a:t>Keras</a:t>
            </a:r>
            <a:r>
              <a:rPr lang="en-US" dirty="0"/>
              <a:t>.</a:t>
            </a:r>
          </a:p>
          <a:p>
            <a:r>
              <a:rPr lang="en-US" dirty="0"/>
              <a:t>R has recently added support for those packages, along with some basic ones too. The </a:t>
            </a:r>
            <a:r>
              <a:rPr lang="en-US" dirty="0" err="1"/>
              <a:t>kerasR</a:t>
            </a:r>
            <a:r>
              <a:rPr lang="en-US" dirty="0"/>
              <a:t> and </a:t>
            </a:r>
            <a:r>
              <a:rPr lang="en-US" dirty="0" err="1"/>
              <a:t>keras</a:t>
            </a:r>
            <a:r>
              <a:rPr lang="en-US" dirty="0"/>
              <a:t> packages in R act as an interface to the original Python package, </a:t>
            </a:r>
            <a:r>
              <a:rPr lang="en-US" dirty="0" err="1"/>
              <a:t>Keras</a:t>
            </a:r>
            <a:r>
              <a:rPr lang="en-US" dirty="0"/>
              <a:t>.</a:t>
            </a:r>
          </a:p>
          <a:p>
            <a:r>
              <a:rPr lang="en-US" dirty="0"/>
              <a:t>SAS – 2</a:t>
            </a:r>
          </a:p>
          <a:p>
            <a:r>
              <a:rPr lang="en-US" dirty="0"/>
              <a:t>Python – 4.5</a:t>
            </a:r>
          </a:p>
          <a:p>
            <a:r>
              <a:rPr lang="en-US" dirty="0"/>
              <a:t>R – 3</a:t>
            </a:r>
          </a:p>
          <a:p>
            <a:endParaRPr lang="en-US" dirty="0"/>
          </a:p>
        </p:txBody>
      </p:sp>
    </p:spTree>
    <p:extLst>
      <p:ext uri="{BB962C8B-B14F-4D97-AF65-F5344CB8AC3E}">
        <p14:creationId xmlns:p14="http://schemas.microsoft.com/office/powerpoint/2010/main" val="18635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4. Data Handling Capabilities</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This </a:t>
            </a:r>
            <a:r>
              <a:rPr lang="en-US" dirty="0"/>
              <a:t>used to be an advantage for SAS till some time back. R computes every thing in memory (RAM) and hence the computations were limited by the amount of RAM on 32 bit machines. This is no longer the case. All three languages have good data handling capabilities and options for parallel computations. This I feel is no longer a big differentiation. They’ve all also brought on Hadoop and Spark integrations, with them also supporting Cloudera and Apache Pig.</a:t>
            </a:r>
          </a:p>
          <a:p>
            <a:r>
              <a:rPr lang="en-US" dirty="0"/>
              <a:t>SAS – 4</a:t>
            </a:r>
          </a:p>
          <a:p>
            <a:r>
              <a:rPr lang="en-US" dirty="0"/>
              <a:t>R – 4</a:t>
            </a:r>
          </a:p>
          <a:p>
            <a:r>
              <a:rPr lang="en-US" dirty="0"/>
              <a:t>Python – </a:t>
            </a:r>
            <a:r>
              <a:rPr lang="en-US" dirty="0" smtClean="0"/>
              <a:t>4</a:t>
            </a:r>
          </a:p>
          <a:p>
            <a:pPr marL="0" indent="0">
              <a:buNone/>
            </a:pPr>
            <a:r>
              <a:rPr lang="en-US" sz="1700" dirty="0" smtClean="0"/>
              <a:t>Source</a:t>
            </a:r>
          </a:p>
          <a:p>
            <a:pPr marL="0" indent="0">
              <a:buNone/>
            </a:pPr>
            <a:r>
              <a:rPr lang="en-US" dirty="0" smtClean="0">
                <a:hlinkClick r:id="rId2"/>
              </a:rPr>
              <a:t>https://www.analyticsvidhya.com/blog/2017/09/sas-vs-vs-python-tool-learn/</a:t>
            </a:r>
            <a:endParaRPr lang="en-US" dirty="0"/>
          </a:p>
          <a:p>
            <a:endParaRPr lang="en-US" dirty="0"/>
          </a:p>
        </p:txBody>
      </p:sp>
    </p:spTree>
    <p:extLst>
      <p:ext uri="{BB962C8B-B14F-4D97-AF65-F5344CB8AC3E}">
        <p14:creationId xmlns:p14="http://schemas.microsoft.com/office/powerpoint/2010/main" val="3488674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1863</TotalTime>
  <Words>391</Words>
  <Application>Microsoft Office PowerPoint</Application>
  <PresentationFormat>On-screen Show (4:3)</PresentationFormat>
  <Paragraphs>50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CSU- GLOBAL MIS500</vt:lpstr>
      <vt:lpstr>PowerPoint Presentation</vt:lpstr>
      <vt:lpstr>Overview </vt:lpstr>
      <vt:lpstr>Background </vt:lpstr>
      <vt:lpstr>1. Availability / Cost </vt:lpstr>
      <vt:lpstr>2. Ease of Learning </vt:lpstr>
      <vt:lpstr>3. Deep Learning Support </vt:lpstr>
      <vt:lpstr>4. Data Handling Capabilities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CSU- GLOBAL MIS500</dc:title>
  <dc:creator>Addis Asegahegn</dc:creator>
  <cp:lastModifiedBy>Addis Asegahegn</cp:lastModifiedBy>
  <cp:revision>15</cp:revision>
  <dcterms:created xsi:type="dcterms:W3CDTF">2020-03-28T17:47:02Z</dcterms:created>
  <dcterms:modified xsi:type="dcterms:W3CDTF">2020-03-30T00:51:21Z</dcterms:modified>
</cp:coreProperties>
</file>