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7D6CF-EB77-436B-9EB0-6594686F47C1}" type="doc">
      <dgm:prSet loTypeId="urn:microsoft.com/office/officeart/2005/8/layout/arrow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11D3240-A908-49F0-B323-D851A59664D6}">
      <dgm:prSet phldrT="[Text]" custT="1"/>
      <dgm:spPr/>
      <dgm:t>
        <a:bodyPr/>
        <a:lstStyle/>
        <a:p>
          <a:br>
            <a:rPr lang="en-US" sz="1000" b="1"/>
          </a:br>
          <a:r>
            <a:rPr lang="en-US" sz="1000" b="1"/>
            <a:t>Descriptive Analytics</a:t>
          </a:r>
        </a:p>
      </dgm:t>
    </dgm:pt>
    <dgm:pt modelId="{AE9BC04C-4F80-4F3B-831D-C122138A1F80}" type="parTrans" cxnId="{4A6C20DB-65BC-463A-A0D2-37A2B75CC7D9}">
      <dgm:prSet/>
      <dgm:spPr/>
      <dgm:t>
        <a:bodyPr/>
        <a:lstStyle/>
        <a:p>
          <a:endParaRPr lang="en-US" b="1"/>
        </a:p>
      </dgm:t>
    </dgm:pt>
    <dgm:pt modelId="{6F840FEA-92F8-4D57-ACE1-BC3648F969A4}" type="sibTrans" cxnId="{4A6C20DB-65BC-463A-A0D2-37A2B75CC7D9}">
      <dgm:prSet/>
      <dgm:spPr/>
      <dgm:t>
        <a:bodyPr/>
        <a:lstStyle/>
        <a:p>
          <a:endParaRPr lang="en-US" b="1"/>
        </a:p>
      </dgm:t>
    </dgm:pt>
    <dgm:pt modelId="{FE4DBE55-FB06-4019-8D34-5C9095361656}">
      <dgm:prSet phldrT="[Text]" custT="1"/>
      <dgm:spPr/>
      <dgm:t>
        <a:bodyPr/>
        <a:lstStyle/>
        <a:p>
          <a:br>
            <a:rPr lang="en-US" sz="1000" b="1"/>
          </a:br>
          <a:r>
            <a:rPr lang="en-US" sz="1000" b="1"/>
            <a:t>Diagnostic Analytics</a:t>
          </a:r>
        </a:p>
      </dgm:t>
    </dgm:pt>
    <dgm:pt modelId="{189DE84B-895B-471E-BF26-9413245FEADC}" type="parTrans" cxnId="{4AFE04CB-D920-49F3-83D4-C3402DB4A394}">
      <dgm:prSet/>
      <dgm:spPr/>
      <dgm:t>
        <a:bodyPr/>
        <a:lstStyle/>
        <a:p>
          <a:endParaRPr lang="en-US" b="1"/>
        </a:p>
      </dgm:t>
    </dgm:pt>
    <dgm:pt modelId="{19BA5698-FE70-4358-BFDA-551879CB850B}" type="sibTrans" cxnId="{4AFE04CB-D920-49F3-83D4-C3402DB4A394}">
      <dgm:prSet/>
      <dgm:spPr/>
      <dgm:t>
        <a:bodyPr/>
        <a:lstStyle/>
        <a:p>
          <a:endParaRPr lang="en-US" b="1"/>
        </a:p>
      </dgm:t>
    </dgm:pt>
    <dgm:pt modelId="{93E2B31D-8369-4084-9508-C9DBA6E990D9}">
      <dgm:prSet phldrT="[Text]" custT="1"/>
      <dgm:spPr/>
      <dgm:t>
        <a:bodyPr/>
        <a:lstStyle/>
        <a:p>
          <a:br>
            <a:rPr lang="en-US" sz="1000" b="1"/>
          </a:br>
          <a:r>
            <a:rPr lang="en-US" sz="1000" b="1"/>
            <a:t>Predictive Analytics</a:t>
          </a:r>
        </a:p>
      </dgm:t>
    </dgm:pt>
    <dgm:pt modelId="{F70463EF-4FF3-4AF1-A9F7-EFB023EFD1FC}" type="parTrans" cxnId="{904E18C5-DB04-4291-B840-3430EBD7AAF7}">
      <dgm:prSet/>
      <dgm:spPr/>
      <dgm:t>
        <a:bodyPr/>
        <a:lstStyle/>
        <a:p>
          <a:endParaRPr lang="en-US" b="1"/>
        </a:p>
      </dgm:t>
    </dgm:pt>
    <dgm:pt modelId="{79F029DD-6570-427E-B8FB-D5CFA1BAAC1E}" type="sibTrans" cxnId="{904E18C5-DB04-4291-B840-3430EBD7AAF7}">
      <dgm:prSet/>
      <dgm:spPr/>
      <dgm:t>
        <a:bodyPr/>
        <a:lstStyle/>
        <a:p>
          <a:endParaRPr lang="en-US" b="1"/>
        </a:p>
      </dgm:t>
    </dgm:pt>
    <dgm:pt modelId="{639D4EBC-083D-40DA-8CD8-1F990E5EB6E1}">
      <dgm:prSet phldrT="[Text]" custT="1"/>
      <dgm:spPr/>
      <dgm:t>
        <a:bodyPr/>
        <a:lstStyle/>
        <a:p>
          <a:br>
            <a:rPr lang="en-US" sz="1000" b="1"/>
          </a:br>
          <a:r>
            <a:rPr lang="en-US" sz="1000" b="1"/>
            <a:t>Prescriptive Analytics</a:t>
          </a:r>
        </a:p>
      </dgm:t>
    </dgm:pt>
    <dgm:pt modelId="{E88E007C-75E8-4938-BBBA-9FCA6FC5F5E1}" type="parTrans" cxnId="{7BC46060-0454-425A-86CF-5E42B427F60E}">
      <dgm:prSet/>
      <dgm:spPr/>
      <dgm:t>
        <a:bodyPr/>
        <a:lstStyle/>
        <a:p>
          <a:endParaRPr lang="en-US" b="1"/>
        </a:p>
      </dgm:t>
    </dgm:pt>
    <dgm:pt modelId="{0D339484-DD52-4F41-8748-E21811CD6709}" type="sibTrans" cxnId="{7BC46060-0454-425A-86CF-5E42B427F60E}">
      <dgm:prSet/>
      <dgm:spPr/>
      <dgm:t>
        <a:bodyPr/>
        <a:lstStyle/>
        <a:p>
          <a:endParaRPr lang="en-US" b="1"/>
        </a:p>
      </dgm:t>
    </dgm:pt>
    <dgm:pt modelId="{721D0673-586C-4061-8D43-1882C0FA3777}" type="pres">
      <dgm:prSet presAssocID="{5D77D6CF-EB77-436B-9EB0-6594686F47C1}" presName="arrowDiagram" presStyleCnt="0">
        <dgm:presLayoutVars>
          <dgm:chMax val="5"/>
          <dgm:dir/>
          <dgm:resizeHandles val="exact"/>
        </dgm:presLayoutVars>
      </dgm:prSet>
      <dgm:spPr/>
    </dgm:pt>
    <dgm:pt modelId="{33883A14-7612-44A0-ADC7-3A787F6FE140}" type="pres">
      <dgm:prSet presAssocID="{5D77D6CF-EB77-436B-9EB0-6594686F47C1}" presName="arrow" presStyleLbl="bgShp" presStyleIdx="0" presStyleCnt="1"/>
      <dgm:spPr/>
    </dgm:pt>
    <dgm:pt modelId="{8E102571-70B0-40D0-8213-B4235ABC3C05}" type="pres">
      <dgm:prSet presAssocID="{5D77D6CF-EB77-436B-9EB0-6594686F47C1}" presName="arrowDiagram4" presStyleCnt="0"/>
      <dgm:spPr/>
    </dgm:pt>
    <dgm:pt modelId="{7FD732AE-E50F-46A7-AE5E-A14B7EF6062D}" type="pres">
      <dgm:prSet presAssocID="{F11D3240-A908-49F0-B323-D851A59664D6}" presName="bullet4a" presStyleLbl="node1" presStyleIdx="0" presStyleCnt="4"/>
      <dgm:spPr/>
    </dgm:pt>
    <dgm:pt modelId="{EE58E5BD-5AF1-4C79-9DCB-3139A2200BE1}" type="pres">
      <dgm:prSet presAssocID="{F11D3240-A908-49F0-B323-D851A59664D6}" presName="textBox4a" presStyleLbl="revTx" presStyleIdx="0" presStyleCnt="4" custScaleX="151078" custLinFactNeighborX="11682" custLinFactNeighborY="-1492">
        <dgm:presLayoutVars>
          <dgm:bulletEnabled val="1"/>
        </dgm:presLayoutVars>
      </dgm:prSet>
      <dgm:spPr/>
    </dgm:pt>
    <dgm:pt modelId="{2D0A0394-AED0-49CB-B55E-7451467CCCAC}" type="pres">
      <dgm:prSet presAssocID="{FE4DBE55-FB06-4019-8D34-5C9095361656}" presName="bullet4b" presStyleLbl="node1" presStyleIdx="1" presStyleCnt="4"/>
      <dgm:spPr/>
    </dgm:pt>
    <dgm:pt modelId="{8F553C93-0302-46B8-9969-6400BE8D2493}" type="pres">
      <dgm:prSet presAssocID="{FE4DBE55-FB06-4019-8D34-5C9095361656}" presName="textBox4b" presStyleLbl="revTx" presStyleIdx="1" presStyleCnt="4" custLinFactNeighborX="1057" custLinFactNeighborY="-2331">
        <dgm:presLayoutVars>
          <dgm:bulletEnabled val="1"/>
        </dgm:presLayoutVars>
      </dgm:prSet>
      <dgm:spPr/>
    </dgm:pt>
    <dgm:pt modelId="{B4479FD0-33AD-4664-8E20-A16C6225EFE4}" type="pres">
      <dgm:prSet presAssocID="{93E2B31D-8369-4084-9508-C9DBA6E990D9}" presName="bullet4c" presStyleLbl="node1" presStyleIdx="2" presStyleCnt="4"/>
      <dgm:spPr/>
    </dgm:pt>
    <dgm:pt modelId="{B6153D7D-7C5A-4852-B08F-91695E03E52C}" type="pres">
      <dgm:prSet presAssocID="{93E2B31D-8369-4084-9508-C9DBA6E990D9}" presName="textBox4c" presStyleLbl="revTx" presStyleIdx="2" presStyleCnt="4" custLinFactNeighborX="-6342">
        <dgm:presLayoutVars>
          <dgm:bulletEnabled val="1"/>
        </dgm:presLayoutVars>
      </dgm:prSet>
      <dgm:spPr/>
    </dgm:pt>
    <dgm:pt modelId="{842B6893-F1BC-4F68-9C9B-2CF15DDE3515}" type="pres">
      <dgm:prSet presAssocID="{639D4EBC-083D-40DA-8CD8-1F990E5EB6E1}" presName="bullet4d" presStyleLbl="node1" presStyleIdx="3" presStyleCnt="4"/>
      <dgm:spPr/>
    </dgm:pt>
    <dgm:pt modelId="{158C864E-518A-491F-ADD6-1AA8F7FA26A6}" type="pres">
      <dgm:prSet presAssocID="{639D4EBC-083D-40DA-8CD8-1F990E5EB6E1}" presName="textBox4d" presStyleLbl="revTx" presStyleIdx="3" presStyleCnt="4" custScaleX="133332" custLinFactNeighborX="19026">
        <dgm:presLayoutVars>
          <dgm:bulletEnabled val="1"/>
        </dgm:presLayoutVars>
      </dgm:prSet>
      <dgm:spPr/>
    </dgm:pt>
  </dgm:ptLst>
  <dgm:cxnLst>
    <dgm:cxn modelId="{802EC707-9FF1-4DFC-9997-BA10ACCC3655}" type="presOf" srcId="{93E2B31D-8369-4084-9508-C9DBA6E990D9}" destId="{B6153D7D-7C5A-4852-B08F-91695E03E52C}" srcOrd="0" destOrd="0" presId="urn:microsoft.com/office/officeart/2005/8/layout/arrow2"/>
    <dgm:cxn modelId="{FA86580F-9123-47B3-833D-93AAE7C73515}" type="presOf" srcId="{FE4DBE55-FB06-4019-8D34-5C9095361656}" destId="{8F553C93-0302-46B8-9969-6400BE8D2493}" srcOrd="0" destOrd="0" presId="urn:microsoft.com/office/officeart/2005/8/layout/arrow2"/>
    <dgm:cxn modelId="{7BC46060-0454-425A-86CF-5E42B427F60E}" srcId="{5D77D6CF-EB77-436B-9EB0-6594686F47C1}" destId="{639D4EBC-083D-40DA-8CD8-1F990E5EB6E1}" srcOrd="3" destOrd="0" parTransId="{E88E007C-75E8-4938-BBBA-9FCA6FC5F5E1}" sibTransId="{0D339484-DD52-4F41-8748-E21811CD6709}"/>
    <dgm:cxn modelId="{DB049F64-1C03-47B6-B13B-19A50CB93DEC}" type="presOf" srcId="{639D4EBC-083D-40DA-8CD8-1F990E5EB6E1}" destId="{158C864E-518A-491F-ADD6-1AA8F7FA26A6}" srcOrd="0" destOrd="0" presId="urn:microsoft.com/office/officeart/2005/8/layout/arrow2"/>
    <dgm:cxn modelId="{026B6676-3590-4C94-8EAD-C9C74446643E}" type="presOf" srcId="{5D77D6CF-EB77-436B-9EB0-6594686F47C1}" destId="{721D0673-586C-4061-8D43-1882C0FA3777}" srcOrd="0" destOrd="0" presId="urn:microsoft.com/office/officeart/2005/8/layout/arrow2"/>
    <dgm:cxn modelId="{897E0E93-C96D-4176-B33F-7FCC31F17695}" type="presOf" srcId="{F11D3240-A908-49F0-B323-D851A59664D6}" destId="{EE58E5BD-5AF1-4C79-9DCB-3139A2200BE1}" srcOrd="0" destOrd="0" presId="urn:microsoft.com/office/officeart/2005/8/layout/arrow2"/>
    <dgm:cxn modelId="{904E18C5-DB04-4291-B840-3430EBD7AAF7}" srcId="{5D77D6CF-EB77-436B-9EB0-6594686F47C1}" destId="{93E2B31D-8369-4084-9508-C9DBA6E990D9}" srcOrd="2" destOrd="0" parTransId="{F70463EF-4FF3-4AF1-A9F7-EFB023EFD1FC}" sibTransId="{79F029DD-6570-427E-B8FB-D5CFA1BAAC1E}"/>
    <dgm:cxn modelId="{4AFE04CB-D920-49F3-83D4-C3402DB4A394}" srcId="{5D77D6CF-EB77-436B-9EB0-6594686F47C1}" destId="{FE4DBE55-FB06-4019-8D34-5C9095361656}" srcOrd="1" destOrd="0" parTransId="{189DE84B-895B-471E-BF26-9413245FEADC}" sibTransId="{19BA5698-FE70-4358-BFDA-551879CB850B}"/>
    <dgm:cxn modelId="{4A6C20DB-65BC-463A-A0D2-37A2B75CC7D9}" srcId="{5D77D6CF-EB77-436B-9EB0-6594686F47C1}" destId="{F11D3240-A908-49F0-B323-D851A59664D6}" srcOrd="0" destOrd="0" parTransId="{AE9BC04C-4F80-4F3B-831D-C122138A1F80}" sibTransId="{6F840FEA-92F8-4D57-ACE1-BC3648F969A4}"/>
    <dgm:cxn modelId="{E0F0228B-7638-4C34-B52B-F3A71B6D7B80}" type="presParOf" srcId="{721D0673-586C-4061-8D43-1882C0FA3777}" destId="{33883A14-7612-44A0-ADC7-3A787F6FE140}" srcOrd="0" destOrd="0" presId="urn:microsoft.com/office/officeart/2005/8/layout/arrow2"/>
    <dgm:cxn modelId="{0D876845-8265-4389-9A67-9C5731E40295}" type="presParOf" srcId="{721D0673-586C-4061-8D43-1882C0FA3777}" destId="{8E102571-70B0-40D0-8213-B4235ABC3C05}" srcOrd="1" destOrd="0" presId="urn:microsoft.com/office/officeart/2005/8/layout/arrow2"/>
    <dgm:cxn modelId="{59EA7045-EFA3-4A2A-99B2-73A5B83A92D6}" type="presParOf" srcId="{8E102571-70B0-40D0-8213-B4235ABC3C05}" destId="{7FD732AE-E50F-46A7-AE5E-A14B7EF6062D}" srcOrd="0" destOrd="0" presId="urn:microsoft.com/office/officeart/2005/8/layout/arrow2"/>
    <dgm:cxn modelId="{6C99BC24-D07A-4B96-A94E-52AC334C356D}" type="presParOf" srcId="{8E102571-70B0-40D0-8213-B4235ABC3C05}" destId="{EE58E5BD-5AF1-4C79-9DCB-3139A2200BE1}" srcOrd="1" destOrd="0" presId="urn:microsoft.com/office/officeart/2005/8/layout/arrow2"/>
    <dgm:cxn modelId="{F83C2603-4ADC-4DDE-94E7-D2665901807B}" type="presParOf" srcId="{8E102571-70B0-40D0-8213-B4235ABC3C05}" destId="{2D0A0394-AED0-49CB-B55E-7451467CCCAC}" srcOrd="2" destOrd="0" presId="urn:microsoft.com/office/officeart/2005/8/layout/arrow2"/>
    <dgm:cxn modelId="{03C8F285-CC29-42AC-A8D7-AC2331317848}" type="presParOf" srcId="{8E102571-70B0-40D0-8213-B4235ABC3C05}" destId="{8F553C93-0302-46B8-9969-6400BE8D2493}" srcOrd="3" destOrd="0" presId="urn:microsoft.com/office/officeart/2005/8/layout/arrow2"/>
    <dgm:cxn modelId="{07A55E07-EF4D-40F1-A6E0-5604CA843F87}" type="presParOf" srcId="{8E102571-70B0-40D0-8213-B4235ABC3C05}" destId="{B4479FD0-33AD-4664-8E20-A16C6225EFE4}" srcOrd="4" destOrd="0" presId="urn:microsoft.com/office/officeart/2005/8/layout/arrow2"/>
    <dgm:cxn modelId="{0C7126D1-44BE-462E-8D1C-2EE32895CA5A}" type="presParOf" srcId="{8E102571-70B0-40D0-8213-B4235ABC3C05}" destId="{B6153D7D-7C5A-4852-B08F-91695E03E52C}" srcOrd="5" destOrd="0" presId="urn:microsoft.com/office/officeart/2005/8/layout/arrow2"/>
    <dgm:cxn modelId="{68EA6B04-C425-4877-B052-E0478F21FB4D}" type="presParOf" srcId="{8E102571-70B0-40D0-8213-B4235ABC3C05}" destId="{842B6893-F1BC-4F68-9C9B-2CF15DDE3515}" srcOrd="6" destOrd="0" presId="urn:microsoft.com/office/officeart/2005/8/layout/arrow2"/>
    <dgm:cxn modelId="{F5F33B0F-F7B3-4382-8FA4-CE23845AADF5}" type="presParOf" srcId="{8E102571-70B0-40D0-8213-B4235ABC3C05}" destId="{158C864E-518A-491F-ADD6-1AA8F7FA26A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83A14-7612-44A0-ADC7-3A787F6FE140}">
      <dsp:nvSpPr>
        <dsp:cNvPr id="0" name=""/>
        <dsp:cNvSpPr/>
      </dsp:nvSpPr>
      <dsp:spPr>
        <a:xfrm>
          <a:off x="3063561" y="0"/>
          <a:ext cx="4038977" cy="252436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732AE-E50F-46A7-AE5E-A14B7EF6062D}">
      <dsp:nvSpPr>
        <dsp:cNvPr id="0" name=""/>
        <dsp:cNvSpPr/>
      </dsp:nvSpPr>
      <dsp:spPr>
        <a:xfrm>
          <a:off x="3461400" y="1877114"/>
          <a:ext cx="92896" cy="928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8E5BD-5AF1-4C79-9DCB-3139A2200BE1}">
      <dsp:nvSpPr>
        <dsp:cNvPr id="0" name=""/>
        <dsp:cNvSpPr/>
      </dsp:nvSpPr>
      <dsp:spPr>
        <a:xfrm>
          <a:off x="3412143" y="1914599"/>
          <a:ext cx="1043443" cy="60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2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b="1" kern="1200"/>
          </a:br>
          <a:r>
            <a:rPr lang="en-US" sz="1000" b="1" kern="1200"/>
            <a:t>Descriptive Analytics</a:t>
          </a:r>
        </a:p>
      </dsp:txBody>
      <dsp:txXfrm>
        <a:off x="3412143" y="1914599"/>
        <a:ext cx="1043443" cy="600797"/>
      </dsp:txXfrm>
    </dsp:sp>
    <dsp:sp modelId="{2D0A0394-AED0-49CB-B55E-7451467CCCAC}">
      <dsp:nvSpPr>
        <dsp:cNvPr id="0" name=""/>
        <dsp:cNvSpPr/>
      </dsp:nvSpPr>
      <dsp:spPr>
        <a:xfrm>
          <a:off x="4117734" y="1289948"/>
          <a:ext cx="161559" cy="16155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53C93-0302-46B8-9969-6400BE8D2493}">
      <dsp:nvSpPr>
        <dsp:cNvPr id="0" name=""/>
        <dsp:cNvSpPr/>
      </dsp:nvSpPr>
      <dsp:spPr>
        <a:xfrm>
          <a:off x="4207479" y="1343836"/>
          <a:ext cx="848185" cy="115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b="1" kern="1200"/>
          </a:br>
          <a:r>
            <a:rPr lang="en-US" sz="1000" b="1" kern="1200"/>
            <a:t>Diagnostic Analytics</a:t>
          </a:r>
        </a:p>
      </dsp:txBody>
      <dsp:txXfrm>
        <a:off x="4207479" y="1343836"/>
        <a:ext cx="848185" cy="1153632"/>
      </dsp:txXfrm>
    </dsp:sp>
    <dsp:sp modelId="{B4479FD0-33AD-4664-8E20-A16C6225EFE4}">
      <dsp:nvSpPr>
        <dsp:cNvPr id="0" name=""/>
        <dsp:cNvSpPr/>
      </dsp:nvSpPr>
      <dsp:spPr>
        <a:xfrm>
          <a:off x="4955822" y="857272"/>
          <a:ext cx="214065" cy="21406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53D7D-7C5A-4852-B08F-91695E03E52C}">
      <dsp:nvSpPr>
        <dsp:cNvPr id="0" name=""/>
        <dsp:cNvSpPr/>
      </dsp:nvSpPr>
      <dsp:spPr>
        <a:xfrm>
          <a:off x="5009063" y="964305"/>
          <a:ext cx="848185" cy="156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29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b="1" kern="1200"/>
          </a:br>
          <a:r>
            <a:rPr lang="en-US" sz="1000" b="1" kern="1200"/>
            <a:t>Predictive Analytics</a:t>
          </a:r>
        </a:p>
      </dsp:txBody>
      <dsp:txXfrm>
        <a:off x="5009063" y="964305"/>
        <a:ext cx="848185" cy="1560055"/>
      </dsp:txXfrm>
    </dsp:sp>
    <dsp:sp modelId="{842B6893-F1BC-4F68-9C9B-2CF15DDE3515}">
      <dsp:nvSpPr>
        <dsp:cNvPr id="0" name=""/>
        <dsp:cNvSpPr/>
      </dsp:nvSpPr>
      <dsp:spPr>
        <a:xfrm>
          <a:off x="5868631" y="571010"/>
          <a:ext cx="286767" cy="286767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C864E-518A-491F-ADD6-1AA8F7FA26A6}">
      <dsp:nvSpPr>
        <dsp:cNvPr id="0" name=""/>
        <dsp:cNvSpPr/>
      </dsp:nvSpPr>
      <dsp:spPr>
        <a:xfrm>
          <a:off x="6032032" y="714394"/>
          <a:ext cx="1130902" cy="180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52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000" b="1" kern="1200"/>
          </a:br>
          <a:r>
            <a:rPr lang="en-US" sz="1000" b="1" kern="1200"/>
            <a:t>Prescriptive Analytics</a:t>
          </a:r>
        </a:p>
      </dsp:txBody>
      <dsp:txXfrm>
        <a:off x="6032032" y="714394"/>
        <a:ext cx="1130902" cy="180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AE93C-2639-42F2-88C6-5560EA0AD0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99EC-7538-4557-BC1A-D05DF852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B2C8-C042-0058-C207-7893ED5A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A074-288D-8E3A-7F1D-DD8A48C2F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830D-BF5B-A07F-E45C-D9132891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0185-6B06-9D5D-9646-0F21EFBA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2112-6F3F-AE9F-ACA5-E9A2BFAC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647F-76F8-CCF8-2DE7-39F98C1B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F6D41-6633-4FB7-C025-3F9954F3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9CB0-E9B7-67BC-546F-74A4D663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CABD-EE12-5112-4A3B-4E14533B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2A29-9979-D6B4-1DEF-554D66E7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D66A-06A6-61C6-5626-9A2F22166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3D56-F925-C867-987C-E3FAD97B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A4C6-DB24-D5E8-9970-F3BD00A2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66A1-7B6C-4AB7-B561-04556DC8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9F18-89A9-04DB-4EF2-18992C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C37D-88EE-A4DC-5301-97A77B4C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F246-4A26-9742-F2EE-BD159A6C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E1DD-174A-8D7E-F055-A26184A7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E510-DA16-08DD-9EAB-46A436ED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F26F-CA7C-6328-2934-533D4C57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84E-5510-0506-44DC-A7AEB17A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CCEA-8AC2-1A26-10BD-1D42E21E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4A29-B924-3901-C91B-0F463E70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3AC3-8CBC-6247-315A-D4CCF6A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E0E9-450E-43B2-249B-47437783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715A-E683-75F2-5562-9EDA44DD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CA3D-2F2C-C332-BF2B-EB99BBB8C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A4F2-FAD4-6881-5749-302CF452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518F-356E-155E-B939-D4F28BD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60F23-5248-C857-004E-16130193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D9C45-D563-B0C6-B437-4EE8C399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4F75-F945-CE96-6E8D-45DC27CD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4720-FB1F-DF8B-94EA-F1E33837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37831-463C-F470-A21A-7EAE15C0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D4EB8-DD31-55FF-819D-795A5AC38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506D-D913-461D-B332-E79961751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648DC-5983-5599-D987-7372251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8CEAE-054E-B600-63A9-04E54C4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FC875-B306-C4F6-B6A4-E1B7EC2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9CB6-FB1D-9720-A218-BC4ED054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DAD17-F635-5E66-C3CA-19FB43BE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1AC2-3C01-0DBB-8E26-459CBE66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5CB4A-043F-2C69-0614-076F019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9FED-BE9B-B454-F991-81BB3FE7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C8E0-3973-C4E9-A5A7-D0FB7C92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8C7F-F08B-9681-16A0-2D7346AA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B6B5-EABB-377A-0D3A-C184EEDD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E468-04C6-0EC3-72C0-E96CF9B6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DF48-9227-12A6-1903-0F4D366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3467-5482-82BC-A902-3CB9107E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711-AC43-E5DB-02F5-666B09D2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B786-B15F-93DF-1F02-476603F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1145-168B-9A84-2288-5062BDDA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027F-80F5-D07C-EFB2-35BD921BA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6809B-82E0-D890-E650-6D162A47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CB00-5ADE-43E2-7A5C-741E411C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7ADB-AB60-2784-F374-7C6109E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BA7F-2529-1ED3-08EC-EED07158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006D1-C089-FFE2-CB98-F1011C0A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E3ED-7969-BDB8-C93C-648627B0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BA2E-0C10-0F85-52A4-BC1245BA2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1A778-78D2-41E2-AD37-152D041BA52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0D9A-B37D-604B-CA0D-15D46B338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18C8-7DED-B118-8A89-A9CD7BB6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73E6E-C7CF-45AD-AD18-A5607C54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learn.microsoft.com/en-us/azure/ai-services/openai/how-to/code-interpreter?tabs=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microsoft.com/en-us/azure/ai-services/openai/how-to/assistant#supported-file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package" Target="../embeddings/Microsoft_Excel_Macro-Enabled_Worksheet1.xlsm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DA9FF-438B-BF22-F06D-89BE7FC269C0}"/>
              </a:ext>
            </a:extLst>
          </p:cNvPr>
          <p:cNvSpPr txBox="1"/>
          <p:nvPr/>
        </p:nvSpPr>
        <p:spPr>
          <a:xfrm>
            <a:off x="922454" y="1105736"/>
            <a:ext cx="9951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Generative AI and </a:t>
            </a:r>
            <a:r>
              <a:rPr lang="en-US" sz="1600">
                <a:cs typeface="Arial" panose="020B0604020202020204" pitchFamily="34" charset="0"/>
              </a:rPr>
              <a:t>LLMs on their own (e.g., GPT-4) are not good at understanding large structured datasets, doing complex numerical calculations and performing data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>
                <a:cs typeface="Arial" panose="020B0604020202020204" pitchFamily="34" charset="0"/>
              </a:rPr>
              <a:t>However, </a:t>
            </a:r>
            <a:r>
              <a:rPr lang="en-US" sz="1600" b="1">
                <a:cs typeface="Arial" panose="020B0604020202020204" pitchFamily="34" charset="0"/>
              </a:rPr>
              <a:t>Code Interpreter</a:t>
            </a:r>
            <a:r>
              <a:rPr lang="en-US" sz="1600">
                <a:cs typeface="Arial" panose="020B0604020202020204" pitchFamily="34" charset="0"/>
              </a:rPr>
              <a:t> in </a:t>
            </a:r>
            <a:r>
              <a:rPr lang="en-US" sz="1600">
                <a:cs typeface="Arial" panose="020B0604020202020204" pitchFamily="34" charset="0"/>
                <a:hlinkClick r:id="rId2"/>
              </a:rPr>
              <a:t>Azure AI Assistants</a:t>
            </a:r>
            <a:r>
              <a:rPr lang="en-US" sz="1600">
                <a:cs typeface="Arial" panose="020B0604020202020204" pitchFamily="34" charset="0"/>
              </a:rPr>
              <a:t> can address these limitations </a:t>
            </a:r>
            <a:r>
              <a:rPr lang="en-US" sz="1600" dirty="0">
                <a:cs typeface="Arial" panose="020B0604020202020204" pitchFamily="34" charset="0"/>
              </a:rPr>
              <a:t>of Gen AI </a:t>
            </a:r>
            <a:r>
              <a:rPr lang="en-US" sz="1600">
                <a:cs typeface="Arial" panose="020B0604020202020204" pitchFamily="34" charset="0"/>
              </a:rPr>
              <a:t>and extend </a:t>
            </a:r>
            <a:r>
              <a:rPr lang="en-US" sz="1600" dirty="0">
                <a:cs typeface="Arial" panose="020B0604020202020204" pitchFamily="34" charset="0"/>
              </a:rPr>
              <a:t>its </a:t>
            </a:r>
            <a:r>
              <a:rPr lang="en-US" sz="1600">
                <a:cs typeface="Arial" panose="020B0604020202020204" pitchFamily="34" charset="0"/>
              </a:rPr>
              <a:t>capability to understand, interpret and analyze data, in the following areas:</a:t>
            </a:r>
          </a:p>
        </p:txBody>
      </p:sp>
      <p:sp>
        <p:nvSpPr>
          <p:cNvPr id="5" name="文本占位符 58">
            <a:extLst>
              <a:ext uri="{FF2B5EF4-FFF2-40B4-BE49-F238E27FC236}">
                <a16:creationId xmlns:a16="http://schemas.microsoft.com/office/drawing/2014/main" id="{83A0BF24-26C7-F303-A3B9-F90CDC7D03E6}"/>
              </a:ext>
            </a:extLst>
          </p:cNvPr>
          <p:cNvSpPr txBox="1">
            <a:spLocks/>
          </p:cNvSpPr>
          <p:nvPr/>
        </p:nvSpPr>
        <p:spPr>
          <a:xfrm>
            <a:off x="1670051" y="488753"/>
            <a:ext cx="9418504" cy="43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2133" b="1" kern="120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/>
              <a:t>Code Interpreter (for Data Analytics)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97A1E-DB84-E6C0-4E93-686BFEDA72D5}"/>
              </a:ext>
            </a:extLst>
          </p:cNvPr>
          <p:cNvSpPr txBox="1"/>
          <p:nvPr/>
        </p:nvSpPr>
        <p:spPr>
          <a:xfrm>
            <a:off x="457199" y="2759626"/>
            <a:ext cx="56388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Data Querying and Interpretation:</a:t>
            </a:r>
            <a:r>
              <a:rPr lang="en-US" sz="1400" b="0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 Handle requests for data analysis, providing summaries and interpretations based on provided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>
              <a:effectLst/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Predictive Analytics and Pattern Recognition:</a:t>
            </a:r>
            <a:r>
              <a:rPr lang="en-US" sz="1400" b="0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 Leverage language model to identify trends in the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>
              <a:effectLst/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Assisting in Data Visualization:</a:t>
            </a:r>
            <a:r>
              <a:rPr lang="en-US" sz="1400" b="0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 </a:t>
            </a: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G</a:t>
            </a:r>
            <a:r>
              <a:rPr lang="en-US" sz="1400" b="0" i="0"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enerate textual data trends descriptions and charts for visualization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51427B-EFA0-E67B-1F72-8F1AB68B6E18}"/>
              </a:ext>
            </a:extLst>
          </p:cNvPr>
          <p:cNvSpPr/>
          <p:nvPr/>
        </p:nvSpPr>
        <p:spPr>
          <a:xfrm>
            <a:off x="4527176" y="5576148"/>
            <a:ext cx="2043953" cy="352232"/>
          </a:xfrm>
          <a:prstGeom prst="right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C34EA-53EE-7F15-9C75-2BB89F406AB1}"/>
              </a:ext>
            </a:extLst>
          </p:cNvPr>
          <p:cNvSpPr txBox="1"/>
          <p:nvPr/>
        </p:nvSpPr>
        <p:spPr>
          <a:xfrm>
            <a:off x="2375646" y="5589826"/>
            <a:ext cx="255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Generative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3E57B-2A4A-F815-989D-2EBD8DD14D50}"/>
              </a:ext>
            </a:extLst>
          </p:cNvPr>
          <p:cNvSpPr txBox="1"/>
          <p:nvPr/>
        </p:nvSpPr>
        <p:spPr>
          <a:xfrm>
            <a:off x="6096000" y="5582987"/>
            <a:ext cx="255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Analytical AI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2A9AB-C895-F36D-136C-6BD3F2DD64EA}"/>
              </a:ext>
            </a:extLst>
          </p:cNvPr>
          <p:cNvGrpSpPr/>
          <p:nvPr/>
        </p:nvGrpSpPr>
        <p:grpSpPr>
          <a:xfrm>
            <a:off x="3496111" y="2517577"/>
            <a:ext cx="10166101" cy="2524361"/>
            <a:chOff x="3487146" y="2705837"/>
            <a:chExt cx="10166101" cy="2524361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AC91E38C-9818-4955-3A2D-4F3728B42E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4033296"/>
                </p:ext>
              </p:extLst>
            </p:nvPr>
          </p:nvGraphicFramePr>
          <p:xfrm>
            <a:off x="3487146" y="2705837"/>
            <a:ext cx="10166101" cy="25243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DEE251-34AB-7BC6-2A7A-D93A5CD3D68D}"/>
                </a:ext>
              </a:extLst>
            </p:cNvPr>
            <p:cNvSpPr txBox="1"/>
            <p:nvPr/>
          </p:nvSpPr>
          <p:spPr>
            <a:xfrm>
              <a:off x="6481479" y="4303057"/>
              <a:ext cx="9733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/>
                <a:t>What happened?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52E724-2AF6-6855-2A0D-ECCC20B7C8FD}"/>
                </a:ext>
              </a:extLst>
            </p:cNvPr>
            <p:cNvSpPr txBox="1"/>
            <p:nvPr/>
          </p:nvSpPr>
          <p:spPr>
            <a:xfrm>
              <a:off x="7198657" y="3584638"/>
              <a:ext cx="973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Why did it happen?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FD3AC1-FE29-AFC8-ACA2-C264EE188AE6}"/>
                </a:ext>
              </a:extLst>
            </p:cNvPr>
            <p:cNvSpPr txBox="1"/>
            <p:nvPr/>
          </p:nvSpPr>
          <p:spPr>
            <a:xfrm>
              <a:off x="8083524" y="3031125"/>
              <a:ext cx="973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What will happen?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CF2AC5-AEC5-3037-167F-54A60DDA6EBD}"/>
                </a:ext>
              </a:extLst>
            </p:cNvPr>
            <p:cNvSpPr txBox="1"/>
            <p:nvPr/>
          </p:nvSpPr>
          <p:spPr>
            <a:xfrm>
              <a:off x="8988959" y="2765388"/>
              <a:ext cx="973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How can we make it happen?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6C20BD-A207-AC32-51D5-CFC9475711AE}"/>
              </a:ext>
            </a:extLst>
          </p:cNvPr>
          <p:cNvSpPr txBox="1"/>
          <p:nvPr/>
        </p:nvSpPr>
        <p:spPr>
          <a:xfrm>
            <a:off x="922455" y="1105736"/>
            <a:ext cx="98531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Code Interpreter allows the Assistants API to </a:t>
            </a:r>
            <a:r>
              <a:rPr lang="en-US" sz="1600" i="1">
                <a:highlight>
                  <a:srgbClr val="FFFFFF"/>
                </a:highlight>
                <a:cs typeface="Arial" panose="020B0604020202020204" pitchFamily="34" charset="0"/>
              </a:rPr>
              <a:t>write and run </a:t>
            </a:r>
            <a:r>
              <a:rPr lang="en-US" sz="1600" b="1" i="1">
                <a:highlight>
                  <a:srgbClr val="FFFFFF"/>
                </a:highlight>
                <a:cs typeface="Arial" panose="020B0604020202020204" pitchFamily="34" charset="0"/>
              </a:rPr>
              <a:t>Python code </a:t>
            </a: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in a sandboxed execution environment</a:t>
            </a:r>
          </a:p>
          <a:p>
            <a:endParaRPr lang="en-US" sz="1600" dirty="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Below is a simple, conceptual representation of how this works. </a:t>
            </a: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With Code Interpreter enabled</a:t>
            </a: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:</a:t>
            </a:r>
            <a:b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</a:br>
            <a:endParaRPr lang="en-US" sz="1600" dirty="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AI Assistant can run code iteratively to solve more challenging code, math, and data analysis problems</a:t>
            </a:r>
            <a:endParaRPr lang="en-US" sz="1600" dirty="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Optimizes the number of tokens used</a:t>
            </a: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, </a:t>
            </a: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especially when handling large datasets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Better explainability for </a:t>
            </a:r>
            <a:r>
              <a:rPr lang="en-US" sz="1600">
                <a:highlight>
                  <a:srgbClr val="FFFFFF"/>
                </a:highlight>
                <a:cs typeface="Arial" panose="020B0604020202020204" pitchFamily="34" charset="0"/>
              </a:rPr>
              <a:t>how </a:t>
            </a:r>
            <a:r>
              <a:rPr lang="en-US" sz="1600" dirty="0">
                <a:highlight>
                  <a:srgbClr val="FFFFFF"/>
                </a:highlight>
                <a:cs typeface="Arial" panose="020B0604020202020204" pitchFamily="34" charset="0"/>
              </a:rPr>
              <a:t>the AI Assistant derived its responses, by reviewing the generated python scripts and intermediate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>
              <a:highlight>
                <a:srgbClr val="FFFFFF"/>
              </a:highlight>
              <a:cs typeface="Arial" panose="020B0604020202020204" pitchFamily="34" charset="0"/>
            </a:endParaRPr>
          </a:p>
        </p:txBody>
      </p:sp>
      <p:sp>
        <p:nvSpPr>
          <p:cNvPr id="5" name="文本占位符 58">
            <a:extLst>
              <a:ext uri="{FF2B5EF4-FFF2-40B4-BE49-F238E27FC236}">
                <a16:creationId xmlns:a16="http://schemas.microsoft.com/office/drawing/2014/main" id="{F2FF40B6-2322-4CC4-4A52-849559A9B47B}"/>
              </a:ext>
            </a:extLst>
          </p:cNvPr>
          <p:cNvSpPr txBox="1">
            <a:spLocks/>
          </p:cNvSpPr>
          <p:nvPr/>
        </p:nvSpPr>
        <p:spPr>
          <a:xfrm>
            <a:off x="1670051" y="488753"/>
            <a:ext cx="9418504" cy="43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2133" b="1" kern="120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/>
              <a:t>Code Interpreter (for Data Analytics)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59405EF-482B-B48B-D518-FE492B92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640" y="4934028"/>
            <a:ext cx="626265" cy="626265"/>
          </a:xfrm>
          <a:prstGeom prst="rect">
            <a:avLst/>
          </a:prstGeom>
        </p:spPr>
      </p:pic>
      <p:pic>
        <p:nvPicPr>
          <p:cNvPr id="7" name="Graphic 6" descr="Left Brain with solid fill">
            <a:extLst>
              <a:ext uri="{FF2B5EF4-FFF2-40B4-BE49-F238E27FC236}">
                <a16:creationId xmlns:a16="http://schemas.microsoft.com/office/drawing/2014/main" id="{AA215750-91E6-DA74-A64A-241DF009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8707" y="4828161"/>
            <a:ext cx="846671" cy="8466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BCD886-E2AD-1914-05CF-F9268F95F19F}"/>
              </a:ext>
            </a:extLst>
          </p:cNvPr>
          <p:cNvCxnSpPr>
            <a:cxnSpLocks/>
          </p:cNvCxnSpPr>
          <p:nvPr/>
        </p:nvCxnSpPr>
        <p:spPr>
          <a:xfrm>
            <a:off x="4265122" y="4833088"/>
            <a:ext cx="585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at bubble with solid fill">
            <a:extLst>
              <a:ext uri="{FF2B5EF4-FFF2-40B4-BE49-F238E27FC236}">
                <a16:creationId xmlns:a16="http://schemas.microsoft.com/office/drawing/2014/main" id="{2A5B177F-A799-0899-0126-99230F39E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2849" y="4618169"/>
            <a:ext cx="468894" cy="468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9C922-A9B2-A9B2-406C-CA847BF8C7A2}"/>
              </a:ext>
            </a:extLst>
          </p:cNvPr>
          <p:cNvSpPr txBox="1"/>
          <p:nvPr/>
        </p:nvSpPr>
        <p:spPr>
          <a:xfrm>
            <a:off x="3593683" y="4253428"/>
            <a:ext cx="1396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Prompt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(Natural Language)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6A9-69C7-A674-5788-983777359321}"/>
              </a:ext>
            </a:extLst>
          </p:cNvPr>
          <p:cNvGrpSpPr/>
          <p:nvPr/>
        </p:nvGrpSpPr>
        <p:grpSpPr>
          <a:xfrm>
            <a:off x="8312774" y="4860227"/>
            <a:ext cx="1437056" cy="658171"/>
            <a:chOff x="4793389" y="3036585"/>
            <a:chExt cx="1437056" cy="658171"/>
          </a:xfrm>
        </p:grpSpPr>
        <p:pic>
          <p:nvPicPr>
            <p:cNvPr id="12" name="Graphic 11" descr="Table with solid fill">
              <a:extLst>
                <a:ext uri="{FF2B5EF4-FFF2-40B4-BE49-F238E27FC236}">
                  <a16:creationId xmlns:a16="http://schemas.microsoft.com/office/drawing/2014/main" id="{4C3E3B65-8D5D-BB85-3C95-C3C9033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3389" y="3220731"/>
              <a:ext cx="468894" cy="4688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F121E-49EF-1A66-918A-E1A4088D250A}"/>
                </a:ext>
              </a:extLst>
            </p:cNvPr>
            <p:cNvSpPr txBox="1"/>
            <p:nvPr/>
          </p:nvSpPr>
          <p:spPr>
            <a:xfrm>
              <a:off x="5115815" y="3036585"/>
              <a:ext cx="7922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Datasets</a:t>
              </a:r>
            </a:p>
          </p:txBody>
        </p:sp>
        <p:pic>
          <p:nvPicPr>
            <p:cNvPr id="14" name="Graphic 13" descr="Table with solid fill">
              <a:extLst>
                <a:ext uri="{FF2B5EF4-FFF2-40B4-BE49-F238E27FC236}">
                  <a16:creationId xmlns:a16="http://schemas.microsoft.com/office/drawing/2014/main" id="{F19539A8-3F15-144E-A5BF-DDFB0D4F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77470" y="3220731"/>
              <a:ext cx="468894" cy="468894"/>
            </a:xfrm>
            <a:prstGeom prst="rect">
              <a:avLst/>
            </a:prstGeom>
          </p:spPr>
        </p:pic>
        <p:pic>
          <p:nvPicPr>
            <p:cNvPr id="15" name="Graphic 14" descr="Table with solid fill">
              <a:extLst>
                <a:ext uri="{FF2B5EF4-FFF2-40B4-BE49-F238E27FC236}">
                  <a16:creationId xmlns:a16="http://schemas.microsoft.com/office/drawing/2014/main" id="{4023E358-1A58-8DE1-A6A6-01739D03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61551" y="3225862"/>
              <a:ext cx="468894" cy="468894"/>
            </a:xfrm>
            <a:prstGeom prst="rect">
              <a:avLst/>
            </a:prstGeom>
          </p:spPr>
        </p:pic>
      </p:grpSp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3A615E28-A1AF-B6B4-12D8-E78A3FA9C9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314" y="4582714"/>
            <a:ext cx="506153" cy="50615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AAD600-A6F8-EDD6-A8B2-F668E25789EB}"/>
              </a:ext>
            </a:extLst>
          </p:cNvPr>
          <p:cNvCxnSpPr>
            <a:cxnSpLocks/>
          </p:cNvCxnSpPr>
          <p:nvPr/>
        </p:nvCxnSpPr>
        <p:spPr>
          <a:xfrm>
            <a:off x="5581707" y="4828161"/>
            <a:ext cx="585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7F1EAE-8781-2046-BED4-C59930B15021}"/>
              </a:ext>
            </a:extLst>
          </p:cNvPr>
          <p:cNvSpPr txBox="1"/>
          <p:nvPr/>
        </p:nvSpPr>
        <p:spPr>
          <a:xfrm>
            <a:off x="5354560" y="4256574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prstClr val="black"/>
                </a:solidFill>
                <a:latin typeface="Aptos" panose="02110004020202020204"/>
              </a:rPr>
              <a:t>Write</a:t>
            </a:r>
            <a:br>
              <a:rPr lang="en-US" sz="1100" b="1">
                <a:solidFill>
                  <a:prstClr val="black"/>
                </a:solidFill>
                <a:latin typeface="Aptos" panose="02110004020202020204"/>
              </a:rPr>
            </a:br>
            <a:r>
              <a:rPr lang="en-US" sz="1100" b="1">
                <a:solidFill>
                  <a:prstClr val="black"/>
                </a:solidFill>
                <a:latin typeface="Aptos" panose="02110004020202020204"/>
              </a:rPr>
              <a:t>Python Code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25E0F-65D7-A7CA-5EB1-05826351947A}"/>
              </a:ext>
            </a:extLst>
          </p:cNvPr>
          <p:cNvSpPr txBox="1"/>
          <p:nvPr/>
        </p:nvSpPr>
        <p:spPr>
          <a:xfrm>
            <a:off x="3484466" y="5857818"/>
            <a:ext cx="1396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Response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(Natural Language)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FC5532-AADF-7840-6578-518E193ED349}"/>
              </a:ext>
            </a:extLst>
          </p:cNvPr>
          <p:cNvCxnSpPr>
            <a:cxnSpLocks/>
          </p:cNvCxnSpPr>
          <p:nvPr/>
        </p:nvCxnSpPr>
        <p:spPr>
          <a:xfrm>
            <a:off x="6739467" y="4867391"/>
            <a:ext cx="1516962" cy="4405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0C58D-E54B-F0C9-630D-17AA38EDC717}"/>
              </a:ext>
            </a:extLst>
          </p:cNvPr>
          <p:cNvCxnSpPr>
            <a:cxnSpLocks/>
          </p:cNvCxnSpPr>
          <p:nvPr/>
        </p:nvCxnSpPr>
        <p:spPr>
          <a:xfrm flipH="1" flipV="1">
            <a:off x="5567585" y="5789056"/>
            <a:ext cx="7554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Morse Code with solid fill">
            <a:extLst>
              <a:ext uri="{FF2B5EF4-FFF2-40B4-BE49-F238E27FC236}">
                <a16:creationId xmlns:a16="http://schemas.microsoft.com/office/drawing/2014/main" id="{B3A99822-1083-CFEA-BA88-D57623E4E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3381" y="5528599"/>
            <a:ext cx="506153" cy="5061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143BA1-9197-32C1-810D-0B496E891667}"/>
              </a:ext>
            </a:extLst>
          </p:cNvPr>
          <p:cNvSpPr txBox="1"/>
          <p:nvPr/>
        </p:nvSpPr>
        <p:spPr>
          <a:xfrm>
            <a:off x="5528162" y="5837889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solidFill>
                  <a:prstClr val="black"/>
                </a:solidFill>
                <a:latin typeface="Aptos" panose="02110004020202020204"/>
              </a:rPr>
              <a:t>Analyze</a:t>
            </a:r>
            <a:br>
              <a:rPr lang="en-US" sz="1100" b="1">
                <a:solidFill>
                  <a:prstClr val="black"/>
                </a:solidFill>
                <a:latin typeface="Aptos" panose="02110004020202020204"/>
              </a:rPr>
            </a:br>
            <a:r>
              <a:rPr lang="en-US" sz="1100" b="1">
                <a:solidFill>
                  <a:prstClr val="black"/>
                </a:solidFill>
                <a:latin typeface="Aptos" panose="02110004020202020204"/>
              </a:rPr>
              <a:t>Results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05FF20-1B6D-361D-D40A-419F052B9A2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39534" y="5304992"/>
            <a:ext cx="1457121" cy="4766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73FE41-ABC5-4554-7DFF-0FCEF69D9F67}"/>
              </a:ext>
            </a:extLst>
          </p:cNvPr>
          <p:cNvCxnSpPr>
            <a:cxnSpLocks/>
          </p:cNvCxnSpPr>
          <p:nvPr/>
        </p:nvCxnSpPr>
        <p:spPr>
          <a:xfrm flipH="1" flipV="1">
            <a:off x="4291952" y="5789056"/>
            <a:ext cx="58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Chat bubble with solid fill">
            <a:extLst>
              <a:ext uri="{FF2B5EF4-FFF2-40B4-BE49-F238E27FC236}">
                <a16:creationId xmlns:a16="http://schemas.microsoft.com/office/drawing/2014/main" id="{97A241FD-C4CB-A498-2435-8F86B5F31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51856" y="5485493"/>
            <a:ext cx="430879" cy="4308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5332A3-1647-6BC3-016F-A2C319F37A8B}"/>
              </a:ext>
            </a:extLst>
          </p:cNvPr>
          <p:cNvSpPr txBox="1"/>
          <p:nvPr/>
        </p:nvSpPr>
        <p:spPr>
          <a:xfrm>
            <a:off x="5456704" y="5109561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140EDA-76C4-3CA9-4981-A1FFDAB7258B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486391" y="5088867"/>
            <a:ext cx="67" cy="43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8563E-A2B6-A330-7A9D-5EA972B3D031}"/>
              </a:ext>
            </a:extLst>
          </p:cNvPr>
          <p:cNvSpPr txBox="1"/>
          <p:nvPr/>
        </p:nvSpPr>
        <p:spPr>
          <a:xfrm>
            <a:off x="922456" y="1105736"/>
            <a:ext cx="5786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Go to your project in Azure AI Hub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Navigate to “Assistants” – Assistants Playground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Select an existing model deployment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Under Tools, enable “Code Interpreter”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Upload your datasets / files for analysis (if any)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200" i="1">
                <a:highlight>
                  <a:srgbClr val="FFFFFF"/>
                </a:highlight>
                <a:cs typeface="Arial" panose="020B0604020202020204" pitchFamily="34" charset="0"/>
              </a:rPr>
              <a:t>Note: You can upload up to 20 files, with a max file size of 512 MB each</a:t>
            </a:r>
            <a:br>
              <a:rPr lang="en-US" sz="1400" i="1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200" i="1">
                <a:highlight>
                  <a:srgbClr val="FFFFFF"/>
                </a:highlight>
                <a:cs typeface="Arial" panose="020B0604020202020204" pitchFamily="34" charset="0"/>
                <a:hlinkClick r:id="rId2"/>
              </a:rPr>
              <a:t>https://learn.microsoft.com/en-us/azure/ai-services/openai/how-to/assistant#supported-file-types</a:t>
            </a:r>
            <a:endParaRPr lang="en-US" sz="1200" i="1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1400" i="1">
              <a:highlight>
                <a:srgbClr val="FFFFFF"/>
              </a:highlight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Enter your prompt in natural language and indicate clearly which dataset(s) to analyze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Notice how the AI model </a:t>
            </a:r>
            <a:r>
              <a:rPr lang="en-US" sz="1400" i="1">
                <a:highlight>
                  <a:srgbClr val="FFFFFF"/>
                </a:highlight>
                <a:cs typeface="Arial" panose="020B0604020202020204" pitchFamily="34" charset="0"/>
              </a:rPr>
              <a:t>behaves like a data analyst</a:t>
            </a: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: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(1) Tries to understand and interpret your prompt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(2) Writes the necessary Python code based on your prompt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(3) Executes the Python code on the data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(4) Analyzes and interprets the generated results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(5) Provides a summarized response</a:t>
            </a:r>
            <a:b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</a:br>
            <a:r>
              <a:rPr lang="en-US" sz="1400">
                <a:highlight>
                  <a:srgbClr val="FFFFFF"/>
                </a:highlight>
                <a:cs typeface="Arial" panose="020B0604020202020204" pitchFamily="34" charset="0"/>
              </a:rPr>
              <a:t>     (with supporting visualizations if available)</a:t>
            </a:r>
          </a:p>
        </p:txBody>
      </p:sp>
      <p:sp>
        <p:nvSpPr>
          <p:cNvPr id="5" name="文本占位符 58">
            <a:extLst>
              <a:ext uri="{FF2B5EF4-FFF2-40B4-BE49-F238E27FC236}">
                <a16:creationId xmlns:a16="http://schemas.microsoft.com/office/drawing/2014/main" id="{02714ADB-8C3D-6496-AFE1-64ABC6BC1EE3}"/>
              </a:ext>
            </a:extLst>
          </p:cNvPr>
          <p:cNvSpPr txBox="1">
            <a:spLocks/>
          </p:cNvSpPr>
          <p:nvPr/>
        </p:nvSpPr>
        <p:spPr>
          <a:xfrm>
            <a:off x="1670051" y="488753"/>
            <a:ext cx="9418504" cy="43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2133" b="1" kern="120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/>
              <a:t>Code Interpreter in </a:t>
            </a:r>
            <a:r>
              <a:rPr lang="en-US" altLang="zh-CN" sz="2400" dirty="0"/>
              <a:t>Azure AI </a:t>
            </a:r>
            <a:r>
              <a:rPr lang="en-US" altLang="zh-CN" sz="2400"/>
              <a:t>Assistants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C85179-3BD3-F93E-2585-4DA484F2FED9}"/>
              </a:ext>
            </a:extLst>
          </p:cNvPr>
          <p:cNvGrpSpPr/>
          <p:nvPr/>
        </p:nvGrpSpPr>
        <p:grpSpPr>
          <a:xfrm>
            <a:off x="7039854" y="927685"/>
            <a:ext cx="3482095" cy="3570497"/>
            <a:chOff x="7462712" y="563675"/>
            <a:chExt cx="3482095" cy="3570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8BAC4B-43F8-BFEC-5C01-3DA225FA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2712" y="563675"/>
              <a:ext cx="3482095" cy="35704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B8FAF9-6D55-E456-8FF9-7A83B855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8102" y="3024246"/>
              <a:ext cx="2402731" cy="108661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CAA9188-B50E-4277-58B3-6E81B63C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416" y="4021100"/>
            <a:ext cx="2956923" cy="19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8">
            <a:extLst>
              <a:ext uri="{FF2B5EF4-FFF2-40B4-BE49-F238E27FC236}">
                <a16:creationId xmlns:a16="http://schemas.microsoft.com/office/drawing/2014/main" id="{A47BE644-C749-40F8-09AC-504332E5E88A}"/>
              </a:ext>
            </a:extLst>
          </p:cNvPr>
          <p:cNvSpPr txBox="1">
            <a:spLocks/>
          </p:cNvSpPr>
          <p:nvPr/>
        </p:nvSpPr>
        <p:spPr>
          <a:xfrm>
            <a:off x="1670051" y="488753"/>
            <a:ext cx="9418504" cy="43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2133" b="1" kern="120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Example: </a:t>
            </a:r>
            <a:r>
              <a:rPr lang="en-US" altLang="zh-CN" sz="2400"/>
              <a:t>Code Interpreter in </a:t>
            </a:r>
            <a:r>
              <a:rPr lang="en-US" altLang="zh-CN" sz="2400" dirty="0"/>
              <a:t>Azure AI </a:t>
            </a:r>
            <a:r>
              <a:rPr lang="en-US" altLang="zh-CN" sz="2400"/>
              <a:t>Assistants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5D768B-F2C1-904F-1210-45155E02E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95992"/>
              </p:ext>
            </p:extLst>
          </p:nvPr>
        </p:nvGraphicFramePr>
        <p:xfrm>
          <a:off x="10521949" y="367840"/>
          <a:ext cx="806824" cy="68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525" progId="Excel.SheetMacroEnabled.12">
                  <p:embed/>
                </p:oleObj>
              </mc:Choice>
              <mc:Fallback>
                <p:oleObj name="Macro-Enabled Worksheet" showAsIcon="1" r:id="rId2" imgW="914400" imgH="771525" progId="Excel.SheetMacroEnabled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93390F-828C-A97B-793B-F3EB501D80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1949" y="367840"/>
                        <a:ext cx="806824" cy="680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AD3AD6-B1AB-3B2B-0D6A-34EACAA48CBD}"/>
              </a:ext>
            </a:extLst>
          </p:cNvPr>
          <p:cNvSpPr txBox="1"/>
          <p:nvPr/>
        </p:nvSpPr>
        <p:spPr>
          <a:xfrm>
            <a:off x="10296504" y="146245"/>
            <a:ext cx="13178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/>
              <a:t>Ecommerce Sales.csv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E7847-4CD1-E40B-AF27-6462FBA6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0" y="1303130"/>
            <a:ext cx="5056334" cy="23182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8E12C1-B732-BABC-41FA-531CFDA327C9}"/>
              </a:ext>
            </a:extLst>
          </p:cNvPr>
          <p:cNvGrpSpPr/>
          <p:nvPr/>
        </p:nvGrpSpPr>
        <p:grpSpPr>
          <a:xfrm>
            <a:off x="6096000" y="1303130"/>
            <a:ext cx="5574720" cy="4830937"/>
            <a:chOff x="5970140" y="1966223"/>
            <a:chExt cx="5574720" cy="48309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15E75F-4A87-80BB-7140-3D19E649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0140" y="1966223"/>
              <a:ext cx="5574720" cy="16551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32CFDD-0DDB-16B0-AC10-6FF8BE7EF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0140" y="3621377"/>
              <a:ext cx="5574720" cy="317578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7AE2B1-6F0A-EA65-2D5B-683196DA5735}"/>
              </a:ext>
            </a:extLst>
          </p:cNvPr>
          <p:cNvSpPr txBox="1"/>
          <p:nvPr/>
        </p:nvSpPr>
        <p:spPr>
          <a:xfrm>
            <a:off x="584387" y="103936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highlight>
                  <a:srgbClr val="FFFF00"/>
                </a:highlight>
              </a:rPr>
              <a:t>Interpret and analyze the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B7B63-9F13-5291-BDE0-580C6495D07F}"/>
              </a:ext>
            </a:extLst>
          </p:cNvPr>
          <p:cNvSpPr txBox="1"/>
          <p:nvPr/>
        </p:nvSpPr>
        <p:spPr>
          <a:xfrm>
            <a:off x="6076306" y="1039361"/>
            <a:ext cx="2961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highlight>
                  <a:srgbClr val="FFFF00"/>
                </a:highlight>
              </a:rPr>
              <a:t>Diagnostic Analytics - Find correlations /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DBFA-60FC-5EA8-2987-E3A163494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40" y="3968063"/>
            <a:ext cx="5056334" cy="1254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93E2E9-79CB-7AC6-7E82-1D6C673586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9" y="5222782"/>
            <a:ext cx="5056333" cy="1231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F14E7C-7213-84B3-2526-6B61115C59E0}"/>
              </a:ext>
            </a:extLst>
          </p:cNvPr>
          <p:cNvSpPr txBox="1"/>
          <p:nvPr/>
        </p:nvSpPr>
        <p:spPr>
          <a:xfrm>
            <a:off x="584387" y="3745072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highlight>
                  <a:srgbClr val="FFFF00"/>
                </a:highlight>
              </a:rPr>
              <a:t>Perform aggregations &amp; calculations</a:t>
            </a:r>
          </a:p>
        </p:txBody>
      </p:sp>
    </p:spTree>
    <p:extLst>
      <p:ext uri="{BB962C8B-B14F-4D97-AF65-F5344CB8AC3E}">
        <p14:creationId xmlns:p14="http://schemas.microsoft.com/office/powerpoint/2010/main" val="220297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8">
            <a:extLst>
              <a:ext uri="{FF2B5EF4-FFF2-40B4-BE49-F238E27FC236}">
                <a16:creationId xmlns:a16="http://schemas.microsoft.com/office/drawing/2014/main" id="{338C4A78-86F3-BA1F-209C-FBB07472051C}"/>
              </a:ext>
            </a:extLst>
          </p:cNvPr>
          <p:cNvSpPr txBox="1">
            <a:spLocks/>
          </p:cNvSpPr>
          <p:nvPr/>
        </p:nvSpPr>
        <p:spPr>
          <a:xfrm>
            <a:off x="1670051" y="488753"/>
            <a:ext cx="9418504" cy="43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2133" b="1" kern="120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Example: </a:t>
            </a:r>
            <a:r>
              <a:rPr lang="en-US" altLang="zh-CN" sz="2400"/>
              <a:t>Code Interpreter in </a:t>
            </a:r>
            <a:r>
              <a:rPr lang="en-US" altLang="zh-CN" sz="2400" dirty="0"/>
              <a:t>Azure AI </a:t>
            </a:r>
            <a:r>
              <a:rPr lang="en-US" altLang="zh-CN" sz="2400"/>
              <a:t>Assistants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F63B3-37C7-4D26-BE48-D07741B63A2C}"/>
              </a:ext>
            </a:extLst>
          </p:cNvPr>
          <p:cNvSpPr txBox="1"/>
          <p:nvPr/>
        </p:nvSpPr>
        <p:spPr>
          <a:xfrm>
            <a:off x="10296504" y="146245"/>
            <a:ext cx="13178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/>
              <a:t>GymServices.csv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86FD04-9EF0-9AA8-BB41-2899B2BAC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54955"/>
              </p:ext>
            </p:extLst>
          </p:nvPr>
        </p:nvGraphicFramePr>
        <p:xfrm>
          <a:off x="10498138" y="3778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525" progId="Excel.SheetMacroEnabled.12">
                  <p:embed/>
                </p:oleObj>
              </mc:Choice>
              <mc:Fallback>
                <p:oleObj name="Macro-Enabled Worksheet" showAsIcon="1" r:id="rId2" imgW="914400" imgH="771525" progId="Excel.SheetMacroEnabled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D4FB75-DF76-F08C-57C5-2650169B4D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98138" y="3778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333C95-D8F8-C671-BD03-30773398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69" y="993137"/>
            <a:ext cx="4890742" cy="2337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7B8E5-E5DD-7A4B-84DA-1BABD02E8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71" y="3590590"/>
            <a:ext cx="4890742" cy="239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3DE72-E97E-3BFF-B954-1F5D158DBF19}"/>
              </a:ext>
            </a:extLst>
          </p:cNvPr>
          <p:cNvSpPr txBox="1"/>
          <p:nvPr/>
        </p:nvSpPr>
        <p:spPr>
          <a:xfrm>
            <a:off x="356871" y="3326807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highlight>
                  <a:srgbClr val="FFFF00"/>
                </a:highlight>
              </a:rPr>
              <a:t>Exploratory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D97DA-DDA9-E513-EDFC-72FFC8FAA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753" y="1403186"/>
            <a:ext cx="6555874" cy="837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C46EA-B685-A20D-05A0-2DF23F242F3D}"/>
              </a:ext>
            </a:extLst>
          </p:cNvPr>
          <p:cNvSpPr txBox="1"/>
          <p:nvPr/>
        </p:nvSpPr>
        <p:spPr>
          <a:xfrm>
            <a:off x="5396753" y="1128727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highlight>
                  <a:srgbClr val="FFFF00"/>
                </a:highlight>
              </a:rPr>
              <a:t>Prescriptive Analytics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72632E-247D-8474-ACF6-4EF76F9DE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00" y="2284112"/>
            <a:ext cx="5212964" cy="2260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6EC882-CB0A-163D-FF19-DB93D4868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588722"/>
            <a:ext cx="3795071" cy="1867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69C35A-F1B3-08FD-F8F1-0D183E73CD78}"/>
              </a:ext>
            </a:extLst>
          </p:cNvPr>
          <p:cNvSpPr txBox="1"/>
          <p:nvPr/>
        </p:nvSpPr>
        <p:spPr>
          <a:xfrm>
            <a:off x="356871" y="6302778"/>
            <a:ext cx="1147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Total Tokens used: 6315</a:t>
            </a:r>
            <a:br>
              <a:rPr lang="en-US" sz="70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sz="70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(In: </a:t>
            </a:r>
            <a:r>
              <a:rPr lang="en-US" sz="700" b="0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4884</a:t>
            </a:r>
            <a:r>
              <a:rPr lang="en-US" sz="70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, Out: 1431) 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2975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504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Segoe UI</vt:lpstr>
      <vt:lpstr>Wingdings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Addison Bain</dc:creator>
  <cp:lastModifiedBy>Addison Bain</cp:lastModifiedBy>
  <cp:revision>1</cp:revision>
  <dcterms:created xsi:type="dcterms:W3CDTF">2024-06-17T13:16:08Z</dcterms:created>
  <dcterms:modified xsi:type="dcterms:W3CDTF">2024-06-17T13:18:13Z</dcterms:modified>
</cp:coreProperties>
</file>