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3" r:id="rId8"/>
    <p:sldId id="264" r:id="rId9"/>
    <p:sldId id="266" r:id="rId10"/>
    <p:sldId id="265" r:id="rId11"/>
    <p:sldId id="268"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00" autoAdjust="0"/>
  </p:normalViewPr>
  <p:slideViewPr>
    <p:cSldViewPr snapToGrid="0">
      <p:cViewPr varScale="1">
        <p:scale>
          <a:sx n="68" d="100"/>
          <a:sy n="68" d="100"/>
        </p:scale>
        <p:origin x="7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Quantity of Item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Quantity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Sheet1!$A$2:$A$49</c:f>
              <c:numCache>
                <c:formatCode>m/d/yyyy</c:formatCode>
                <c:ptCount val="48"/>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pt idx="43">
                  <c:v>43678</c:v>
                </c:pt>
                <c:pt idx="44">
                  <c:v>43709</c:v>
                </c:pt>
                <c:pt idx="45">
                  <c:v>43739</c:v>
                </c:pt>
                <c:pt idx="46">
                  <c:v>43770</c:v>
                </c:pt>
                <c:pt idx="47">
                  <c:v>43800</c:v>
                </c:pt>
              </c:numCache>
            </c:numRef>
          </c:xVal>
          <c:yVal>
            <c:numRef>
              <c:f>Sheet1!$B$2:$B$49</c:f>
              <c:numCache>
                <c:formatCode>General</c:formatCode>
                <c:ptCount val="48"/>
                <c:pt idx="0">
                  <c:v>50</c:v>
                </c:pt>
                <c:pt idx="1">
                  <c:v>60</c:v>
                </c:pt>
                <c:pt idx="2">
                  <c:v>75</c:v>
                </c:pt>
                <c:pt idx="3">
                  <c:v>90</c:v>
                </c:pt>
                <c:pt idx="4">
                  <c:v>115</c:v>
                </c:pt>
                <c:pt idx="5">
                  <c:v>140</c:v>
                </c:pt>
                <c:pt idx="6">
                  <c:v>160</c:v>
                </c:pt>
                <c:pt idx="7">
                  <c:v>175</c:v>
                </c:pt>
                <c:pt idx="8">
                  <c:v>100</c:v>
                </c:pt>
                <c:pt idx="9">
                  <c:v>80</c:v>
                </c:pt>
                <c:pt idx="10">
                  <c:v>70</c:v>
                </c:pt>
                <c:pt idx="11">
                  <c:v>60</c:v>
                </c:pt>
                <c:pt idx="12">
                  <c:v>50</c:v>
                </c:pt>
                <c:pt idx="13">
                  <c:v>60</c:v>
                </c:pt>
                <c:pt idx="14">
                  <c:v>75</c:v>
                </c:pt>
                <c:pt idx="15">
                  <c:v>90</c:v>
                </c:pt>
                <c:pt idx="16">
                  <c:v>115</c:v>
                </c:pt>
                <c:pt idx="17">
                  <c:v>140</c:v>
                </c:pt>
                <c:pt idx="18">
                  <c:v>160</c:v>
                </c:pt>
                <c:pt idx="19">
                  <c:v>175</c:v>
                </c:pt>
                <c:pt idx="20">
                  <c:v>100</c:v>
                </c:pt>
                <c:pt idx="21">
                  <c:v>80</c:v>
                </c:pt>
                <c:pt idx="22">
                  <c:v>70</c:v>
                </c:pt>
                <c:pt idx="23">
                  <c:v>60</c:v>
                </c:pt>
                <c:pt idx="24">
                  <c:v>50</c:v>
                </c:pt>
                <c:pt idx="25">
                  <c:v>60</c:v>
                </c:pt>
                <c:pt idx="26">
                  <c:v>75</c:v>
                </c:pt>
                <c:pt idx="27">
                  <c:v>90</c:v>
                </c:pt>
                <c:pt idx="28">
                  <c:v>115</c:v>
                </c:pt>
                <c:pt idx="29">
                  <c:v>140</c:v>
                </c:pt>
                <c:pt idx="30">
                  <c:v>160</c:v>
                </c:pt>
                <c:pt idx="31">
                  <c:v>175</c:v>
                </c:pt>
                <c:pt idx="32">
                  <c:v>100</c:v>
                </c:pt>
                <c:pt idx="33">
                  <c:v>80</c:v>
                </c:pt>
                <c:pt idx="34">
                  <c:v>70</c:v>
                </c:pt>
                <c:pt idx="35">
                  <c:v>60</c:v>
                </c:pt>
                <c:pt idx="36">
                  <c:v>50</c:v>
                </c:pt>
                <c:pt idx="37">
                  <c:v>60</c:v>
                </c:pt>
                <c:pt idx="38">
                  <c:v>75</c:v>
                </c:pt>
                <c:pt idx="39">
                  <c:v>90</c:v>
                </c:pt>
                <c:pt idx="40">
                  <c:v>115</c:v>
                </c:pt>
                <c:pt idx="41">
                  <c:v>140</c:v>
                </c:pt>
                <c:pt idx="42">
                  <c:v>160</c:v>
                </c:pt>
                <c:pt idx="43">
                  <c:v>175</c:v>
                </c:pt>
                <c:pt idx="44">
                  <c:v>100</c:v>
                </c:pt>
                <c:pt idx="45">
                  <c:v>80</c:v>
                </c:pt>
                <c:pt idx="46">
                  <c:v>70</c:v>
                </c:pt>
                <c:pt idx="47">
                  <c:v>60</c:v>
                </c:pt>
              </c:numCache>
            </c:numRef>
          </c:yVal>
          <c:smooth val="0"/>
          <c:extLst>
            <c:ext xmlns:c16="http://schemas.microsoft.com/office/drawing/2014/chart" uri="{C3380CC4-5D6E-409C-BE32-E72D297353CC}">
              <c16:uniqueId val="{00000000-C85A-48AB-90DE-F197D01C1923}"/>
            </c:ext>
          </c:extLst>
        </c:ser>
        <c:dLbls>
          <c:showLegendKey val="0"/>
          <c:showVal val="0"/>
          <c:showCatName val="0"/>
          <c:showSerName val="0"/>
          <c:showPercent val="0"/>
          <c:showBubbleSize val="0"/>
        </c:dLbls>
        <c:axId val="1868859519"/>
        <c:axId val="1707990303"/>
      </c:scatterChart>
      <c:valAx>
        <c:axId val="1868859519"/>
        <c:scaling>
          <c:orientation val="minMax"/>
          <c:max val="43850"/>
          <c:min val="42370"/>
        </c:scaling>
        <c:delete val="0"/>
        <c:axPos val="b"/>
        <c:majorGridlines>
          <c:spPr>
            <a:ln w="9525" cap="flat" cmpd="sng" algn="ctr">
              <a:solidFill>
                <a:schemeClr val="tx1">
                  <a:lumMod val="15000"/>
                  <a:lumOff val="85000"/>
                </a:schemeClr>
              </a:solidFill>
              <a:round/>
            </a:ln>
            <a:effectLst/>
          </c:spPr>
        </c:majorGridlines>
        <c:numFmt formatCode="[$-409]mm\-yyyy;@" sourceLinked="0"/>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7990303"/>
        <c:crosses val="autoZero"/>
        <c:crossBetween val="midCat"/>
        <c:majorUnit val="370"/>
      </c:valAx>
      <c:valAx>
        <c:axId val="170799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85951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PACF - Lag</a:t>
            </a:r>
            <a:r>
              <a:rPr lang="en-US" baseline="0"/>
              <a:t> Correlation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Data</c:v>
                </c:pt>
              </c:strCache>
            </c:strRef>
          </c:tx>
          <c:spPr>
            <a:solidFill>
              <a:schemeClr val="accent1"/>
            </a:solidFill>
            <a:ln>
              <a:noFill/>
            </a:ln>
            <a:effectLst/>
          </c:spPr>
          <c:invertIfNegative val="0"/>
          <c:cat>
            <c:strRef>
              <c:f>Sheet2!$A$2:$A$6</c:f>
              <c:strCache>
                <c:ptCount val="5"/>
                <c:pt idx="0">
                  <c:v>1 month</c:v>
                </c:pt>
                <c:pt idx="1">
                  <c:v>2 months</c:v>
                </c:pt>
                <c:pt idx="2">
                  <c:v>3 months</c:v>
                </c:pt>
                <c:pt idx="3">
                  <c:v>4 months</c:v>
                </c:pt>
                <c:pt idx="4">
                  <c:v>5 months</c:v>
                </c:pt>
              </c:strCache>
            </c:strRef>
          </c:cat>
          <c:val>
            <c:numRef>
              <c:f>Sheet2!$B$2:$B$6</c:f>
              <c:numCache>
                <c:formatCode>General</c:formatCode>
                <c:ptCount val="5"/>
                <c:pt idx="0">
                  <c:v>5</c:v>
                </c:pt>
                <c:pt idx="1">
                  <c:v>4</c:v>
                </c:pt>
                <c:pt idx="2">
                  <c:v>1</c:v>
                </c:pt>
                <c:pt idx="3">
                  <c:v>-1</c:v>
                </c:pt>
                <c:pt idx="4">
                  <c:v>-4</c:v>
                </c:pt>
              </c:numCache>
            </c:numRef>
          </c:val>
          <c:extLst>
            <c:ext xmlns:c16="http://schemas.microsoft.com/office/drawing/2014/chart" uri="{C3380CC4-5D6E-409C-BE32-E72D297353CC}">
              <c16:uniqueId val="{00000000-58E7-4750-9776-28092DFE663E}"/>
            </c:ext>
          </c:extLst>
        </c:ser>
        <c:dLbls>
          <c:showLegendKey val="0"/>
          <c:showVal val="0"/>
          <c:showCatName val="0"/>
          <c:showSerName val="0"/>
          <c:showPercent val="0"/>
          <c:showBubbleSize val="0"/>
        </c:dLbls>
        <c:gapWidth val="219"/>
        <c:overlap val="-27"/>
        <c:axId val="1911818319"/>
        <c:axId val="1877823615"/>
      </c:barChart>
      <c:catAx>
        <c:axId val="191181831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7823615"/>
        <c:crosses val="autoZero"/>
        <c:auto val="1"/>
        <c:lblAlgn val="ctr"/>
        <c:lblOffset val="100"/>
        <c:noMultiLvlLbl val="0"/>
      </c:catAx>
      <c:valAx>
        <c:axId val="1877823615"/>
        <c:scaling>
          <c:orientation val="minMax"/>
          <c:max val="5"/>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11818319"/>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C9FBD-2493-4DF6-812B-0607A3BE3B96}"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D3BCA-D328-4588-B794-4EBA9D876554}" type="slidenum">
              <a:rPr lang="en-US" smtClean="0"/>
              <a:t>‹#›</a:t>
            </a:fld>
            <a:endParaRPr lang="en-US"/>
          </a:p>
        </p:txBody>
      </p:sp>
    </p:spTree>
    <p:extLst>
      <p:ext uri="{BB962C8B-B14F-4D97-AF65-F5344CB8AC3E}">
        <p14:creationId xmlns:p14="http://schemas.microsoft.com/office/powerpoint/2010/main" val="338833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have to be price, but can be any metric: quantity of something, price of something, stock market, weather</a:t>
            </a:r>
          </a:p>
        </p:txBody>
      </p:sp>
      <p:sp>
        <p:nvSpPr>
          <p:cNvPr id="4" name="Slide Number Placeholder 3"/>
          <p:cNvSpPr>
            <a:spLocks noGrp="1"/>
          </p:cNvSpPr>
          <p:nvPr>
            <p:ph type="sldNum" sz="quarter" idx="5"/>
          </p:nvPr>
        </p:nvSpPr>
        <p:spPr/>
        <p:txBody>
          <a:bodyPr/>
          <a:lstStyle/>
          <a:p>
            <a:fld id="{57DD3BCA-D328-4588-B794-4EBA9D876554}" type="slidenum">
              <a:rPr lang="en-US" smtClean="0"/>
              <a:t>2</a:t>
            </a:fld>
            <a:endParaRPr lang="en-US"/>
          </a:p>
        </p:txBody>
      </p:sp>
    </p:spTree>
    <p:extLst>
      <p:ext uri="{BB962C8B-B14F-4D97-AF65-F5344CB8AC3E}">
        <p14:creationId xmlns:p14="http://schemas.microsoft.com/office/powerpoint/2010/main" val="6014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let’s assume that you are a manager and are tasked with predicting the quantity of your item demanded in the coming year. Month by month, the quantity demanded changes drastically. You don’t want to have too much or too little in any given month.</a:t>
            </a:r>
          </a:p>
          <a:p>
            <a:r>
              <a:rPr lang="en-US" dirty="0"/>
              <a:t>When we draw out the demand of our item we can clearly see a pattern. It climbs through the first half of the year and then dips until the beginning of the year to where it starts over again. </a:t>
            </a:r>
          </a:p>
        </p:txBody>
      </p:sp>
      <p:sp>
        <p:nvSpPr>
          <p:cNvPr id="4" name="Slide Number Placeholder 3"/>
          <p:cNvSpPr>
            <a:spLocks noGrp="1"/>
          </p:cNvSpPr>
          <p:nvPr>
            <p:ph type="sldNum" sz="quarter" idx="5"/>
          </p:nvPr>
        </p:nvSpPr>
        <p:spPr/>
        <p:txBody>
          <a:bodyPr/>
          <a:lstStyle/>
          <a:p>
            <a:fld id="{57DD3BCA-D328-4588-B794-4EBA9D876554}" type="slidenum">
              <a:rPr lang="en-US" smtClean="0"/>
              <a:t>3</a:t>
            </a:fld>
            <a:endParaRPr lang="en-US"/>
          </a:p>
        </p:txBody>
      </p:sp>
    </p:spTree>
    <p:extLst>
      <p:ext uri="{BB962C8B-B14F-4D97-AF65-F5344CB8AC3E}">
        <p14:creationId xmlns:p14="http://schemas.microsoft.com/office/powerpoint/2010/main" val="41921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to say, we don’t want to use all of our lag values.</a:t>
            </a:r>
          </a:p>
          <a:p>
            <a:r>
              <a:rPr lang="en-US" dirty="0"/>
              <a:t>But how do we know what lag values to use?</a:t>
            </a:r>
          </a:p>
        </p:txBody>
      </p:sp>
      <p:sp>
        <p:nvSpPr>
          <p:cNvPr id="4" name="Slide Number Placeholder 3"/>
          <p:cNvSpPr>
            <a:spLocks noGrp="1"/>
          </p:cNvSpPr>
          <p:nvPr>
            <p:ph type="sldNum" sz="quarter" idx="5"/>
          </p:nvPr>
        </p:nvSpPr>
        <p:spPr/>
        <p:txBody>
          <a:bodyPr/>
          <a:lstStyle/>
          <a:p>
            <a:fld id="{57DD3BCA-D328-4588-B794-4EBA9D876554}" type="slidenum">
              <a:rPr lang="en-US" smtClean="0"/>
              <a:t>4</a:t>
            </a:fld>
            <a:endParaRPr lang="en-US"/>
          </a:p>
        </p:txBody>
      </p:sp>
    </p:spTree>
    <p:extLst>
      <p:ext uri="{BB962C8B-B14F-4D97-AF65-F5344CB8AC3E}">
        <p14:creationId xmlns:p14="http://schemas.microsoft.com/office/powerpoint/2010/main" val="10162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Auto Correlation Function:</a:t>
            </a:r>
          </a:p>
          <a:p>
            <a:r>
              <a:rPr lang="en-US" dirty="0"/>
              <a:t>Basics: The PACF value of a lag is a direct correlation to the value today WITHOUT considering the intermediary values. For example above, the PACF value of month 3 shows how much correlation it has with today and ignores the values of 2 months ago and 1 month ago. It is only the direct effect. We only want to use the lags that have a strong direct effect, both positive and negative. </a:t>
            </a:r>
          </a:p>
          <a:p>
            <a:endParaRPr lang="en-US" dirty="0"/>
          </a:p>
          <a:p>
            <a:r>
              <a:rPr lang="en-US" dirty="0"/>
              <a:t>In the chart above, the dotted lines show a cutoff point. That is, all values in between those lines are considered not statistically significant from 0. So we should not use those. Therefore, we would want to use lag values: 1 month, 2 months, and 5 months.</a:t>
            </a:r>
          </a:p>
        </p:txBody>
      </p:sp>
      <p:sp>
        <p:nvSpPr>
          <p:cNvPr id="4" name="Slide Number Placeholder 3"/>
          <p:cNvSpPr>
            <a:spLocks noGrp="1"/>
          </p:cNvSpPr>
          <p:nvPr>
            <p:ph type="sldNum" sz="quarter" idx="5"/>
          </p:nvPr>
        </p:nvSpPr>
        <p:spPr/>
        <p:txBody>
          <a:bodyPr/>
          <a:lstStyle/>
          <a:p>
            <a:fld id="{57DD3BCA-D328-4588-B794-4EBA9D876554}" type="slidenum">
              <a:rPr lang="en-US" smtClean="0"/>
              <a:t>5</a:t>
            </a:fld>
            <a:endParaRPr lang="en-US"/>
          </a:p>
        </p:txBody>
      </p:sp>
    </p:spTree>
    <p:extLst>
      <p:ext uri="{BB962C8B-B14F-4D97-AF65-F5344CB8AC3E}">
        <p14:creationId xmlns:p14="http://schemas.microsoft.com/office/powerpoint/2010/main" val="61655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dirty="0">
                <a:effectLst/>
              </a:rPr>
              <a:t>β</a:t>
            </a:r>
            <a:r>
              <a:rPr lang="en-US" b="1" baseline="-25000" dirty="0">
                <a:effectLst/>
              </a:rPr>
              <a:t>0</a:t>
            </a:r>
            <a:r>
              <a:rPr lang="en-US" b="1" dirty="0">
                <a:effectLst/>
              </a:rPr>
              <a:t> </a:t>
            </a:r>
            <a:r>
              <a:rPr lang="en-US" dirty="0"/>
              <a:t> is some coefficient.</a:t>
            </a:r>
          </a:p>
          <a:p>
            <a:r>
              <a:rPr lang="el-GR" sz="1200" b="1" dirty="0">
                <a:effectLst/>
              </a:rPr>
              <a:t>β</a:t>
            </a:r>
            <a:r>
              <a:rPr lang="en-US" sz="1200" b="1" baseline="-25000" dirty="0">
                <a:effectLst/>
              </a:rPr>
              <a:t>1</a:t>
            </a:r>
            <a:r>
              <a:rPr lang="en-US" sz="1200" b="1" dirty="0">
                <a:effectLst/>
              </a:rPr>
              <a:t>M</a:t>
            </a:r>
            <a:r>
              <a:rPr lang="en-US" sz="1200" b="1" baseline="-25000" dirty="0">
                <a:effectLst/>
              </a:rPr>
              <a:t>t-1</a:t>
            </a:r>
            <a:r>
              <a:rPr lang="en-US" sz="1200" b="1" dirty="0">
                <a:effectLst/>
              </a:rPr>
              <a:t> </a:t>
            </a:r>
            <a:r>
              <a:rPr lang="en-US" sz="1200" b="0" dirty="0">
                <a:effectLst/>
              </a:rPr>
              <a:t>is another coefficient times our lag value 1 month ago</a:t>
            </a:r>
          </a:p>
          <a:p>
            <a:r>
              <a:rPr lang="el-GR" sz="1200" b="1" dirty="0">
                <a:effectLst/>
              </a:rPr>
              <a:t>β</a:t>
            </a:r>
            <a:r>
              <a:rPr lang="en-US" sz="1200" b="1" baseline="-25000" dirty="0">
                <a:effectLst/>
              </a:rPr>
              <a:t>2</a:t>
            </a:r>
            <a:r>
              <a:rPr lang="en-US" sz="1200" b="1" dirty="0">
                <a:effectLst/>
              </a:rPr>
              <a:t>M</a:t>
            </a:r>
            <a:r>
              <a:rPr lang="en-US" sz="1200" b="1" baseline="-25000" dirty="0">
                <a:effectLst/>
              </a:rPr>
              <a:t>t-2</a:t>
            </a:r>
            <a:r>
              <a:rPr lang="en-US" sz="1200" b="1" dirty="0">
                <a:effectLst/>
              </a:rPr>
              <a:t> </a:t>
            </a:r>
            <a:r>
              <a:rPr lang="en-US" sz="1200" b="0" dirty="0">
                <a:effectLst/>
              </a:rPr>
              <a:t>is another coefficient times our lag value 2 months ago</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effectLst/>
              </a:rPr>
              <a:t>β</a:t>
            </a:r>
            <a:r>
              <a:rPr lang="en-US" sz="1200" b="1" baseline="-25000" dirty="0">
                <a:effectLst/>
              </a:rPr>
              <a:t>5</a:t>
            </a:r>
            <a:r>
              <a:rPr lang="en-US" sz="1200" b="1" dirty="0">
                <a:effectLst/>
              </a:rPr>
              <a:t>M</a:t>
            </a:r>
            <a:r>
              <a:rPr lang="en-US" sz="1200" b="1" baseline="-25000" dirty="0">
                <a:effectLst/>
              </a:rPr>
              <a:t>t-5</a:t>
            </a:r>
            <a:r>
              <a:rPr lang="en-US" sz="1200" b="1" dirty="0">
                <a:effectLst/>
              </a:rPr>
              <a:t> </a:t>
            </a:r>
            <a:r>
              <a:rPr lang="en-US" sz="1200" b="0" dirty="0">
                <a:effectLst/>
              </a:rPr>
              <a:t>is another coefficient times our lag value 5 months ago</a:t>
            </a:r>
          </a:p>
          <a:p>
            <a:r>
              <a:rPr lang="el-GR" sz="1200" b="1" i="0" kern="1200" dirty="0">
                <a:solidFill>
                  <a:schemeClr val="tx1"/>
                </a:solidFill>
                <a:effectLst/>
                <a:latin typeface="+mn-lt"/>
                <a:ea typeface="+mn-ea"/>
                <a:cs typeface="+mn-cs"/>
              </a:rPr>
              <a:t>ε</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our error term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our data from the PACF plot, this would be a good model to estimate the demand today</a:t>
            </a:r>
          </a:p>
          <a:p>
            <a:endParaRPr lang="en-US" b="0" dirty="0"/>
          </a:p>
        </p:txBody>
      </p:sp>
      <p:sp>
        <p:nvSpPr>
          <p:cNvPr id="4" name="Slide Number Placeholder 3"/>
          <p:cNvSpPr>
            <a:spLocks noGrp="1"/>
          </p:cNvSpPr>
          <p:nvPr>
            <p:ph type="sldNum" sz="quarter" idx="5"/>
          </p:nvPr>
        </p:nvSpPr>
        <p:spPr/>
        <p:txBody>
          <a:bodyPr/>
          <a:lstStyle/>
          <a:p>
            <a:fld id="{57DD3BCA-D328-4588-B794-4EBA9D876554}" type="slidenum">
              <a:rPr lang="en-US" smtClean="0"/>
              <a:t>6</a:t>
            </a:fld>
            <a:endParaRPr lang="en-US"/>
          </a:p>
        </p:txBody>
      </p:sp>
    </p:spTree>
    <p:extLst>
      <p:ext uri="{BB962C8B-B14F-4D97-AF65-F5344CB8AC3E}">
        <p14:creationId xmlns:p14="http://schemas.microsoft.com/office/powerpoint/2010/main" val="28549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Let’s assume that you were asked to bring cupcakes every week to a party. Previous to today, on average you were bringing 10 cupcakes, but that amount was always off due to more and less people attending the party.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M = your mean (which in this example is 10)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cs typeface="Dubai Light" panose="020B0303030403030204" pitchFamily="34" charset="-78"/>
              </a:rPr>
              <a:t>Φ</a:t>
            </a:r>
            <a:r>
              <a:rPr lang="en-US" sz="1200" baseline="-25000" dirty="0">
                <a:cs typeface="Dubai Light" panose="020B0303030403030204" pitchFamily="34" charset="-78"/>
              </a:rPr>
              <a:t>1</a:t>
            </a:r>
            <a:r>
              <a:rPr lang="en-US" sz="1200" baseline="0" dirty="0">
                <a:cs typeface="Dubai Light" panose="020B0303030403030204" pitchFamily="34" charset="-78"/>
              </a:rPr>
              <a:t> = some coefficient (which in this example is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ubai Light" panose="020B0303030403030204" pitchFamily="34" charset="-78"/>
                <a:cs typeface="Dubai Light" panose="020B0303030403030204" pitchFamily="34" charset="-78"/>
              </a:rPr>
              <a:t>ε</a:t>
            </a:r>
            <a:r>
              <a:rPr lang="en-US" sz="1200" baseline="-25000" dirty="0">
                <a:latin typeface="Dubai Light" panose="020B0303030403030204" pitchFamily="34" charset="-78"/>
                <a:cs typeface="Dubai Light" panose="020B0303030403030204" pitchFamily="34" charset="-78"/>
              </a:rPr>
              <a:t>t-1</a:t>
            </a:r>
            <a:r>
              <a:rPr lang="en-US" sz="1200" baseline="0" dirty="0">
                <a:latin typeface="Dubai Light" panose="020B0303030403030204" pitchFamily="34" charset="-78"/>
                <a:cs typeface="Dubai Light" panose="020B0303030403030204" pitchFamily="34" charset="-78"/>
              </a:rPr>
              <a:t> = error from the previous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cs typeface="Dubai Light" panose="020B0303030403030204" pitchFamily="34" charset="-78"/>
              </a:rPr>
              <a:t>This model works because you will always start with the average amount (10) cupcakes each month. Then we will adjust this number by 50% of the error from last month. </a:t>
            </a: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f^</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predicted number of cupcakes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ε</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error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f</a:t>
            </a:r>
            <a:r>
              <a:rPr lang="en-US" sz="1200" baseline="-25000" dirty="0">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a:t>
            </a:r>
            <a:r>
              <a:rPr lang="en-US" sz="1200" baseline="-25000" dirty="0">
                <a:effectLst/>
                <a:latin typeface="Dubai Light" panose="020B0303030403030204" pitchFamily="34" charset="-78"/>
                <a:cs typeface="Dubai Light" panose="020B0303030403030204" pitchFamily="34" charset="-78"/>
              </a:rPr>
              <a:t> </a:t>
            </a:r>
            <a:r>
              <a:rPr lang="en-US" sz="1200" baseline="0" dirty="0">
                <a:effectLst/>
                <a:latin typeface="Dubai Light" panose="020B0303030403030204" pitchFamily="34" charset="-78"/>
                <a:cs typeface="Dubai Light" panose="020B0303030403030204" pitchFamily="34" charset="-78"/>
              </a:rPr>
              <a:t>number of cupcakes actually needed</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p:txBody>
      </p:sp>
      <p:sp>
        <p:nvSpPr>
          <p:cNvPr id="4" name="Slide Number Placeholder 3"/>
          <p:cNvSpPr>
            <a:spLocks noGrp="1"/>
          </p:cNvSpPr>
          <p:nvPr>
            <p:ph type="sldNum" sz="quarter" idx="5"/>
          </p:nvPr>
        </p:nvSpPr>
        <p:spPr/>
        <p:txBody>
          <a:bodyPr/>
          <a:lstStyle/>
          <a:p>
            <a:fld id="{57DD3BCA-D328-4588-B794-4EBA9D876554}" type="slidenum">
              <a:rPr lang="en-US" smtClean="0"/>
              <a:t>10</a:t>
            </a:fld>
            <a:endParaRPr lang="en-US"/>
          </a:p>
        </p:txBody>
      </p:sp>
    </p:spTree>
    <p:extLst>
      <p:ext uri="{BB962C8B-B14F-4D97-AF65-F5344CB8AC3E}">
        <p14:creationId xmlns:p14="http://schemas.microsoft.com/office/powerpoint/2010/main" val="1585965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Let’s assume that you were asked to bring cupcakes every week to a party. Previous to today, on average you were bringing 10 cupcakes, but that amount was always off due to more and less people attending the party.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M = your mean (which in this example is 10)</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cs typeface="Dubai Light" panose="020B0303030403030204" pitchFamily="34" charset="-78"/>
              </a:rPr>
              <a:t>Φ</a:t>
            </a:r>
            <a:r>
              <a:rPr lang="en-US" sz="1200" baseline="-25000" dirty="0">
                <a:cs typeface="Dubai Light" panose="020B0303030403030204" pitchFamily="34" charset="-78"/>
              </a:rPr>
              <a:t>1</a:t>
            </a:r>
            <a:r>
              <a:rPr lang="en-US" sz="1200" baseline="0" dirty="0">
                <a:cs typeface="Dubai Light" panose="020B0303030403030204" pitchFamily="34" charset="-78"/>
              </a:rPr>
              <a:t> = some coefficient (which in this example is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ubai Light" panose="020B0303030403030204" pitchFamily="34" charset="-78"/>
                <a:cs typeface="Dubai Light" panose="020B0303030403030204" pitchFamily="34" charset="-78"/>
              </a:rPr>
              <a:t>ε</a:t>
            </a:r>
            <a:r>
              <a:rPr lang="en-US" sz="1200" baseline="-25000" dirty="0">
                <a:latin typeface="Dubai Light" panose="020B0303030403030204" pitchFamily="34" charset="-78"/>
                <a:cs typeface="Dubai Light" panose="020B0303030403030204" pitchFamily="34" charset="-78"/>
              </a:rPr>
              <a:t>t-1</a:t>
            </a:r>
            <a:r>
              <a:rPr lang="en-US" sz="1200" baseline="0" dirty="0">
                <a:latin typeface="Dubai Light" panose="020B0303030403030204" pitchFamily="34" charset="-78"/>
                <a:cs typeface="Dubai Light" panose="020B0303030403030204" pitchFamily="34" charset="-78"/>
              </a:rPr>
              <a:t> = error from the previous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cs typeface="Dubai Light" panose="020B0303030403030204" pitchFamily="34" charset="-78"/>
              </a:rPr>
              <a:t>This model works because you will always start with the average amount (10) cupcakes each month. Then we will adjust this number by 50% of the error from last month. </a:t>
            </a: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Dubai Light" panose="020B0303030403030204" pitchFamily="34" charset="-78"/>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f^</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predicted number of cupcakes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Dubai Light" panose="020B0303030403030204" pitchFamily="34" charset="-78"/>
                <a:cs typeface="Dubai Light" panose="020B0303030403030204" pitchFamily="34" charset="-78"/>
              </a:rPr>
              <a:t>ε</a:t>
            </a:r>
            <a:r>
              <a:rPr lang="en-US" sz="1200" baseline="-25000" dirty="0" err="1">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error at time t</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Dubai Light" panose="020B0303030403030204" pitchFamily="34" charset="-78"/>
                <a:cs typeface="Dubai Light" panose="020B0303030403030204" pitchFamily="34" charset="-78"/>
              </a:rPr>
              <a:t>f</a:t>
            </a:r>
            <a:r>
              <a:rPr lang="en-US" sz="1200" baseline="-25000" dirty="0">
                <a:effectLst/>
                <a:latin typeface="Dubai Light" panose="020B0303030403030204" pitchFamily="34" charset="-78"/>
                <a:cs typeface="Dubai Light" panose="020B0303030403030204" pitchFamily="34" charset="-78"/>
              </a:rPr>
              <a:t>t</a:t>
            </a:r>
            <a:r>
              <a:rPr lang="en-US" sz="1200" baseline="0" dirty="0">
                <a:effectLst/>
                <a:latin typeface="Dubai Light" panose="020B0303030403030204" pitchFamily="34" charset="-78"/>
                <a:cs typeface="Dubai Light" panose="020B0303030403030204" pitchFamily="34" charset="-78"/>
              </a:rPr>
              <a:t> = </a:t>
            </a:r>
            <a:r>
              <a:rPr lang="en-US" sz="1200" baseline="-25000" dirty="0">
                <a:effectLst/>
                <a:latin typeface="Dubai Light" panose="020B0303030403030204" pitchFamily="34" charset="-78"/>
                <a:cs typeface="Dubai Light" panose="020B0303030403030204" pitchFamily="34" charset="-78"/>
              </a:rPr>
              <a:t> </a:t>
            </a:r>
            <a:r>
              <a:rPr lang="en-US" sz="1200" baseline="0" dirty="0">
                <a:effectLst/>
                <a:latin typeface="Dubai Light" panose="020B0303030403030204" pitchFamily="34" charset="-78"/>
                <a:cs typeface="Dubai Light" panose="020B0303030403030204" pitchFamily="34" charset="-78"/>
              </a:rPr>
              <a:t>number of cupcakes actually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effectLst/>
              <a:latin typeface="Dubai Light" panose="020B0303030403030204" pitchFamily="34" charset="-78"/>
              <a:ea typeface="Calibri" panose="020F0502020204030204" pitchFamily="34" charset="0"/>
              <a:cs typeface="Dubai Light" panose="020B0303030403030204" pitchFamily="34"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So let’s work through this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1: our prediction </a:t>
            </a:r>
            <a:r>
              <a:rPr lang="en-US" sz="1200" baseline="0" dirty="0" err="1">
                <a:effectLst/>
                <a:latin typeface="Dubai Light" panose="020B0303030403030204" pitchFamily="34" charset="-78"/>
                <a:ea typeface="Calibri" panose="020F0502020204030204" pitchFamily="34" charset="0"/>
                <a:cs typeface="Dubai Light" panose="020B0303030403030204" pitchFamily="34" charset="-78"/>
              </a:rPr>
              <a:t>f^</a:t>
            </a:r>
            <a:r>
              <a:rPr lang="en-US" sz="1200" baseline="-25000" dirty="0" err="1">
                <a:effectLst/>
                <a:latin typeface="Dubai Light" panose="020B0303030403030204" pitchFamily="34" charset="-78"/>
                <a:ea typeface="Calibri" panose="020F0502020204030204" pitchFamily="34" charset="0"/>
                <a:cs typeface="Dubai Light" panose="020B0303030403030204" pitchFamily="34" charset="-78"/>
              </a:rPr>
              <a:t>t</a:t>
            </a: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 is 10 since that is our Mu value. After the party we actually brought 2 too many. So our actual value f</a:t>
            </a:r>
            <a:r>
              <a:rPr lang="en-US" sz="1200" baseline="-25000" dirty="0">
                <a:effectLst/>
                <a:latin typeface="Dubai Light" panose="020B0303030403030204" pitchFamily="34" charset="-78"/>
                <a:ea typeface="Calibri" panose="020F0502020204030204" pitchFamily="34" charset="0"/>
                <a:cs typeface="Dubai Light" panose="020B0303030403030204" pitchFamily="34" charset="-78"/>
              </a:rPr>
              <a:t>t</a:t>
            </a: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 is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2: our predicted value is 10 + 0.5*-2 = 9 After the party we brought 2 too few. So the actual value of cupcakes needed this week was 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3: our predicted value is 10 + 0.5*2 = 11 After the party we brought the exact amount.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4: our predicted value is 10+ 0.5*0 = 10 After the party we brought 2 too few. So the actual amount of cupcakes needed this week was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Dubai Light" panose="020B0303030403030204" pitchFamily="34" charset="-78"/>
                <a:ea typeface="Calibri" panose="020F0502020204030204" pitchFamily="34" charset="0"/>
                <a:cs typeface="Dubai Light" panose="020B0303030403030204" pitchFamily="34" charset="-78"/>
              </a:rPr>
              <a:t>Week 5: our predicted value is 10+ 0.5*2 = 11 After the party we brought 1 too few. So the actual amount of cupcakes needed this week was 12.</a:t>
            </a:r>
            <a:endParaRPr lang="en-US" sz="1200" dirty="0">
              <a:effectLst/>
              <a:latin typeface="Dubai Light" panose="020B0303030403030204" pitchFamily="34" charset="-78"/>
              <a:ea typeface="Calibri" panose="020F0502020204030204" pitchFamily="34" charset="0"/>
              <a:cs typeface="Dubai Light" panose="020B0303030403030204" pitchFamily="34" charset="-78"/>
            </a:endParaRPr>
          </a:p>
        </p:txBody>
      </p:sp>
      <p:sp>
        <p:nvSpPr>
          <p:cNvPr id="4" name="Slide Number Placeholder 3"/>
          <p:cNvSpPr>
            <a:spLocks noGrp="1"/>
          </p:cNvSpPr>
          <p:nvPr>
            <p:ph type="sldNum" sz="quarter" idx="5"/>
          </p:nvPr>
        </p:nvSpPr>
        <p:spPr/>
        <p:txBody>
          <a:bodyPr/>
          <a:lstStyle/>
          <a:p>
            <a:fld id="{57DD3BCA-D328-4588-B794-4EBA9D876554}" type="slidenum">
              <a:rPr lang="en-US" smtClean="0"/>
              <a:t>11</a:t>
            </a:fld>
            <a:endParaRPr lang="en-US"/>
          </a:p>
        </p:txBody>
      </p:sp>
    </p:spTree>
    <p:extLst>
      <p:ext uri="{BB962C8B-B14F-4D97-AF65-F5344CB8AC3E}">
        <p14:creationId xmlns:p14="http://schemas.microsoft.com/office/powerpoint/2010/main" val="519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D3BCA-D328-4588-B794-4EBA9D876554}" type="slidenum">
              <a:rPr lang="en-US" smtClean="0"/>
              <a:t>12</a:t>
            </a:fld>
            <a:endParaRPr lang="en-US"/>
          </a:p>
        </p:txBody>
      </p:sp>
    </p:spTree>
    <p:extLst>
      <p:ext uri="{BB962C8B-B14F-4D97-AF65-F5344CB8AC3E}">
        <p14:creationId xmlns:p14="http://schemas.microsoft.com/office/powerpoint/2010/main" val="17622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6058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7108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07614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2747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69208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20805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24671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881576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41938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13352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C801B-A900-42A7-988C-6711586C37A8}"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58847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00478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801B-A900-42A7-988C-6711586C37A8}"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97512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C801B-A900-42A7-988C-6711586C37A8}"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356185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C801B-A900-42A7-988C-6711586C37A8}"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02294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261928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C801B-A900-42A7-988C-6711586C37A8}"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198B-9D05-4D8D-AF3A-A7FE4A5E9F08}" type="slidenum">
              <a:rPr lang="en-US" smtClean="0"/>
              <a:t>‹#›</a:t>
            </a:fld>
            <a:endParaRPr lang="en-US"/>
          </a:p>
        </p:txBody>
      </p:sp>
    </p:spTree>
    <p:extLst>
      <p:ext uri="{BB962C8B-B14F-4D97-AF65-F5344CB8AC3E}">
        <p14:creationId xmlns:p14="http://schemas.microsoft.com/office/powerpoint/2010/main" val="110317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2C801B-A900-42A7-988C-6711586C37A8}" type="datetimeFigureOut">
              <a:rPr lang="en-US" smtClean="0"/>
              <a:t>10/6/2020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CD198B-9D05-4D8D-AF3A-A7FE4A5E9F08}" type="slidenum">
              <a:rPr lang="en-US" smtClean="0"/>
              <a:t>‹#›</a:t>
            </a:fld>
            <a:endParaRPr lang="en-US"/>
          </a:p>
        </p:txBody>
      </p:sp>
    </p:spTree>
    <p:extLst>
      <p:ext uri="{BB962C8B-B14F-4D97-AF65-F5344CB8AC3E}">
        <p14:creationId xmlns:p14="http://schemas.microsoft.com/office/powerpoint/2010/main" val="728715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3CEC-D8C1-4AB8-9C06-50A1B1B57028}"/>
              </a:ext>
            </a:extLst>
          </p:cNvPr>
          <p:cNvSpPr>
            <a:spLocks noGrp="1"/>
          </p:cNvSpPr>
          <p:nvPr>
            <p:ph type="ctrTitle"/>
          </p:nvPr>
        </p:nvSpPr>
        <p:spPr/>
        <p:txBody>
          <a:bodyPr/>
          <a:lstStyle/>
          <a:p>
            <a:r>
              <a:rPr lang="en-US" dirty="0"/>
              <a:t>ARMA</a:t>
            </a:r>
          </a:p>
        </p:txBody>
      </p:sp>
      <p:sp>
        <p:nvSpPr>
          <p:cNvPr id="3" name="Subtitle 2">
            <a:extLst>
              <a:ext uri="{FF2B5EF4-FFF2-40B4-BE49-F238E27FC236}">
                <a16:creationId xmlns:a16="http://schemas.microsoft.com/office/drawing/2014/main" id="{44DBA88F-A02B-46E4-B4D6-E1205DBD4A44}"/>
              </a:ext>
            </a:extLst>
          </p:cNvPr>
          <p:cNvSpPr>
            <a:spLocks noGrp="1"/>
          </p:cNvSpPr>
          <p:nvPr>
            <p:ph type="subTitle" idx="1"/>
          </p:nvPr>
        </p:nvSpPr>
        <p:spPr/>
        <p:txBody>
          <a:bodyPr/>
          <a:lstStyle/>
          <a:p>
            <a:r>
              <a:rPr lang="en-US" dirty="0">
                <a:solidFill>
                  <a:srgbClr val="FF0000"/>
                </a:solidFill>
              </a:rPr>
              <a:t>A</a:t>
            </a:r>
            <a:r>
              <a:rPr lang="en-US" dirty="0"/>
              <a:t>utoreg</a:t>
            </a:r>
            <a:r>
              <a:rPr lang="en-US" dirty="0">
                <a:solidFill>
                  <a:srgbClr val="FF0000"/>
                </a:solidFill>
              </a:rPr>
              <a:t>r</a:t>
            </a:r>
            <a:r>
              <a:rPr lang="en-US" dirty="0"/>
              <a:t>ession Modeling</a:t>
            </a:r>
          </a:p>
          <a:p>
            <a:r>
              <a:rPr lang="en-US" dirty="0">
                <a:solidFill>
                  <a:srgbClr val="FF0000"/>
                </a:solidFill>
              </a:rPr>
              <a:t>M</a:t>
            </a:r>
            <a:r>
              <a:rPr lang="en-US" dirty="0"/>
              <a:t>oving </a:t>
            </a:r>
            <a:r>
              <a:rPr lang="en-US" dirty="0">
                <a:solidFill>
                  <a:srgbClr val="FF0000"/>
                </a:solidFill>
              </a:rPr>
              <a:t>A</a:t>
            </a:r>
            <a:r>
              <a:rPr lang="en-US" dirty="0"/>
              <a:t>verage Modeling</a:t>
            </a:r>
          </a:p>
        </p:txBody>
      </p:sp>
    </p:spTree>
    <p:extLst>
      <p:ext uri="{BB962C8B-B14F-4D97-AF65-F5344CB8AC3E}">
        <p14:creationId xmlns:p14="http://schemas.microsoft.com/office/powerpoint/2010/main" val="356638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9CEE-B4FD-40E5-A012-DE4EC74C679B}"/>
              </a:ext>
            </a:extLst>
          </p:cNvPr>
          <p:cNvSpPr>
            <a:spLocks noGrp="1"/>
          </p:cNvSpPr>
          <p:nvPr>
            <p:ph type="title"/>
          </p:nvPr>
        </p:nvSpPr>
        <p:spPr/>
        <p:txBody>
          <a:bodyPr/>
          <a:lstStyle/>
          <a:p>
            <a:r>
              <a:rPr lang="en-US" dirty="0"/>
              <a:t>MA: An Example</a:t>
            </a:r>
          </a:p>
        </p:txBody>
      </p:sp>
      <p:graphicFrame>
        <p:nvGraphicFramePr>
          <p:cNvPr id="7" name="Table 6">
            <a:extLst>
              <a:ext uri="{FF2B5EF4-FFF2-40B4-BE49-F238E27FC236}">
                <a16:creationId xmlns:a16="http://schemas.microsoft.com/office/drawing/2014/main" id="{B97660EB-57FC-4CE2-9A66-D23E7E22D3C1}"/>
              </a:ext>
            </a:extLst>
          </p:cNvPr>
          <p:cNvGraphicFramePr>
            <a:graphicFrameLocks noGrp="1"/>
          </p:cNvGraphicFramePr>
          <p:nvPr>
            <p:extLst>
              <p:ext uri="{D42A27DB-BD31-4B8C-83A1-F6EECF244321}">
                <p14:modId xmlns:p14="http://schemas.microsoft.com/office/powerpoint/2010/main" val="2532517083"/>
              </p:ext>
            </p:extLst>
          </p:nvPr>
        </p:nvGraphicFramePr>
        <p:xfrm>
          <a:off x="4121689" y="1580050"/>
          <a:ext cx="7145868" cy="4991719"/>
        </p:xfrm>
        <a:graphic>
          <a:graphicData uri="http://schemas.openxmlformats.org/drawingml/2006/table">
            <a:tbl>
              <a:tblPr firstRow="1" firstCol="1" bandRow="1">
                <a:tableStyleId>{5C22544A-7EE6-4342-B048-85BDC9FD1C3A}</a:tableStyleId>
              </a:tblPr>
              <a:tblGrid>
                <a:gridCol w="1786467">
                  <a:extLst>
                    <a:ext uri="{9D8B030D-6E8A-4147-A177-3AD203B41FA5}">
                      <a16:colId xmlns:a16="http://schemas.microsoft.com/office/drawing/2014/main" val="2331951496"/>
                    </a:ext>
                  </a:extLst>
                </a:gridCol>
                <a:gridCol w="1786467">
                  <a:extLst>
                    <a:ext uri="{9D8B030D-6E8A-4147-A177-3AD203B41FA5}">
                      <a16:colId xmlns:a16="http://schemas.microsoft.com/office/drawing/2014/main" val="3230970086"/>
                    </a:ext>
                  </a:extLst>
                </a:gridCol>
                <a:gridCol w="1786467">
                  <a:extLst>
                    <a:ext uri="{9D8B030D-6E8A-4147-A177-3AD203B41FA5}">
                      <a16:colId xmlns:a16="http://schemas.microsoft.com/office/drawing/2014/main" val="3188191470"/>
                    </a:ext>
                  </a:extLst>
                </a:gridCol>
                <a:gridCol w="1786467">
                  <a:extLst>
                    <a:ext uri="{9D8B030D-6E8A-4147-A177-3AD203B41FA5}">
                      <a16:colId xmlns:a16="http://schemas.microsoft.com/office/drawing/2014/main" val="1157367063"/>
                    </a:ext>
                  </a:extLst>
                </a:gridCol>
              </a:tblGrid>
              <a:tr h="825661">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err="1">
                          <a:effectLst/>
                          <a:latin typeface="Dubai Light" panose="020B0303030403030204" pitchFamily="34" charset="-78"/>
                          <a:cs typeface="Dubai Light" panose="020B0303030403030204" pitchFamily="34" charset="-78"/>
                        </a:rPr>
                        <a:t>f̂</a:t>
                      </a:r>
                      <a:r>
                        <a:rPr lang="en-US" sz="3400" baseline="-25000" dirty="0" err="1">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err="1">
                          <a:effectLst/>
                          <a:latin typeface="Dubai Light" panose="020B0303030403030204" pitchFamily="34" charset="-78"/>
                          <a:cs typeface="Dubai Light" panose="020B0303030403030204" pitchFamily="34" charset="-78"/>
                        </a:rPr>
                        <a:t>ε</a:t>
                      </a:r>
                      <a:r>
                        <a:rPr lang="en-US" sz="3400" baseline="-25000" dirty="0" err="1">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f</a:t>
                      </a:r>
                      <a:r>
                        <a:rPr lang="en-US" sz="3400" baseline="-25000" dirty="0">
                          <a:effectLst/>
                          <a:latin typeface="Dubai Light" panose="020B0303030403030204" pitchFamily="34" charset="-78"/>
                          <a:cs typeface="Dubai Light" panose="020B0303030403030204" pitchFamily="34" charset="-78"/>
                        </a:rPr>
                        <a:t>t</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92345106"/>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1</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10</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8 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38234466"/>
                  </a:ext>
                </a:extLst>
              </a:tr>
              <a:tr h="863414">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2</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9</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879406921"/>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3</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11</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0 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661561255"/>
                  </a:ext>
                </a:extLst>
              </a:tr>
              <a:tr h="825661">
                <a:tc>
                  <a:txBody>
                    <a:bodyPr/>
                    <a:lstStyle/>
                    <a:p>
                      <a:pPr marL="0" marR="0" algn="ctr">
                        <a:lnSpc>
                          <a:spcPct val="107000"/>
                        </a:lnSpc>
                        <a:spcBef>
                          <a:spcPts val="0"/>
                        </a:spcBef>
                        <a:spcAft>
                          <a:spcPts val="0"/>
                        </a:spcAft>
                      </a:pPr>
                      <a:r>
                        <a:rPr lang="en-US" sz="3400">
                          <a:effectLst/>
                          <a:latin typeface="Dubai Light" panose="020B0303030403030204" pitchFamily="34" charset="-78"/>
                          <a:cs typeface="Dubai Light" panose="020B0303030403030204" pitchFamily="34" charset="-78"/>
                        </a:rPr>
                        <a:t>4</a:t>
                      </a:r>
                      <a:endParaRPr lang="en-US" sz="340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10</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3432091904"/>
                  </a:ext>
                </a:extLst>
              </a:tr>
              <a:tr h="825661">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5</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 11</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tc>
                  <a:txBody>
                    <a:bodyPr/>
                    <a:lstStyle/>
                    <a:p>
                      <a:pPr marL="0" marR="0" algn="ctr">
                        <a:lnSpc>
                          <a:spcPct val="107000"/>
                        </a:lnSpc>
                        <a:spcBef>
                          <a:spcPts val="0"/>
                        </a:spcBef>
                        <a:spcAft>
                          <a:spcPts val="0"/>
                        </a:spcAft>
                      </a:pPr>
                      <a:r>
                        <a:rPr lang="en-US" sz="3400" dirty="0">
                          <a:effectLst/>
                          <a:latin typeface="Dubai Light" panose="020B0303030403030204" pitchFamily="34" charset="-78"/>
                          <a:cs typeface="Dubai Light" panose="020B0303030403030204" pitchFamily="34" charset="-78"/>
                        </a:rPr>
                        <a:t>12 </a:t>
                      </a:r>
                      <a:endParaRPr lang="en-US" sz="3400" dirty="0">
                        <a:effectLst/>
                        <a:latin typeface="Dubai Light" panose="020B0303030403030204" pitchFamily="34" charset="-78"/>
                        <a:ea typeface="Calibri" panose="020F0502020204030204" pitchFamily="34" charset="0"/>
                        <a:cs typeface="Dubai Light" panose="020B0303030403030204" pitchFamily="34" charset="-78"/>
                      </a:endParaRPr>
                    </a:p>
                  </a:txBody>
                  <a:tcPr marL="206359" marR="206359" marT="0" marB="0" anchor="ctr"/>
                </a:tc>
                <a:extLst>
                  <a:ext uri="{0D108BD9-81ED-4DB2-BD59-A6C34878D82A}">
                    <a16:rowId xmlns:a16="http://schemas.microsoft.com/office/drawing/2014/main" val="2506174588"/>
                  </a:ext>
                </a:extLst>
              </a:tr>
            </a:tbl>
          </a:graphicData>
        </a:graphic>
      </p:graphicFrame>
      <p:sp>
        <p:nvSpPr>
          <p:cNvPr id="8" name="TextBox 7">
            <a:extLst>
              <a:ext uri="{FF2B5EF4-FFF2-40B4-BE49-F238E27FC236}">
                <a16:creationId xmlns:a16="http://schemas.microsoft.com/office/drawing/2014/main" id="{35992DD6-E3CA-4F12-9458-C72C9B194533}"/>
              </a:ext>
            </a:extLst>
          </p:cNvPr>
          <p:cNvSpPr txBox="1"/>
          <p:nvPr/>
        </p:nvSpPr>
        <p:spPr>
          <a:xfrm>
            <a:off x="0" y="1682044"/>
            <a:ext cx="3770489" cy="1870705"/>
          </a:xfrm>
          <a:prstGeom prst="rect">
            <a:avLst/>
          </a:prstGeom>
          <a:noFill/>
        </p:spPr>
        <p:txBody>
          <a:bodyPr wrap="square" rtlCol="0">
            <a:spAutoFit/>
          </a:bodyPr>
          <a:lstStyle/>
          <a:p>
            <a:pPr algn="ctr">
              <a:lnSpc>
                <a:spcPct val="107000"/>
              </a:lnSpc>
            </a:pPr>
            <a:r>
              <a:rPr lang="en-US" sz="3600" dirty="0" err="1">
                <a:latin typeface="Dubai Light" panose="020B0303030403030204" pitchFamily="34" charset="-78"/>
                <a:cs typeface="Dubai Light" panose="020B0303030403030204" pitchFamily="34" charset="-78"/>
              </a:rPr>
              <a:t>f̂</a:t>
            </a:r>
            <a:r>
              <a:rPr lang="en-US" sz="3600" baseline="-25000" dirty="0" err="1">
                <a:latin typeface="Dubai Light" panose="020B0303030403030204" pitchFamily="34" charset="-78"/>
                <a:cs typeface="Dubai Light" panose="020B0303030403030204" pitchFamily="34" charset="-78"/>
              </a:rPr>
              <a:t>t</a:t>
            </a:r>
            <a:r>
              <a:rPr lang="en-US" sz="3600" baseline="-25000" dirty="0">
                <a:latin typeface="Dubai Light" panose="020B0303030403030204" pitchFamily="34" charset="-78"/>
                <a:cs typeface="Dubai Light" panose="020B0303030403030204" pitchFamily="34" charset="-78"/>
              </a:rPr>
              <a:t> </a:t>
            </a:r>
            <a:r>
              <a:rPr lang="en-US" sz="3600" dirty="0">
                <a:latin typeface="Dubai Light" panose="020B0303030403030204" pitchFamily="34" charset="-78"/>
                <a:cs typeface="Dubai Light" panose="020B0303030403030204" pitchFamily="34" charset="-78"/>
              </a:rPr>
              <a:t>= M + </a:t>
            </a: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latin typeface="Dubai Light" panose="020B0303030403030204" pitchFamily="34" charset="-78"/>
                <a:cs typeface="Dubai Light" panose="020B0303030403030204" pitchFamily="34" charset="-78"/>
              </a:rPr>
              <a:t>ε</a:t>
            </a:r>
            <a:r>
              <a:rPr lang="en-US" sz="3600" baseline="-25000" dirty="0">
                <a:latin typeface="Dubai Light" panose="020B0303030403030204" pitchFamily="34" charset="-78"/>
                <a:cs typeface="Dubai Light" panose="020B0303030403030204" pitchFamily="34" charset="-78"/>
              </a:rPr>
              <a:t>t-1</a:t>
            </a:r>
          </a:p>
          <a:p>
            <a:pPr algn="ctr">
              <a:lnSpc>
                <a:spcPct val="107000"/>
              </a:lnSpc>
            </a:pPr>
            <a:r>
              <a:rPr lang="en-US" sz="3600" dirty="0">
                <a:latin typeface="Dubai Light" panose="020B0303030403030204" pitchFamily="34" charset="-78"/>
                <a:ea typeface="Calibri" panose="020F0502020204030204" pitchFamily="34" charset="0"/>
                <a:cs typeface="Dubai Light" panose="020B0303030403030204" pitchFamily="34" charset="-78"/>
              </a:rPr>
              <a:t>M = 10</a:t>
            </a:r>
          </a:p>
          <a:p>
            <a:pPr algn="ctr">
              <a:lnSpc>
                <a:spcPct val="107000"/>
              </a:lnSpc>
            </a:pP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cs typeface="Dubai Light" panose="020B0303030403030204" pitchFamily="34" charset="-78"/>
              </a:rPr>
              <a:t> = 0.5</a:t>
            </a:r>
            <a:endParaRPr lang="en-US" sz="3600" dirty="0">
              <a:latin typeface="Dubai Light" panose="020B0303030403030204" pitchFamily="34" charset="-78"/>
              <a:ea typeface="Calibri" panose="020F0502020204030204" pitchFamily="34" charset="0"/>
              <a:cs typeface="Dubai Light" panose="020B0303030403030204" pitchFamily="34" charset="-78"/>
            </a:endParaRPr>
          </a:p>
        </p:txBody>
      </p:sp>
    </p:spTree>
    <p:extLst>
      <p:ext uri="{BB962C8B-B14F-4D97-AF65-F5344CB8AC3E}">
        <p14:creationId xmlns:p14="http://schemas.microsoft.com/office/powerpoint/2010/main" val="52167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9CEE-B4FD-40E5-A012-DE4EC74C679B}"/>
              </a:ext>
            </a:extLst>
          </p:cNvPr>
          <p:cNvSpPr>
            <a:spLocks noGrp="1"/>
          </p:cNvSpPr>
          <p:nvPr>
            <p:ph type="title"/>
          </p:nvPr>
        </p:nvSpPr>
        <p:spPr/>
        <p:txBody>
          <a:bodyPr/>
          <a:lstStyle/>
          <a:p>
            <a:r>
              <a:rPr lang="en-US" dirty="0"/>
              <a:t>MA: An Example</a:t>
            </a:r>
          </a:p>
        </p:txBody>
      </p:sp>
      <p:sp>
        <p:nvSpPr>
          <p:cNvPr id="8" name="TextBox 7">
            <a:extLst>
              <a:ext uri="{FF2B5EF4-FFF2-40B4-BE49-F238E27FC236}">
                <a16:creationId xmlns:a16="http://schemas.microsoft.com/office/drawing/2014/main" id="{35992DD6-E3CA-4F12-9458-C72C9B194533}"/>
              </a:ext>
            </a:extLst>
          </p:cNvPr>
          <p:cNvSpPr txBox="1"/>
          <p:nvPr/>
        </p:nvSpPr>
        <p:spPr>
          <a:xfrm>
            <a:off x="0" y="1682044"/>
            <a:ext cx="3770489" cy="1870705"/>
          </a:xfrm>
          <a:prstGeom prst="rect">
            <a:avLst/>
          </a:prstGeom>
          <a:noFill/>
        </p:spPr>
        <p:txBody>
          <a:bodyPr wrap="square" rtlCol="0">
            <a:spAutoFit/>
          </a:bodyPr>
          <a:lstStyle/>
          <a:p>
            <a:pPr algn="ctr">
              <a:lnSpc>
                <a:spcPct val="107000"/>
              </a:lnSpc>
            </a:pPr>
            <a:r>
              <a:rPr lang="en-US" sz="3600" dirty="0" err="1">
                <a:latin typeface="Dubai Light" panose="020B0303030403030204" pitchFamily="34" charset="-78"/>
                <a:cs typeface="Dubai Light" panose="020B0303030403030204" pitchFamily="34" charset="-78"/>
              </a:rPr>
              <a:t>f̂</a:t>
            </a:r>
            <a:r>
              <a:rPr lang="en-US" sz="3600" baseline="-25000" dirty="0" err="1">
                <a:latin typeface="Dubai Light" panose="020B0303030403030204" pitchFamily="34" charset="-78"/>
                <a:cs typeface="Dubai Light" panose="020B0303030403030204" pitchFamily="34" charset="-78"/>
              </a:rPr>
              <a:t>t</a:t>
            </a:r>
            <a:r>
              <a:rPr lang="en-US" sz="3600" baseline="-25000" dirty="0">
                <a:latin typeface="Dubai Light" panose="020B0303030403030204" pitchFamily="34" charset="-78"/>
                <a:cs typeface="Dubai Light" panose="020B0303030403030204" pitchFamily="34" charset="-78"/>
              </a:rPr>
              <a:t> </a:t>
            </a:r>
            <a:r>
              <a:rPr lang="en-US" sz="3600" dirty="0">
                <a:latin typeface="Dubai Light" panose="020B0303030403030204" pitchFamily="34" charset="-78"/>
                <a:cs typeface="Dubai Light" panose="020B0303030403030204" pitchFamily="34" charset="-78"/>
              </a:rPr>
              <a:t>= M + </a:t>
            </a: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latin typeface="Dubai Light" panose="020B0303030403030204" pitchFamily="34" charset="-78"/>
                <a:cs typeface="Dubai Light" panose="020B0303030403030204" pitchFamily="34" charset="-78"/>
              </a:rPr>
              <a:t>ε</a:t>
            </a:r>
            <a:r>
              <a:rPr lang="en-US" sz="3600" baseline="-25000" dirty="0">
                <a:latin typeface="Dubai Light" panose="020B0303030403030204" pitchFamily="34" charset="-78"/>
                <a:cs typeface="Dubai Light" panose="020B0303030403030204" pitchFamily="34" charset="-78"/>
              </a:rPr>
              <a:t>t-1</a:t>
            </a:r>
          </a:p>
          <a:p>
            <a:pPr algn="ctr">
              <a:lnSpc>
                <a:spcPct val="107000"/>
              </a:lnSpc>
            </a:pPr>
            <a:r>
              <a:rPr lang="en-US" sz="3600" dirty="0">
                <a:latin typeface="Dubai Light" panose="020B0303030403030204" pitchFamily="34" charset="-78"/>
                <a:ea typeface="Calibri" panose="020F0502020204030204" pitchFamily="34" charset="0"/>
                <a:cs typeface="Dubai Light" panose="020B0303030403030204" pitchFamily="34" charset="-78"/>
              </a:rPr>
              <a:t>M = 10</a:t>
            </a:r>
          </a:p>
          <a:p>
            <a:pPr algn="ctr">
              <a:lnSpc>
                <a:spcPct val="107000"/>
              </a:lnSpc>
            </a:pPr>
            <a:r>
              <a:rPr lang="el-GR" sz="3600" dirty="0">
                <a:cs typeface="Dubai Light" panose="020B0303030403030204" pitchFamily="34" charset="-78"/>
              </a:rPr>
              <a:t>ϕ</a:t>
            </a:r>
            <a:r>
              <a:rPr lang="en-US" sz="3600" baseline="-25000" dirty="0">
                <a:cs typeface="Dubai Light" panose="020B0303030403030204" pitchFamily="34" charset="-78"/>
              </a:rPr>
              <a:t>1</a:t>
            </a:r>
            <a:r>
              <a:rPr lang="en-US" sz="3600" dirty="0">
                <a:cs typeface="Dubai Light" panose="020B0303030403030204" pitchFamily="34" charset="-78"/>
              </a:rPr>
              <a:t> = 0.5</a:t>
            </a:r>
            <a:endParaRPr lang="en-US" sz="3600" dirty="0">
              <a:latin typeface="Dubai Light" panose="020B0303030403030204" pitchFamily="34" charset="-78"/>
              <a:ea typeface="Calibri" panose="020F0502020204030204" pitchFamily="34" charset="0"/>
              <a:cs typeface="Dubai Light" panose="020B0303030403030204" pitchFamily="34" charset="-78"/>
            </a:endParaRPr>
          </a:p>
        </p:txBody>
      </p:sp>
      <p:sp>
        <p:nvSpPr>
          <p:cNvPr id="6" name="AutoShape 3">
            <a:extLst>
              <a:ext uri="{FF2B5EF4-FFF2-40B4-BE49-F238E27FC236}">
                <a16:creationId xmlns:a16="http://schemas.microsoft.com/office/drawing/2014/main" id="{10F91C48-2039-459C-A505-147D75A8A27F}"/>
              </a:ext>
            </a:extLst>
          </p:cNvPr>
          <p:cNvSpPr>
            <a:spLocks noChangeAspect="1" noChangeArrowheads="1" noTextEdit="1"/>
          </p:cNvSpPr>
          <p:nvPr/>
        </p:nvSpPr>
        <p:spPr bwMode="auto">
          <a:xfrm>
            <a:off x="4657726" y="1682750"/>
            <a:ext cx="6081713"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EF37AFC8-CA95-4FD5-A9CF-399920EFB33B}"/>
              </a:ext>
            </a:extLst>
          </p:cNvPr>
          <p:cNvSpPr>
            <a:spLocks noChangeArrowheads="1"/>
          </p:cNvSpPr>
          <p:nvPr/>
        </p:nvSpPr>
        <p:spPr bwMode="auto">
          <a:xfrm>
            <a:off x="4660901"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3B790F4B-5B1C-4892-B920-2DC90FF90AD9}"/>
              </a:ext>
            </a:extLst>
          </p:cNvPr>
          <p:cNvSpPr>
            <a:spLocks noChangeArrowheads="1"/>
          </p:cNvSpPr>
          <p:nvPr/>
        </p:nvSpPr>
        <p:spPr bwMode="auto">
          <a:xfrm>
            <a:off x="6173788" y="1689100"/>
            <a:ext cx="1514475"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FF1BB737-5E05-4B63-BE13-A8DC95A34A92}"/>
              </a:ext>
            </a:extLst>
          </p:cNvPr>
          <p:cNvSpPr>
            <a:spLocks noChangeArrowheads="1"/>
          </p:cNvSpPr>
          <p:nvPr/>
        </p:nvSpPr>
        <p:spPr bwMode="auto">
          <a:xfrm>
            <a:off x="7688263"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EC24344F-0A73-41DB-B56F-12C3C6252F7B}"/>
              </a:ext>
            </a:extLst>
          </p:cNvPr>
          <p:cNvSpPr>
            <a:spLocks noChangeArrowheads="1"/>
          </p:cNvSpPr>
          <p:nvPr/>
        </p:nvSpPr>
        <p:spPr bwMode="auto">
          <a:xfrm>
            <a:off x="9201151" y="1689100"/>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62953182-625A-4D23-9F1F-517614DFA60F}"/>
              </a:ext>
            </a:extLst>
          </p:cNvPr>
          <p:cNvSpPr>
            <a:spLocks noChangeArrowheads="1"/>
          </p:cNvSpPr>
          <p:nvPr/>
        </p:nvSpPr>
        <p:spPr bwMode="auto">
          <a:xfrm>
            <a:off x="4660901" y="2386013"/>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0">
            <a:extLst>
              <a:ext uri="{FF2B5EF4-FFF2-40B4-BE49-F238E27FC236}">
                <a16:creationId xmlns:a16="http://schemas.microsoft.com/office/drawing/2014/main" id="{6F7717A7-5AF0-404E-8E2E-313F920E2346}"/>
              </a:ext>
            </a:extLst>
          </p:cNvPr>
          <p:cNvSpPr>
            <a:spLocks noChangeArrowheads="1"/>
          </p:cNvSpPr>
          <p:nvPr/>
        </p:nvSpPr>
        <p:spPr bwMode="auto">
          <a:xfrm>
            <a:off x="6173788" y="2386013"/>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a:extLst>
              <a:ext uri="{FF2B5EF4-FFF2-40B4-BE49-F238E27FC236}">
                <a16:creationId xmlns:a16="http://schemas.microsoft.com/office/drawing/2014/main" id="{CAE76F7C-E7E6-46F2-89E8-B503A9278E8D}"/>
              </a:ext>
            </a:extLst>
          </p:cNvPr>
          <p:cNvSpPr>
            <a:spLocks noChangeArrowheads="1"/>
          </p:cNvSpPr>
          <p:nvPr/>
        </p:nvSpPr>
        <p:spPr bwMode="auto">
          <a:xfrm>
            <a:off x="7688263" y="238601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
            <a:extLst>
              <a:ext uri="{FF2B5EF4-FFF2-40B4-BE49-F238E27FC236}">
                <a16:creationId xmlns:a16="http://schemas.microsoft.com/office/drawing/2014/main" id="{EDC862F9-1638-47E5-BBEF-6B528D36C171}"/>
              </a:ext>
            </a:extLst>
          </p:cNvPr>
          <p:cNvSpPr>
            <a:spLocks noChangeArrowheads="1"/>
          </p:cNvSpPr>
          <p:nvPr/>
        </p:nvSpPr>
        <p:spPr bwMode="auto">
          <a:xfrm>
            <a:off x="9201151" y="238601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B047BE2E-0D72-4419-B09E-5FD167C88682}"/>
              </a:ext>
            </a:extLst>
          </p:cNvPr>
          <p:cNvSpPr>
            <a:spLocks noChangeArrowheads="1"/>
          </p:cNvSpPr>
          <p:nvPr/>
        </p:nvSpPr>
        <p:spPr bwMode="auto">
          <a:xfrm>
            <a:off x="4660901" y="3084513"/>
            <a:ext cx="1512888" cy="73025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a:extLst>
              <a:ext uri="{FF2B5EF4-FFF2-40B4-BE49-F238E27FC236}">
                <a16:creationId xmlns:a16="http://schemas.microsoft.com/office/drawing/2014/main" id="{522EB00C-E0D5-4701-9369-2C4ED3CC402F}"/>
              </a:ext>
            </a:extLst>
          </p:cNvPr>
          <p:cNvSpPr>
            <a:spLocks noChangeArrowheads="1"/>
          </p:cNvSpPr>
          <p:nvPr/>
        </p:nvSpPr>
        <p:spPr bwMode="auto">
          <a:xfrm>
            <a:off x="6173788" y="3084513"/>
            <a:ext cx="1514475"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DC3D8497-9B31-4241-BD65-FDF9A663078A}"/>
              </a:ext>
            </a:extLst>
          </p:cNvPr>
          <p:cNvSpPr>
            <a:spLocks noChangeArrowheads="1"/>
          </p:cNvSpPr>
          <p:nvPr/>
        </p:nvSpPr>
        <p:spPr bwMode="auto">
          <a:xfrm>
            <a:off x="7688263" y="3084513"/>
            <a:ext cx="1512888"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FDCE99FF-ED97-4CA8-A6C9-64B2290D0D9B}"/>
              </a:ext>
            </a:extLst>
          </p:cNvPr>
          <p:cNvSpPr>
            <a:spLocks noChangeArrowheads="1"/>
          </p:cNvSpPr>
          <p:nvPr/>
        </p:nvSpPr>
        <p:spPr bwMode="auto">
          <a:xfrm>
            <a:off x="9201151" y="3084513"/>
            <a:ext cx="1512888" cy="730250"/>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7F5D3CD2-7B8D-4C1D-AA5B-2E87FAE29452}"/>
              </a:ext>
            </a:extLst>
          </p:cNvPr>
          <p:cNvSpPr>
            <a:spLocks noChangeArrowheads="1"/>
          </p:cNvSpPr>
          <p:nvPr/>
        </p:nvSpPr>
        <p:spPr bwMode="auto">
          <a:xfrm>
            <a:off x="4660901" y="3814763"/>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A21A68C6-B959-4491-B914-42BCB7DF84BA}"/>
              </a:ext>
            </a:extLst>
          </p:cNvPr>
          <p:cNvSpPr>
            <a:spLocks noChangeArrowheads="1"/>
          </p:cNvSpPr>
          <p:nvPr/>
        </p:nvSpPr>
        <p:spPr bwMode="auto">
          <a:xfrm>
            <a:off x="6173788" y="3814763"/>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CECF5F9A-E1CE-45CC-B011-6B0CE7F0FABF}"/>
              </a:ext>
            </a:extLst>
          </p:cNvPr>
          <p:cNvSpPr>
            <a:spLocks noChangeArrowheads="1"/>
          </p:cNvSpPr>
          <p:nvPr/>
        </p:nvSpPr>
        <p:spPr bwMode="auto">
          <a:xfrm>
            <a:off x="7688263" y="381476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E704972-C81F-4BA2-A92F-B389A3919EF0}"/>
              </a:ext>
            </a:extLst>
          </p:cNvPr>
          <p:cNvSpPr>
            <a:spLocks noChangeArrowheads="1"/>
          </p:cNvSpPr>
          <p:nvPr/>
        </p:nvSpPr>
        <p:spPr bwMode="auto">
          <a:xfrm>
            <a:off x="9201151" y="3814763"/>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CEA8D275-2C9B-43A9-8772-307D814956D1}"/>
              </a:ext>
            </a:extLst>
          </p:cNvPr>
          <p:cNvSpPr>
            <a:spLocks noChangeArrowheads="1"/>
          </p:cNvSpPr>
          <p:nvPr/>
        </p:nvSpPr>
        <p:spPr bwMode="auto">
          <a:xfrm>
            <a:off x="4660901" y="4513263"/>
            <a:ext cx="1512888" cy="696913"/>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5C8BEA4F-ADD0-41D4-8CBF-5D0477853524}"/>
              </a:ext>
            </a:extLst>
          </p:cNvPr>
          <p:cNvSpPr>
            <a:spLocks noChangeArrowheads="1"/>
          </p:cNvSpPr>
          <p:nvPr/>
        </p:nvSpPr>
        <p:spPr bwMode="auto">
          <a:xfrm>
            <a:off x="6173788" y="4513263"/>
            <a:ext cx="1514475"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A591746A-6659-4E50-A126-005DF95EB307}"/>
              </a:ext>
            </a:extLst>
          </p:cNvPr>
          <p:cNvSpPr>
            <a:spLocks noChangeArrowheads="1"/>
          </p:cNvSpPr>
          <p:nvPr/>
        </p:nvSpPr>
        <p:spPr bwMode="auto">
          <a:xfrm>
            <a:off x="7688263" y="4513263"/>
            <a:ext cx="1512888"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167C1611-2C5B-4648-8C3C-CE09B275106D}"/>
              </a:ext>
            </a:extLst>
          </p:cNvPr>
          <p:cNvSpPr>
            <a:spLocks noChangeArrowheads="1"/>
          </p:cNvSpPr>
          <p:nvPr/>
        </p:nvSpPr>
        <p:spPr bwMode="auto">
          <a:xfrm>
            <a:off x="9201151" y="4513263"/>
            <a:ext cx="1512888" cy="696913"/>
          </a:xfrm>
          <a:prstGeom prst="rect">
            <a:avLst/>
          </a:prstGeom>
          <a:solidFill>
            <a:srgbClr val="F4E9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a:extLst>
              <a:ext uri="{FF2B5EF4-FFF2-40B4-BE49-F238E27FC236}">
                <a16:creationId xmlns:a16="http://schemas.microsoft.com/office/drawing/2014/main" id="{67D523AB-5F7C-49CB-9DBD-F11B1FEC7CCA}"/>
              </a:ext>
            </a:extLst>
          </p:cNvPr>
          <p:cNvSpPr>
            <a:spLocks noChangeArrowheads="1"/>
          </p:cNvSpPr>
          <p:nvPr/>
        </p:nvSpPr>
        <p:spPr bwMode="auto">
          <a:xfrm>
            <a:off x="4660901" y="5210175"/>
            <a:ext cx="1512888" cy="698500"/>
          </a:xfrm>
          <a:prstGeom prst="rect">
            <a:avLst/>
          </a:prstGeom>
          <a:solidFill>
            <a:srgbClr val="BC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a:extLst>
              <a:ext uri="{FF2B5EF4-FFF2-40B4-BE49-F238E27FC236}">
                <a16:creationId xmlns:a16="http://schemas.microsoft.com/office/drawing/2014/main" id="{BEB23835-3C25-45DE-A352-DB0FFE1A289F}"/>
              </a:ext>
            </a:extLst>
          </p:cNvPr>
          <p:cNvSpPr>
            <a:spLocks noChangeArrowheads="1"/>
          </p:cNvSpPr>
          <p:nvPr/>
        </p:nvSpPr>
        <p:spPr bwMode="auto">
          <a:xfrm>
            <a:off x="6173788" y="5210175"/>
            <a:ext cx="1514475"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a:extLst>
              <a:ext uri="{FF2B5EF4-FFF2-40B4-BE49-F238E27FC236}">
                <a16:creationId xmlns:a16="http://schemas.microsoft.com/office/drawing/2014/main" id="{974DDDB2-A78E-4C55-BEA3-486FED4F8E5D}"/>
              </a:ext>
            </a:extLst>
          </p:cNvPr>
          <p:cNvSpPr>
            <a:spLocks noChangeArrowheads="1"/>
          </p:cNvSpPr>
          <p:nvPr/>
        </p:nvSpPr>
        <p:spPr bwMode="auto">
          <a:xfrm>
            <a:off x="7688263" y="5210175"/>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3A690289-6C57-4022-AD31-8B6A35558573}"/>
              </a:ext>
            </a:extLst>
          </p:cNvPr>
          <p:cNvSpPr>
            <a:spLocks noChangeArrowheads="1"/>
          </p:cNvSpPr>
          <p:nvPr/>
        </p:nvSpPr>
        <p:spPr bwMode="auto">
          <a:xfrm>
            <a:off x="9201151" y="5210175"/>
            <a:ext cx="1512888" cy="698500"/>
          </a:xfrm>
          <a:prstGeom prst="rect">
            <a:avLst/>
          </a:prstGeom>
          <a:solidFill>
            <a:srgbClr val="E7C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9">
            <a:extLst>
              <a:ext uri="{FF2B5EF4-FFF2-40B4-BE49-F238E27FC236}">
                <a16:creationId xmlns:a16="http://schemas.microsoft.com/office/drawing/2014/main" id="{8111CC6F-7879-438E-BB9A-AC44F3124032}"/>
              </a:ext>
            </a:extLst>
          </p:cNvPr>
          <p:cNvSpPr>
            <a:spLocks noChangeShapeType="1"/>
          </p:cNvSpPr>
          <p:nvPr/>
        </p:nvSpPr>
        <p:spPr bwMode="auto">
          <a:xfrm>
            <a:off x="6173788"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a:extLst>
              <a:ext uri="{FF2B5EF4-FFF2-40B4-BE49-F238E27FC236}">
                <a16:creationId xmlns:a16="http://schemas.microsoft.com/office/drawing/2014/main" id="{4DCBC484-6E02-4AD5-9D44-06FE5540B5E2}"/>
              </a:ext>
            </a:extLst>
          </p:cNvPr>
          <p:cNvSpPr>
            <a:spLocks noChangeShapeType="1"/>
          </p:cNvSpPr>
          <p:nvPr/>
        </p:nvSpPr>
        <p:spPr bwMode="auto">
          <a:xfrm>
            <a:off x="7688263"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a:extLst>
              <a:ext uri="{FF2B5EF4-FFF2-40B4-BE49-F238E27FC236}">
                <a16:creationId xmlns:a16="http://schemas.microsoft.com/office/drawing/2014/main" id="{549FA5A9-656F-4CBB-80F5-CD7037C768F1}"/>
              </a:ext>
            </a:extLst>
          </p:cNvPr>
          <p:cNvSpPr>
            <a:spLocks noChangeShapeType="1"/>
          </p:cNvSpPr>
          <p:nvPr/>
        </p:nvSpPr>
        <p:spPr bwMode="auto">
          <a:xfrm>
            <a:off x="9201151"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2">
            <a:extLst>
              <a:ext uri="{FF2B5EF4-FFF2-40B4-BE49-F238E27FC236}">
                <a16:creationId xmlns:a16="http://schemas.microsoft.com/office/drawing/2014/main" id="{DC105133-846A-477B-834F-64F78F0D0A95}"/>
              </a:ext>
            </a:extLst>
          </p:cNvPr>
          <p:cNvSpPr>
            <a:spLocks noChangeShapeType="1"/>
          </p:cNvSpPr>
          <p:nvPr/>
        </p:nvSpPr>
        <p:spPr bwMode="auto">
          <a:xfrm>
            <a:off x="4656138" y="2386013"/>
            <a:ext cx="6064251" cy="0"/>
          </a:xfrm>
          <a:prstGeom prst="line">
            <a:avLst/>
          </a:prstGeom>
          <a:noFill/>
          <a:ln w="317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a:extLst>
              <a:ext uri="{FF2B5EF4-FFF2-40B4-BE49-F238E27FC236}">
                <a16:creationId xmlns:a16="http://schemas.microsoft.com/office/drawing/2014/main" id="{538B9E43-E48C-4F58-B5E2-7E45D543D766}"/>
              </a:ext>
            </a:extLst>
          </p:cNvPr>
          <p:cNvSpPr>
            <a:spLocks noChangeShapeType="1"/>
          </p:cNvSpPr>
          <p:nvPr/>
        </p:nvSpPr>
        <p:spPr bwMode="auto">
          <a:xfrm>
            <a:off x="4656138" y="308451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a:extLst>
              <a:ext uri="{FF2B5EF4-FFF2-40B4-BE49-F238E27FC236}">
                <a16:creationId xmlns:a16="http://schemas.microsoft.com/office/drawing/2014/main" id="{1C686CF7-219C-4E92-AC84-469227385702}"/>
              </a:ext>
            </a:extLst>
          </p:cNvPr>
          <p:cNvSpPr>
            <a:spLocks noChangeShapeType="1"/>
          </p:cNvSpPr>
          <p:nvPr/>
        </p:nvSpPr>
        <p:spPr bwMode="auto">
          <a:xfrm>
            <a:off x="4656138" y="381476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5">
            <a:extLst>
              <a:ext uri="{FF2B5EF4-FFF2-40B4-BE49-F238E27FC236}">
                <a16:creationId xmlns:a16="http://schemas.microsoft.com/office/drawing/2014/main" id="{85605E85-8905-49F8-B926-259AC02EB961}"/>
              </a:ext>
            </a:extLst>
          </p:cNvPr>
          <p:cNvSpPr>
            <a:spLocks noChangeShapeType="1"/>
          </p:cNvSpPr>
          <p:nvPr/>
        </p:nvSpPr>
        <p:spPr bwMode="auto">
          <a:xfrm>
            <a:off x="4656138" y="4513263"/>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a:extLst>
              <a:ext uri="{FF2B5EF4-FFF2-40B4-BE49-F238E27FC236}">
                <a16:creationId xmlns:a16="http://schemas.microsoft.com/office/drawing/2014/main" id="{CC474DD7-8591-4604-999E-A975CFF306DF}"/>
              </a:ext>
            </a:extLst>
          </p:cNvPr>
          <p:cNvSpPr>
            <a:spLocks noChangeShapeType="1"/>
          </p:cNvSpPr>
          <p:nvPr/>
        </p:nvSpPr>
        <p:spPr bwMode="auto">
          <a:xfrm>
            <a:off x="4656138" y="5210175"/>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a:extLst>
              <a:ext uri="{FF2B5EF4-FFF2-40B4-BE49-F238E27FC236}">
                <a16:creationId xmlns:a16="http://schemas.microsoft.com/office/drawing/2014/main" id="{7AA35D79-FD9B-47AD-9300-BC8F051F82AE}"/>
              </a:ext>
            </a:extLst>
          </p:cNvPr>
          <p:cNvSpPr>
            <a:spLocks noChangeShapeType="1"/>
          </p:cNvSpPr>
          <p:nvPr/>
        </p:nvSpPr>
        <p:spPr bwMode="auto">
          <a:xfrm>
            <a:off x="4660901"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8">
            <a:extLst>
              <a:ext uri="{FF2B5EF4-FFF2-40B4-BE49-F238E27FC236}">
                <a16:creationId xmlns:a16="http://schemas.microsoft.com/office/drawing/2014/main" id="{952E5DC8-04D4-4EEA-83D7-8AE301111322}"/>
              </a:ext>
            </a:extLst>
          </p:cNvPr>
          <p:cNvSpPr>
            <a:spLocks noChangeShapeType="1"/>
          </p:cNvSpPr>
          <p:nvPr/>
        </p:nvSpPr>
        <p:spPr bwMode="auto">
          <a:xfrm>
            <a:off x="10714039" y="1682750"/>
            <a:ext cx="0" cy="4230688"/>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9">
            <a:extLst>
              <a:ext uri="{FF2B5EF4-FFF2-40B4-BE49-F238E27FC236}">
                <a16:creationId xmlns:a16="http://schemas.microsoft.com/office/drawing/2014/main" id="{A71FC965-F207-4625-AAFE-D5A24F51196F}"/>
              </a:ext>
            </a:extLst>
          </p:cNvPr>
          <p:cNvSpPr>
            <a:spLocks noChangeShapeType="1"/>
          </p:cNvSpPr>
          <p:nvPr/>
        </p:nvSpPr>
        <p:spPr bwMode="auto">
          <a:xfrm>
            <a:off x="4656138" y="1689100"/>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0">
            <a:extLst>
              <a:ext uri="{FF2B5EF4-FFF2-40B4-BE49-F238E27FC236}">
                <a16:creationId xmlns:a16="http://schemas.microsoft.com/office/drawing/2014/main" id="{8BA2B517-17B6-4402-9862-9DE496AC965B}"/>
              </a:ext>
            </a:extLst>
          </p:cNvPr>
          <p:cNvSpPr>
            <a:spLocks noChangeShapeType="1"/>
          </p:cNvSpPr>
          <p:nvPr/>
        </p:nvSpPr>
        <p:spPr bwMode="auto">
          <a:xfrm>
            <a:off x="4656138" y="5908675"/>
            <a:ext cx="6064251"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a:extLst>
              <a:ext uri="{FF2B5EF4-FFF2-40B4-BE49-F238E27FC236}">
                <a16:creationId xmlns:a16="http://schemas.microsoft.com/office/drawing/2014/main" id="{91B76FFD-C267-4277-8C4B-40129DEB8494}"/>
              </a:ext>
            </a:extLst>
          </p:cNvPr>
          <p:cNvSpPr>
            <a:spLocks noChangeArrowheads="1"/>
          </p:cNvSpPr>
          <p:nvPr/>
        </p:nvSpPr>
        <p:spPr bwMode="auto">
          <a:xfrm>
            <a:off x="5348288" y="1717675"/>
            <a:ext cx="317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2">
            <a:extLst>
              <a:ext uri="{FF2B5EF4-FFF2-40B4-BE49-F238E27FC236}">
                <a16:creationId xmlns:a16="http://schemas.microsoft.com/office/drawing/2014/main" id="{049DBFE6-1C5F-4837-8463-FF4AFD810D2F}"/>
              </a:ext>
            </a:extLst>
          </p:cNvPr>
          <p:cNvSpPr>
            <a:spLocks noChangeArrowheads="1"/>
          </p:cNvSpPr>
          <p:nvPr/>
        </p:nvSpPr>
        <p:spPr bwMode="auto">
          <a:xfrm>
            <a:off x="6811963" y="1828800"/>
            <a:ext cx="369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err="1">
                <a:latin typeface="Dubai Light" panose="020B0303030403030204" pitchFamily="34" charset="-78"/>
                <a:cs typeface="Dubai Light" panose="020B0303030403030204" pitchFamily="34" charset="-78"/>
              </a:rPr>
              <a:t>f̂</a:t>
            </a:r>
            <a:r>
              <a:rPr lang="en-US" sz="2800" baseline="-25000" dirty="0" err="1">
                <a:latin typeface="Dubai Light" panose="020B0303030403030204" pitchFamily="34" charset="-78"/>
                <a:cs typeface="Dubai Light" panose="020B0303030403030204" pitchFamily="34" charset="-78"/>
              </a:rPr>
              <a:t>t</a:t>
            </a:r>
            <a:endParaRPr lang="en-US" sz="2800" dirty="0">
              <a:latin typeface="Dubai Light" panose="020B0303030403030204" pitchFamily="34" charset="-78"/>
              <a:cs typeface="Dubai Light" panose="020B0303030403030204" pitchFamily="34" charset="-78"/>
            </a:endParaRPr>
          </a:p>
        </p:txBody>
      </p:sp>
      <p:sp>
        <p:nvSpPr>
          <p:cNvPr id="47" name="Rectangle 43">
            <a:extLst>
              <a:ext uri="{FF2B5EF4-FFF2-40B4-BE49-F238E27FC236}">
                <a16:creationId xmlns:a16="http://schemas.microsoft.com/office/drawing/2014/main" id="{DCE93A5F-7150-4F73-AD0F-6DFD7326DBFE}"/>
              </a:ext>
            </a:extLst>
          </p:cNvPr>
          <p:cNvSpPr>
            <a:spLocks noChangeArrowheads="1"/>
          </p:cNvSpPr>
          <p:nvPr/>
        </p:nvSpPr>
        <p:spPr bwMode="auto">
          <a:xfrm>
            <a:off x="6946901" y="19335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4">
            <a:extLst>
              <a:ext uri="{FF2B5EF4-FFF2-40B4-BE49-F238E27FC236}">
                <a16:creationId xmlns:a16="http://schemas.microsoft.com/office/drawing/2014/main" id="{B12CD57E-DC81-4244-A5BA-798D62F3CAF5}"/>
              </a:ext>
            </a:extLst>
          </p:cNvPr>
          <p:cNvSpPr>
            <a:spLocks noChangeArrowheads="1"/>
          </p:cNvSpPr>
          <p:nvPr/>
        </p:nvSpPr>
        <p:spPr bwMode="auto">
          <a:xfrm>
            <a:off x="8318501" y="1793875"/>
            <a:ext cx="21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sz="2400" dirty="0" err="1">
                <a:latin typeface="Dubai Light" panose="020B0303030403030204" pitchFamily="34" charset="-78"/>
                <a:cs typeface="Dubai Light" panose="020B0303030403030204" pitchFamily="34" charset="-78"/>
              </a:rPr>
              <a:t>ε</a:t>
            </a:r>
            <a:r>
              <a:rPr lang="en-US" sz="2400" baseline="-25000" dirty="0" err="1">
                <a:latin typeface="Dubai Light" panose="020B0303030403030204" pitchFamily="34" charset="-78"/>
                <a:cs typeface="Dubai Light" panose="020B0303030403030204" pitchFamily="34" charset="-78"/>
              </a:rPr>
              <a:t>t</a:t>
            </a:r>
            <a:endParaRPr kumimoji="0" lang="en-US" altLang="en-US" sz="2400" b="0" i="0" u="none" strike="noStrike" cap="none" normalizeH="0" baseline="0" dirty="0">
              <a:ln>
                <a:noFill/>
              </a:ln>
              <a:solidFill>
                <a:schemeClr val="tx1"/>
              </a:solidFill>
              <a:effectLst/>
              <a:latin typeface="Dubai Light" panose="020B0303030403030204" pitchFamily="34" charset="-78"/>
              <a:cs typeface="Dubai Light" panose="020B0303030403030204" pitchFamily="34" charset="-78"/>
            </a:endParaRPr>
          </a:p>
        </p:txBody>
      </p:sp>
      <p:sp>
        <p:nvSpPr>
          <p:cNvPr id="49" name="Rectangle 45">
            <a:extLst>
              <a:ext uri="{FF2B5EF4-FFF2-40B4-BE49-F238E27FC236}">
                <a16:creationId xmlns:a16="http://schemas.microsoft.com/office/drawing/2014/main" id="{C906324A-CB26-4BC4-8F4B-F56DF3F00DA0}"/>
              </a:ext>
            </a:extLst>
          </p:cNvPr>
          <p:cNvSpPr>
            <a:spLocks noChangeArrowheads="1"/>
          </p:cNvSpPr>
          <p:nvPr/>
        </p:nvSpPr>
        <p:spPr bwMode="auto">
          <a:xfrm>
            <a:off x="8485189" y="1949450"/>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6">
            <a:extLst>
              <a:ext uri="{FF2B5EF4-FFF2-40B4-BE49-F238E27FC236}">
                <a16:creationId xmlns:a16="http://schemas.microsoft.com/office/drawing/2014/main" id="{C263FC55-A20D-49CE-BF49-3E1F65A91EFE}"/>
              </a:ext>
            </a:extLst>
          </p:cNvPr>
          <p:cNvSpPr>
            <a:spLocks noChangeArrowheads="1"/>
          </p:cNvSpPr>
          <p:nvPr/>
        </p:nvSpPr>
        <p:spPr bwMode="auto">
          <a:xfrm>
            <a:off x="9850439" y="1828800"/>
            <a:ext cx="16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Dubai Light" panose="020B0303030403030204" pitchFamily="34" charset="-78"/>
                <a:cs typeface="Dubai Light" panose="020B0303030403030204" pitchFamily="34" charset="-78"/>
              </a:rPr>
              <a:t>f</a:t>
            </a:r>
            <a:r>
              <a:rPr lang="en-US" sz="2400" baseline="-25000" dirty="0">
                <a:latin typeface="Dubai Light" panose="020B0303030403030204" pitchFamily="34" charset="-78"/>
                <a:cs typeface="Dubai Light" panose="020B0303030403030204" pitchFamily="34" charset="-78"/>
              </a:rPr>
              <a:t>t</a:t>
            </a:r>
            <a:endParaRPr lang="en-US" sz="2400" dirty="0">
              <a:latin typeface="Dubai Light" panose="020B0303030403030204" pitchFamily="34" charset="-78"/>
              <a:cs typeface="Dubai Light" panose="020B0303030403030204" pitchFamily="34" charset="-78"/>
            </a:endParaRPr>
          </a:p>
        </p:txBody>
      </p:sp>
      <p:sp>
        <p:nvSpPr>
          <p:cNvPr id="51" name="Rectangle 47">
            <a:extLst>
              <a:ext uri="{FF2B5EF4-FFF2-40B4-BE49-F238E27FC236}">
                <a16:creationId xmlns:a16="http://schemas.microsoft.com/office/drawing/2014/main" id="{4E62B6C5-5150-41DB-B962-CAE6708FEA2B}"/>
              </a:ext>
            </a:extLst>
          </p:cNvPr>
          <p:cNvSpPr>
            <a:spLocks noChangeArrowheads="1"/>
          </p:cNvSpPr>
          <p:nvPr/>
        </p:nvSpPr>
        <p:spPr bwMode="auto">
          <a:xfrm>
            <a:off x="9972676" y="19335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48">
            <a:extLst>
              <a:ext uri="{FF2B5EF4-FFF2-40B4-BE49-F238E27FC236}">
                <a16:creationId xmlns:a16="http://schemas.microsoft.com/office/drawing/2014/main" id="{6E2A8CE9-AD84-4650-894A-5868631E3AFB}"/>
              </a:ext>
            </a:extLst>
          </p:cNvPr>
          <p:cNvSpPr>
            <a:spLocks noChangeArrowheads="1"/>
          </p:cNvSpPr>
          <p:nvPr/>
        </p:nvSpPr>
        <p:spPr bwMode="auto">
          <a:xfrm>
            <a:off x="5316538"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9">
            <a:extLst>
              <a:ext uri="{FF2B5EF4-FFF2-40B4-BE49-F238E27FC236}">
                <a16:creationId xmlns:a16="http://schemas.microsoft.com/office/drawing/2014/main" id="{2498FE97-6AA4-4633-9DC4-F34B6CB2CC13}"/>
              </a:ext>
            </a:extLst>
          </p:cNvPr>
          <p:cNvSpPr>
            <a:spLocks noChangeArrowheads="1"/>
          </p:cNvSpPr>
          <p:nvPr/>
        </p:nvSpPr>
        <p:spPr bwMode="auto">
          <a:xfrm>
            <a:off x="6778626" y="2413000"/>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4" name="Group 73">
            <a:extLst>
              <a:ext uri="{FF2B5EF4-FFF2-40B4-BE49-F238E27FC236}">
                <a16:creationId xmlns:a16="http://schemas.microsoft.com/office/drawing/2014/main" id="{850CB41D-5C03-4E8A-9F9C-4626E6882890}"/>
              </a:ext>
            </a:extLst>
          </p:cNvPr>
          <p:cNvGrpSpPr/>
          <p:nvPr/>
        </p:nvGrpSpPr>
        <p:grpSpPr>
          <a:xfrm>
            <a:off x="8234364" y="2413000"/>
            <a:ext cx="528637" cy="825500"/>
            <a:chOff x="8234364" y="2413000"/>
            <a:chExt cx="528637" cy="825500"/>
          </a:xfrm>
        </p:grpSpPr>
        <p:sp>
          <p:nvSpPr>
            <p:cNvPr id="54" name="Rectangle 50">
              <a:extLst>
                <a:ext uri="{FF2B5EF4-FFF2-40B4-BE49-F238E27FC236}">
                  <a16:creationId xmlns:a16="http://schemas.microsoft.com/office/drawing/2014/main" id="{2AF55953-2D2D-43B9-886F-B8DAFBBBE94E}"/>
                </a:ext>
              </a:extLst>
            </p:cNvPr>
            <p:cNvSpPr>
              <a:spLocks noChangeArrowheads="1"/>
            </p:cNvSpPr>
            <p:nvPr/>
          </p:nvSpPr>
          <p:spPr bwMode="auto">
            <a:xfrm>
              <a:off x="8234364" y="2413000"/>
              <a:ext cx="3286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1">
              <a:extLst>
                <a:ext uri="{FF2B5EF4-FFF2-40B4-BE49-F238E27FC236}">
                  <a16:creationId xmlns:a16="http://schemas.microsoft.com/office/drawing/2014/main" id="{A012E511-F920-4056-AAD4-A9FC520BB523}"/>
                </a:ext>
              </a:extLst>
            </p:cNvPr>
            <p:cNvSpPr>
              <a:spLocks noChangeArrowheads="1"/>
            </p:cNvSpPr>
            <p:nvPr/>
          </p:nvSpPr>
          <p:spPr bwMode="auto">
            <a:xfrm>
              <a:off x="8375651"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56" name="Rectangle 52">
            <a:extLst>
              <a:ext uri="{FF2B5EF4-FFF2-40B4-BE49-F238E27FC236}">
                <a16:creationId xmlns:a16="http://schemas.microsoft.com/office/drawing/2014/main" id="{4855ACAE-FF8D-4DC3-91AA-14FDC086C6FD}"/>
              </a:ext>
            </a:extLst>
          </p:cNvPr>
          <p:cNvSpPr>
            <a:spLocks noChangeArrowheads="1"/>
          </p:cNvSpPr>
          <p:nvPr/>
        </p:nvSpPr>
        <p:spPr bwMode="auto">
          <a:xfrm>
            <a:off x="9812339" y="2413000"/>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3">
            <a:extLst>
              <a:ext uri="{FF2B5EF4-FFF2-40B4-BE49-F238E27FC236}">
                <a16:creationId xmlns:a16="http://schemas.microsoft.com/office/drawing/2014/main" id="{C5F5FC87-B9E4-4C68-B1D5-F08B7D20AB26}"/>
              </a:ext>
            </a:extLst>
          </p:cNvPr>
          <p:cNvSpPr>
            <a:spLocks noChangeArrowheads="1"/>
          </p:cNvSpPr>
          <p:nvPr/>
        </p:nvSpPr>
        <p:spPr bwMode="auto">
          <a:xfrm>
            <a:off x="5316538"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4">
            <a:extLst>
              <a:ext uri="{FF2B5EF4-FFF2-40B4-BE49-F238E27FC236}">
                <a16:creationId xmlns:a16="http://schemas.microsoft.com/office/drawing/2014/main" id="{729C456B-44A8-4A69-8CCD-66DBA2801212}"/>
              </a:ext>
            </a:extLst>
          </p:cNvPr>
          <p:cNvSpPr>
            <a:spLocks noChangeArrowheads="1"/>
          </p:cNvSpPr>
          <p:nvPr/>
        </p:nvSpPr>
        <p:spPr bwMode="auto">
          <a:xfrm>
            <a:off x="6875463"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5">
            <a:extLst>
              <a:ext uri="{FF2B5EF4-FFF2-40B4-BE49-F238E27FC236}">
                <a16:creationId xmlns:a16="http://schemas.microsoft.com/office/drawing/2014/main" id="{D14B6447-E9F6-4CC1-99C1-B2FA2565F3FE}"/>
              </a:ext>
            </a:extLst>
          </p:cNvPr>
          <p:cNvSpPr>
            <a:spLocks noChangeArrowheads="1"/>
          </p:cNvSpPr>
          <p:nvPr/>
        </p:nvSpPr>
        <p:spPr bwMode="auto">
          <a:xfrm>
            <a:off x="8297864" y="3127375"/>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6">
            <a:extLst>
              <a:ext uri="{FF2B5EF4-FFF2-40B4-BE49-F238E27FC236}">
                <a16:creationId xmlns:a16="http://schemas.microsoft.com/office/drawing/2014/main" id="{910767CA-9615-4428-9BBB-93819C838179}"/>
              </a:ext>
            </a:extLst>
          </p:cNvPr>
          <p:cNvSpPr>
            <a:spLocks noChangeArrowheads="1"/>
          </p:cNvSpPr>
          <p:nvPr/>
        </p:nvSpPr>
        <p:spPr bwMode="auto">
          <a:xfrm>
            <a:off x="9715501" y="3127375"/>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57">
            <a:extLst>
              <a:ext uri="{FF2B5EF4-FFF2-40B4-BE49-F238E27FC236}">
                <a16:creationId xmlns:a16="http://schemas.microsoft.com/office/drawing/2014/main" id="{DD508E23-FD6E-45FD-A1A8-B594305067E5}"/>
              </a:ext>
            </a:extLst>
          </p:cNvPr>
          <p:cNvSpPr>
            <a:spLocks noChangeArrowheads="1"/>
          </p:cNvSpPr>
          <p:nvPr/>
        </p:nvSpPr>
        <p:spPr bwMode="auto">
          <a:xfrm>
            <a:off x="5316538" y="384175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C8C3C55E-874B-4750-98D6-097C3EE925E2}"/>
              </a:ext>
            </a:extLst>
          </p:cNvPr>
          <p:cNvSpPr>
            <a:spLocks noChangeArrowheads="1"/>
          </p:cNvSpPr>
          <p:nvPr/>
        </p:nvSpPr>
        <p:spPr bwMode="auto">
          <a:xfrm>
            <a:off x="6778626" y="3841750"/>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BA05CD8D-18B5-4D65-A4AC-D430D528EBD7}"/>
              </a:ext>
            </a:extLst>
          </p:cNvPr>
          <p:cNvSpPr>
            <a:spLocks noChangeArrowheads="1"/>
          </p:cNvSpPr>
          <p:nvPr/>
        </p:nvSpPr>
        <p:spPr bwMode="auto">
          <a:xfrm>
            <a:off x="8297864" y="384175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60">
            <a:extLst>
              <a:ext uri="{FF2B5EF4-FFF2-40B4-BE49-F238E27FC236}">
                <a16:creationId xmlns:a16="http://schemas.microsoft.com/office/drawing/2014/main" id="{61A07BA7-BA86-4B04-869C-D71B8B1FAC64}"/>
              </a:ext>
            </a:extLst>
          </p:cNvPr>
          <p:cNvSpPr>
            <a:spLocks noChangeArrowheads="1"/>
          </p:cNvSpPr>
          <p:nvPr/>
        </p:nvSpPr>
        <p:spPr bwMode="auto">
          <a:xfrm>
            <a:off x="9715501" y="3841750"/>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61">
            <a:extLst>
              <a:ext uri="{FF2B5EF4-FFF2-40B4-BE49-F238E27FC236}">
                <a16:creationId xmlns:a16="http://schemas.microsoft.com/office/drawing/2014/main" id="{115E9F71-2BAE-453E-8AA2-C02AC51B7BA9}"/>
              </a:ext>
            </a:extLst>
          </p:cNvPr>
          <p:cNvSpPr>
            <a:spLocks noChangeArrowheads="1"/>
          </p:cNvSpPr>
          <p:nvPr/>
        </p:nvSpPr>
        <p:spPr bwMode="auto">
          <a:xfrm>
            <a:off x="5316538" y="4541838"/>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2">
            <a:extLst>
              <a:ext uri="{FF2B5EF4-FFF2-40B4-BE49-F238E27FC236}">
                <a16:creationId xmlns:a16="http://schemas.microsoft.com/office/drawing/2014/main" id="{4FDF95E2-BCFC-44BB-BC16-26C52EB83F12}"/>
              </a:ext>
            </a:extLst>
          </p:cNvPr>
          <p:cNvSpPr>
            <a:spLocks noChangeArrowheads="1"/>
          </p:cNvSpPr>
          <p:nvPr/>
        </p:nvSpPr>
        <p:spPr bwMode="auto">
          <a:xfrm>
            <a:off x="6778626" y="4541838"/>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3">
            <a:extLst>
              <a:ext uri="{FF2B5EF4-FFF2-40B4-BE49-F238E27FC236}">
                <a16:creationId xmlns:a16="http://schemas.microsoft.com/office/drawing/2014/main" id="{CACA7D4A-C3B8-45A2-BE32-74737D902BB6}"/>
              </a:ext>
            </a:extLst>
          </p:cNvPr>
          <p:cNvSpPr>
            <a:spLocks noChangeArrowheads="1"/>
          </p:cNvSpPr>
          <p:nvPr/>
        </p:nvSpPr>
        <p:spPr bwMode="auto">
          <a:xfrm>
            <a:off x="8297864" y="4541838"/>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Rectangle 64">
            <a:extLst>
              <a:ext uri="{FF2B5EF4-FFF2-40B4-BE49-F238E27FC236}">
                <a16:creationId xmlns:a16="http://schemas.microsoft.com/office/drawing/2014/main" id="{D2C0DAE6-7983-4CCB-9A2E-B9444945D108}"/>
              </a:ext>
            </a:extLst>
          </p:cNvPr>
          <p:cNvSpPr>
            <a:spLocks noChangeArrowheads="1"/>
          </p:cNvSpPr>
          <p:nvPr/>
        </p:nvSpPr>
        <p:spPr bwMode="auto">
          <a:xfrm>
            <a:off x="9715501" y="4541838"/>
            <a:ext cx="581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Rectangle 65">
            <a:extLst>
              <a:ext uri="{FF2B5EF4-FFF2-40B4-BE49-F238E27FC236}">
                <a16:creationId xmlns:a16="http://schemas.microsoft.com/office/drawing/2014/main" id="{DE490280-2E7F-40ED-83B8-A5F1E09BC7EF}"/>
              </a:ext>
            </a:extLst>
          </p:cNvPr>
          <p:cNvSpPr>
            <a:spLocks noChangeArrowheads="1"/>
          </p:cNvSpPr>
          <p:nvPr/>
        </p:nvSpPr>
        <p:spPr bwMode="auto">
          <a:xfrm>
            <a:off x="5316538" y="5237163"/>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a:ln>
                  <a:noFill/>
                </a:ln>
                <a:solidFill>
                  <a:srgbClr val="FFFFFF"/>
                </a:solidFill>
                <a:effectLst/>
                <a:latin typeface="Dubai Light" panose="020B0303030403030204" pitchFamily="34" charset="-78"/>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6">
            <a:extLst>
              <a:ext uri="{FF2B5EF4-FFF2-40B4-BE49-F238E27FC236}">
                <a16:creationId xmlns:a16="http://schemas.microsoft.com/office/drawing/2014/main" id="{04E52600-5785-470D-954B-DA2A35EA7F6F}"/>
              </a:ext>
            </a:extLst>
          </p:cNvPr>
          <p:cNvSpPr>
            <a:spLocks noChangeArrowheads="1"/>
          </p:cNvSpPr>
          <p:nvPr/>
        </p:nvSpPr>
        <p:spPr bwMode="auto">
          <a:xfrm>
            <a:off x="6778626" y="5237163"/>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67">
            <a:extLst>
              <a:ext uri="{FF2B5EF4-FFF2-40B4-BE49-F238E27FC236}">
                <a16:creationId xmlns:a16="http://schemas.microsoft.com/office/drawing/2014/main" id="{A81FD279-E04A-4E50-8590-604969B515A1}"/>
              </a:ext>
            </a:extLst>
          </p:cNvPr>
          <p:cNvSpPr>
            <a:spLocks noChangeArrowheads="1"/>
          </p:cNvSpPr>
          <p:nvPr/>
        </p:nvSpPr>
        <p:spPr bwMode="auto">
          <a:xfrm>
            <a:off x="8297864" y="5237163"/>
            <a:ext cx="3873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8">
            <a:extLst>
              <a:ext uri="{FF2B5EF4-FFF2-40B4-BE49-F238E27FC236}">
                <a16:creationId xmlns:a16="http://schemas.microsoft.com/office/drawing/2014/main" id="{B34D442D-8F57-4253-88B6-87B912345894}"/>
              </a:ext>
            </a:extLst>
          </p:cNvPr>
          <p:cNvSpPr>
            <a:spLocks noChangeArrowheads="1"/>
          </p:cNvSpPr>
          <p:nvPr/>
        </p:nvSpPr>
        <p:spPr bwMode="auto">
          <a:xfrm>
            <a:off x="9715501" y="5237163"/>
            <a:ext cx="5810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Dubai Light" panose="020B0303030403030204" pitchFamily="34" charset="-78"/>
              </a:rPr>
              <a:t>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0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6" grpId="0"/>
      <p:bldP spid="67" grpId="0"/>
      <p:bldP spid="68" grpId="0"/>
      <p:bldP spid="70" grpId="0"/>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FCA-2EA2-427D-80F2-0A4063717880}"/>
              </a:ext>
            </a:extLst>
          </p:cNvPr>
          <p:cNvSpPr>
            <a:spLocks noGrp="1"/>
          </p:cNvSpPr>
          <p:nvPr>
            <p:ph type="title"/>
          </p:nvPr>
        </p:nvSpPr>
        <p:spPr/>
        <p:txBody>
          <a:bodyPr/>
          <a:lstStyle/>
          <a:p>
            <a:r>
              <a:rPr lang="en-US" dirty="0"/>
              <a:t>MA: MA(n) model</a:t>
            </a:r>
          </a:p>
        </p:txBody>
      </p:sp>
      <p:sp>
        <p:nvSpPr>
          <p:cNvPr id="3" name="Content Placeholder 2">
            <a:extLst>
              <a:ext uri="{FF2B5EF4-FFF2-40B4-BE49-F238E27FC236}">
                <a16:creationId xmlns:a16="http://schemas.microsoft.com/office/drawing/2014/main" id="{5BCE124E-A1EC-4529-9F48-A9F22B3E1F84}"/>
              </a:ext>
            </a:extLst>
          </p:cNvPr>
          <p:cNvSpPr>
            <a:spLocks noGrp="1"/>
          </p:cNvSpPr>
          <p:nvPr>
            <p:ph idx="1"/>
          </p:nvPr>
        </p:nvSpPr>
        <p:spPr/>
        <p:txBody>
          <a:bodyPr/>
          <a:lstStyle/>
          <a:p>
            <a:r>
              <a:rPr lang="en-US" dirty="0"/>
              <a:t>The example we just did was a MA(1) model</a:t>
            </a:r>
          </a:p>
          <a:p>
            <a:pPr lvl="1"/>
            <a:r>
              <a:rPr lang="en-US" dirty="0"/>
              <a:t>We used information only from the previous month (1)</a:t>
            </a:r>
          </a:p>
          <a:p>
            <a:r>
              <a:rPr lang="en-US" dirty="0"/>
              <a:t>A predicted MA(2) model for example would be:</a:t>
            </a:r>
          </a:p>
          <a:p>
            <a:pPr marL="450000" lvl="1" indent="0">
              <a:buNone/>
            </a:pPr>
            <a:r>
              <a:rPr lang="en-US" sz="2800" dirty="0">
                <a:latin typeface="Dubai Light" panose="020B0303030403030204" pitchFamily="34" charset="-78"/>
                <a:cs typeface="Dubai Light" panose="020B0303030403030204" pitchFamily="34" charset="-78"/>
              </a:rPr>
              <a:t>		</a:t>
            </a:r>
            <a:r>
              <a:rPr lang="en-US" sz="2800" dirty="0" err="1">
                <a:latin typeface="Dubai Light" panose="020B0303030403030204" pitchFamily="34" charset="-78"/>
                <a:cs typeface="Dubai Light" panose="020B0303030403030204" pitchFamily="34" charset="-78"/>
              </a:rPr>
              <a:t>f̂</a:t>
            </a:r>
            <a:r>
              <a:rPr lang="en-US" sz="2800" baseline="-25000" dirty="0" err="1">
                <a:latin typeface="Dubai Light" panose="020B0303030403030204" pitchFamily="34" charset="-78"/>
                <a:cs typeface="Dubai Light" panose="020B0303030403030204" pitchFamily="34" charset="-78"/>
              </a:rPr>
              <a:t>t</a:t>
            </a:r>
            <a:r>
              <a:rPr lang="en-US" sz="2800" baseline="-25000" dirty="0">
                <a:latin typeface="Dubai Light" panose="020B0303030403030204" pitchFamily="34" charset="-78"/>
                <a:cs typeface="Dubai Light" panose="020B0303030403030204" pitchFamily="34" charset="-78"/>
              </a:rPr>
              <a:t> </a:t>
            </a:r>
            <a:r>
              <a:rPr lang="en-US" sz="2800" dirty="0">
                <a:latin typeface="Dubai Light" panose="020B0303030403030204" pitchFamily="34" charset="-78"/>
                <a:cs typeface="Dubai Light" panose="020B0303030403030204" pitchFamily="34" charset="-78"/>
              </a:rPr>
              <a:t>= M + </a:t>
            </a:r>
            <a:r>
              <a:rPr lang="el-GR" sz="2800" dirty="0">
                <a:cs typeface="Dubai Light" panose="020B0303030403030204" pitchFamily="34" charset="-78"/>
              </a:rPr>
              <a:t>ϕ</a:t>
            </a:r>
            <a:r>
              <a:rPr lang="en-US" sz="2800" baseline="-25000" dirty="0">
                <a:cs typeface="Dubai Light" panose="020B0303030403030204" pitchFamily="34" charset="-78"/>
              </a:rPr>
              <a:t>1</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t-1</a:t>
            </a:r>
            <a:r>
              <a:rPr lang="en-US" sz="2800" dirty="0">
                <a:latin typeface="Dubai Light" panose="020B0303030403030204" pitchFamily="34" charset="-78"/>
                <a:cs typeface="Dubai Light" panose="020B0303030403030204" pitchFamily="34" charset="-78"/>
              </a:rPr>
              <a:t> + </a:t>
            </a:r>
            <a:r>
              <a:rPr lang="el-GR" sz="2800" dirty="0">
                <a:cs typeface="Dubai Light" panose="020B0303030403030204" pitchFamily="34" charset="-78"/>
              </a:rPr>
              <a:t>ϕ</a:t>
            </a:r>
            <a:r>
              <a:rPr lang="en-US" sz="2800" baseline="-25000" dirty="0">
                <a:cs typeface="Dubai Light" panose="020B0303030403030204" pitchFamily="34" charset="-78"/>
              </a:rPr>
              <a:t>2</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t-2</a:t>
            </a:r>
            <a:r>
              <a:rPr lang="en-US" sz="2800" dirty="0">
                <a:latin typeface="Dubai Light" panose="020B0303030403030204" pitchFamily="34" charset="-78"/>
                <a:cs typeface="Dubai Light" panose="020B0303030403030204" pitchFamily="34" charset="-78"/>
              </a:rPr>
              <a:t> </a:t>
            </a:r>
            <a:endParaRPr lang="en-US" sz="2800" baseline="-25000" dirty="0">
              <a:latin typeface="Dubai Light" panose="020B0303030403030204" pitchFamily="34" charset="-78"/>
              <a:cs typeface="Dubai Light" panose="020B0303030403030204" pitchFamily="34" charset="-78"/>
            </a:endParaRPr>
          </a:p>
          <a:p>
            <a:r>
              <a:rPr lang="en-US" dirty="0"/>
              <a:t>The actual number for this month would be:</a:t>
            </a:r>
          </a:p>
          <a:p>
            <a:pPr marL="450000" lvl="1" indent="0">
              <a:buNone/>
            </a:pPr>
            <a:r>
              <a:rPr lang="en-US" sz="2800" dirty="0">
                <a:latin typeface="Dubai Light" panose="020B0303030403030204" pitchFamily="34" charset="-78"/>
                <a:cs typeface="Dubai Light" panose="020B0303030403030204" pitchFamily="34" charset="-78"/>
              </a:rPr>
              <a:t>		f</a:t>
            </a:r>
            <a:r>
              <a:rPr lang="en-US" sz="2800" baseline="-25000" dirty="0">
                <a:latin typeface="Dubai Light" panose="020B0303030403030204" pitchFamily="34" charset="-78"/>
                <a:cs typeface="Dubai Light" panose="020B0303030403030204" pitchFamily="34" charset="-78"/>
              </a:rPr>
              <a:t>t</a:t>
            </a:r>
            <a:r>
              <a:rPr lang="en-US" sz="2800" dirty="0">
                <a:latin typeface="Dubai Light" panose="020B0303030403030204" pitchFamily="34" charset="-78"/>
                <a:cs typeface="Dubai Light" panose="020B0303030403030204" pitchFamily="34" charset="-78"/>
              </a:rPr>
              <a:t>= M + </a:t>
            </a:r>
            <a:r>
              <a:rPr lang="el-GR" sz="2800" dirty="0">
                <a:cs typeface="Dubai Light" panose="020B0303030403030204" pitchFamily="34" charset="-78"/>
              </a:rPr>
              <a:t>ϕ</a:t>
            </a:r>
            <a:r>
              <a:rPr lang="en-US" sz="2800" baseline="-25000" dirty="0">
                <a:latin typeface="Dubai Light" panose="020B0303030403030204" pitchFamily="34" charset="-78"/>
                <a:cs typeface="Dubai Light" panose="020B0303030403030204" pitchFamily="34" charset="-78"/>
              </a:rPr>
              <a:t>1</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t-1</a:t>
            </a:r>
            <a:r>
              <a:rPr lang="en-US" sz="2800" dirty="0">
                <a:latin typeface="Dubai Light" panose="020B0303030403030204" pitchFamily="34" charset="-78"/>
                <a:cs typeface="Dubai Light" panose="020B0303030403030204" pitchFamily="34" charset="-78"/>
              </a:rPr>
              <a:t> + </a:t>
            </a:r>
            <a:r>
              <a:rPr lang="el-GR" sz="2800" dirty="0">
                <a:cs typeface="Dubai Light" panose="020B0303030403030204" pitchFamily="34" charset="-78"/>
              </a:rPr>
              <a:t>ϕ</a:t>
            </a:r>
            <a:r>
              <a:rPr lang="en-US" sz="2800" baseline="-25000" dirty="0">
                <a:latin typeface="Dubai Light" panose="020B0303030403030204" pitchFamily="34" charset="-78"/>
                <a:cs typeface="Dubai Light" panose="020B0303030403030204" pitchFamily="34" charset="-78"/>
              </a:rPr>
              <a:t>2</a:t>
            </a:r>
            <a:r>
              <a:rPr lang="en-US" sz="2800" dirty="0">
                <a:latin typeface="Dubai Light" panose="020B0303030403030204" pitchFamily="34" charset="-78"/>
                <a:cs typeface="Dubai Light" panose="020B0303030403030204" pitchFamily="34" charset="-78"/>
              </a:rPr>
              <a:t>ε</a:t>
            </a:r>
            <a:r>
              <a:rPr lang="en-US" sz="2800" baseline="-25000" dirty="0">
                <a:latin typeface="Dubai Light" panose="020B0303030403030204" pitchFamily="34" charset="-78"/>
                <a:cs typeface="Dubai Light" panose="020B0303030403030204" pitchFamily="34" charset="-78"/>
              </a:rPr>
              <a:t>t-2</a:t>
            </a:r>
            <a:r>
              <a:rPr lang="en-US" sz="2800" dirty="0">
                <a:latin typeface="Dubai Light" panose="020B0303030403030204" pitchFamily="34" charset="-78"/>
                <a:cs typeface="Dubai Light" panose="020B0303030403030204" pitchFamily="34" charset="-78"/>
              </a:rPr>
              <a:t> + </a:t>
            </a:r>
            <a:r>
              <a:rPr lang="en-US" sz="2800" dirty="0" err="1">
                <a:effectLst/>
                <a:latin typeface="Dubai Light" panose="020B0303030403030204" pitchFamily="34" charset="-78"/>
                <a:cs typeface="Dubai Light" panose="020B0303030403030204" pitchFamily="34" charset="-78"/>
              </a:rPr>
              <a:t>ε</a:t>
            </a:r>
            <a:r>
              <a:rPr lang="en-US" sz="2800" baseline="-25000" dirty="0" err="1">
                <a:effectLst/>
                <a:latin typeface="Dubai Light" panose="020B0303030403030204" pitchFamily="34" charset="-78"/>
                <a:cs typeface="Dubai Light" panose="020B0303030403030204" pitchFamily="34" charset="-78"/>
              </a:rPr>
              <a:t>t</a:t>
            </a:r>
            <a:endParaRPr lang="en-US" sz="28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61161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DCB5-4B8C-4F0E-A726-6826197F9DB9}"/>
              </a:ext>
            </a:extLst>
          </p:cNvPr>
          <p:cNvSpPr>
            <a:spLocks noGrp="1"/>
          </p:cNvSpPr>
          <p:nvPr>
            <p:ph type="ctrTitle"/>
          </p:nvPr>
        </p:nvSpPr>
        <p:spPr/>
        <p:txBody>
          <a:bodyPr/>
          <a:lstStyle/>
          <a:p>
            <a:r>
              <a:rPr lang="en-US" dirty="0"/>
              <a:t>Switch to </a:t>
            </a:r>
            <a:r>
              <a:rPr lang="en-US" dirty="0" err="1"/>
              <a:t>jupyter</a:t>
            </a:r>
            <a:r>
              <a:rPr lang="en-US" dirty="0"/>
              <a:t> notebook for MA code tutorial</a:t>
            </a:r>
          </a:p>
        </p:txBody>
      </p:sp>
      <p:sp>
        <p:nvSpPr>
          <p:cNvPr id="3" name="Subtitle 2">
            <a:extLst>
              <a:ext uri="{FF2B5EF4-FFF2-40B4-BE49-F238E27FC236}">
                <a16:creationId xmlns:a16="http://schemas.microsoft.com/office/drawing/2014/main" id="{51E36845-8928-475F-9F21-06659667BE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170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6430-45FD-46DF-A681-20F9C6648614}"/>
              </a:ext>
            </a:extLst>
          </p:cNvPr>
          <p:cNvSpPr>
            <a:spLocks noGrp="1"/>
          </p:cNvSpPr>
          <p:nvPr>
            <p:ph type="title"/>
          </p:nvPr>
        </p:nvSpPr>
        <p:spPr/>
        <p:txBody>
          <a:bodyPr/>
          <a:lstStyle/>
          <a:p>
            <a:r>
              <a:rPr lang="en-US" dirty="0"/>
              <a:t>What is AR?</a:t>
            </a:r>
          </a:p>
        </p:txBody>
      </p:sp>
      <p:sp>
        <p:nvSpPr>
          <p:cNvPr id="3" name="Content Placeholder 2">
            <a:extLst>
              <a:ext uri="{FF2B5EF4-FFF2-40B4-BE49-F238E27FC236}">
                <a16:creationId xmlns:a16="http://schemas.microsoft.com/office/drawing/2014/main" id="{EDFA983A-43EB-4ADC-B923-BA6C0248E7AD}"/>
              </a:ext>
            </a:extLst>
          </p:cNvPr>
          <p:cNvSpPr>
            <a:spLocks noGrp="1"/>
          </p:cNvSpPr>
          <p:nvPr>
            <p:ph idx="1"/>
          </p:nvPr>
        </p:nvSpPr>
        <p:spPr/>
        <p:txBody>
          <a:bodyPr/>
          <a:lstStyle/>
          <a:p>
            <a:r>
              <a:rPr lang="en-US" dirty="0"/>
              <a:t>AR stands for “Autoregressive” model</a:t>
            </a:r>
          </a:p>
          <a:p>
            <a:r>
              <a:rPr lang="en-US" dirty="0"/>
              <a:t>The basics of an AR model are:</a:t>
            </a:r>
          </a:p>
          <a:p>
            <a:pPr lvl="1"/>
            <a:r>
              <a:rPr lang="en-US" dirty="0"/>
              <a:t>You’re trying to predict something based on lag values.</a:t>
            </a:r>
          </a:p>
          <a:p>
            <a:pPr lvl="2"/>
            <a:r>
              <a:rPr lang="en-US" dirty="0"/>
              <a:t>Lag value: A known value from the past</a:t>
            </a:r>
          </a:p>
          <a:p>
            <a:pPr lvl="1"/>
            <a:r>
              <a:rPr lang="en-US" dirty="0"/>
              <a:t>That is to say, “What is the price going to be today based on the price yesterday, last week, last month, last year?”</a:t>
            </a:r>
          </a:p>
          <a:p>
            <a:pPr lvl="1"/>
            <a:endParaRPr lang="en-US" dirty="0"/>
          </a:p>
        </p:txBody>
      </p:sp>
    </p:spTree>
    <p:extLst>
      <p:ext uri="{BB962C8B-B14F-4D97-AF65-F5344CB8AC3E}">
        <p14:creationId xmlns:p14="http://schemas.microsoft.com/office/powerpoint/2010/main" val="369818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B7E0-663F-4EA4-8561-1E4D9912FBAD}"/>
              </a:ext>
            </a:extLst>
          </p:cNvPr>
          <p:cNvSpPr>
            <a:spLocks noGrp="1"/>
          </p:cNvSpPr>
          <p:nvPr>
            <p:ph type="title"/>
          </p:nvPr>
        </p:nvSpPr>
        <p:spPr/>
        <p:txBody>
          <a:bodyPr/>
          <a:lstStyle/>
          <a:p>
            <a:r>
              <a:rPr lang="en-US" dirty="0"/>
              <a:t>AR: An Example</a:t>
            </a:r>
          </a:p>
        </p:txBody>
      </p:sp>
      <p:graphicFrame>
        <p:nvGraphicFramePr>
          <p:cNvPr id="5" name="Chart 4">
            <a:extLst>
              <a:ext uri="{FF2B5EF4-FFF2-40B4-BE49-F238E27FC236}">
                <a16:creationId xmlns:a16="http://schemas.microsoft.com/office/drawing/2014/main" id="{30B2BA65-6C92-4094-8C49-1E35B5BD92C2}"/>
              </a:ext>
            </a:extLst>
          </p:cNvPr>
          <p:cNvGraphicFramePr>
            <a:graphicFrameLocks/>
          </p:cNvGraphicFramePr>
          <p:nvPr>
            <p:extLst>
              <p:ext uri="{D42A27DB-BD31-4B8C-83A1-F6EECF244321}">
                <p14:modId xmlns:p14="http://schemas.microsoft.com/office/powerpoint/2010/main" val="2342206407"/>
              </p:ext>
            </p:extLst>
          </p:nvPr>
        </p:nvGraphicFramePr>
        <p:xfrm>
          <a:off x="913795" y="1580050"/>
          <a:ext cx="10126738" cy="44989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949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BC32-9C52-4651-85AA-D56A92629A33}"/>
              </a:ext>
            </a:extLst>
          </p:cNvPr>
          <p:cNvSpPr>
            <a:spLocks noGrp="1"/>
          </p:cNvSpPr>
          <p:nvPr>
            <p:ph type="title"/>
          </p:nvPr>
        </p:nvSpPr>
        <p:spPr/>
        <p:txBody>
          <a:bodyPr/>
          <a:lstStyle/>
          <a:p>
            <a:r>
              <a:rPr lang="en-US" dirty="0"/>
              <a:t>AR: An Example</a:t>
            </a:r>
          </a:p>
        </p:txBody>
      </p:sp>
      <p:sp>
        <p:nvSpPr>
          <p:cNvPr id="3" name="Content Placeholder 2">
            <a:extLst>
              <a:ext uri="{FF2B5EF4-FFF2-40B4-BE49-F238E27FC236}">
                <a16:creationId xmlns:a16="http://schemas.microsoft.com/office/drawing/2014/main" id="{4A0FDF32-FA45-4361-AEC5-A2B0CFC9CF7A}"/>
              </a:ext>
            </a:extLst>
          </p:cNvPr>
          <p:cNvSpPr>
            <a:spLocks noGrp="1"/>
          </p:cNvSpPr>
          <p:nvPr>
            <p:ph idx="1"/>
          </p:nvPr>
        </p:nvSpPr>
        <p:spPr/>
        <p:txBody>
          <a:bodyPr/>
          <a:lstStyle/>
          <a:p>
            <a:r>
              <a:rPr lang="en-US" dirty="0"/>
              <a:t>Notation:</a:t>
            </a:r>
          </a:p>
          <a:p>
            <a:pPr lvl="1"/>
            <a:r>
              <a:rPr lang="en-US" dirty="0"/>
              <a:t>M</a:t>
            </a:r>
            <a:r>
              <a:rPr lang="en-US" baseline="-25000" dirty="0"/>
              <a:t>t</a:t>
            </a:r>
            <a:r>
              <a:rPr lang="en-US" dirty="0"/>
              <a:t>  = quantity of item demanded this month</a:t>
            </a:r>
          </a:p>
          <a:p>
            <a:pPr lvl="1"/>
            <a:r>
              <a:rPr lang="en-US" dirty="0"/>
              <a:t>M</a:t>
            </a:r>
            <a:r>
              <a:rPr lang="en-US" baseline="-25000" dirty="0"/>
              <a:t>t-1</a:t>
            </a:r>
            <a:r>
              <a:rPr lang="en-US" dirty="0"/>
              <a:t> = quantity of item demanded last month</a:t>
            </a:r>
          </a:p>
          <a:p>
            <a:pPr lvl="1"/>
            <a:r>
              <a:rPr lang="en-US" dirty="0"/>
              <a:t>M</a:t>
            </a:r>
            <a:r>
              <a:rPr lang="en-US" baseline="-25000" dirty="0"/>
              <a:t>t-12</a:t>
            </a:r>
            <a:r>
              <a:rPr lang="en-US" dirty="0"/>
              <a:t> = quantity of item demanded 12 months ago</a:t>
            </a:r>
          </a:p>
          <a:p>
            <a:pPr lvl="1"/>
            <a:r>
              <a:rPr lang="en-US" dirty="0"/>
              <a:t>Note: the “M” doesn’t stand for anything and can be changed to whatever you want</a:t>
            </a:r>
          </a:p>
          <a:p>
            <a:r>
              <a:rPr lang="en-US" dirty="0"/>
              <a:t>Each of these M</a:t>
            </a:r>
            <a:r>
              <a:rPr lang="en-US" baseline="-25000" dirty="0"/>
              <a:t>t-n</a:t>
            </a:r>
            <a:r>
              <a:rPr lang="en-US" dirty="0"/>
              <a:t> values are called “lags”</a:t>
            </a:r>
          </a:p>
          <a:p>
            <a:r>
              <a:rPr lang="en-US" dirty="0"/>
              <a:t>We can use these M</a:t>
            </a:r>
            <a:r>
              <a:rPr lang="en-US" baseline="-25000" dirty="0"/>
              <a:t>t-n</a:t>
            </a:r>
            <a:r>
              <a:rPr lang="en-US" dirty="0"/>
              <a:t> values to create our AR model</a:t>
            </a:r>
          </a:p>
          <a:p>
            <a:r>
              <a:rPr lang="en-US" dirty="0"/>
              <a:t>We only want to use lags that have a strong correlation to the data we want</a:t>
            </a:r>
          </a:p>
        </p:txBody>
      </p:sp>
    </p:spTree>
    <p:extLst>
      <p:ext uri="{BB962C8B-B14F-4D97-AF65-F5344CB8AC3E}">
        <p14:creationId xmlns:p14="http://schemas.microsoft.com/office/powerpoint/2010/main" val="172641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A0BF-BFAE-4247-8BBC-5EA70A87F415}"/>
              </a:ext>
            </a:extLst>
          </p:cNvPr>
          <p:cNvSpPr>
            <a:spLocks noGrp="1"/>
          </p:cNvSpPr>
          <p:nvPr>
            <p:ph type="title"/>
          </p:nvPr>
        </p:nvSpPr>
        <p:spPr/>
        <p:txBody>
          <a:bodyPr/>
          <a:lstStyle/>
          <a:p>
            <a:r>
              <a:rPr lang="en-US" dirty="0"/>
              <a:t>AR: Lag Correlation</a:t>
            </a:r>
          </a:p>
        </p:txBody>
      </p:sp>
      <p:graphicFrame>
        <p:nvGraphicFramePr>
          <p:cNvPr id="4" name="Chart 3">
            <a:extLst>
              <a:ext uri="{FF2B5EF4-FFF2-40B4-BE49-F238E27FC236}">
                <a16:creationId xmlns:a16="http://schemas.microsoft.com/office/drawing/2014/main" id="{741DABE7-6558-44BB-AE97-58254978A8D7}"/>
              </a:ext>
            </a:extLst>
          </p:cNvPr>
          <p:cNvGraphicFramePr>
            <a:graphicFrameLocks/>
          </p:cNvGraphicFramePr>
          <p:nvPr>
            <p:extLst>
              <p:ext uri="{D42A27DB-BD31-4B8C-83A1-F6EECF244321}">
                <p14:modId xmlns:p14="http://schemas.microsoft.com/office/powerpoint/2010/main" val="1488670245"/>
              </p:ext>
            </p:extLst>
          </p:nvPr>
        </p:nvGraphicFramePr>
        <p:xfrm>
          <a:off x="913795" y="1584960"/>
          <a:ext cx="10353761" cy="466344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84782A8A-11D7-4652-9641-E49DAAD65C81}"/>
              </a:ext>
            </a:extLst>
          </p:cNvPr>
          <p:cNvCxnSpPr/>
          <p:nvPr/>
        </p:nvCxnSpPr>
        <p:spPr>
          <a:xfrm>
            <a:off x="1027289" y="3429000"/>
            <a:ext cx="1009226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61BB61-765E-45BA-BEC2-C34425347CDA}"/>
              </a:ext>
            </a:extLst>
          </p:cNvPr>
          <p:cNvCxnSpPr/>
          <p:nvPr/>
        </p:nvCxnSpPr>
        <p:spPr>
          <a:xfrm>
            <a:off x="1044221" y="4540957"/>
            <a:ext cx="1009226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85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3F32-80F7-4672-8AA9-C9CF2FA2545B}"/>
              </a:ext>
            </a:extLst>
          </p:cNvPr>
          <p:cNvSpPr>
            <a:spLocks noGrp="1"/>
          </p:cNvSpPr>
          <p:nvPr>
            <p:ph type="title"/>
          </p:nvPr>
        </p:nvSpPr>
        <p:spPr/>
        <p:txBody>
          <a:bodyPr>
            <a:normAutofit/>
          </a:bodyPr>
          <a:lstStyle/>
          <a:p>
            <a:r>
              <a:rPr lang="en-US" dirty="0"/>
              <a:t>AR: Our Model</a:t>
            </a:r>
          </a:p>
        </p:txBody>
      </p:sp>
      <p:sp>
        <p:nvSpPr>
          <p:cNvPr id="3" name="Content Placeholder 2">
            <a:extLst>
              <a:ext uri="{FF2B5EF4-FFF2-40B4-BE49-F238E27FC236}">
                <a16:creationId xmlns:a16="http://schemas.microsoft.com/office/drawing/2014/main" id="{C0947DD2-AEE6-47F6-9D05-D7A2B6889DDE}"/>
              </a:ext>
            </a:extLst>
          </p:cNvPr>
          <p:cNvSpPr>
            <a:spLocks noGrp="1"/>
          </p:cNvSpPr>
          <p:nvPr>
            <p:ph idx="1"/>
          </p:nvPr>
        </p:nvSpPr>
        <p:spPr>
          <a:xfrm>
            <a:off x="0" y="2968979"/>
            <a:ext cx="12192000" cy="2822222"/>
          </a:xfrm>
        </p:spPr>
        <p:txBody>
          <a:bodyPr>
            <a:normAutofit/>
          </a:bodyPr>
          <a:lstStyle/>
          <a:p>
            <a:pPr marL="36900" indent="0" algn="ctr">
              <a:buNone/>
            </a:pPr>
            <a:r>
              <a:rPr lang="en-US" sz="5400" b="1" dirty="0"/>
              <a:t>M</a:t>
            </a:r>
            <a:r>
              <a:rPr lang="en-US" sz="5400" b="1" baseline="-25000" dirty="0"/>
              <a:t>t</a:t>
            </a:r>
            <a:r>
              <a:rPr lang="en-US" sz="5400" b="1" dirty="0"/>
              <a:t> = </a:t>
            </a:r>
            <a:r>
              <a:rPr lang="el-GR" sz="5400" b="1" dirty="0">
                <a:effectLst/>
              </a:rPr>
              <a:t>β</a:t>
            </a:r>
            <a:r>
              <a:rPr lang="en-US" sz="5400" b="1" baseline="-25000" dirty="0">
                <a:effectLst/>
              </a:rPr>
              <a:t>0</a:t>
            </a:r>
            <a:r>
              <a:rPr lang="en-US" sz="5400" b="1" dirty="0">
                <a:effectLst/>
              </a:rPr>
              <a:t> + </a:t>
            </a:r>
            <a:r>
              <a:rPr lang="el-GR" sz="5400" b="1" dirty="0">
                <a:effectLst/>
              </a:rPr>
              <a:t>β</a:t>
            </a:r>
            <a:r>
              <a:rPr lang="en-US" sz="5400" b="1" baseline="-25000" dirty="0">
                <a:effectLst/>
              </a:rPr>
              <a:t>1</a:t>
            </a:r>
            <a:r>
              <a:rPr lang="en-US" sz="5400" b="1" dirty="0">
                <a:effectLst/>
              </a:rPr>
              <a:t>M</a:t>
            </a:r>
            <a:r>
              <a:rPr lang="en-US" sz="5400" b="1" baseline="-25000" dirty="0">
                <a:effectLst/>
              </a:rPr>
              <a:t>t-1</a:t>
            </a:r>
            <a:r>
              <a:rPr lang="en-US" sz="5400" b="1" dirty="0">
                <a:effectLst/>
              </a:rPr>
              <a:t> + </a:t>
            </a:r>
            <a:r>
              <a:rPr lang="el-GR" sz="5400" b="1" dirty="0">
                <a:effectLst/>
              </a:rPr>
              <a:t>β</a:t>
            </a:r>
            <a:r>
              <a:rPr lang="en-US" sz="5400" b="1" baseline="-25000" dirty="0">
                <a:effectLst/>
              </a:rPr>
              <a:t>2</a:t>
            </a:r>
            <a:r>
              <a:rPr lang="en-US" sz="5400" b="1" dirty="0">
                <a:effectLst/>
              </a:rPr>
              <a:t>M</a:t>
            </a:r>
            <a:r>
              <a:rPr lang="en-US" sz="5400" b="1" baseline="-25000" dirty="0">
                <a:effectLst/>
              </a:rPr>
              <a:t>t-2</a:t>
            </a:r>
            <a:r>
              <a:rPr lang="en-US" sz="5400" b="1" dirty="0">
                <a:effectLst/>
              </a:rPr>
              <a:t> + </a:t>
            </a:r>
            <a:r>
              <a:rPr lang="el-GR" sz="5400" b="1" dirty="0">
                <a:effectLst/>
              </a:rPr>
              <a:t>β</a:t>
            </a:r>
            <a:r>
              <a:rPr lang="en-US" sz="5400" b="1" baseline="-25000" dirty="0">
                <a:effectLst/>
              </a:rPr>
              <a:t>5</a:t>
            </a:r>
            <a:r>
              <a:rPr lang="en-US" sz="5400" b="1" dirty="0">
                <a:effectLst/>
              </a:rPr>
              <a:t>M</a:t>
            </a:r>
            <a:r>
              <a:rPr lang="en-US" sz="5400" b="1" baseline="-25000" dirty="0">
                <a:effectLst/>
              </a:rPr>
              <a:t>t-5</a:t>
            </a:r>
            <a:r>
              <a:rPr lang="en-US" sz="5400" b="1" dirty="0">
                <a:effectLst/>
              </a:rPr>
              <a:t> + </a:t>
            </a:r>
            <a:r>
              <a:rPr lang="el-GR" sz="5400" b="1" dirty="0">
                <a:effectLst/>
              </a:rPr>
              <a:t>ε</a:t>
            </a:r>
            <a:endParaRPr lang="en-US" sz="5400" dirty="0"/>
          </a:p>
        </p:txBody>
      </p:sp>
    </p:spTree>
    <p:extLst>
      <p:ext uri="{BB962C8B-B14F-4D97-AF65-F5344CB8AC3E}">
        <p14:creationId xmlns:p14="http://schemas.microsoft.com/office/powerpoint/2010/main" val="101280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C3EA-46D9-4B61-A426-7915D289BDBC}"/>
              </a:ext>
            </a:extLst>
          </p:cNvPr>
          <p:cNvSpPr>
            <a:spLocks noGrp="1"/>
          </p:cNvSpPr>
          <p:nvPr>
            <p:ph type="ctrTitle"/>
          </p:nvPr>
        </p:nvSpPr>
        <p:spPr/>
        <p:txBody>
          <a:bodyPr/>
          <a:lstStyle/>
          <a:p>
            <a:r>
              <a:rPr lang="en-US" dirty="0"/>
              <a:t>Switch to </a:t>
            </a:r>
            <a:r>
              <a:rPr lang="en-US" dirty="0" err="1"/>
              <a:t>jupyter</a:t>
            </a:r>
            <a:r>
              <a:rPr lang="en-US" dirty="0"/>
              <a:t> notebook for AR code tutorial</a:t>
            </a:r>
          </a:p>
        </p:txBody>
      </p:sp>
      <p:sp>
        <p:nvSpPr>
          <p:cNvPr id="3" name="Subtitle 2">
            <a:extLst>
              <a:ext uri="{FF2B5EF4-FFF2-40B4-BE49-F238E27FC236}">
                <a16:creationId xmlns:a16="http://schemas.microsoft.com/office/drawing/2014/main" id="{A98B0744-7FDF-4DAD-B635-38785A3BA8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442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AC86-DE9C-41D8-9B13-B1BCB827127A}"/>
              </a:ext>
            </a:extLst>
          </p:cNvPr>
          <p:cNvSpPr>
            <a:spLocks noGrp="1"/>
          </p:cNvSpPr>
          <p:nvPr>
            <p:ph type="title"/>
          </p:nvPr>
        </p:nvSpPr>
        <p:spPr/>
        <p:txBody>
          <a:bodyPr/>
          <a:lstStyle/>
          <a:p>
            <a:r>
              <a:rPr lang="en-US" dirty="0"/>
              <a:t>What is MA?</a:t>
            </a:r>
          </a:p>
        </p:txBody>
      </p:sp>
      <p:sp>
        <p:nvSpPr>
          <p:cNvPr id="3" name="Content Placeholder 2">
            <a:extLst>
              <a:ext uri="{FF2B5EF4-FFF2-40B4-BE49-F238E27FC236}">
                <a16:creationId xmlns:a16="http://schemas.microsoft.com/office/drawing/2014/main" id="{C45BF003-DEE5-46E4-AD5C-6627BF935592}"/>
              </a:ext>
            </a:extLst>
          </p:cNvPr>
          <p:cNvSpPr>
            <a:spLocks noGrp="1"/>
          </p:cNvSpPr>
          <p:nvPr>
            <p:ph idx="1"/>
          </p:nvPr>
        </p:nvSpPr>
        <p:spPr/>
        <p:txBody>
          <a:bodyPr/>
          <a:lstStyle/>
          <a:p>
            <a:r>
              <a:rPr lang="en-US" dirty="0"/>
              <a:t>MA stands for “Moving Average” model</a:t>
            </a:r>
          </a:p>
          <a:p>
            <a:r>
              <a:rPr lang="en-US" dirty="0"/>
              <a:t>The basics of a MA model is:</a:t>
            </a:r>
          </a:p>
          <a:p>
            <a:pPr lvl="1"/>
            <a:r>
              <a:rPr lang="en-US" dirty="0"/>
              <a:t>You’re trying to predict something based on past error values</a:t>
            </a:r>
          </a:p>
          <a:p>
            <a:pPr lvl="2"/>
            <a:r>
              <a:rPr lang="en-US" dirty="0"/>
              <a:t>Error values :: </a:t>
            </a:r>
            <a:r>
              <a:rPr lang="en-US" dirty="0" err="1"/>
              <a:t>residulas</a:t>
            </a:r>
            <a:endParaRPr lang="en-US" dirty="0"/>
          </a:p>
          <a:p>
            <a:pPr lvl="1"/>
            <a:r>
              <a:rPr lang="en-US" dirty="0"/>
              <a:t>Value today = </a:t>
            </a:r>
            <a:r>
              <a:rPr lang="en-US" dirty="0" err="1"/>
              <a:t>baseline_value</a:t>
            </a:r>
            <a:r>
              <a:rPr lang="en-US" dirty="0"/>
              <a:t> + coefficient*error</a:t>
            </a:r>
            <a:r>
              <a:rPr lang="en-US" baseline="-25000" dirty="0"/>
              <a:t>t-1</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41384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3A5F-76F2-4C7F-81EA-6039DB7132B3}"/>
              </a:ext>
            </a:extLst>
          </p:cNvPr>
          <p:cNvSpPr>
            <a:spLocks noGrp="1"/>
          </p:cNvSpPr>
          <p:nvPr>
            <p:ph type="title"/>
          </p:nvPr>
        </p:nvSpPr>
        <p:spPr/>
        <p:txBody>
          <a:bodyPr/>
          <a:lstStyle/>
          <a:p>
            <a:r>
              <a:rPr lang="en-US" dirty="0"/>
              <a:t>MA: An Example</a:t>
            </a:r>
          </a:p>
        </p:txBody>
      </p:sp>
      <p:sp>
        <p:nvSpPr>
          <p:cNvPr id="3" name="Content Placeholder 2">
            <a:extLst>
              <a:ext uri="{FF2B5EF4-FFF2-40B4-BE49-F238E27FC236}">
                <a16:creationId xmlns:a16="http://schemas.microsoft.com/office/drawing/2014/main" id="{9AA1C6F7-E0FB-45D5-B868-EFB4EA7CBE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65391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137</TotalTime>
  <Words>1223</Words>
  <Application>Microsoft Office PowerPoint</Application>
  <PresentationFormat>Widescreen</PresentationFormat>
  <Paragraphs>149</Paragraphs>
  <Slides>13</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Dubai Light</vt:lpstr>
      <vt:lpstr>Wingdings 2</vt:lpstr>
      <vt:lpstr>Slate</vt:lpstr>
      <vt:lpstr>ARMA</vt:lpstr>
      <vt:lpstr>What is AR?</vt:lpstr>
      <vt:lpstr>AR: An Example</vt:lpstr>
      <vt:lpstr>AR: An Example</vt:lpstr>
      <vt:lpstr>AR: Lag Correlation</vt:lpstr>
      <vt:lpstr>AR: Our Model</vt:lpstr>
      <vt:lpstr>Switch to jupyter notebook for AR code tutorial</vt:lpstr>
      <vt:lpstr>What is MA?</vt:lpstr>
      <vt:lpstr>MA: An Example</vt:lpstr>
      <vt:lpstr>MA: An Example</vt:lpstr>
      <vt:lpstr>MA: An Example</vt:lpstr>
      <vt:lpstr>MA: MA(n) model</vt:lpstr>
      <vt:lpstr>Switch to jupyter notebook for MA code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dc:title>
  <dc:creator>Brandyn Gilbert</dc:creator>
  <cp:lastModifiedBy>Brandyn Gilbert</cp:lastModifiedBy>
  <cp:revision>16</cp:revision>
  <dcterms:created xsi:type="dcterms:W3CDTF">2020-10-06T11:31:36Z</dcterms:created>
  <dcterms:modified xsi:type="dcterms:W3CDTF">2020-10-06T13:50:35Z</dcterms:modified>
</cp:coreProperties>
</file>