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4031" r:id="rId2"/>
  </p:sldMasterIdLst>
  <p:notesMasterIdLst>
    <p:notesMasterId r:id="rId36"/>
  </p:notesMasterIdLst>
  <p:handoutMasterIdLst>
    <p:handoutMasterId r:id="rId37"/>
  </p:handoutMasterIdLst>
  <p:sldIdLst>
    <p:sldId id="353" r:id="rId3"/>
    <p:sldId id="355" r:id="rId4"/>
    <p:sldId id="292" r:id="rId5"/>
    <p:sldId id="258" r:id="rId6"/>
    <p:sldId id="282" r:id="rId7"/>
    <p:sldId id="259" r:id="rId8"/>
    <p:sldId id="260" r:id="rId9"/>
    <p:sldId id="313" r:id="rId10"/>
    <p:sldId id="314" r:id="rId11"/>
    <p:sldId id="262" r:id="rId12"/>
    <p:sldId id="315" r:id="rId13"/>
    <p:sldId id="265" r:id="rId14"/>
    <p:sldId id="266" r:id="rId15"/>
    <p:sldId id="267" r:id="rId16"/>
    <p:sldId id="268" r:id="rId17"/>
    <p:sldId id="336" r:id="rId18"/>
    <p:sldId id="338" r:id="rId19"/>
    <p:sldId id="318" r:id="rId20"/>
    <p:sldId id="319" r:id="rId21"/>
    <p:sldId id="341" r:id="rId22"/>
    <p:sldId id="321" r:id="rId23"/>
    <p:sldId id="344" r:id="rId24"/>
    <p:sldId id="322" r:id="rId25"/>
    <p:sldId id="324" r:id="rId26"/>
    <p:sldId id="325" r:id="rId27"/>
    <p:sldId id="295" r:id="rId28"/>
    <p:sldId id="270" r:id="rId29"/>
    <p:sldId id="348" r:id="rId30"/>
    <p:sldId id="277" r:id="rId31"/>
    <p:sldId id="278" r:id="rId32"/>
    <p:sldId id="279" r:id="rId33"/>
    <p:sldId id="332" r:id="rId34"/>
    <p:sldId id="352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B53FF"/>
    <a:srgbClr val="666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40" autoAdjust="0"/>
    <p:restoredTop sz="94595" autoAdjust="0"/>
  </p:normalViewPr>
  <p:slideViewPr>
    <p:cSldViewPr>
      <p:cViewPr varScale="1">
        <p:scale>
          <a:sx n="85" d="100"/>
          <a:sy n="85" d="100"/>
        </p:scale>
        <p:origin x="-92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KathyAug07\6th%20edition\au1\01\pmp2008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973695115706786"/>
          <c:y val="5.3742802303262956E-2"/>
          <c:w val="0.78421103015202909"/>
          <c:h val="0.79270633397312862"/>
        </c:manualLayout>
      </c:layout>
      <c:scatterChart>
        <c:scatterStyle val="smoothMarker"/>
        <c:varyColors val="0"/>
        <c:ser>
          <c:idx val="0"/>
          <c:order val="0"/>
          <c:tx>
            <c:v>years</c:v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Lbls>
            <c:dLbl>
              <c:idx val="15"/>
              <c:layout>
                <c:manualLayout>
                  <c:x val="1.0133798421777189E-2"/>
                  <c:y val="-2.4922314617215009E-2"/>
                </c:manualLayout>
              </c:layout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25400">
                <a:noFill/>
              </a:ln>
            </c:spPr>
            <c:txPr>
              <a:bodyPr/>
              <a:lstStyle/>
              <a:p>
                <a:pPr algn="l">
                  <a:defRPr sz="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Sheet1!$A$2:$A$17</c:f>
              <c:numCache>
                <c:formatCode>General</c:formatCode>
                <c:ptCount val="16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</c:numCache>
            </c:numRef>
          </c:xVal>
          <c:yVal>
            <c:numRef>
              <c:f>Sheet1!$B$2:$B$17</c:f>
              <c:numCache>
                <c:formatCode>_(* #,##0_);_(* \(#,##0\);_(* "-"??_);_(@_)</c:formatCode>
                <c:ptCount val="16"/>
                <c:pt idx="0">
                  <c:v>1000</c:v>
                </c:pt>
                <c:pt idx="1">
                  <c:v>1900</c:v>
                </c:pt>
                <c:pt idx="2">
                  <c:v>2800</c:v>
                </c:pt>
                <c:pt idx="3">
                  <c:v>4400</c:v>
                </c:pt>
                <c:pt idx="4">
                  <c:v>6415</c:v>
                </c:pt>
                <c:pt idx="5">
                  <c:v>10086</c:v>
                </c:pt>
                <c:pt idx="6">
                  <c:v>18184</c:v>
                </c:pt>
                <c:pt idx="7">
                  <c:v>27052</c:v>
                </c:pt>
                <c:pt idx="8">
                  <c:v>40343</c:v>
                </c:pt>
                <c:pt idx="9">
                  <c:v>52443</c:v>
                </c:pt>
                <c:pt idx="10">
                  <c:v>76550</c:v>
                </c:pt>
                <c:pt idx="11">
                  <c:v>102047</c:v>
                </c:pt>
                <c:pt idx="12">
                  <c:v>175194</c:v>
                </c:pt>
                <c:pt idx="13">
                  <c:v>221144</c:v>
                </c:pt>
                <c:pt idx="14">
                  <c:v>267367</c:v>
                </c:pt>
                <c:pt idx="15">
                  <c:v>318289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473536"/>
        <c:axId val="103475456"/>
      </c:scatterChart>
      <c:valAx>
        <c:axId val="103473536"/>
        <c:scaling>
          <c:orientation val="minMax"/>
          <c:max val="2008"/>
          <c:min val="1993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dirty="0"/>
                  <a:t>Year</a:t>
                </a:r>
              </a:p>
            </c:rich>
          </c:tx>
          <c:layout>
            <c:manualLayout>
              <c:xMode val="edge"/>
              <c:yMode val="edge"/>
              <c:x val="0.5355265920707275"/>
              <c:y val="0.9155470249520145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3475456"/>
        <c:crosses val="autoZero"/>
        <c:crossBetween val="midCat"/>
        <c:majorUnit val="1"/>
      </c:valAx>
      <c:valAx>
        <c:axId val="10347545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dirty="0"/>
                  <a:t># PMPs</a:t>
                </a:r>
              </a:p>
            </c:rich>
          </c:tx>
          <c:layout>
            <c:manualLayout>
              <c:xMode val="edge"/>
              <c:yMode val="edge"/>
              <c:x val="2.1052631578947392E-2"/>
              <c:y val="0.38963531669865642"/>
            </c:manualLayout>
          </c:layout>
          <c:overlay val="0"/>
          <c:spPr>
            <a:noFill/>
            <a:ln w="25400">
              <a:noFill/>
            </a:ln>
          </c:spPr>
        </c:title>
        <c:numFmt formatCode="_(* #,##0_);_(* \(#,##0\);_(* &quot;-&quot;??_);_(@_)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3473536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DD5172F3-2717-4BCE-9BA6-27CD332164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3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686160D1-059B-47A9-B2C7-8D415EB600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61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0EEF0-8DBA-49DD-B804-FF0C691182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9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B2405-EADB-46F7-9FB4-0D081563DA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FDFC-FFA9-411B-BBF6-AAA3D1DC1F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69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R Betker 2011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R Betker 2011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BF3F-4C56-4E6E-82BF-36E8693FA64F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82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3352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R Betker 2011</a:t>
            </a:r>
          </a:p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BF3F-4C56-4E6E-82BF-36E8693FA64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08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R Betker 2011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R Betker 2011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BF3F-4C56-4E6E-82BF-36E8693FA64F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99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R Betker 2011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R Betker 2011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BF3F-4C56-4E6E-82BF-36E8693FA64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00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R Betker 2011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R Betker 2011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BF3F-4C56-4E6E-82BF-36E8693FA64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68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R Betker 2011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R Betker 2011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BF3F-4C56-4E6E-82BF-36E8693FA64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29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R Betker 2011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R Betker 2011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BF3F-4C56-4E6E-82BF-36E8693FA64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794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R Betker 2011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R Betker 2011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BF3F-4C56-4E6E-82BF-36E8693FA64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7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9FBD9-70A2-4923-B5F6-9EB5C0ED9B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60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R Betker 2011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R Betker 2011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7F8BF3F-4C56-4E6E-82BF-36E8693FA64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4066863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R Betker 2011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R Betker 2011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BF3F-4C56-4E6E-82BF-36E8693FA64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346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R Betker 2011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R Betker 2011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BF3F-4C56-4E6E-82BF-36E8693FA64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0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D2FD9-B456-486C-AF27-AAEF5A9A25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5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43CC8-7C3D-43D3-8445-14C13431A1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0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8F8BA-1810-4E74-8049-328734C93A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0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D1C07-7640-4E2B-A3AF-26D588B82F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5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610C4-F3AB-4125-AF4A-CA602D4B09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5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CF4CE-527C-4BAA-A4A2-FCEB2EEE83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ECF38-33EA-40FF-AF8B-EF9AFA562B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0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C4D636-9754-4C85-B9B0-168002FA72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22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t>R Betker 2011</a:t>
            </a:r>
            <a:endParaRPr lang="en-US" dirty="0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t>R Betker 2011</a:t>
            </a:r>
            <a:endParaRPr lang="en-US" dirty="0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7F8BF3F-4C56-4E6E-82BF-36E8693FA64F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836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bLrnJc2Tz44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mi.org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763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BAI3020</a:t>
            </a:r>
            <a:r>
              <a:rPr lang="en-US" dirty="0" smtClean="0"/>
              <a:t> Strategic Planning &amp; Project </a:t>
            </a:r>
            <a:r>
              <a:rPr lang="en-US" dirty="0"/>
              <a:t>Management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BF3F-4C56-4E6E-82BF-36E8693FA64F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068528" y="5791200"/>
            <a:ext cx="266771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BAI3020 </a:t>
            </a:r>
            <a:r>
              <a:rPr lang="en-US" dirty="0"/>
              <a:t>– </a:t>
            </a:r>
            <a:r>
              <a:rPr lang="en-US" dirty="0" smtClean="0"/>
              <a:t>Rajiv </a:t>
            </a:r>
            <a:r>
              <a:rPr lang="en-US" dirty="0" smtClean="0"/>
              <a:t>Dua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Project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The Triple Constraint of Project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B1CF7-8176-46FE-857B-35AE27A1343D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380" y="1752600"/>
            <a:ext cx="5393019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685800" y="2895600"/>
            <a:ext cx="2846388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Successful project management means meeting all three goals (scope, time, and cost) – and satisfying the project’s sponsor!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Project Management?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077200" cy="45720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b="1" dirty="0" smtClean="0"/>
              <a:t>Project management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“the application of knowledge, skills, tools and techniques to project activities to meet project requirements” (PMBOK</a:t>
            </a:r>
            <a:r>
              <a:rPr lang="en-US" dirty="0" smtClean="0">
                <a:cs typeface="Times New Roman" pitchFamily="18" charset="0"/>
              </a:rPr>
              <a:t>®</a:t>
            </a:r>
            <a:r>
              <a:rPr lang="en-US" dirty="0" smtClean="0"/>
              <a:t> Guide, Fourth Edition, 2008, p. 6)</a:t>
            </a:r>
          </a:p>
          <a:p>
            <a:pPr eaLnBrk="1" hangingPunct="1">
              <a:spcBef>
                <a:spcPct val="100000"/>
              </a:spcBef>
            </a:pPr>
            <a:r>
              <a:rPr lang="en-US" dirty="0" smtClean="0"/>
              <a:t>Project managers strive to meet the </a:t>
            </a:r>
            <a:r>
              <a:rPr lang="en-US" b="1" dirty="0" smtClean="0"/>
              <a:t>triple constraint </a:t>
            </a:r>
            <a:r>
              <a:rPr lang="en-US" dirty="0" smtClean="0"/>
              <a:t>by balancing project scope, time, and cost goals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E5E3B-12B7-4BA0-9612-C3F10FD1234D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Project Management Framework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22EFEA-51E7-46C5-B2CA-B8960813E5B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9700" name="Picture 6" descr="86921_01_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23975"/>
            <a:ext cx="8729663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29105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/>
              <a:t>Project Management Framework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Project Stakeholders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186738" cy="47910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/>
              <a:t>Stakeholders </a:t>
            </a:r>
            <a:r>
              <a:rPr lang="en-US" dirty="0" smtClean="0"/>
              <a:t>are the people involved in or affected by project activities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Stakeholders include: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The project sponsor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The project manager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The project team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Functional Manager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Support staff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Customers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Users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Suppliers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Internal and external clients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i="1" dirty="0" smtClean="0"/>
              <a:t>Opponents to the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B9181F-268E-4914-AD5A-B87FA8258BA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9 Project Management Knowledge Areas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58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Knowledge areas </a:t>
            </a:r>
            <a:r>
              <a:rPr lang="en-US" dirty="0" smtClean="0"/>
              <a:t>describe the key competencies that project managers must develop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4 core knowledge areas </a:t>
            </a:r>
            <a:r>
              <a:rPr lang="en-US" dirty="0" smtClean="0"/>
              <a:t>lead to specific project objectives (scope, time, cost, and quality)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4 facilitating knowledge areas </a:t>
            </a:r>
            <a:r>
              <a:rPr lang="en-US" dirty="0" smtClean="0"/>
              <a:t>are the means through which the project objectives are achieved (human resources, communication, risk, and procurement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1 knowledge area </a:t>
            </a:r>
            <a:r>
              <a:rPr lang="en-US" dirty="0" smtClean="0"/>
              <a:t>(project integration management) affects and is affected by all of the other knowledge areas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 knowledge areas are important!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7C588-79D2-4268-AE45-77D3556346E7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1749" name="Picture 6" descr="86921_01_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800600"/>
            <a:ext cx="345598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Project Management Tools and Techniques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12900"/>
            <a:ext cx="8458200" cy="43307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Project management tools and techniques </a:t>
            </a:r>
            <a:r>
              <a:rPr lang="en-US" dirty="0" smtClean="0"/>
              <a:t>assist project managers and their teams in various aspects of project management:</a:t>
            </a:r>
          </a:p>
          <a:p>
            <a:pPr lvl="1" eaLnBrk="1" hangingPunct="1"/>
            <a:r>
              <a:rPr lang="en-US" dirty="0" smtClean="0"/>
              <a:t>Project charter, scope statement, and WBS </a:t>
            </a:r>
            <a:r>
              <a:rPr lang="en-US" b="1" dirty="0" smtClean="0">
                <a:solidFill>
                  <a:srgbClr val="5B53FF"/>
                </a:solidFill>
              </a:rPr>
              <a:t>(scope)</a:t>
            </a:r>
          </a:p>
          <a:p>
            <a:pPr lvl="1" eaLnBrk="1" hangingPunct="1"/>
            <a:endParaRPr lang="en-US" b="1" dirty="0" smtClean="0">
              <a:solidFill>
                <a:srgbClr val="5B53FF"/>
              </a:solidFill>
            </a:endParaRPr>
          </a:p>
          <a:p>
            <a:pPr lvl="1" eaLnBrk="1" hangingPunct="1"/>
            <a:r>
              <a:rPr lang="en-US" dirty="0" smtClean="0"/>
              <a:t>Gantt charts, network diagrams, critical path analysis, critical chain scheduling </a:t>
            </a:r>
            <a:r>
              <a:rPr lang="en-US" b="1" dirty="0" smtClean="0">
                <a:solidFill>
                  <a:srgbClr val="5B53FF"/>
                </a:solidFill>
              </a:rPr>
              <a:t>(time)</a:t>
            </a:r>
          </a:p>
          <a:p>
            <a:pPr lvl="1" eaLnBrk="1" hangingPunct="1"/>
            <a:endParaRPr lang="en-US" b="1" dirty="0" smtClean="0">
              <a:solidFill>
                <a:srgbClr val="5B53FF"/>
              </a:solidFill>
            </a:endParaRPr>
          </a:p>
          <a:p>
            <a:pPr lvl="1" eaLnBrk="1" hangingPunct="1"/>
            <a:r>
              <a:rPr lang="en-US" dirty="0" smtClean="0"/>
              <a:t>Cost estimates and earned value management </a:t>
            </a:r>
            <a:r>
              <a:rPr lang="en-US" b="1" dirty="0" smtClean="0">
                <a:solidFill>
                  <a:srgbClr val="5B53FF"/>
                </a:solidFill>
              </a:rPr>
              <a:t>(cost)</a:t>
            </a:r>
          </a:p>
          <a:p>
            <a:pPr lvl="1" eaLnBrk="1" hangingPunct="1"/>
            <a:endParaRPr lang="en-US" b="1" dirty="0" smtClean="0">
              <a:solidFill>
                <a:srgbClr val="5B53FF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23323-D6B1-4166-A845-9F926203E854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Super Tools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9530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sz="2900" dirty="0" smtClean="0"/>
              <a:t>“</a:t>
            </a:r>
            <a:r>
              <a:rPr lang="en-US" sz="2900" b="1" dirty="0" smtClean="0"/>
              <a:t>Super tools</a:t>
            </a:r>
            <a:r>
              <a:rPr lang="en-US" sz="2900" dirty="0" smtClean="0"/>
              <a:t>” are those tools that have high use and high potential for improving project success, such as:</a:t>
            </a:r>
          </a:p>
          <a:p>
            <a:pPr eaLnBrk="1" hangingPunct="1">
              <a:defRPr/>
            </a:pPr>
            <a:endParaRPr lang="en-US" sz="2900" dirty="0" smtClean="0"/>
          </a:p>
          <a:p>
            <a:pPr lvl="1" eaLnBrk="1" hangingPunct="1">
              <a:defRPr/>
            </a:pPr>
            <a:r>
              <a:rPr lang="en-US" sz="2500" dirty="0" smtClean="0"/>
              <a:t>Software for task scheduling (such as project management software)</a:t>
            </a:r>
          </a:p>
          <a:p>
            <a:pPr lvl="1" eaLnBrk="1" hangingPunct="1">
              <a:defRPr/>
            </a:pPr>
            <a:r>
              <a:rPr lang="en-US" sz="2500" dirty="0" smtClean="0"/>
              <a:t>Scope statements</a:t>
            </a:r>
          </a:p>
          <a:p>
            <a:pPr lvl="1" eaLnBrk="1" hangingPunct="1">
              <a:defRPr/>
            </a:pPr>
            <a:r>
              <a:rPr lang="en-US" sz="2500" dirty="0" smtClean="0"/>
              <a:t>Requirements analyses</a:t>
            </a:r>
          </a:p>
          <a:p>
            <a:pPr lvl="1" eaLnBrk="1" hangingPunct="1">
              <a:defRPr/>
            </a:pPr>
            <a:r>
              <a:rPr lang="en-US" sz="2500" dirty="0" smtClean="0"/>
              <a:t>Lessons-learned reports</a:t>
            </a:r>
          </a:p>
          <a:p>
            <a:pPr lvl="1" eaLnBrk="1" hangingPunct="1">
              <a:defRPr/>
            </a:pPr>
            <a:endParaRPr lang="en-US" sz="25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Tools already extensively used that have been found to improve project importance include: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sz="2500" dirty="0" smtClean="0"/>
              <a:t>Progress reports</a:t>
            </a:r>
          </a:p>
          <a:p>
            <a:pPr lvl="1" eaLnBrk="1" hangingPunct="1">
              <a:defRPr/>
            </a:pPr>
            <a:r>
              <a:rPr lang="en-US" sz="2500" dirty="0" smtClean="0"/>
              <a:t>Kick-off meetings</a:t>
            </a:r>
          </a:p>
          <a:p>
            <a:pPr lvl="1" eaLnBrk="1" hangingPunct="1">
              <a:defRPr/>
            </a:pPr>
            <a:r>
              <a:rPr lang="en-US" sz="2500" dirty="0" smtClean="0"/>
              <a:t>Gantt charts</a:t>
            </a:r>
          </a:p>
          <a:p>
            <a:pPr lvl="1" eaLnBrk="1" hangingPunct="1">
              <a:defRPr/>
            </a:pPr>
            <a:r>
              <a:rPr lang="en-US" sz="2500" dirty="0" smtClean="0"/>
              <a:t>Change requests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EE6B3-0F35-4B5A-9057-6AC8143FB1BD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Project Success</a:t>
            </a:r>
          </a:p>
        </p:txBody>
      </p:sp>
      <p:sp>
        <p:nvSpPr>
          <p:cNvPr id="3686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several ways to define project success: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mtClean="0"/>
              <a:t>The project met scope, time, and cost goals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mtClean="0"/>
              <a:t>The project satisfied the customer/sponsor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mtClean="0"/>
              <a:t>The results of the project met its main objective, such as making or saving a certain amount of money, providing a good return on investment, or simply making the sponsors happy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94404-E065-4B7F-9BE5-D4029688F86D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Helps Projects Succeed?*</a:t>
            </a:r>
            <a:endParaRPr lang="en-US" dirty="0"/>
          </a:p>
        </p:txBody>
      </p:sp>
      <p:sp>
        <p:nvSpPr>
          <p:cNvPr id="37890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49530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1. Executive support</a:t>
            </a:r>
          </a:p>
          <a:p>
            <a:pPr eaLnBrk="1" hangingPunct="1">
              <a:buFontTx/>
              <a:buNone/>
            </a:pPr>
            <a:r>
              <a:rPr lang="en-US" dirty="0" smtClean="0"/>
              <a:t>2. User involvement</a:t>
            </a:r>
          </a:p>
          <a:p>
            <a:pPr eaLnBrk="1" hangingPunct="1">
              <a:buFontTx/>
              <a:buNone/>
            </a:pPr>
            <a:r>
              <a:rPr lang="en-US" dirty="0" smtClean="0"/>
              <a:t>3. Experienced project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manager</a:t>
            </a:r>
          </a:p>
          <a:p>
            <a:pPr eaLnBrk="1" hangingPunct="1">
              <a:buFontTx/>
              <a:buNone/>
            </a:pPr>
            <a:r>
              <a:rPr lang="en-US" dirty="0" smtClean="0"/>
              <a:t>4. Clear business objectives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5. Minimized scope</a:t>
            </a:r>
          </a:p>
          <a:p>
            <a:pPr eaLnBrk="1" hangingPunct="1">
              <a:buFontTx/>
              <a:buNone/>
            </a:pPr>
            <a:r>
              <a:rPr lang="en-US" dirty="0" smtClean="0"/>
              <a:t>6. Standard software 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infrastructure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3E0C3-9C91-464A-9D36-29985F3AB53F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7893" name="Rectangle 6"/>
          <p:cNvSpPr>
            <a:spLocks noGrp="1" noChangeArrowheads="1"/>
          </p:cNvSpPr>
          <p:nvPr>
            <p:ph sz="half" idx="4294967295"/>
          </p:nvPr>
        </p:nvSpPr>
        <p:spPr>
          <a:xfrm>
            <a:off x="4495800" y="1524000"/>
            <a:ext cx="46482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 7. Firm basic requirements</a:t>
            </a:r>
          </a:p>
          <a:p>
            <a:pPr eaLnBrk="1" hangingPunct="1">
              <a:buFontTx/>
              <a:buNone/>
            </a:pPr>
            <a:r>
              <a:rPr lang="en-US" smtClean="0"/>
              <a:t>  8. Formal methodology</a:t>
            </a:r>
          </a:p>
          <a:p>
            <a:pPr eaLnBrk="1" hangingPunct="1">
              <a:buFontTx/>
              <a:buNone/>
            </a:pPr>
            <a:r>
              <a:rPr lang="en-US" smtClean="0"/>
              <a:t>  9. Reliable estimates</a:t>
            </a:r>
          </a:p>
          <a:p>
            <a:pPr eaLnBrk="1" hangingPunct="1">
              <a:buFontTx/>
              <a:buNone/>
            </a:pPr>
            <a:r>
              <a:rPr lang="en-US" smtClean="0"/>
              <a:t>10. Other criteria, such as</a:t>
            </a:r>
          </a:p>
          <a:p>
            <a:pPr eaLnBrk="1" hangingPunct="1">
              <a:buFontTx/>
              <a:buNone/>
            </a:pPr>
            <a:r>
              <a:rPr lang="en-US" smtClean="0"/>
              <a:t>      small milestones, proper </a:t>
            </a:r>
          </a:p>
          <a:p>
            <a:pPr eaLnBrk="1" hangingPunct="1">
              <a:buFontTx/>
              <a:buNone/>
            </a:pPr>
            <a:r>
              <a:rPr lang="en-US" smtClean="0"/>
              <a:t>      planning, competent </a:t>
            </a:r>
          </a:p>
          <a:p>
            <a:pPr eaLnBrk="1" hangingPunct="1">
              <a:buFontTx/>
              <a:buNone/>
            </a:pPr>
            <a:r>
              <a:rPr lang="en-US" smtClean="0"/>
              <a:t>      staff, and ownership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37894" name="TextBox 8"/>
          <p:cNvSpPr txBox="1">
            <a:spLocks noChangeArrowheads="1"/>
          </p:cNvSpPr>
          <p:nvPr/>
        </p:nvSpPr>
        <p:spPr bwMode="auto">
          <a:xfrm>
            <a:off x="381000" y="5562600"/>
            <a:ext cx="58959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/>
              <a:t>*The Standish Group, “Extreme CHAOS,” (2001).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Program and Project Portfolio Management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 smtClean="0"/>
              <a:t>A </a:t>
            </a:r>
            <a:r>
              <a:rPr lang="en-US" b="1" dirty="0" smtClean="0"/>
              <a:t>program</a:t>
            </a:r>
            <a:r>
              <a:rPr lang="en-US" dirty="0" smtClean="0"/>
              <a:t> is “a group of related projects managed in a coordinated way to obtain benefits and control not available from managing them individually” (PMBOK® Guide, Fourth Edition, 2008, p. 9)</a:t>
            </a:r>
          </a:p>
          <a:p>
            <a:pPr marL="274320" indent="-274320" eaLnBrk="1" fontAlgn="auto" hangingPunct="1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 smtClean="0"/>
              <a:t>A </a:t>
            </a:r>
            <a:r>
              <a:rPr lang="en-US" b="1" dirty="0" smtClean="0"/>
              <a:t>program manager </a:t>
            </a:r>
            <a:r>
              <a:rPr lang="en-US" dirty="0" smtClean="0"/>
              <a:t>provides leadership and direction for the project managers heading the projects within the program</a:t>
            </a:r>
          </a:p>
          <a:p>
            <a:pPr marL="548640" lvl="1" eaLnBrk="1" fontAlgn="auto" hangingPunct="1">
              <a:spcBef>
                <a:spcPct val="10000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3B799F-B75E-45F8-83B1-C7BEBE6236F8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sz="3200" b="1" dirty="0" smtClean="0"/>
              <a:t>What is Project Management?</a:t>
            </a:r>
          </a:p>
          <a:p>
            <a:pPr>
              <a:buNone/>
            </a:pPr>
            <a:endParaRPr lang="en-CA" sz="2400" b="1" dirty="0" smtClean="0"/>
          </a:p>
          <a:p>
            <a:pPr algn="ctr">
              <a:buNone/>
            </a:pPr>
            <a:r>
              <a:rPr lang="en-US" sz="2400" b="1" dirty="0" smtClean="0">
                <a:hlinkClick r:id="rId2"/>
              </a:rPr>
              <a:t>http://www.youtube.com/watch?v=bLrnJc2Tz44</a:t>
            </a:r>
            <a:endParaRPr lang="en-US" sz="2400" b="1" dirty="0" smtClean="0"/>
          </a:p>
          <a:p>
            <a:pPr>
              <a:buNone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BF3F-4C56-4E6E-82BF-36E8693FA64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Best Practice</a:t>
            </a:r>
          </a:p>
        </p:txBody>
      </p:sp>
      <p:sp>
        <p:nvSpPr>
          <p:cNvPr id="43010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273050" indent="-273050" eaLnBrk="1" hangingPunct="1">
              <a:spcBef>
                <a:spcPts val="575"/>
              </a:spcBef>
            </a:pPr>
            <a:endParaRPr lang="en-US" dirty="0" smtClean="0"/>
          </a:p>
          <a:p>
            <a:pPr marL="273050" indent="-273050" eaLnBrk="1" hangingPunct="1">
              <a:spcBef>
                <a:spcPts val="575"/>
              </a:spcBef>
            </a:pPr>
            <a:r>
              <a:rPr lang="en-US" dirty="0" smtClean="0"/>
              <a:t>A </a:t>
            </a:r>
            <a:r>
              <a:rPr lang="en-US" b="1" dirty="0" smtClean="0"/>
              <a:t>best practice </a:t>
            </a:r>
            <a:r>
              <a:rPr lang="en-US" dirty="0" smtClean="0"/>
              <a:t>is “an optimal way recognized by industry to achieve a stated goal or objective”*</a:t>
            </a:r>
          </a:p>
          <a:p>
            <a:pPr marL="547688" lvl="1" eaLnBrk="1" hangingPunct="1">
              <a:spcBef>
                <a:spcPts val="375"/>
              </a:spcBef>
            </a:pPr>
            <a:endParaRPr lang="en-US" dirty="0" smtClean="0"/>
          </a:p>
          <a:p>
            <a:pPr marL="547688" lvl="1" eaLnBrk="1" hangingPunct="1">
              <a:spcBef>
                <a:spcPts val="375"/>
              </a:spcBef>
            </a:pPr>
            <a:r>
              <a:rPr lang="en-US" dirty="0" smtClean="0"/>
              <a:t>Make sure your projects are driven by your strategy</a:t>
            </a:r>
          </a:p>
          <a:p>
            <a:pPr marL="547688" lvl="1" eaLnBrk="1" hangingPunct="1">
              <a:spcBef>
                <a:spcPts val="375"/>
              </a:spcBef>
            </a:pPr>
            <a:r>
              <a:rPr lang="en-US" dirty="0" smtClean="0"/>
              <a:t>Engage your stakeholders</a:t>
            </a:r>
          </a:p>
          <a:p>
            <a:pPr marL="785813" lvl="2" eaLnBrk="1" hangingPunct="1">
              <a:spcBef>
                <a:spcPts val="375"/>
              </a:spcBef>
            </a:pPr>
            <a:r>
              <a:rPr lang="en-US" dirty="0" smtClean="0"/>
              <a:t>Ignoring stakeholders often leads to project failure; be sure to engage stakeholders at all stages of a project, and encourage teamwork and commitment at all times</a:t>
            </a:r>
          </a:p>
          <a:p>
            <a:pPr marL="273050" indent="-273050" eaLnBrk="1" hangingPunct="1">
              <a:spcBef>
                <a:spcPts val="575"/>
              </a:spcBef>
              <a:buFont typeface="Wingdings 2" pitchFamily="18" charset="2"/>
              <a:buChar char=""/>
            </a:pPr>
            <a:endParaRPr lang="en-US" dirty="0" smtClean="0"/>
          </a:p>
          <a:p>
            <a:pPr marL="273050" indent="-273050" eaLnBrk="1" hangingPunct="1">
              <a:spcBef>
                <a:spcPts val="575"/>
              </a:spcBef>
              <a:buFont typeface="Wingdings 2" pitchFamily="18" charset="2"/>
              <a:buChar char="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A2D3E7-7EF7-48D1-A3BD-FCDE4F7A9013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Suggested Skills for Project Managers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458200" cy="41910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mtClean="0"/>
              <a:t>Project managers need a wide variety of skills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They should: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mtClean="0"/>
              <a:t>Be comfortable with change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mtClean="0"/>
              <a:t>Understand the organizations they work in and with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mtClean="0"/>
              <a:t>Be able to lead teams to accomplish project goals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6B7E5-7D17-41F1-84D7-29AF3165D4D5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The Role of the Project Manager</a:t>
            </a:r>
          </a:p>
        </p:txBody>
      </p:sp>
      <p:sp>
        <p:nvSpPr>
          <p:cNvPr id="4608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mtClean="0"/>
              <a:t>Job descriptions vary, but most include responsibilities like planning, scheduling, coordinating, and working with people to achieve project goals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Remember that 97% of successful projects were led by experienced project managers, who can often help influence success factors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BB51A-F6F7-42AC-A9E2-3B19C52AE536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Suggested Skills for Project Managers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52563"/>
            <a:ext cx="8229600" cy="4410075"/>
          </a:xfrm>
        </p:spPr>
        <p:txBody>
          <a:bodyPr/>
          <a:lstStyle/>
          <a:p>
            <a:pPr eaLnBrk="1" hangingPunct="1"/>
            <a:r>
              <a:rPr lang="en-US" smtClean="0"/>
              <a:t>The Project Management Body of Knowledge</a:t>
            </a:r>
          </a:p>
          <a:p>
            <a:pPr eaLnBrk="1" hangingPunct="1"/>
            <a:r>
              <a:rPr lang="en-US" smtClean="0"/>
              <a:t>Application area knowledge, standards, and regulations</a:t>
            </a:r>
          </a:p>
          <a:p>
            <a:pPr eaLnBrk="1" hangingPunct="1"/>
            <a:r>
              <a:rPr lang="en-US" smtClean="0"/>
              <a:t>Project environment knowledge</a:t>
            </a:r>
          </a:p>
          <a:p>
            <a:pPr eaLnBrk="1" hangingPunct="1"/>
            <a:r>
              <a:rPr lang="en-US" smtClean="0"/>
              <a:t>General management knowledge and skills</a:t>
            </a:r>
          </a:p>
          <a:p>
            <a:pPr eaLnBrk="1" hangingPunct="1"/>
            <a:r>
              <a:rPr lang="en-US" smtClean="0"/>
              <a:t>Soft skills or human relations skills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8857B4-CC26-41DB-9DA8-0EF37F60D3B0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 dirty="0" smtClean="0"/>
              <a:t>Ten Most Important Skills and Competencies for Project Managers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5E126-0760-48A5-96E4-5272C3A97A95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6085" name="Rectangle 7"/>
          <p:cNvSpPr>
            <a:spLocks noChangeArrowheads="1"/>
          </p:cNvSpPr>
          <p:nvPr/>
        </p:nvSpPr>
        <p:spPr bwMode="auto">
          <a:xfrm>
            <a:off x="1447800" y="1600200"/>
            <a:ext cx="6705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1. People skills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2. Leadership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3. Listening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4. Integrity, ethical behavior, consistent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5. Strong at building trust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6. Verbal communication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7. Strong at building teams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8. Conflict resolution, conflict management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9. Critical thinking, problem solving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10. Understands, balances priorities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Importance of Leadership Skills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5000"/>
              </a:spcBef>
            </a:pPr>
            <a:r>
              <a:rPr lang="en-US" smtClean="0"/>
              <a:t>Effective project managers provide leadership by example</a:t>
            </a:r>
          </a:p>
          <a:p>
            <a:pPr eaLnBrk="1" hangingPunct="1">
              <a:spcBef>
                <a:spcPct val="55000"/>
              </a:spcBef>
            </a:pPr>
            <a:r>
              <a:rPr lang="en-US" smtClean="0"/>
              <a:t>A </a:t>
            </a:r>
            <a:r>
              <a:rPr lang="en-US" b="1" smtClean="0"/>
              <a:t>leader</a:t>
            </a:r>
            <a:r>
              <a:rPr lang="en-US" smtClean="0"/>
              <a:t> focuses on long-term goals and big-picture objectives while inspiring people to reach those goals</a:t>
            </a:r>
          </a:p>
          <a:p>
            <a:pPr eaLnBrk="1" hangingPunct="1">
              <a:spcBef>
                <a:spcPct val="55000"/>
              </a:spcBef>
            </a:pPr>
            <a:r>
              <a:rPr lang="en-US" smtClean="0"/>
              <a:t>A </a:t>
            </a:r>
            <a:r>
              <a:rPr lang="en-US" b="1" smtClean="0"/>
              <a:t>manager</a:t>
            </a:r>
            <a:r>
              <a:rPr lang="en-US" smtClean="0"/>
              <a:t> deals with the day-to-day details of meeting specific goals</a:t>
            </a:r>
          </a:p>
          <a:p>
            <a:pPr eaLnBrk="1" hangingPunct="1">
              <a:spcBef>
                <a:spcPct val="55000"/>
              </a:spcBef>
            </a:pPr>
            <a:r>
              <a:rPr lang="en-US" smtClean="0"/>
              <a:t>Project managers often take on the role of both leader and manager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0EF895-0FB3-4333-B912-CE7216018410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History of Project Management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mtClean="0"/>
              <a:t>Some people argue that building the Egyptian pyramids was a project, as was building the Great Wall of China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Most people consider the </a:t>
            </a:r>
            <a:r>
              <a:rPr lang="en-US" b="1" i="1" smtClean="0"/>
              <a:t>Manhattan Project</a:t>
            </a:r>
            <a:r>
              <a:rPr lang="en-US" i="1" smtClean="0"/>
              <a:t> </a:t>
            </a:r>
            <a:r>
              <a:rPr lang="en-US" smtClean="0"/>
              <a:t>to be the first project to use “modern” project management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This three-year, $2 billion (in 1946 dollars) project had a separate project manager and a technical manager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F253D-A996-4789-B452-23554FFDA22D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381000"/>
            <a:ext cx="91440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Sample Gantt Chart Created with Project 2007</a:t>
            </a:r>
            <a:endParaRPr lang="en-US" sz="5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A9AB0-C350-46C3-9A90-A1C214A4E17E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4276" name="Picture 3" descr="Fig01-06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2"/>
          <a:stretch>
            <a:fillRect/>
          </a:stretch>
        </p:blipFill>
        <p:spPr bwMode="auto">
          <a:xfrm>
            <a:off x="1295400" y="1103313"/>
            <a:ext cx="7162800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Sample Network Diagram in Microsoft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ECD50-3B62-44DA-BF9F-7F46D5ABDCF4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5300" name="Picture 4" descr="Fig01-07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0"/>
          <a:stretch>
            <a:fillRect/>
          </a:stretch>
        </p:blipFill>
        <p:spPr bwMode="auto">
          <a:xfrm>
            <a:off x="499533" y="2590800"/>
            <a:ext cx="807243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title"/>
          </p:nvPr>
        </p:nvSpPr>
        <p:spPr>
          <a:xfrm>
            <a:off x="531813" y="304800"/>
            <a:ext cx="8307387" cy="762000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The Project Management Institute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077200" cy="4121150"/>
          </a:xfrm>
        </p:spPr>
        <p:txBody>
          <a:bodyPr lIns="90488" tIns="44450" rIns="90488" bIns="44450">
            <a:normAutofit fontScale="92500"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The Project </a:t>
            </a:r>
            <a:r>
              <a:rPr lang="en-US" dirty="0"/>
              <a:t>Management Institute (</a:t>
            </a:r>
            <a:r>
              <a:rPr lang="en-US" dirty="0" smtClean="0"/>
              <a:t>PMI) is an international professional society for project managers founded in 1969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PMI has continued to attract and retain members, reporting 277,221 members worldwide by August 31, 2008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There </a:t>
            </a:r>
            <a:r>
              <a:rPr lang="en-US" dirty="0"/>
              <a:t>are specific interest groups in many areas, like engineering, financial services, health care, IT, </a:t>
            </a:r>
            <a:r>
              <a:rPr lang="en-US" dirty="0" smtClean="0"/>
              <a:t>etc.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Project </a:t>
            </a:r>
            <a:r>
              <a:rPr lang="en-US" dirty="0"/>
              <a:t>management research and certification programs continue to </a:t>
            </a:r>
            <a:r>
              <a:rPr lang="en-US" dirty="0" smtClean="0"/>
              <a:t>grow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Students can join PMI at a reduced fee (see </a:t>
            </a:r>
            <a:r>
              <a:rPr lang="en-US" dirty="0" smtClean="0">
                <a:hlinkClick r:id="rId2"/>
              </a:rPr>
              <a:t>www.pmi.org</a:t>
            </a:r>
            <a:r>
              <a:rPr lang="en-US" dirty="0" smtClean="0"/>
              <a:t> for details)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BA7C2-4792-4309-9DBB-4F69441E91BE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632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sp>
        <p:nvSpPr>
          <p:cNvPr id="5632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sp>
        <p:nvSpPr>
          <p:cNvPr id="56327" name="Rectangle 4"/>
          <p:cNvSpPr>
            <a:spLocks noChangeArrowheads="1"/>
          </p:cNvSpPr>
          <p:nvPr/>
        </p:nvSpPr>
        <p:spPr bwMode="auto">
          <a:xfrm>
            <a:off x="5334000" y="1981200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Introduction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4582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Pyramids of Egypt</a:t>
            </a:r>
          </a:p>
          <a:p>
            <a:endParaRPr lang="en-US" dirty="0" smtClean="0"/>
          </a:p>
          <a:p>
            <a:r>
              <a:rPr lang="en-US" dirty="0" smtClean="0"/>
              <a:t>1942 Manhattan project  - Atomic bomb and Dr. Oppenheimer and </a:t>
            </a:r>
            <a:r>
              <a:rPr lang="en-US" dirty="0" smtClean="0">
                <a:solidFill>
                  <a:srgbClr val="FF0000"/>
                </a:solidFill>
              </a:rPr>
              <a:t>org. chart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Network diagram </a:t>
            </a:r>
            <a:r>
              <a:rPr lang="en-US" dirty="0" smtClean="0"/>
              <a:t>defined in the 1950’s on cold war defense programs in particular Polaris missile and submarine project</a:t>
            </a:r>
          </a:p>
          <a:p>
            <a:endParaRPr lang="en-US" dirty="0" smtClean="0"/>
          </a:p>
          <a:p>
            <a:r>
              <a:rPr lang="en-US" dirty="0" smtClean="0"/>
              <a:t>1990’s project management went viral; health care, manufacturing, software and natural resources.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Source: Eric </a:t>
            </a:r>
            <a:r>
              <a:rPr lang="en-US" sz="1600" dirty="0" err="1" smtClean="0"/>
              <a:t>Verzuh</a:t>
            </a:r>
            <a:r>
              <a:rPr lang="en-US" sz="1600" dirty="0" smtClean="0"/>
              <a:t>, The Fast Forward MBA in Project Management, 2008, p 3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The world as a whole spends nearly </a:t>
            </a:r>
            <a:r>
              <a:rPr lang="en-US" dirty="0" smtClean="0">
                <a:solidFill>
                  <a:schemeClr val="accent1"/>
                </a:solidFill>
              </a:rPr>
              <a:t>$10 trillion </a:t>
            </a:r>
            <a:r>
              <a:rPr lang="en-US" dirty="0" smtClean="0"/>
              <a:t>of its </a:t>
            </a:r>
            <a:r>
              <a:rPr lang="en-US" dirty="0" smtClean="0">
                <a:solidFill>
                  <a:schemeClr val="accent1"/>
                </a:solidFill>
              </a:rPr>
              <a:t>$40.7 trillion </a:t>
            </a:r>
            <a:r>
              <a:rPr lang="en-US" dirty="0" smtClean="0"/>
              <a:t>gross product on projects of all kinds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More than 16 million people regard project management as their profession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1D50A-316C-4D50-8636-A5234B5EBDFC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Project Management Certification</a:t>
            </a:r>
            <a:endParaRPr lang="en-US" sz="4800" dirty="0" smtClean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PMI provides certification as a </a:t>
            </a:r>
            <a:r>
              <a:rPr lang="en-US" b="1" dirty="0" smtClean="0"/>
              <a:t>Project Management Professional</a:t>
            </a:r>
            <a:r>
              <a:rPr lang="en-US" dirty="0" smtClean="0"/>
              <a:t> (</a:t>
            </a:r>
            <a:r>
              <a:rPr lang="en-US" b="1" dirty="0" smtClean="0"/>
              <a:t>PMP</a:t>
            </a:r>
            <a:r>
              <a:rPr lang="en-US" dirty="0" smtClean="0"/>
              <a:t>) and the (</a:t>
            </a:r>
            <a:r>
              <a:rPr lang="en-US" b="1" dirty="0" smtClean="0"/>
              <a:t>CAPM</a:t>
            </a:r>
            <a:r>
              <a:rPr lang="en-US" dirty="0" smtClean="0"/>
              <a:t>) </a:t>
            </a:r>
          </a:p>
          <a:p>
            <a:pPr eaLnBrk="1" hangingPunct="1"/>
            <a:r>
              <a:rPr lang="en-US" dirty="0" smtClean="0"/>
              <a:t>A PMP has documented sufficient project experience, agreed to follow a code of ethics, and passed the PMP exam</a:t>
            </a:r>
          </a:p>
          <a:p>
            <a:pPr eaLnBrk="1" hangingPunct="1"/>
            <a:r>
              <a:rPr lang="en-US" dirty="0" smtClean="0"/>
              <a:t>The number of people earning PMP certification is increasing quickly</a:t>
            </a:r>
          </a:p>
          <a:p>
            <a:pPr eaLnBrk="1" hangingPunct="1"/>
            <a:r>
              <a:rPr lang="en-US" dirty="0" smtClean="0"/>
              <a:t>PMI and other organizations offer additional certification programs (see Appendix B)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68F37-9BFC-4125-8689-470725394DCE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Growth </a:t>
            </a:r>
            <a:r>
              <a:rPr lang="en-US" dirty="0"/>
              <a:t>in PMP Certification, </a:t>
            </a:r>
            <a:r>
              <a:rPr lang="en-US" dirty="0" smtClean="0"/>
              <a:t>1993-2008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A4A72E-5671-457A-A880-CC6129D216B1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991752"/>
              </p:ext>
            </p:extLst>
          </p:nvPr>
        </p:nvGraphicFramePr>
        <p:xfrm>
          <a:off x="228600" y="1828800"/>
          <a:ext cx="8653462" cy="4376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Summary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05800" cy="4876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A project is a temporary endeavor undertaken to create a unique product, service, or result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Project management is the application of knowledge, skills, tools, and techniques to project </a:t>
            </a:r>
            <a:r>
              <a:rPr lang="en-US" dirty="0" smtClean="0"/>
              <a:t>activities </a:t>
            </a:r>
            <a:r>
              <a:rPr lang="en-US" dirty="0"/>
              <a:t>to meet project requirements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A program is a group of related projects managed in a coordinated way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Project </a:t>
            </a:r>
            <a:r>
              <a:rPr lang="en-US" dirty="0"/>
              <a:t>managers play a key role in helping projects and organizations succeed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The project management profession continues to grow and mature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691CB-803C-4A76-A6DD-86A2B187363E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A037A7-4564-47AF-82C3-A56BF7DEAD6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62468" name="Picture 2" descr="http://wsiezeal.com/images/Who%20has%20Ques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57400"/>
            <a:ext cx="33051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Motivation for Studying Project Management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4257675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400" dirty="0" smtClean="0"/>
              <a:t>Projects have had a terrible track record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400" dirty="0" smtClean="0"/>
              <a:t>For example a 1995 Standish Group study (CHAOS) found that only </a:t>
            </a:r>
            <a:r>
              <a:rPr lang="en-US" sz="2400" dirty="0" smtClean="0">
                <a:solidFill>
                  <a:srgbClr val="FF0000"/>
                </a:solidFill>
              </a:rPr>
              <a:t>16.2%</a:t>
            </a:r>
            <a:r>
              <a:rPr lang="en-US" sz="2400" dirty="0" smtClean="0"/>
              <a:t> of IT projects were successful in meeting scope, time, and cost goals; over </a:t>
            </a:r>
            <a:r>
              <a:rPr lang="en-US" sz="2400" dirty="0" smtClean="0">
                <a:solidFill>
                  <a:srgbClr val="FF0000"/>
                </a:solidFill>
              </a:rPr>
              <a:t>31%</a:t>
            </a:r>
            <a:r>
              <a:rPr lang="en-US" sz="2400" dirty="0" smtClean="0"/>
              <a:t> of IT projects were canceled before completion</a:t>
            </a:r>
          </a:p>
          <a:p>
            <a:pPr eaLnBrk="1" hangingPunct="1">
              <a:spcBef>
                <a:spcPct val="100000"/>
              </a:spcBef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A PricewaterhouseCoopers study found that overall, </a:t>
            </a:r>
            <a:r>
              <a:rPr lang="en-US" sz="2400" dirty="0" smtClean="0">
                <a:solidFill>
                  <a:schemeClr val="accent1"/>
                </a:solidFill>
              </a:rPr>
              <a:t>half of all projects fail</a:t>
            </a:r>
            <a:r>
              <a:rPr lang="en-US" sz="2400" dirty="0" smtClean="0"/>
              <a:t> and only 2.5% of corporations consistently meet their targets for scope, time, and cost goals for all types of project</a:t>
            </a:r>
          </a:p>
          <a:p>
            <a:pPr eaLnBrk="1" hangingPunct="1">
              <a:spcBef>
                <a:spcPct val="10000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100000"/>
              </a:spcBef>
              <a:defRPr/>
            </a:pPr>
            <a:endParaRPr lang="en-US" dirty="0" smtClean="0"/>
          </a:p>
          <a:p>
            <a:pPr eaLnBrk="1" hangingPunct="1">
              <a:spcBef>
                <a:spcPct val="100000"/>
              </a:spcBef>
              <a:defRPr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1B506-C4A5-4435-A8C0-2CC1570D75B6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Project Management?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229600" cy="44910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Better control of financial, physical, and human resources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Improved customer relations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Shorter development times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Lower costs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Higher quality and increased reliability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Higher profit margins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Improved productivity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Better internal coordination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Higher worker morale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6BAB8-8D33-438F-9FB9-386B9ED87AF9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13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a Project?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01000" cy="44958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b="1" dirty="0" smtClean="0"/>
              <a:t>project</a:t>
            </a:r>
            <a:r>
              <a:rPr lang="en-US" dirty="0" smtClean="0"/>
              <a:t> is “a temporary endeavor undertaken to create a unique product, service, or result” (PMBOK</a:t>
            </a:r>
            <a:r>
              <a:rPr lang="en-US" dirty="0" smtClean="0">
                <a:cs typeface="Times New Roman" pitchFamily="18" charset="0"/>
              </a:rPr>
              <a:t>® Guide, Fourth Edition, 2008, p. 5)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Operations or work done to sustain the business</a:t>
            </a:r>
          </a:p>
          <a:p>
            <a:pPr eaLnBrk="1" hangingPunct="1">
              <a:spcBef>
                <a:spcPct val="70000"/>
              </a:spcBef>
            </a:pPr>
            <a:r>
              <a:rPr lang="en-US" b="1" u="sng" dirty="0" smtClean="0"/>
              <a:t>Projects end </a:t>
            </a:r>
            <a:r>
              <a:rPr lang="en-US" dirty="0" smtClean="0"/>
              <a:t>when their objectives have been reached or the project has been terminated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Projects can be large or small and take a short or long time to complete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B27C6-1C4C-49C5-B520-7CE4BEB38D0F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Down Arrow Callout 5"/>
          <p:cNvSpPr/>
          <p:nvPr/>
        </p:nvSpPr>
        <p:spPr>
          <a:xfrm>
            <a:off x="6019800" y="381000"/>
            <a:ext cx="2514600" cy="1371600"/>
          </a:xfrm>
          <a:prstGeom prst="downArrowCallo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Know This!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Examples of a Project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305800" cy="46482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 tire company requires to incorporate an RFID system to manage their Tire inventory efficiently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Installation of the solar reference array at NAIT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 college campus upgrades its technology infrastructure to provide wireless Internet access across the whole campus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 cross-functional task force in a company decides what Voice-over-Internet-Protocol (VoIP) system to purchase and how it will be implemented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</a:rPr>
              <a:t>Exercise: In small groups discuss any related project you may have worked on? prepare to discuss?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C081B-207C-4FC1-84FE-19BD3C56981E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Project Attributes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project: 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Has a unique purpose</a:t>
            </a:r>
          </a:p>
          <a:p>
            <a:pPr lvl="1" eaLnBrk="1" hangingPunct="1"/>
            <a:r>
              <a:rPr lang="en-US" smtClean="0"/>
              <a:t>Is temporary</a:t>
            </a:r>
          </a:p>
          <a:p>
            <a:pPr lvl="1" eaLnBrk="1" hangingPunct="1"/>
            <a:r>
              <a:rPr lang="en-US" smtClean="0"/>
              <a:t>Is developed using progressive elaboration</a:t>
            </a:r>
          </a:p>
          <a:p>
            <a:pPr lvl="1" eaLnBrk="1" hangingPunct="1"/>
            <a:r>
              <a:rPr lang="en-US" smtClean="0"/>
              <a:t>Requires resources, often from various areas</a:t>
            </a:r>
          </a:p>
          <a:p>
            <a:pPr lvl="1" eaLnBrk="1" hangingPunct="1"/>
            <a:r>
              <a:rPr lang="en-US" smtClean="0"/>
              <a:t>Should have a primary customer or sponsor</a:t>
            </a:r>
          </a:p>
          <a:p>
            <a:pPr lvl="2" eaLnBrk="1" hangingPunct="1"/>
            <a:r>
              <a:rPr lang="en-US" smtClean="0"/>
              <a:t>The </a:t>
            </a:r>
            <a:r>
              <a:rPr lang="en-US" b="1" smtClean="0"/>
              <a:t>project sponsor</a:t>
            </a:r>
            <a:r>
              <a:rPr lang="en-US" smtClean="0"/>
              <a:t> usually provides the direction and funding for the project</a:t>
            </a:r>
          </a:p>
          <a:p>
            <a:pPr lvl="1" eaLnBrk="1" hangingPunct="1"/>
            <a:r>
              <a:rPr lang="en-US" smtClean="0"/>
              <a:t>Involves uncertainty</a:t>
            </a:r>
          </a:p>
          <a:p>
            <a:pPr eaLnBrk="1" hangingPunct="1"/>
            <a:endParaRPr lang="en-US" sz="24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838AC-34C5-49F8-B5B9-C3F86A0491F0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Project and Program Managers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b="1" dirty="0" smtClean="0"/>
              <a:t>Project managers </a:t>
            </a:r>
            <a:r>
              <a:rPr lang="en-US" dirty="0" smtClean="0"/>
              <a:t>work with project sponsors, the project team, and other people involved in a project to meet project goals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 smtClean="0"/>
              <a:t>Program</a:t>
            </a:r>
            <a:r>
              <a:rPr lang="en-US" dirty="0"/>
              <a:t> </a:t>
            </a:r>
            <a:r>
              <a:rPr lang="en-US" dirty="0" smtClean="0"/>
              <a:t>is a group of related projects managed in a coordinated way to obtain benefits and control not available from managing them individually (PMBOK</a:t>
            </a:r>
            <a:r>
              <a:rPr lang="en-US" dirty="0" smtClean="0">
                <a:cs typeface="Times New Roman" pitchFamily="18" charset="0"/>
              </a:rPr>
              <a:t>®</a:t>
            </a:r>
            <a:r>
              <a:rPr lang="en-US" dirty="0" smtClean="0"/>
              <a:t> Guide, Fourth Edition, 2008, p. 9)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Program managers oversee programs; often act as bosses for project managers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56161-F8FC-4A33-9B97-4DDF925C83DD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Concourse">
    <a:fillStyleLst>
      <a:solidFill>
        <a:schemeClr val="phClr"/>
      </a:solidFill>
      <a:gradFill rotWithShape="1">
        <a:gsLst>
          <a:gs pos="0">
            <a:schemeClr val="phClr">
              <a:tint val="62000"/>
              <a:satMod val="180000"/>
            </a:schemeClr>
          </a:gs>
          <a:gs pos="65000">
            <a:schemeClr val="phClr">
              <a:tint val="32000"/>
              <a:satMod val="250000"/>
            </a:schemeClr>
          </a:gs>
          <a:gs pos="100000">
            <a:schemeClr val="phClr">
              <a:tint val="23000"/>
              <a:satMod val="300000"/>
            </a:schemeClr>
          </a:gs>
        </a:gsLst>
        <a:lin ang="16200000" scaled="0"/>
      </a:gradFill>
      <a:gradFill rotWithShape="1">
        <a:gsLst>
          <a:gs pos="0">
            <a:schemeClr val="phClr">
              <a:shade val="15000"/>
              <a:satMod val="180000"/>
            </a:schemeClr>
          </a:gs>
          <a:gs pos="50000">
            <a:schemeClr val="phClr">
              <a:shade val="45000"/>
              <a:satMod val="170000"/>
            </a:schemeClr>
          </a:gs>
          <a:gs pos="70000">
            <a:schemeClr val="phClr">
              <a:tint val="99000"/>
              <a:shade val="65000"/>
              <a:satMod val="155000"/>
            </a:schemeClr>
          </a:gs>
          <a:gs pos="100000">
            <a:schemeClr val="phClr">
              <a:tint val="95500"/>
              <a:shade val="100000"/>
              <a:satMod val="15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/>
        </a:solidFill>
        <a:prstDash val="solid"/>
      </a:ln>
      <a:ln w="55000" cap="flat" cmpd="thickThin" algn="ctr">
        <a:solidFill>
          <a:schemeClr val="phClr"/>
        </a:solidFill>
        <a:prstDash val="solid"/>
      </a:ln>
      <a:ln w="63500" cap="flat" cmpd="thickThin" algn="ctr">
        <a:solidFill>
          <a:schemeClr val="phClr"/>
        </a:solidFill>
        <a:prstDash val="solid"/>
      </a:ln>
    </a:lnStyleLst>
    <a:effectStyleLst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phClr">
              <a:satMod val="3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55000"/>
              <a:satMod val="300000"/>
            </a:schemeClr>
          </a:gs>
          <a:gs pos="40000">
            <a:schemeClr val="phClr">
              <a:tint val="65000"/>
              <a:satMod val="300000"/>
            </a:schemeClr>
          </a:gs>
          <a:gs pos="100000">
            <a:schemeClr val="phClr">
              <a:shade val="65000"/>
              <a:satMod val="300000"/>
            </a:schemeClr>
          </a:gs>
        </a:gsLst>
        <a:path path="circle">
          <a:fillToRect l="95000" t="-106500" r="5000" b="206500"/>
        </a:path>
      </a:gradFill>
      <a:blipFill>
        <a:blip xmlns:r="http://schemas.openxmlformats.org/officeDocument/2006/relationships" r:embed="rId1">
          <a:duotone>
            <a:schemeClr val="phClr">
              <a:shade val="60000"/>
              <a:satMod val="110000"/>
            </a:schemeClr>
            <a:schemeClr val="phClr">
              <a:tint val="95000"/>
            </a:schemeClr>
          </a:duotone>
        </a:blip>
        <a:tile tx="0" ty="0" sx="50000" sy="5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</TotalTime>
  <Words>1711</Words>
  <Application>Microsoft Office PowerPoint</Application>
  <PresentationFormat>On-screen Show (4:3)</PresentationFormat>
  <Paragraphs>242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Custom Design</vt:lpstr>
      <vt:lpstr>Flow</vt:lpstr>
      <vt:lpstr>BAI3020 Strategic Planning &amp; Project Management </vt:lpstr>
      <vt:lpstr>Project Management</vt:lpstr>
      <vt:lpstr>Introduction</vt:lpstr>
      <vt:lpstr>Motivation for Studying Project Management</vt:lpstr>
      <vt:lpstr> Why Project Management?</vt:lpstr>
      <vt:lpstr>What Is a Project?</vt:lpstr>
      <vt:lpstr>Examples of a Project</vt:lpstr>
      <vt:lpstr>Project Attributes</vt:lpstr>
      <vt:lpstr>Project and Program Managers</vt:lpstr>
      <vt:lpstr>The Triple Constraint of Project Management</vt:lpstr>
      <vt:lpstr>What is Project Management?</vt:lpstr>
      <vt:lpstr>Project Management Framework</vt:lpstr>
      <vt:lpstr>Project Stakeholders</vt:lpstr>
      <vt:lpstr>9 Project Management Knowledge Areas</vt:lpstr>
      <vt:lpstr>Project Management Tools and Techniques</vt:lpstr>
      <vt:lpstr>Super Tools</vt:lpstr>
      <vt:lpstr>Project Success</vt:lpstr>
      <vt:lpstr>What Helps Projects Succeed?*</vt:lpstr>
      <vt:lpstr>Program and Project Portfolio Management</vt:lpstr>
      <vt:lpstr>Best Practice</vt:lpstr>
      <vt:lpstr>Suggested Skills for Project Managers</vt:lpstr>
      <vt:lpstr>The Role of the Project Manager</vt:lpstr>
      <vt:lpstr>Suggested Skills for Project Managers</vt:lpstr>
      <vt:lpstr>Ten Most Important Skills and Competencies for Project Managers</vt:lpstr>
      <vt:lpstr>Importance of Leadership Skills</vt:lpstr>
      <vt:lpstr>History of Project Management</vt:lpstr>
      <vt:lpstr>Sample Gantt Chart Created with Project 2007</vt:lpstr>
      <vt:lpstr>Sample Network Diagram in Microsoft Project</vt:lpstr>
      <vt:lpstr>The Project Management Institute</vt:lpstr>
      <vt:lpstr>Project Management Certification</vt:lpstr>
      <vt:lpstr>Growth in PMP Certification, 1993-2008</vt:lpstr>
      <vt:lpstr>Chapter Summary</vt:lpstr>
      <vt:lpstr>Questions</vt:lpstr>
    </vt:vector>
  </TitlesOfParts>
  <Company>Augsburg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Cengage</dc:creator>
  <cp:lastModifiedBy>Administrator</cp:lastModifiedBy>
  <cp:revision>213</cp:revision>
  <dcterms:created xsi:type="dcterms:W3CDTF">2001-07-05T23:10:12Z</dcterms:created>
  <dcterms:modified xsi:type="dcterms:W3CDTF">2012-10-30T15:43:02Z</dcterms:modified>
</cp:coreProperties>
</file>