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85" r:id="rId2"/>
  </p:sldMasterIdLst>
  <p:notesMasterIdLst>
    <p:notesMasterId r:id="rId25"/>
  </p:notesMasterIdLst>
  <p:handoutMasterIdLst>
    <p:handoutMasterId r:id="rId26"/>
  </p:handoutMasterIdLst>
  <p:sldIdLst>
    <p:sldId id="379" r:id="rId3"/>
    <p:sldId id="353" r:id="rId4"/>
    <p:sldId id="356" r:id="rId5"/>
    <p:sldId id="357" r:id="rId6"/>
    <p:sldId id="359" r:id="rId7"/>
    <p:sldId id="360" r:id="rId8"/>
    <p:sldId id="362" r:id="rId9"/>
    <p:sldId id="364" r:id="rId10"/>
    <p:sldId id="381" r:id="rId11"/>
    <p:sldId id="382" r:id="rId12"/>
    <p:sldId id="368" r:id="rId13"/>
    <p:sldId id="392" r:id="rId14"/>
    <p:sldId id="369" r:id="rId15"/>
    <p:sldId id="370" r:id="rId16"/>
    <p:sldId id="374" r:id="rId17"/>
    <p:sldId id="375" r:id="rId18"/>
    <p:sldId id="376" r:id="rId19"/>
    <p:sldId id="384" r:id="rId20"/>
    <p:sldId id="390" r:id="rId21"/>
    <p:sldId id="391" r:id="rId22"/>
    <p:sldId id="385" r:id="rId23"/>
    <p:sldId id="38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51" autoAdjust="0"/>
  </p:normalViewPr>
  <p:slideViewPr>
    <p:cSldViewPr>
      <p:cViewPr varScale="1">
        <p:scale>
          <a:sx n="91" d="100"/>
          <a:sy n="91" d="100"/>
        </p:scale>
        <p:origin x="-261" y="-10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D773649-4027-41C5-A329-1706718B7C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6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155FF1D-1F58-47AD-8DB9-5285AC994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31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961517-8456-474C-A1B9-76D5E3003C1F}" type="slidenum">
              <a:rPr lang="en-US" sz="1200" smtClean="0">
                <a:latin typeface="Times New Roman" pitchFamily="18" charset="0"/>
              </a:rPr>
              <a:pPr eaLnBrk="1" hangingPunct="1"/>
              <a:t>1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9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AC4C89-546C-4D04-A243-FF46C79195D2}" type="slidenum">
              <a:rPr lang="en-US" smtClean="0"/>
              <a:pPr eaLnBrk="1" hangingPunct="1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B7E86-58B6-4D68-855E-CFC92EBD9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2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B8EFB-2380-4E14-89A9-A956AC34C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389A6-CD3E-4E74-B6B2-A02E73C12B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26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ABF8F9D-E4D2-43E5-8F2D-43961100B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24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0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676B68FB-55AF-4599-A82A-67991B5A0C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59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B85694-E17D-424C-AAAE-56D45D63F2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01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0BB5A5-E4C1-48B0-8AFF-586A99ADDB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04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C3887A-8D6D-4190-A5E3-97A47B3FBE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39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DE9CA06-6438-4606-86B8-87B500A980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0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4677A-3A1C-4C1F-BD3C-A0A7CE9283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19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48B28B-E377-4AB0-940A-F279230D86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0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3F76B-D559-4AE0-AC43-EBB8EFE590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992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7C4FC17-D39E-474F-AF74-C33AB0EB3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15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CA066-6C39-4A39-8A86-BE6B32802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68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1B051-B5FE-4A02-A460-0DFC79125E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8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24760-3E6F-4785-ACA9-D8CD8536E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4D908-4E81-442D-A9F2-392582EE26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2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4E333-D42E-4402-B272-DB8DAC987B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8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F0460-EF29-462C-8A51-13E101DDD0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0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73FB2-B57E-4A0D-BB9B-561A4E6C39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8FC2E-9ABC-498E-97E6-760D5D7946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4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B94E5-FCC6-45D0-BA1C-97138F2E30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9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0E20903-577D-46A6-82AC-B222348264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15D0308-6385-43B8-9349-F080DACB4E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3995" r:id="rId7"/>
    <p:sldLayoutId id="2147484004" r:id="rId8"/>
    <p:sldLayoutId id="2147484005" r:id="rId9"/>
    <p:sldLayoutId id="2147483996" r:id="rId10"/>
    <p:sldLayoutId id="21474839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134937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The Project Management Context</a:t>
            </a:r>
            <a:endParaRPr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Providing adequate resources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Approving unique project needs in a timely manner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Obtaining cooperation from other parts of the organization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Mentoring and coaching on leadership issues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How Top Management Can Help Project Managers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34180-B41E-4387-B4A4-8198DD9D63D0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project life cycle</a:t>
            </a:r>
            <a:r>
              <a:rPr lang="en-US" dirty="0" smtClean="0"/>
              <a:t> is a collection of project phases that defines: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What work will be performed in each phase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What </a:t>
            </a:r>
            <a:r>
              <a:rPr lang="en-US" dirty="0" smtClean="0">
                <a:solidFill>
                  <a:srgbClr val="0000FF"/>
                </a:solidFill>
              </a:rPr>
              <a:t>deliverables </a:t>
            </a:r>
            <a:r>
              <a:rPr lang="en-US" dirty="0" smtClean="0"/>
              <a:t>will be produced and when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Who is involved in each phase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How management will control and approve work produced in each phase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</a:rPr>
              <a:t>deliverable</a:t>
            </a:r>
            <a:r>
              <a:rPr lang="en-US" dirty="0" smtClean="0">
                <a:solidFill>
                  <a:srgbClr val="0000FF"/>
                </a:solidFill>
              </a:rPr>
              <a:t> is a product or service produced or provided as part of a project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Project Phases and the Project Life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79784-F9F3-4DD1-BB82-8BF36D80DDEA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Life cycle through phases</a:t>
            </a:r>
          </a:p>
        </p:txBody>
      </p:sp>
      <p:pic>
        <p:nvPicPr>
          <p:cNvPr id="102403" name="Picture 3" descr="Fig03-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4"/>
          <a:stretch>
            <a:fillRect/>
          </a:stretch>
        </p:blipFill>
        <p:spPr>
          <a:xfrm>
            <a:off x="1239838" y="1736725"/>
            <a:ext cx="6392862" cy="3806825"/>
          </a:xfrm>
          <a:noFill/>
        </p:spPr>
      </p:pic>
    </p:spTree>
    <p:extLst>
      <p:ext uri="{BB962C8B-B14F-4D97-AF65-F5344CB8AC3E}">
        <p14:creationId xmlns:p14="http://schemas.microsoft.com/office/powerpoint/2010/main" val="8348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</a:rPr>
              <a:t>early</a:t>
            </a:r>
            <a:r>
              <a:rPr lang="en-US" dirty="0" smtClean="0"/>
              <a:t> phases of a project life cycle: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Resource needs are usually lowest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level of uncertainty (risk) is highest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Project stakeholders have the greatest opportunity to influence the project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</a:rPr>
              <a:t>middle</a:t>
            </a:r>
            <a:r>
              <a:rPr lang="en-US" dirty="0" smtClean="0"/>
              <a:t> phases of a project life cycle: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certainty of completing a project improves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More resources are needed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final</a:t>
            </a:r>
            <a:r>
              <a:rPr lang="en-US" dirty="0" smtClean="0"/>
              <a:t> phase of a project life cycle focuses on: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project requirements are met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sponsor approving completion of the project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More on Project Phases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5D6CE-F4E9-4FE0-9592-801231AA0B7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Phases of the </a:t>
            </a:r>
            <a:br>
              <a:rPr lang="en-US" dirty="0" smtClean="0"/>
            </a:br>
            <a:r>
              <a:rPr lang="en-US" dirty="0" smtClean="0"/>
              <a:t>Traditional Project Life Cycle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8F0650-84FE-4054-9B5C-9519DDF42C28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2773" name="Picture 6" descr="86921_02_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85925"/>
            <a:ext cx="8761413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project should successfully pass through each of the project phases in order to continue on to the next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Management reviews or </a:t>
            </a:r>
            <a:r>
              <a:rPr lang="en-US" b="1" dirty="0" smtClean="0"/>
              <a:t>phase exits</a:t>
            </a:r>
            <a:r>
              <a:rPr lang="en-US" dirty="0" smtClean="0"/>
              <a:t> or </a:t>
            </a:r>
            <a:r>
              <a:rPr lang="en-US" b="1" dirty="0" smtClean="0"/>
              <a:t>kill points</a:t>
            </a:r>
            <a:r>
              <a:rPr lang="en-US" dirty="0" smtClean="0"/>
              <a:t>, should occur after each phase to evaluate the project’s progress, likely success, and continued compatibility with organizational goals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The Importance of Project Phases and Management Reviews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BBC867-1C98-45D7-BD9D-D11FCB9902A8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 smtClean="0"/>
              <a:t>Phases Exit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C0AAC-9612-48C3-9B22-E7F924339F07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228600" y="914400"/>
            <a:ext cx="8763000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dirty="0"/>
              <a:t>"The real improvement that I saw was in our ability </a:t>
            </a:r>
            <a:r>
              <a:rPr lang="en-US" dirty="0" smtClean="0"/>
              <a:t>to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/>
              <a:t>in </a:t>
            </a:r>
            <a:r>
              <a:rPr lang="en-US" dirty="0"/>
              <a:t>the words of Thomas </a:t>
            </a:r>
            <a:r>
              <a:rPr lang="en-US" dirty="0" smtClean="0"/>
              <a:t>Edison know </a:t>
            </a:r>
            <a:r>
              <a:rPr lang="en-US" dirty="0"/>
              <a:t>when to stop beating a dead horse.…</a:t>
            </a:r>
            <a:r>
              <a:rPr lang="en-US" b="1" dirty="0">
                <a:solidFill>
                  <a:srgbClr val="0000FF"/>
                </a:solidFill>
              </a:rPr>
              <a:t>Edison's key to success was that he failed fairly often</a:t>
            </a:r>
            <a:r>
              <a:rPr lang="en-US" b="1" dirty="0" smtClean="0">
                <a:solidFill>
                  <a:srgbClr val="0000FF"/>
                </a:solidFill>
              </a:rPr>
              <a:t>; (Phase Exits) </a:t>
            </a:r>
            <a:r>
              <a:rPr lang="en-US" b="1" dirty="0">
                <a:solidFill>
                  <a:srgbClr val="0000FF"/>
                </a:solidFill>
              </a:rPr>
              <a:t>but as he said, he could recognize a dead horse before it started to smell</a:t>
            </a:r>
            <a:r>
              <a:rPr lang="en-US" dirty="0" smtClean="0"/>
              <a:t>...</a:t>
            </a:r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 smtClean="0"/>
              <a:t>With new technology </a:t>
            </a:r>
            <a:r>
              <a:rPr lang="en-US" dirty="0"/>
              <a:t>we ride dead </a:t>
            </a:r>
            <a:r>
              <a:rPr lang="en-US" dirty="0" smtClean="0"/>
              <a:t>horses failing projects a </a:t>
            </a:r>
            <a:r>
              <a:rPr lang="en-US" dirty="0"/>
              <a:t>long time before we give up. But what we are seeing now is that we are able to get off them; able to reduce cost overrun and time overrun. That's where the major impact came on the success rate.”*</a:t>
            </a:r>
          </a:p>
          <a:p>
            <a:pPr eaLnBrk="0" hangingPunct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projects can be very diverse in terms of</a:t>
            </a:r>
          </a:p>
          <a:p>
            <a:pPr eaLnBrk="1" hangingPunct="1"/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Size</a:t>
            </a:r>
          </a:p>
          <a:p>
            <a:pPr lvl="1" eaLnBrk="1" hangingPunct="1"/>
            <a:r>
              <a:rPr lang="en-US" dirty="0" smtClean="0"/>
              <a:t>Complexity – technology projects</a:t>
            </a:r>
          </a:p>
          <a:p>
            <a:pPr lvl="1" eaLnBrk="1" hangingPunct="1"/>
            <a:r>
              <a:rPr lang="en-US" dirty="0" smtClean="0"/>
              <a:t>products produced</a:t>
            </a:r>
          </a:p>
          <a:p>
            <a:pPr lvl="1" eaLnBrk="1" hangingPunct="1"/>
            <a:r>
              <a:rPr lang="en-US" dirty="0" smtClean="0"/>
              <a:t>resource requirements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Context of Projects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DA03B-B384-4304-8CC1-D41D4CA8DC2F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b="1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b="1" dirty="0" smtClean="0">
                <a:solidFill>
                  <a:srgbClr val="0000FF"/>
                </a:solidFill>
              </a:rPr>
              <a:t>Globalization</a:t>
            </a:r>
            <a:r>
              <a:rPr lang="en-US" dirty="0" smtClean="0"/>
              <a:t>: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lower trade</a:t>
            </a:r>
          </a:p>
          <a:p>
            <a:pPr eaLnBrk="1" hangingPunct="1"/>
            <a:r>
              <a:rPr lang="en-US" dirty="0" smtClean="0"/>
              <a:t>political barriers </a:t>
            </a:r>
          </a:p>
          <a:p>
            <a:pPr eaLnBrk="1" hangingPunct="1"/>
            <a:r>
              <a:rPr lang="en-US" dirty="0" smtClean="0"/>
              <a:t>digital revolution </a:t>
            </a:r>
          </a:p>
          <a:p>
            <a:pPr eaLnBrk="1" hangingPunct="1"/>
            <a:endParaRPr lang="en-US" dirty="0"/>
          </a:p>
          <a:p>
            <a:pPr marL="109537" indent="0" eaLnBrk="1" hangingPunct="1">
              <a:buNone/>
            </a:pPr>
            <a:r>
              <a:rPr lang="en-US" dirty="0" smtClean="0"/>
              <a:t>Helps interact instantaneously billions of other people across the planet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Recent Trends Affecting Project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B719AD-039E-45F3-BD89-DF5B4B0517C4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b="1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b="1" dirty="0" smtClean="0">
                <a:solidFill>
                  <a:srgbClr val="0000FF"/>
                </a:solidFill>
              </a:rPr>
              <a:t>Outsourcing</a:t>
            </a:r>
            <a:endParaRPr lang="en-US" dirty="0"/>
          </a:p>
          <a:p>
            <a:pPr lvl="1" eaLnBrk="1" hangingPunct="1"/>
            <a:endParaRPr lang="en-US" b="1" dirty="0" smtClean="0"/>
          </a:p>
          <a:p>
            <a:pPr lvl="1" eaLnBrk="1" hangingPunct="1"/>
            <a:r>
              <a:rPr lang="en-US" b="1" dirty="0" smtClean="0"/>
              <a:t>outsourcing</a:t>
            </a:r>
            <a:r>
              <a:rPr lang="en-US" dirty="0" smtClean="0"/>
              <a:t> is when an organization acquires goods and/or sources from an outside source; </a:t>
            </a:r>
            <a:r>
              <a:rPr lang="en-US" b="1" dirty="0" smtClean="0"/>
              <a:t>offshoring</a:t>
            </a:r>
            <a:r>
              <a:rPr lang="en-US" dirty="0" smtClean="0"/>
              <a:t> is sometimes used to describe outsourcing from another country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Recent Trends Affecting Project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1CD64-BD93-4FAC-834A-1C667DDCEC9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Use systems thinking</a:t>
            </a:r>
            <a:r>
              <a:rPr lang="en-US" dirty="0" smtClean="0"/>
              <a:t>: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Taking a holistic view of carrying out projects within the context of the organization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Senior managers must make sure projects continue to support current business needs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Projects Cannot Be Run in Isolation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0B1A38-C7D0-4C12-900E-5D0A3D305052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b="1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b="1" dirty="0" smtClean="0">
                <a:solidFill>
                  <a:srgbClr val="0000FF"/>
                </a:solidFill>
              </a:rPr>
              <a:t>Virtual teams</a:t>
            </a:r>
            <a:r>
              <a:rPr lang="en-US" dirty="0" smtClean="0"/>
              <a:t>: a </a:t>
            </a:r>
            <a:r>
              <a:rPr lang="en-US" b="1" dirty="0" smtClean="0"/>
              <a:t>virtual team</a:t>
            </a:r>
            <a:r>
              <a:rPr lang="en-US" dirty="0" smtClean="0"/>
              <a:t> is a group of individuals who work across time and space using communication technologies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Recent Trends Affecting Project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E5478-49E2-42AB-9EFC-D1CD5AAF416D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Issues</a:t>
            </a:r>
          </a:p>
          <a:p>
            <a:pPr lvl="1" eaLnBrk="1" hangingPunct="1"/>
            <a:r>
              <a:rPr lang="en-US" dirty="0" smtClean="0"/>
              <a:t>Communications</a:t>
            </a:r>
          </a:p>
          <a:p>
            <a:pPr lvl="1" eaLnBrk="1" hangingPunct="1"/>
            <a:r>
              <a:rPr lang="en-US" dirty="0" smtClean="0"/>
              <a:t>Trust</a:t>
            </a:r>
          </a:p>
          <a:p>
            <a:pPr lvl="1" eaLnBrk="1" hangingPunct="1"/>
            <a:r>
              <a:rPr lang="en-US" dirty="0" smtClean="0"/>
              <a:t>Common work practices</a:t>
            </a:r>
          </a:p>
          <a:p>
            <a:pPr lvl="1" eaLnBrk="1" hangingPunct="1"/>
            <a:r>
              <a:rPr lang="en-US" dirty="0" smtClean="0"/>
              <a:t>Tools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Suggestions</a:t>
            </a:r>
          </a:p>
          <a:p>
            <a:pPr lvl="1" eaLnBrk="1" hangingPunct="1"/>
            <a:r>
              <a:rPr lang="en-US" dirty="0" smtClean="0"/>
              <a:t>Employ greater project discipline</a:t>
            </a:r>
          </a:p>
          <a:p>
            <a:pPr lvl="1" eaLnBrk="1" hangingPunct="1"/>
            <a:r>
              <a:rPr lang="en-US" dirty="0" smtClean="0"/>
              <a:t>Think global but act local</a:t>
            </a:r>
          </a:p>
          <a:p>
            <a:pPr lvl="1" eaLnBrk="1" hangingPunct="1"/>
            <a:r>
              <a:rPr lang="en-US" dirty="0" smtClean="0"/>
              <a:t>Keep project momentum going</a:t>
            </a:r>
          </a:p>
          <a:p>
            <a:pPr lvl="1" eaLnBrk="1" hangingPunct="1"/>
            <a:r>
              <a:rPr lang="en-US" dirty="0" smtClean="0"/>
              <a:t>Use newer tools and technology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Important Issues and Suggestions Related to Globalization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38A9D-2C19-4F96-8673-ABFC75129A6E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dirty="0" smtClean="0">
                <a:solidFill>
                  <a:srgbClr val="0000FF"/>
                </a:solidFill>
              </a:rPr>
              <a:t>Increasing competiveness </a:t>
            </a:r>
            <a:r>
              <a:rPr lang="en-US" sz="2800" dirty="0" smtClean="0"/>
              <a:t>and responsiveness by having a team of workers available 24/7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>
                <a:solidFill>
                  <a:srgbClr val="0000FF"/>
                </a:solidFill>
              </a:rPr>
              <a:t>Lowering costs </a:t>
            </a:r>
            <a:r>
              <a:rPr lang="en-US" sz="2800" dirty="0" smtClean="0"/>
              <a:t>because many virtual workers do not require office space or support beyond their home offices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>
                <a:solidFill>
                  <a:srgbClr val="0000FF"/>
                </a:solidFill>
              </a:rPr>
              <a:t>More expertise </a:t>
            </a:r>
            <a:r>
              <a:rPr lang="en-US" sz="2800" dirty="0" smtClean="0"/>
              <a:t>and flexibility by having team members from across the globe working any time of day or night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>
                <a:solidFill>
                  <a:srgbClr val="0000FF"/>
                </a:solidFill>
              </a:rPr>
              <a:t>E</a:t>
            </a:r>
            <a:r>
              <a:rPr lang="en-US" sz="2800" dirty="0" smtClean="0">
                <a:solidFill>
                  <a:srgbClr val="0000FF"/>
                </a:solidFill>
              </a:rPr>
              <a:t>liminating </a:t>
            </a:r>
          </a:p>
          <a:p>
            <a:pPr lvl="1" eaLnBrk="1" hangingPunct="1"/>
            <a:r>
              <a:rPr lang="en-US" sz="2400" dirty="0" smtClean="0"/>
              <a:t>fixed office hours </a:t>
            </a:r>
          </a:p>
          <a:p>
            <a:pPr lvl="1" eaLnBrk="1" hangingPunct="1"/>
            <a:r>
              <a:rPr lang="en-US" sz="2400" dirty="0" smtClean="0"/>
              <a:t>travel to work</a:t>
            </a:r>
            <a:endParaRPr lang="en-US" sz="2800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Virtual Teams Advantages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6E12F4-BBAF-47FF-ACFA-C5DC67325AAB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dirty="0" smtClean="0"/>
              <a:t>Three Sphere Model </a:t>
            </a:r>
            <a:br>
              <a:rPr lang="en-US" sz="3200" dirty="0" smtClean="0"/>
            </a:br>
            <a:r>
              <a:rPr lang="en-US" sz="3200" dirty="0" smtClean="0"/>
              <a:t>for Systems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A90854-95C0-4B2F-81E6-7ACA86DEA0A0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71600"/>
            <a:ext cx="61722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Understanding Organizations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542EEF-B35A-443A-A032-57E87FA0EC6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990600" y="1025525"/>
            <a:ext cx="73914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>
            <a:off x="4572000" y="1025525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5"/>
          <p:cNvSpPr>
            <a:spLocks noChangeShapeType="1"/>
          </p:cNvSpPr>
          <p:nvPr/>
        </p:nvSpPr>
        <p:spPr bwMode="auto">
          <a:xfrm>
            <a:off x="990600" y="3540125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990600" y="1066800"/>
            <a:ext cx="3505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/>
              <a:t>Structural frame:</a:t>
            </a:r>
            <a:r>
              <a:rPr lang="en-US" dirty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roles </a:t>
            </a:r>
            <a:r>
              <a:rPr lang="en-US" dirty="0">
                <a:solidFill>
                  <a:schemeClr val="accent2"/>
                </a:solidFill>
              </a:rPr>
              <a:t>and responsibilities</a:t>
            </a:r>
            <a:r>
              <a:rPr lang="en-US" dirty="0"/>
              <a:t>, coordination and control.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Organization </a:t>
            </a:r>
            <a:r>
              <a:rPr lang="en-US" dirty="0"/>
              <a:t>charts help define this frame.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4648200" y="1101725"/>
            <a:ext cx="3581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Human resources frame:</a:t>
            </a:r>
            <a:r>
              <a:rPr lang="en-US" dirty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harmony</a:t>
            </a:r>
            <a:r>
              <a:rPr lang="en-US" dirty="0" smtClean="0"/>
              <a:t> </a:t>
            </a:r>
            <a:r>
              <a:rPr lang="en-US" dirty="0"/>
              <a:t>between needs of the organization </a:t>
            </a:r>
            <a:r>
              <a:rPr lang="en-US" dirty="0" smtClean="0"/>
              <a:t>and </a:t>
            </a:r>
            <a:r>
              <a:rPr lang="en-US" dirty="0"/>
              <a:t>people. 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990600" y="3616325"/>
            <a:ext cx="34290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Political frame:</a:t>
            </a:r>
            <a:r>
              <a:rPr lang="en-US" dirty="0"/>
              <a:t>  </a:t>
            </a:r>
            <a:r>
              <a:rPr lang="en-US" dirty="0" smtClean="0"/>
              <a:t>organizations </a:t>
            </a:r>
            <a:r>
              <a:rPr lang="en-US" dirty="0"/>
              <a:t>are </a:t>
            </a:r>
            <a:r>
              <a:rPr lang="en-US" dirty="0">
                <a:solidFill>
                  <a:schemeClr val="accent2"/>
                </a:solidFill>
              </a:rPr>
              <a:t>coalitions</a:t>
            </a:r>
            <a:r>
              <a:rPr lang="en-US" dirty="0"/>
              <a:t> </a:t>
            </a:r>
            <a:r>
              <a:rPr lang="en-US" dirty="0" smtClean="0"/>
              <a:t>of certain </a:t>
            </a:r>
            <a:r>
              <a:rPr lang="en-US" dirty="0"/>
              <a:t>individuals and interest groups. </a:t>
            </a:r>
            <a:r>
              <a:rPr lang="en-US" dirty="0" smtClean="0"/>
              <a:t>Conflict </a:t>
            </a:r>
            <a:r>
              <a:rPr lang="en-US" dirty="0"/>
              <a:t>and power are key issues.</a:t>
            </a:r>
          </a:p>
        </p:txBody>
      </p:sp>
      <p:sp>
        <p:nvSpPr>
          <p:cNvPr id="17419" name="Text Box 9"/>
          <p:cNvSpPr txBox="1">
            <a:spLocks noChangeArrowheads="1"/>
          </p:cNvSpPr>
          <p:nvPr/>
        </p:nvSpPr>
        <p:spPr bwMode="auto">
          <a:xfrm>
            <a:off x="4648200" y="3616325"/>
            <a:ext cx="3581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Symbolic frame:</a:t>
            </a:r>
            <a:r>
              <a:rPr lang="en-US" dirty="0"/>
              <a:t> 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related </a:t>
            </a:r>
            <a:r>
              <a:rPr lang="en-US" dirty="0"/>
              <a:t>to events. 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Culture</a:t>
            </a:r>
            <a:r>
              <a:rPr lang="en-US" dirty="0" smtClean="0"/>
              <a:t> </a:t>
            </a:r>
            <a:r>
              <a:rPr lang="en-US" dirty="0"/>
              <a:t>is important.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838200" y="873125"/>
            <a:ext cx="76962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sz="2800" b="1" dirty="0" smtClean="0"/>
              <a:t>Functional</a:t>
            </a:r>
            <a:r>
              <a:rPr lang="en-US" sz="2800" dirty="0" smtClean="0"/>
              <a:t>: functional managers report to the CEO</a:t>
            </a:r>
          </a:p>
          <a:p>
            <a:pPr lvl="1" eaLnBrk="1" hangingPunct="1"/>
            <a:endParaRPr lang="en-US" sz="2800" b="1" dirty="0" smtClean="0"/>
          </a:p>
          <a:p>
            <a:pPr lvl="1" eaLnBrk="1" hangingPunct="1"/>
            <a:r>
              <a:rPr lang="en-US" sz="2800" b="1" dirty="0" smtClean="0"/>
              <a:t>Project</a:t>
            </a:r>
            <a:r>
              <a:rPr lang="en-US" sz="2800" dirty="0" smtClean="0"/>
              <a:t>: program managers report to the CEO</a:t>
            </a:r>
          </a:p>
          <a:p>
            <a:pPr lvl="1" eaLnBrk="1" hangingPunct="1"/>
            <a:endParaRPr lang="en-US" sz="2800" b="1" dirty="0" smtClean="0"/>
          </a:p>
          <a:p>
            <a:pPr lvl="1" eaLnBrk="1" hangingPunct="1"/>
            <a:r>
              <a:rPr lang="en-US" sz="2800" b="1" dirty="0" smtClean="0"/>
              <a:t>Matrix</a:t>
            </a:r>
            <a:r>
              <a:rPr lang="en-US" sz="2800" dirty="0" smtClean="0"/>
              <a:t>: middle ground between functional and project structures; personnel often report to two or more bosses; structure can be weak, balanced, or strong matrix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Organizational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E88F21-962F-40B5-BA49-A356F6E71B03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/>
              <a:t>Functional, Project, and Matrix Organizational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7E3737-37A9-4516-8438-36E68F736D53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4"/>
          <a:stretch>
            <a:fillRect/>
          </a:stretch>
        </p:blipFill>
        <p:spPr bwMode="auto">
          <a:xfrm>
            <a:off x="2057400" y="1295400"/>
            <a:ext cx="6934200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Organizational culture</a:t>
            </a:r>
            <a:r>
              <a:rPr lang="en-US" dirty="0" smtClean="0"/>
              <a:t> is a set of shared: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Assumptions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Values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behaviors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many companies’ problems are not the structure or staff, but the culture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Organizational Culture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88590D-4FE9-4185-B4C9-3D34B2AC0069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186738" cy="4791075"/>
          </a:xfrm>
        </p:spPr>
        <p:txBody>
          <a:bodyPr/>
          <a:lstStyle/>
          <a:p>
            <a:pPr eaLnBrk="1" hangingPunct="1"/>
            <a:r>
              <a:rPr lang="en-US" dirty="0" smtClean="0"/>
              <a:t>Need to identify, understand and manage </a:t>
            </a:r>
            <a:r>
              <a:rPr lang="en-US" dirty="0" smtClean="0">
                <a:solidFill>
                  <a:srgbClr val="0000FF"/>
                </a:solidFill>
              </a:rPr>
              <a:t>relationships</a:t>
            </a:r>
            <a:r>
              <a:rPr lang="en-US" dirty="0" smtClean="0"/>
              <a:t> with all project stakeholders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Senior executives/top management are very important stakeholders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Stakeholder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7AEE82-46A6-42ED-86C4-3F9DB65D474E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25963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People in top management positions are </a:t>
            </a:r>
            <a:r>
              <a:rPr lang="en-US" dirty="0" smtClean="0">
                <a:solidFill>
                  <a:schemeClr val="accent2"/>
                </a:solidFill>
              </a:rPr>
              <a:t>key</a:t>
            </a:r>
            <a:r>
              <a:rPr lang="en-US" dirty="0" smtClean="0"/>
              <a:t> stakeholders in projects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level of commitment and support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Without top management commitment, many projects will fail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senior manager called a </a:t>
            </a:r>
            <a:r>
              <a:rPr lang="en-US" b="1" dirty="0" smtClean="0"/>
              <a:t>champion</a:t>
            </a:r>
            <a:r>
              <a:rPr lang="en-US" dirty="0" smtClean="0"/>
              <a:t> who acts as a key proponent for a project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The Importance of </a:t>
            </a:r>
            <a:br>
              <a:rPr lang="en-US" dirty="0" smtClean="0"/>
            </a:br>
            <a:r>
              <a:rPr lang="en-US" dirty="0" smtClean="0"/>
              <a:t>Top Management Commitment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8EAD7-F5EB-4320-9A4E-DDF1F7FB51A5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</TotalTime>
  <Words>820</Words>
  <Application>Microsoft Office PowerPoint</Application>
  <PresentationFormat>On-screen Show (4:3)</PresentationFormat>
  <Paragraphs>160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Custom Design</vt:lpstr>
      <vt:lpstr>Theme1</vt:lpstr>
      <vt:lpstr>The Project Management Context</vt:lpstr>
      <vt:lpstr>Projects Cannot Be Run in Isolation</vt:lpstr>
      <vt:lpstr>Three Sphere Model  for Systems Management</vt:lpstr>
      <vt:lpstr>Understanding Organizations</vt:lpstr>
      <vt:lpstr>Organizational Structures</vt:lpstr>
      <vt:lpstr>Functional, Project, and Matrix Organizational Structures</vt:lpstr>
      <vt:lpstr>Organizational Culture</vt:lpstr>
      <vt:lpstr>Stakeholder Management</vt:lpstr>
      <vt:lpstr>The Importance of  Top Management Commitment</vt:lpstr>
      <vt:lpstr>How Top Management Can Help Project Managers</vt:lpstr>
      <vt:lpstr>Project Phases and the Project Life Cycle</vt:lpstr>
      <vt:lpstr>Life cycle through phases</vt:lpstr>
      <vt:lpstr>More on Project Phases</vt:lpstr>
      <vt:lpstr>Phases of the  Traditional Project Life Cycle</vt:lpstr>
      <vt:lpstr>The Importance of Project Phases and Management Reviews</vt:lpstr>
      <vt:lpstr>Phases Exit Example</vt:lpstr>
      <vt:lpstr>The Context of Projects</vt:lpstr>
      <vt:lpstr>Recent Trends Affecting Project Management</vt:lpstr>
      <vt:lpstr>Recent Trends Affecting Project Management</vt:lpstr>
      <vt:lpstr>Recent Trends Affecting Project Management</vt:lpstr>
      <vt:lpstr>Important Issues and Suggestions Related to Globalization</vt:lpstr>
      <vt:lpstr>Virtual Teams Advantages </vt:lpstr>
    </vt:vector>
  </TitlesOfParts>
  <Company>Augsburg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Cengage</dc:creator>
  <cp:lastModifiedBy>Administrator</cp:lastModifiedBy>
  <cp:revision>170</cp:revision>
  <dcterms:created xsi:type="dcterms:W3CDTF">2001-07-05T23:10:12Z</dcterms:created>
  <dcterms:modified xsi:type="dcterms:W3CDTF">2012-10-30T15:44:18Z</dcterms:modified>
</cp:coreProperties>
</file>