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5"/>
  </p:notesMasterIdLst>
  <p:handoutMasterIdLst>
    <p:handoutMasterId r:id="rId36"/>
  </p:handoutMasterIdLst>
  <p:sldIdLst>
    <p:sldId id="394" r:id="rId3"/>
    <p:sldId id="355" r:id="rId4"/>
    <p:sldId id="377" r:id="rId5"/>
    <p:sldId id="358" r:id="rId6"/>
    <p:sldId id="359" r:id="rId7"/>
    <p:sldId id="384" r:id="rId8"/>
    <p:sldId id="396" r:id="rId9"/>
    <p:sldId id="360" r:id="rId10"/>
    <p:sldId id="378" r:id="rId11"/>
    <p:sldId id="379" r:id="rId12"/>
    <p:sldId id="363" r:id="rId13"/>
    <p:sldId id="380" r:id="rId14"/>
    <p:sldId id="365" r:id="rId15"/>
    <p:sldId id="387" r:id="rId16"/>
    <p:sldId id="366" r:id="rId17"/>
    <p:sldId id="381" r:id="rId18"/>
    <p:sldId id="382" r:id="rId19"/>
    <p:sldId id="393" r:id="rId20"/>
    <p:sldId id="383" r:id="rId21"/>
    <p:sldId id="367" r:id="rId22"/>
    <p:sldId id="395" r:id="rId23"/>
    <p:sldId id="368" r:id="rId24"/>
    <p:sldId id="369" r:id="rId25"/>
    <p:sldId id="370" r:id="rId26"/>
    <p:sldId id="389" r:id="rId27"/>
    <p:sldId id="371" r:id="rId28"/>
    <p:sldId id="375" r:id="rId29"/>
    <p:sldId id="372" r:id="rId30"/>
    <p:sldId id="388" r:id="rId31"/>
    <p:sldId id="373" r:id="rId32"/>
    <p:sldId id="390" r:id="rId33"/>
    <p:sldId id="37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61" y="-1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0877C02A-90D0-4DE9-A707-009C60EAF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F9160D41-3C2D-4442-945A-FE91E7189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122D7-E087-4396-B313-422D63BF00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AE7E-F220-44B9-B325-B969B8DC7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7E8C9-F319-4159-817D-A1C6ABD3D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BA500-8B43-49E3-A23A-05816CEFB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76B284-2D9A-48AF-9CB1-2044845FF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50332D-5DE3-40AD-A7DD-77F1555FB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CBEF2-E68A-4318-9CBD-BA75AFF0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1A76-A60E-45FE-84FE-CEEFAD48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8F096-B6F4-4A3E-9E9F-B82855BC1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CE519-8CB1-410E-9F61-55B1CA83A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4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3133F-532E-4055-99BD-9F4B5CF94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C5908-9BBF-4672-8B85-BE9BDF446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FFA8-2B57-4D41-BFC6-528E64485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5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412C9-65DD-4863-A2C1-5795E2B1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573F1-91A6-4B55-900A-8F94C9A0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D5A60-DE11-41E4-AD24-AC240C194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C8162-374C-4E21-885A-4DB75CD29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CE058-1D63-43AF-BEB5-44BB7B15B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AF081-8811-4B68-8155-81BE2AEE7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A29F2-F425-4A19-A91B-19FE65FE7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E6C4-F1AB-46B5-AF60-EE313580E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1B4BB-E634-4CD6-B53C-D1C46D077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A3D6-D053-4773-8792-BA1669970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fld id="{1DE0DF5D-87D8-47E0-8FEB-D4A9C6D0C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2051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AEBD8EC-A5CC-4997-8590-90A474F85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0" charset="2"/>
        <a:buChar char=""/>
        <a:defRPr sz="27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0" charset="0"/>
        <a:buChar char="◦"/>
        <a:defRPr sz="23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0" charset="2"/>
        <a:buChar char=""/>
        <a:defRPr sz="21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0" charset="2"/>
        <a:buChar char=""/>
        <a:defRPr sz="19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0" charset="2"/>
        <a:buChar char="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BAI3020 </a:t>
            </a:r>
            <a:r>
              <a:rPr lang="en-US" dirty="0" smtClean="0"/>
              <a:t>Project </a:t>
            </a:r>
            <a:r>
              <a:rPr lang="en-US" dirty="0" smtClean="0"/>
              <a:t>Management Processes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endParaRPr lang="en-US" sz="4000" dirty="0">
              <a:ea typeface="+mj-e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FFC5723-61A0-454D-805C-8C8C9E64C476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42000" r="28125" b="23000"/>
          <a:stretch>
            <a:fillRect/>
          </a:stretch>
        </p:blipFill>
        <p:spPr bwMode="auto">
          <a:xfrm>
            <a:off x="914400" y="1981200"/>
            <a:ext cx="67818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76646"/>
          <a:stretch>
            <a:fillRect/>
          </a:stretch>
        </p:blipFill>
        <p:spPr bwMode="auto">
          <a:xfrm>
            <a:off x="914400" y="1066800"/>
            <a:ext cx="674846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6095420"/>
            <a:ext cx="4657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PMBOK 2008 for details pg. 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What Went Right example?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C4CE460-0D17-4CB7-A2E7-74EE414772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81000" y="1219200"/>
            <a:ext cx="8077200" cy="56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r>
              <a:rPr lang="en-US" sz="2700" dirty="0" err="1">
                <a:solidFill>
                  <a:schemeClr val="accent4"/>
                </a:solidFill>
              </a:rPr>
              <a:t>AgênciaClick</a:t>
            </a:r>
            <a:r>
              <a:rPr lang="en-US" sz="2700" dirty="0">
                <a:solidFill>
                  <a:schemeClr val="accent4"/>
                </a:solidFill>
              </a:rPr>
              <a:t>, an interactive advertising and online communications </a:t>
            </a:r>
            <a:r>
              <a:rPr lang="en-US" sz="2700" dirty="0"/>
              <a:t>company </a:t>
            </a:r>
            <a:r>
              <a:rPr lang="en-US" sz="2700" dirty="0" smtClean="0"/>
              <a:t>Brazil</a:t>
            </a:r>
            <a:r>
              <a:rPr lang="en-US" sz="2700" dirty="0"/>
              <a:t>, made PMI’s list of outstanding organizations in project management in 2007</a:t>
            </a:r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endParaRPr lang="en-US" sz="2700" dirty="0"/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r>
              <a:rPr lang="en-US" sz="2700" dirty="0"/>
              <a:t>Since 2002, </a:t>
            </a:r>
            <a:r>
              <a:rPr lang="en-US" sz="2700" dirty="0" smtClean="0"/>
              <a:t>revenues jumped </a:t>
            </a:r>
            <a:r>
              <a:rPr lang="en-US" sz="2700" dirty="0">
                <a:solidFill>
                  <a:srgbClr val="0070C0"/>
                </a:solidFill>
              </a:rPr>
              <a:t>132 percent</a:t>
            </a:r>
            <a:r>
              <a:rPr lang="en-US" sz="2700" dirty="0"/>
              <a:t>, </a:t>
            </a:r>
            <a:r>
              <a:rPr lang="en-US" sz="2700" dirty="0" smtClean="0"/>
              <a:t>because of their </a:t>
            </a:r>
            <a:r>
              <a:rPr lang="en-US" sz="2700" dirty="0" smtClean="0">
                <a:solidFill>
                  <a:srgbClr val="0070C0"/>
                </a:solidFill>
              </a:rPr>
              <a:t>five-year </a:t>
            </a:r>
            <a:r>
              <a:rPr lang="en-US" sz="2700" dirty="0">
                <a:solidFill>
                  <a:srgbClr val="0070C0"/>
                </a:solidFill>
              </a:rPr>
              <a:t>emphasis on practicing good project </a:t>
            </a:r>
            <a:r>
              <a:rPr lang="en-US" sz="2700" dirty="0" smtClean="0">
                <a:solidFill>
                  <a:srgbClr val="0070C0"/>
                </a:solidFill>
              </a:rPr>
              <a:t>management</a:t>
            </a:r>
            <a:endParaRPr lang="en-US" sz="2700" dirty="0"/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endParaRPr lang="en-US" sz="2700" dirty="0"/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r>
              <a:rPr lang="en-US" sz="2700" dirty="0" smtClean="0"/>
              <a:t>Creation of a </a:t>
            </a:r>
            <a:r>
              <a:rPr lang="en-US" sz="2700" dirty="0"/>
              <a:t>daily custom tracking system alerting of any cost or time overruns</a:t>
            </a:r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endParaRPr lang="en-US" sz="2700" dirty="0"/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10" charset="2"/>
              <a:buChar char=""/>
            </a:pPr>
            <a:r>
              <a:rPr lang="en-US" sz="2700" dirty="0" smtClean="0">
                <a:solidFill>
                  <a:srgbClr val="0000FF"/>
                </a:solidFill>
              </a:rPr>
              <a:t>They used a process </a:t>
            </a:r>
            <a:r>
              <a:rPr lang="en-US" sz="2700" dirty="0">
                <a:solidFill>
                  <a:srgbClr val="0000FF"/>
                </a:solidFill>
              </a:rPr>
              <a:t>oriented approach</a:t>
            </a:r>
          </a:p>
          <a:p>
            <a:pPr marL="365125" indent="-255588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915400" cy="452596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Senior managers often perform several pre-initiation tasks, including the following: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sz="2000" dirty="0" smtClean="0"/>
              <a:t>They determine the </a:t>
            </a:r>
            <a:r>
              <a:rPr lang="en-US" sz="2000" dirty="0" smtClean="0">
                <a:solidFill>
                  <a:schemeClr val="accent1"/>
                </a:solidFill>
              </a:rPr>
              <a:t>scope, time, and cost </a:t>
            </a:r>
            <a:r>
              <a:rPr lang="en-US" sz="2000" dirty="0" smtClean="0"/>
              <a:t>constraints for the project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Identify the project sponsor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Select the project manager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Developing a business case for a project Meet with the project manager to review the process and expectations for managing the project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Determine if the project should be divided into two or more smaller projects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Pre-initiation</a:t>
            </a:r>
            <a:endParaRPr lang="en-US" dirty="0">
              <a:ea typeface="+mj-ea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12970EC-F321-4563-989C-8458E7325974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Initiating a project includes recognizing and starting a new project or project phase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main goal is to formally select and start off projects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Initiation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32EE09A-F278-4F4E-9003-6171C74AFD5B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48000" r="22501" b="25000"/>
          <a:stretch>
            <a:fillRect/>
          </a:stretch>
        </p:blipFill>
        <p:spPr bwMode="auto">
          <a:xfrm>
            <a:off x="685800" y="2895600"/>
            <a:ext cx="8291513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C2A8CA-80DD-42B2-A625-6A127B22A623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pic>
        <p:nvPicPr>
          <p:cNvPr id="33796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7467600" cy="440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3052" y="6095999"/>
            <a:ext cx="4374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PMBOK 2008 Fig. 3.2 pg. 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Stakeholder Register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278C419-0431-480B-A8FF-71CC1867F9FD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2001" r="22501" b="22000"/>
          <a:stretch>
            <a:fillRect/>
          </a:stretch>
        </p:blipFill>
        <p:spPr bwMode="auto">
          <a:xfrm>
            <a:off x="609600" y="1600200"/>
            <a:ext cx="81105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Stakeholder Management Strategy</a:t>
            </a:r>
            <a:endParaRPr lang="en-US" dirty="0">
              <a:ea typeface="+mj-ea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C160D94-1FBC-4E35-A1D5-031211BDB8DB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5999" r="22501" b="36000"/>
          <a:stretch>
            <a:fillRect/>
          </a:stretch>
        </p:blipFill>
        <p:spPr bwMode="auto">
          <a:xfrm>
            <a:off x="609600" y="1600200"/>
            <a:ext cx="79248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304800" y="5105400"/>
            <a:ext cx="8555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</a:rPr>
              <a:t>Contents are often sensitive, so do not publish this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Project Charters are normally short and include key project information and stakeholder signatures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It’s good practice to hold a </a:t>
            </a:r>
            <a:r>
              <a:rPr lang="en-US" b="1" dirty="0" smtClean="0"/>
              <a:t>kick-off meeting </a:t>
            </a:r>
            <a:r>
              <a:rPr lang="en-US" dirty="0" smtClean="0"/>
              <a:t>at the beginning of a project: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stakeholders can meet each other</a:t>
            </a:r>
          </a:p>
          <a:p>
            <a:pPr lvl="1" eaLnBrk="1" hangingPunct="1">
              <a:defRPr/>
            </a:pPr>
            <a:r>
              <a:rPr lang="en-US" dirty="0" smtClean="0"/>
              <a:t>review the goals of the project</a:t>
            </a:r>
          </a:p>
          <a:p>
            <a:pPr lvl="1" eaLnBrk="1" hangingPunct="1">
              <a:defRPr/>
            </a:pPr>
            <a:r>
              <a:rPr lang="en-US" dirty="0" smtClean="0"/>
              <a:t>discuss future plans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Project Charters and Kick-off Meetings</a:t>
            </a:r>
            <a:endParaRPr lang="en-US" sz="4000" dirty="0">
              <a:ea typeface="+mj-ea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4B95FC9-F242-4427-867B-2F3800FE7113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305800" cy="411163"/>
          </a:xfrm>
        </p:spPr>
        <p:txBody>
          <a:bodyPr lIns="91440" tIns="45720" rIns="91440" bIns="91440" anchor="b"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/>
              <a:t>Sample Project Charter</a:t>
            </a:r>
          </a:p>
        </p:txBody>
      </p:sp>
      <p:pic>
        <p:nvPicPr>
          <p:cNvPr id="37891" name="Picture 9" descr="Tbl05-0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/>
          <a:stretch>
            <a:fillRect/>
          </a:stretch>
        </p:blipFill>
        <p:spPr bwMode="auto">
          <a:xfrm>
            <a:off x="2239963" y="838200"/>
            <a:ext cx="42370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 Kick-off Meeting Agenda</a:t>
            </a:r>
            <a:endParaRPr lang="en-US" dirty="0">
              <a:ea typeface="+mj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B28E1E1-B1BA-4831-AF59-AB543DFACFE1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pic>
        <p:nvPicPr>
          <p:cNvPr id="38916" name="Picture 5" descr="86921_03_F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08025"/>
            <a:ext cx="67818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 </a:t>
            </a:r>
            <a:r>
              <a:rPr lang="en-US" b="1" dirty="0" smtClean="0"/>
              <a:t>process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1"/>
                </a:solidFill>
              </a:rPr>
              <a:t>series of actions </a:t>
            </a:r>
            <a:r>
              <a:rPr lang="en-US" dirty="0" smtClean="0"/>
              <a:t>directed toward a particular result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Project management can be viewed as a number of </a:t>
            </a:r>
            <a:r>
              <a:rPr lang="en-US" dirty="0" smtClean="0">
                <a:solidFill>
                  <a:schemeClr val="accent1"/>
                </a:solidFill>
              </a:rPr>
              <a:t>interlinked </a:t>
            </a:r>
            <a:r>
              <a:rPr lang="en-US" dirty="0" smtClean="0"/>
              <a:t>processes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project management process groups include: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Initiating 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Planning 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Executing 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Monitoring and controlling 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Closing processes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Management Process Groups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B461B60-98AA-4E62-9136-3A25D21CECBC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572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main purpose of project planning is to </a:t>
            </a:r>
            <a:r>
              <a:rPr lang="en-US" i="1" dirty="0" smtClean="0">
                <a:solidFill>
                  <a:srgbClr val="0070C0"/>
                </a:solidFill>
              </a:rPr>
              <a:t>guide execution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i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Every knowledge area includes planning information (see Table 3-7 on pages 97-98)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Key </a:t>
            </a:r>
            <a:r>
              <a:rPr lang="en-US" dirty="0" smtClean="0">
                <a:solidFill>
                  <a:srgbClr val="0070C0"/>
                </a:solidFill>
              </a:rPr>
              <a:t>outputs</a:t>
            </a:r>
            <a:r>
              <a:rPr lang="en-US" dirty="0" smtClean="0"/>
              <a:t> included in a project include: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team contract or “</a:t>
            </a:r>
            <a:r>
              <a:rPr lang="en-US" dirty="0" smtClean="0">
                <a:solidFill>
                  <a:schemeClr val="accent1"/>
                </a:solidFill>
              </a:rPr>
              <a:t>Team Charter</a:t>
            </a:r>
            <a:r>
              <a:rPr lang="en-US" dirty="0" smtClean="0"/>
              <a:t>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project </a:t>
            </a:r>
            <a:r>
              <a:rPr lang="en-US" dirty="0" smtClean="0">
                <a:solidFill>
                  <a:schemeClr val="accent1"/>
                </a:solidFill>
              </a:rPr>
              <a:t>scope statement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Product characteristics and requirements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Deliverable summaries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Project success and criteria in detail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work breakdown structure (WBS) (Pg. 105)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project schedule, in the form of a Gantt chart with all dependencies and resources (Pg. 106)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list of prioritized risks (part of a risk register)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See sample documents on pages 100-107 or Moodle website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Planning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780638-28C3-4C1F-9E66-D6F80B254BB9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C2A8CA-80DD-42B2-A625-6A127B22A623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pic>
        <p:nvPicPr>
          <p:cNvPr id="33796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7467600" cy="440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3052" y="6095999"/>
            <a:ext cx="4374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PMBOK 2008 Fig. 3.2 pg.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Example of an IT Gantt Chart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380F8D-10EA-4FA8-8380-4FE5C9BBB88D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pic>
        <p:nvPicPr>
          <p:cNvPr id="41988" name="Picture 8" descr="86921_03_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534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List of Prioritized Risks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96295D6-F587-4791-8A6B-1631EFA334F2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pic>
        <p:nvPicPr>
          <p:cNvPr id="43012" name="Picture 7" descr="Tbl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/>
          <a:stretch>
            <a:fillRect/>
          </a:stretch>
        </p:blipFill>
        <p:spPr bwMode="auto">
          <a:xfrm>
            <a:off x="228600" y="1143000"/>
            <a:ext cx="87630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Usually takes the </a:t>
            </a:r>
            <a:r>
              <a:rPr lang="en-US" dirty="0" smtClean="0">
                <a:solidFill>
                  <a:srgbClr val="0070C0"/>
                </a:solidFill>
              </a:rPr>
              <a:t>most time </a:t>
            </a:r>
            <a:r>
              <a:rPr lang="en-US" dirty="0" smtClean="0"/>
              <a:t>and resources to perform project execution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Project managers must use </a:t>
            </a:r>
            <a:r>
              <a:rPr lang="en-US" dirty="0" smtClean="0">
                <a:solidFill>
                  <a:srgbClr val="0070C0"/>
                </a:solidFill>
              </a:rPr>
              <a:t>their leadership skills </a:t>
            </a:r>
            <a:r>
              <a:rPr lang="en-US" dirty="0" smtClean="0"/>
              <a:t>to handle the many challenges that occur during project execution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page 57 PMBOK 2008 lists the executing processes and outputs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many project sponsors and customers focus on </a:t>
            </a:r>
            <a:r>
              <a:rPr lang="en-US" dirty="0" smtClean="0">
                <a:solidFill>
                  <a:srgbClr val="0070C0"/>
                </a:solidFill>
              </a:rPr>
              <a:t>deliverables/outputs</a:t>
            </a:r>
            <a:r>
              <a:rPr lang="en-US" dirty="0" smtClean="0"/>
              <a:t> related to providing the products, services, or results desired from the project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milestone report </a:t>
            </a:r>
            <a:r>
              <a:rPr lang="en-US" dirty="0" smtClean="0"/>
              <a:t>can help focus on completing major milestones (sometimes) deliverables (following slide)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Executing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31F1772-F6E8-46D3-BEDC-23BC23222F33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A2D99A-ACBC-4747-BA6F-3D143DD90265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pic>
        <p:nvPicPr>
          <p:cNvPr id="45060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91440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411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Part of a Milestone Report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31F2677-4260-4E52-A6BB-9CF3ADB441D0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6000" r="26875" b="13000"/>
          <a:stretch>
            <a:fillRect/>
          </a:stretch>
        </p:blipFill>
        <p:spPr bwMode="auto">
          <a:xfrm>
            <a:off x="1828800" y="838200"/>
            <a:ext cx="63246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One way to learn about best practices in project management is by studying recipients of PMI’s Project of the Year award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Quartier international de Montreal (QIM), Montreal’s international district, was a </a:t>
            </a:r>
            <a:r>
              <a:rPr lang="en-US" dirty="0" smtClean="0">
                <a:solidFill>
                  <a:srgbClr val="0070C0"/>
                </a:solidFill>
              </a:rPr>
              <a:t>66-acre urban revitalization project</a:t>
            </a:r>
            <a:r>
              <a:rPr lang="en-US" dirty="0" smtClean="0"/>
              <a:t> in the heart of downtown Montreal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This $90 million, five-year project turned a once unpopular area into a thriving section of the city with a booming real estate market and has generated </a:t>
            </a:r>
            <a:r>
              <a:rPr lang="en-US" dirty="0" smtClean="0">
                <a:solidFill>
                  <a:schemeClr val="accent4"/>
                </a:solidFill>
              </a:rPr>
              <a:t>$770 million</a:t>
            </a:r>
            <a:r>
              <a:rPr lang="en-US" dirty="0" smtClean="0"/>
              <a:t> in related construction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Best Practice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E8BA16A-EC69-439F-BF72-1236D267947A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Involves measuring progress toward project objectives, monitoring deviation from the plan, and taking correction actions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Affects all other process groups and occurs during all phases of the project life cycle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Outputs include:</a:t>
            </a:r>
          </a:p>
          <a:p>
            <a:pPr lvl="1" eaLnBrk="1" hangingPunct="1"/>
            <a:r>
              <a:rPr lang="en-US" dirty="0" smtClean="0"/>
              <a:t> performance reports</a:t>
            </a:r>
          </a:p>
          <a:p>
            <a:pPr lvl="1" eaLnBrk="1" hangingPunct="1"/>
            <a:r>
              <a:rPr lang="en-US" dirty="0" smtClean="0"/>
              <a:t>change requests</a:t>
            </a:r>
          </a:p>
          <a:p>
            <a:pPr lvl="1" eaLnBrk="1" hangingPunct="1"/>
            <a:r>
              <a:rPr lang="en-US" dirty="0" smtClean="0"/>
              <a:t>updates to various plans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Monitoring and Controlling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F0B8DCF-C271-4240-AEFA-FC226954B1DC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B6DE091-9CC9-4AB0-B9CD-EFFFB0E62A72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pic>
        <p:nvPicPr>
          <p:cNvPr id="49156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91440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Percentage of Time Spent on Each Process Group</a:t>
            </a:r>
            <a:endParaRPr lang="en-US" dirty="0">
              <a:ea typeface="+mj-ea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942A9D5-30E0-475D-BF9E-3EF137BDDED3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pic>
        <p:nvPicPr>
          <p:cNvPr id="18436" name="Picture 6" descr="86921_03_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525"/>
            <a:ext cx="807720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6248400" y="6096000"/>
            <a:ext cx="2620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/>
              <a:t>Alpha PM = top 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Involves gaining stakeholder and </a:t>
            </a:r>
            <a:r>
              <a:rPr lang="en-US" dirty="0" smtClean="0">
                <a:solidFill>
                  <a:schemeClr val="accent4"/>
                </a:solidFill>
              </a:rPr>
              <a:t>customer acceptance </a:t>
            </a:r>
            <a:r>
              <a:rPr lang="en-US" dirty="0" smtClean="0"/>
              <a:t>of the final products and services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projects not completed, should also be closed to learn from the past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Outputs: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project archives</a:t>
            </a:r>
          </a:p>
          <a:p>
            <a:pPr marL="630238" lvl="2" indent="0" eaLnBrk="1" hangingPunct="1"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lessons learned document</a:t>
            </a:r>
          </a:p>
          <a:p>
            <a:pPr marL="630238" lvl="2" indent="0" eaLnBrk="1" hangingPunct="1"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Perhaps 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final report and presentation to the sponsor/senior management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OAC Operational Acceptance Criteria</a:t>
            </a:r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Project Closing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080C567-E404-4147-ACDF-0C6F3616DE7C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52F5C0C-16DF-40B6-8829-2E380F5D6660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pic>
        <p:nvPicPr>
          <p:cNvPr id="51204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91440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five project management process groups are initiating, planning, executing, monitoring and controlling, and closing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You can map the main activities of each process group to the nine knowledge areas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Chapter Summary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AFCFB65-2274-4462-9DCD-53CE325A7739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839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Just as information technology projects need to follow the project management process groups, so do other projects, such as the </a:t>
            </a:r>
            <a:r>
              <a:rPr lang="en-US" sz="2400" smtClean="0">
                <a:solidFill>
                  <a:srgbClr val="0070C0"/>
                </a:solidFill>
              </a:rPr>
              <a:t>production of a movie.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Processes involved in making movies might include: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Algerian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screenwriting (initiating)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producing (planning)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acting and directing (executing)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editing (monitoring and controlling),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releasing the movie to theaters (closing).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*Jacks, Brian, “Lord of the Rings: The Two Towers Extended Edition (New Line)”, Underground Online (accessed from </a:t>
            </a:r>
            <a:r>
              <a:rPr lang="en-US" sz="1800" i="1" smtClean="0"/>
              <a:t>www.ugo.com</a:t>
            </a:r>
            <a:r>
              <a:rPr lang="en-US" sz="1800" smtClean="0"/>
              <a:t> August 4, </a:t>
            </a:r>
            <a:r>
              <a:rPr lang="en-US" sz="2000" smtClean="0"/>
              <a:t>2004).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Media Snapshot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07A4DC1-5B32-442A-BFC3-1F886560D2BA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map the main activities of each PM process group into the nine knowledge areas using the PMBOK</a:t>
            </a:r>
            <a:r>
              <a:rPr lang="en-US" dirty="0" smtClean="0">
                <a:cs typeface="Times New Roman" pitchFamily="-110" charset="0"/>
              </a:rPr>
              <a:t>® Guide 2008</a:t>
            </a:r>
          </a:p>
          <a:p>
            <a:pPr eaLnBrk="1" hangingPunct="1"/>
            <a:endParaRPr lang="en-US" dirty="0" smtClean="0">
              <a:cs typeface="Times New Roman" pitchFamily="-110" charset="0"/>
            </a:endParaRPr>
          </a:p>
          <a:p>
            <a:pPr eaLnBrk="1" hangingPunct="1"/>
            <a:r>
              <a:rPr lang="en-US" dirty="0" smtClean="0"/>
              <a:t>Note that there are activities from </a:t>
            </a:r>
            <a:r>
              <a:rPr lang="en-US" u="sng" dirty="0" smtClean="0"/>
              <a:t>each</a:t>
            </a:r>
            <a:r>
              <a:rPr lang="en-US" dirty="0" smtClean="0"/>
              <a:t> knowledge area under the planning and monitoring and controlling process groups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Mapping the Process Groups to the Knowledge Areas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D7F8152-2A83-48A5-BA32-6C42128D6F8B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pic>
        <p:nvPicPr>
          <p:cNvPr id="21509" name="Picture 6" descr="86921_01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320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Project Management Framework</a:t>
            </a:r>
            <a:endParaRPr lang="en-US" dirty="0">
              <a:ea typeface="+mj-ea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A2C6BD4-CC0C-48E0-95C6-49F96B2FFBEA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pic>
        <p:nvPicPr>
          <p:cNvPr id="22532" name="Picture 6" descr="86921_01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323975"/>
            <a:ext cx="7754937" cy="470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Process Group &amp; Activity Level</a:t>
            </a:r>
            <a:endParaRPr lang="en-US" dirty="0">
              <a:ea typeface="+mj-ea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C2A8CA-80DD-42B2-A625-6A127B22A623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pic>
        <p:nvPicPr>
          <p:cNvPr id="33796" name="Picture 5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 bwMode="auto">
          <a:xfrm>
            <a:off x="0" y="1468438"/>
            <a:ext cx="7467600" cy="440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3052" y="6095999"/>
            <a:ext cx="4374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PMBOK 2008 Fig. 3.2 pg.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ea typeface="+mj-ea"/>
              </a:rPr>
              <a:t>Project Management Process Groups and Knowledge Area Mapping*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CA75EA8-B1A3-4D68-8A44-B10C5CA667BF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000" r="22501" b="16000"/>
          <a:stretch>
            <a:fillRect/>
          </a:stretch>
        </p:blipFill>
        <p:spPr bwMode="auto">
          <a:xfrm>
            <a:off x="762000" y="1066800"/>
            <a:ext cx="71628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10"/>
          <p:cNvSpPr txBox="1">
            <a:spLocks noChangeArrowheads="1"/>
          </p:cNvSpPr>
          <p:nvPr/>
        </p:nvSpPr>
        <p:spPr bwMode="auto">
          <a:xfrm>
            <a:off x="2895600" y="6088063"/>
            <a:ext cx="61833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/>
              <a:t>*Source: PMBOK® Guide, Fourth Edition, 2008.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endParaRPr lang="en-US" sz="4000" dirty="0">
              <a:ea typeface="+mj-e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3CC9EF9-9ADA-40B9-AD85-C012AADE959E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33353"/>
          <a:stretch>
            <a:fillRect/>
          </a:stretch>
        </p:blipFill>
        <p:spPr bwMode="auto">
          <a:xfrm>
            <a:off x="990600" y="685800"/>
            <a:ext cx="66690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6245279"/>
            <a:ext cx="4657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PMBOK 2008 for details pg. 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990</Words>
  <Application>Microsoft Office PowerPoint</Application>
  <PresentationFormat>On-screen Show (4:3)</PresentationFormat>
  <Paragraphs>177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Custom Design</vt:lpstr>
      <vt:lpstr>Theme1</vt:lpstr>
      <vt:lpstr>BAI3020 Project Management Processes</vt:lpstr>
      <vt:lpstr>Project Management Process Groups</vt:lpstr>
      <vt:lpstr>Percentage of Time Spent on Each Process Group</vt:lpstr>
      <vt:lpstr>Media Snapshot</vt:lpstr>
      <vt:lpstr>Mapping the Process Groups to the Knowledge Areas</vt:lpstr>
      <vt:lpstr>Project Management Framework</vt:lpstr>
      <vt:lpstr>Process Group &amp; Activity Level</vt:lpstr>
      <vt:lpstr>Project Management Process Groups and Knowledge Area Mapping*</vt:lpstr>
      <vt:lpstr>PowerPoint Presentation</vt:lpstr>
      <vt:lpstr>PowerPoint Presentation</vt:lpstr>
      <vt:lpstr>What Went Right example?</vt:lpstr>
      <vt:lpstr>Project Pre-initiation</vt:lpstr>
      <vt:lpstr>Project Initiation</vt:lpstr>
      <vt:lpstr>Process Group &amp; Activity Level</vt:lpstr>
      <vt:lpstr>Stakeholder Register</vt:lpstr>
      <vt:lpstr>Stakeholder Management Strategy</vt:lpstr>
      <vt:lpstr>Project Charters and Kick-off Meetings</vt:lpstr>
      <vt:lpstr>Sample Project Charter</vt:lpstr>
      <vt:lpstr> Kick-off Meeting Agenda</vt:lpstr>
      <vt:lpstr>Project Planning</vt:lpstr>
      <vt:lpstr>Process Group &amp; Activity Level</vt:lpstr>
      <vt:lpstr>Example of an IT Gantt Chart</vt:lpstr>
      <vt:lpstr>List of Prioritized Risks</vt:lpstr>
      <vt:lpstr>Project Executing</vt:lpstr>
      <vt:lpstr>Process Group &amp; Activity Level</vt:lpstr>
      <vt:lpstr>Part of a Milestone Report </vt:lpstr>
      <vt:lpstr>Best Practice</vt:lpstr>
      <vt:lpstr>Project Monitoring and Controlling</vt:lpstr>
      <vt:lpstr>Process Group &amp; Activity Level</vt:lpstr>
      <vt:lpstr>Project Closing</vt:lpstr>
      <vt:lpstr>Process Group &amp; Activity Level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Cengage</dc:creator>
  <cp:lastModifiedBy>Administrator</cp:lastModifiedBy>
  <cp:revision>194</cp:revision>
  <dcterms:created xsi:type="dcterms:W3CDTF">2009-09-29T16:32:36Z</dcterms:created>
  <dcterms:modified xsi:type="dcterms:W3CDTF">2012-10-30T15:45:55Z</dcterms:modified>
</cp:coreProperties>
</file>