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38"/>
  </p:notesMasterIdLst>
  <p:handoutMasterIdLst>
    <p:handoutMasterId r:id="rId39"/>
  </p:handoutMasterIdLst>
  <p:sldIdLst>
    <p:sldId id="336" r:id="rId3"/>
    <p:sldId id="337" r:id="rId4"/>
    <p:sldId id="376" r:id="rId5"/>
    <p:sldId id="364" r:id="rId6"/>
    <p:sldId id="368" r:id="rId7"/>
    <p:sldId id="372" r:id="rId8"/>
    <p:sldId id="369" r:id="rId9"/>
    <p:sldId id="370" r:id="rId10"/>
    <p:sldId id="371" r:id="rId11"/>
    <p:sldId id="373" r:id="rId12"/>
    <p:sldId id="341" r:id="rId13"/>
    <p:sldId id="375" r:id="rId14"/>
    <p:sldId id="374" r:id="rId15"/>
    <p:sldId id="342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2" r:id="rId25"/>
    <p:sldId id="354" r:id="rId26"/>
    <p:sldId id="355" r:id="rId27"/>
    <p:sldId id="356" r:id="rId28"/>
    <p:sldId id="377" r:id="rId29"/>
    <p:sldId id="366" r:id="rId30"/>
    <p:sldId id="357" r:id="rId31"/>
    <p:sldId id="358" r:id="rId32"/>
    <p:sldId id="367" r:id="rId33"/>
    <p:sldId id="359" r:id="rId34"/>
    <p:sldId id="360" r:id="rId35"/>
    <p:sldId id="361" r:id="rId36"/>
    <p:sldId id="36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887" autoAdjust="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25BA31D-086B-424E-9FA6-281AC9969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40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1B8604E-FF18-4FCC-B8B8-79F90B8B34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3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AA711-27B4-4272-87C0-D81BF1AF26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C6C34-1311-4129-9017-277E2B22A9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30E8-BBAA-4282-9387-F73A8ED52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4BDABF8-8986-4E0E-819D-B4067D402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3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EDFF1F6C-5CD6-4904-9032-BEE459FF5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9CF99D-04FA-4BFD-8320-EAEC28506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4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5B9845-C052-4A72-AB36-90337C3DE7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FD520D-5C62-4BB0-917C-27FE24CEE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D65585-29F6-4A95-9BAB-85965D475D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ACE05-8E81-4096-9BA3-78C30D2B0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5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E7605E-2D27-4951-8397-4E9FF4525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5AF69-79D4-4D53-B5F9-928238450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88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F09EAD7-7DBF-4975-A165-2B2A466159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2E29-F056-435F-A00D-BF926AC48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9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BEE0-480D-46F0-8733-CA2DF6CED3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B75DE-80EF-4338-B6CA-D28BE002D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0922D-09D7-4863-9DF4-9ABA6977F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3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45C83-1135-4BE3-9D02-09693DF94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30B9-60DF-42D3-BA7B-55F494833A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FD32-846C-4788-B744-6CEFBF033A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3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BD76-1CF2-4653-B461-7109A8B0C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25FB-6D96-44F1-97A9-F74D6944F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56877E-701E-4624-872F-3A6F4AA6E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051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AFB10-1E49-42FA-8FE4-46463B87D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61" r:id="rId7"/>
    <p:sldLayoutId id="2147484070" r:id="rId8"/>
    <p:sldLayoutId id="2147484071" r:id="rId9"/>
    <p:sldLayoutId id="2147484062" r:id="rId10"/>
    <p:sldLayoutId id="21474840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15338" cy="5334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1" dirty="0" smtClean="0"/>
              <a:t>Scope</a:t>
            </a:r>
            <a:r>
              <a:rPr lang="en-US" dirty="0" smtClean="0"/>
              <a:t> refers to </a:t>
            </a:r>
            <a:r>
              <a:rPr lang="en-US" i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work involved in creating the products of the project and the processes used to create them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dirty="0" smtClean="0"/>
              <a:t>deliverable</a:t>
            </a:r>
            <a:r>
              <a:rPr lang="en-US" dirty="0" smtClean="0"/>
              <a:t> is a product produced as part of a project: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hardware</a:t>
            </a:r>
          </a:p>
          <a:p>
            <a:pPr lvl="1" eaLnBrk="1" hangingPunct="1">
              <a:defRPr/>
            </a:pPr>
            <a:r>
              <a:rPr lang="en-US" dirty="0" smtClean="0"/>
              <a:t>Software</a:t>
            </a:r>
          </a:p>
          <a:p>
            <a:pPr lvl="1" eaLnBrk="1" hangingPunct="1">
              <a:defRPr/>
            </a:pPr>
            <a:r>
              <a:rPr lang="en-US" dirty="0" smtClean="0"/>
              <a:t>planning documents</a:t>
            </a:r>
          </a:p>
          <a:p>
            <a:pPr lvl="1" eaLnBrk="1" hangingPunct="1">
              <a:defRPr/>
            </a:pPr>
            <a:r>
              <a:rPr lang="en-US" dirty="0" smtClean="0"/>
              <a:t>meeting minutes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3900" dirty="0" smtClean="0"/>
              <a:t>Project </a:t>
            </a:r>
            <a:r>
              <a:rPr lang="en-US" sz="3900" b="1" dirty="0" smtClean="0"/>
              <a:t>scope management </a:t>
            </a:r>
            <a:r>
              <a:rPr lang="en-US" sz="3900" dirty="0" smtClean="0"/>
              <a:t>includes the processes involved in defining and controlling what </a:t>
            </a:r>
            <a:r>
              <a:rPr lang="en-US" sz="3900" b="1" dirty="0" smtClean="0"/>
              <a:t>is or is not </a:t>
            </a:r>
            <a:r>
              <a:rPr lang="en-US" sz="3900" dirty="0" smtClean="0"/>
              <a:t>included in a project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What is Project Scope Management?</a:t>
            </a:r>
          </a:p>
        </p:txBody>
      </p:sp>
      <p:sp>
        <p:nvSpPr>
          <p:cNvPr id="1126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0C856A-002F-4E54-A0D4-39154658506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Sample Requirements Traceability Matrix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D6DD93-21D5-4EBB-8E75-879770BCEFE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9000" r="23125" b="39999"/>
          <a:stretch>
            <a:fillRect/>
          </a:stretch>
        </p:blipFill>
        <p:spPr bwMode="auto">
          <a:xfrm>
            <a:off x="304800" y="1905000"/>
            <a:ext cx="86185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Key inputs for preparing the project </a:t>
            </a:r>
            <a:r>
              <a:rPr lang="en-US" b="1" dirty="0" smtClean="0">
                <a:solidFill>
                  <a:srgbClr val="FF0000"/>
                </a:solidFill>
              </a:rPr>
              <a:t>scope statement </a:t>
            </a:r>
            <a:r>
              <a:rPr lang="en-US" dirty="0" smtClean="0"/>
              <a:t>include: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project charter</a:t>
            </a:r>
          </a:p>
          <a:p>
            <a:pPr lvl="1" eaLnBrk="1" hangingPunct="1">
              <a:defRPr/>
            </a:pPr>
            <a:r>
              <a:rPr lang="en-US" dirty="0" smtClean="0"/>
              <a:t>requirement documentation</a:t>
            </a:r>
          </a:p>
          <a:p>
            <a:pPr lvl="1" eaLnBrk="1" hangingPunct="1">
              <a:defRPr/>
            </a:pPr>
            <a:r>
              <a:rPr lang="en-US" dirty="0" smtClean="0"/>
              <a:t>organizational process assets:</a:t>
            </a:r>
          </a:p>
          <a:p>
            <a:pPr lvl="2" eaLnBrk="1" hangingPunct="1">
              <a:defRPr/>
            </a:pPr>
            <a:r>
              <a:rPr lang="en-US" dirty="0" smtClean="0"/>
              <a:t>policies and procedures related to scope statements, </a:t>
            </a:r>
          </a:p>
          <a:p>
            <a:pPr lvl="2" eaLnBrk="1" hangingPunct="1">
              <a:defRPr/>
            </a:pPr>
            <a:r>
              <a:rPr lang="en-US" dirty="0" smtClean="0"/>
              <a:t>project files </a:t>
            </a:r>
          </a:p>
          <a:p>
            <a:pPr lvl="2" eaLnBrk="1" hangingPunct="1">
              <a:defRPr/>
            </a:pPr>
            <a:r>
              <a:rPr lang="en-US" dirty="0" smtClean="0"/>
              <a:t>lessons learned from previous, similar projects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As time progresses, the scope of a project should become more clear and specific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Defining Scope</a:t>
            </a: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98623A-CC38-404A-B33E-5ADFBA1B867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CA" smtClean="0"/>
              <a:t>The Scope </a:t>
            </a:r>
            <a:r>
              <a:rPr lang="en-CA" dirty="0" smtClean="0"/>
              <a:t>statement describes, in detail, deliverables and work required to create the deliverables. Details helps with the team define the scope accurately.</a:t>
            </a:r>
          </a:p>
          <a:p>
            <a:endParaRPr lang="en-CA" dirty="0"/>
          </a:p>
          <a:p>
            <a:r>
              <a:rPr lang="en-CA" dirty="0" smtClean="0"/>
              <a:t>Product Scope Statement</a:t>
            </a:r>
          </a:p>
          <a:p>
            <a:r>
              <a:rPr lang="en-CA" dirty="0" smtClean="0"/>
              <a:t>Product Acceptance Criteria</a:t>
            </a:r>
          </a:p>
          <a:p>
            <a:r>
              <a:rPr lang="en-CA" dirty="0" smtClean="0"/>
              <a:t>Project Deliverables</a:t>
            </a:r>
          </a:p>
          <a:p>
            <a:r>
              <a:rPr lang="en-CA" dirty="0" smtClean="0"/>
              <a:t>Project Exclusions</a:t>
            </a:r>
          </a:p>
          <a:p>
            <a:r>
              <a:rPr lang="en-CA" dirty="0" smtClean="0"/>
              <a:t>Project Constraints</a:t>
            </a:r>
          </a:p>
          <a:p>
            <a:r>
              <a:rPr lang="en-CA" dirty="0" smtClean="0"/>
              <a:t>Project assumptions associated with scope</a:t>
            </a:r>
          </a:p>
          <a:p>
            <a:r>
              <a:rPr lang="en-CA" dirty="0" smtClean="0"/>
              <a:t>Project Documentation Updates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 Statement Outputs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Sixth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F1F6C-5CD6-4904-9032-BEE459FF51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305800" cy="411163"/>
          </a:xfrm>
        </p:spPr>
        <p:txBody>
          <a:bodyPr lIns="91440" tIns="45720" rIns="91440" bIns="91440" anchor="b"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/>
              <a:t>Sample Project Charter</a:t>
            </a:r>
          </a:p>
        </p:txBody>
      </p:sp>
      <p:pic>
        <p:nvPicPr>
          <p:cNvPr id="24579" name="Picture 9" descr="Tbl05-0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/>
          <a:stretch>
            <a:fillRect/>
          </a:stretch>
        </p:blipFill>
        <p:spPr bwMode="auto">
          <a:xfrm>
            <a:off x="2239963" y="838200"/>
            <a:ext cx="423703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Further Defining Project Scope</a:t>
            </a: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76331D-B5FA-4581-906D-DE9603C1F62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7000" r="22501" b="17000"/>
          <a:stretch>
            <a:fillRect/>
          </a:stretch>
        </p:blipFill>
        <p:spPr bwMode="auto">
          <a:xfrm>
            <a:off x="304800" y="1371600"/>
            <a:ext cx="842803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indent="457200" eaLnBrk="1" hangingPunct="1">
              <a:defRPr/>
            </a:pPr>
            <a:r>
              <a:rPr lang="en-US" sz="2400" dirty="0" smtClean="0"/>
              <a:t>Many people enjoy watching television shows like </a:t>
            </a:r>
            <a:r>
              <a:rPr lang="en-US" sz="2400" b="1" i="1" dirty="0" smtClean="0"/>
              <a:t>Trading Spaces</a:t>
            </a:r>
            <a:r>
              <a:rPr lang="en-US" sz="2400" dirty="0" smtClean="0"/>
              <a:t>, where participants </a:t>
            </a:r>
            <a:r>
              <a:rPr lang="en-US" sz="2400" dirty="0" smtClean="0">
                <a:solidFill>
                  <a:srgbClr val="FF0000"/>
                </a:solidFill>
              </a:rPr>
              <a:t>have two days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$1,000 </a:t>
            </a:r>
            <a:r>
              <a:rPr lang="en-US" sz="2400" dirty="0" smtClean="0"/>
              <a:t>to update a room in their neighbor’s house; since the time and cost are set, it’s the </a:t>
            </a:r>
            <a:r>
              <a:rPr lang="en-US" sz="2400" b="1" dirty="0" smtClean="0"/>
              <a:t>scope that has the most flexibility</a:t>
            </a:r>
          </a:p>
          <a:p>
            <a:pPr indent="457200" eaLnBrk="1" hangingPunct="1">
              <a:defRPr/>
            </a:pPr>
            <a:endParaRPr lang="en-US" sz="2400" b="1" dirty="0" smtClean="0"/>
          </a:p>
          <a:p>
            <a:pPr indent="457200" eaLnBrk="1" hangingPunct="1">
              <a:defRPr/>
            </a:pPr>
            <a:r>
              <a:rPr lang="en-US" sz="2400" dirty="0" smtClean="0"/>
              <a:t>Although most homeowners are very happy with work done on the show, some are obviously disappointed; part of agreeing to be on the show includes signing a release statement acknowledging that you will accept whatever work has been done</a:t>
            </a:r>
          </a:p>
          <a:p>
            <a:pPr indent="457200" eaLnBrk="1" hangingPunct="1">
              <a:defRPr/>
            </a:pPr>
            <a:endParaRPr lang="en-US" sz="2400" dirty="0" smtClean="0"/>
          </a:p>
          <a:p>
            <a:pPr indent="457200" eaLnBrk="1" hangingPunct="1"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Media Snapshot</a:t>
            </a:r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F0BD32-0D44-4EAC-A47B-32D548FAF24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dirty="0" smtClean="0"/>
              <a:t>WBS</a:t>
            </a:r>
            <a:r>
              <a:rPr lang="en-US" dirty="0" smtClean="0"/>
              <a:t> is a </a:t>
            </a:r>
            <a:r>
              <a:rPr lang="en-US" b="1" dirty="0" smtClean="0"/>
              <a:t>deliverable-oriented</a:t>
            </a:r>
            <a:r>
              <a:rPr lang="en-US" dirty="0" smtClean="0"/>
              <a:t> grouping of the work involved in a project that defines the </a:t>
            </a:r>
            <a:r>
              <a:rPr lang="en-US" b="1" dirty="0" smtClean="0"/>
              <a:t>total scope</a:t>
            </a:r>
            <a:r>
              <a:rPr lang="en-US" dirty="0" smtClean="0"/>
              <a:t> of the project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WBS is a foundation document that provides the basis for planning and managing: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project schedules</a:t>
            </a:r>
          </a:p>
          <a:p>
            <a:pPr lvl="1" eaLnBrk="1" hangingPunct="1">
              <a:defRPr/>
            </a:pPr>
            <a:r>
              <a:rPr lang="en-US" dirty="0" smtClean="0"/>
              <a:t>Costs</a:t>
            </a:r>
          </a:p>
          <a:p>
            <a:pPr lvl="1" eaLnBrk="1" hangingPunct="1">
              <a:defRPr/>
            </a:pPr>
            <a:r>
              <a:rPr lang="en-US" dirty="0" smtClean="0"/>
              <a:t>Resources</a:t>
            </a:r>
          </a:p>
          <a:p>
            <a:pPr lvl="1" eaLnBrk="1" hangingPunct="1">
              <a:defRPr/>
            </a:pPr>
            <a:r>
              <a:rPr lang="en-US" dirty="0" smtClean="0"/>
              <a:t>Project changes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Decomposition:</a:t>
            </a:r>
          </a:p>
          <a:p>
            <a:pPr lvl="1" eaLnBrk="1" hangingPunct="1">
              <a:defRPr/>
            </a:pPr>
            <a:r>
              <a:rPr lang="en-US" dirty="0" smtClean="0"/>
              <a:t>subdividing project deliverables into </a:t>
            </a:r>
            <a:r>
              <a:rPr lang="en-US" b="1" dirty="0" smtClean="0"/>
              <a:t>smaller pieces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work package:</a:t>
            </a:r>
          </a:p>
          <a:p>
            <a:pPr lvl="1" eaLnBrk="1" hangingPunct="1">
              <a:defRPr/>
            </a:pPr>
            <a:r>
              <a:rPr lang="en-US" b="1" dirty="0" smtClean="0"/>
              <a:t> </a:t>
            </a:r>
            <a:r>
              <a:rPr lang="en-US" dirty="0" smtClean="0"/>
              <a:t>is a task at the lowest level of the WBS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Creating the Work Breakdown Structure (WBS)</a:t>
            </a: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562D06-E8AE-441C-9026-650CEE3596C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Sample Intranet WBS Organized by </a:t>
            </a:r>
            <a:r>
              <a:rPr lang="en-US" sz="3200" dirty="0" smtClean="0">
                <a:solidFill>
                  <a:srgbClr val="FF0000"/>
                </a:solidFill>
              </a:rPr>
              <a:t>Product</a:t>
            </a:r>
            <a:r>
              <a:rPr lang="en-US" sz="3200" dirty="0" smtClean="0"/>
              <a:t> </a:t>
            </a:r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C12DE4-7B2A-4050-BFBD-6D72A2231C1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8677" name="Picture 5" descr="86921_05_F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133600"/>
            <a:ext cx="8661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Sample Intranet WBS Organized by </a:t>
            </a:r>
            <a:r>
              <a:rPr lang="en-US" sz="3200" dirty="0" smtClean="0">
                <a:solidFill>
                  <a:srgbClr val="FF0000"/>
                </a:solidFill>
              </a:rPr>
              <a:t>Phase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2CE32-7598-402E-97FE-21C897B2820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9701" name="Picture 5" descr="86921_05_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95375"/>
            <a:ext cx="6096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Intranet WBS and Gantt Chart in Microsoft Project </a:t>
            </a:r>
            <a:r>
              <a:rPr lang="en-US" sz="3600" dirty="0" smtClean="0">
                <a:solidFill>
                  <a:srgbClr val="FF0000"/>
                </a:solidFill>
              </a:rPr>
              <a:t>Phase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5604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98970B-38E3-4642-8AC1-6973DEAD1F0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25" name="Picture 6" descr="86921_05_F0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4953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sz="2400" b="1" dirty="0" smtClean="0"/>
              <a:t>Collecting requirements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</a:p>
          <a:p>
            <a:pPr eaLnBrk="1" hangingPunct="1">
              <a:defRPr/>
            </a:pPr>
            <a:endParaRPr lang="en-US" sz="2400" b="1" dirty="0" smtClean="0"/>
          </a:p>
          <a:p>
            <a:pPr lvl="1" eaLnBrk="1" hangingPunct="1">
              <a:defRPr/>
            </a:pPr>
            <a:r>
              <a:rPr lang="en-US" sz="2000" dirty="0" smtClean="0"/>
              <a:t>defining and documenting:</a:t>
            </a:r>
          </a:p>
          <a:p>
            <a:pPr lvl="2" eaLnBrk="1" hangingPunct="1">
              <a:defRPr/>
            </a:pPr>
            <a:r>
              <a:rPr lang="en-US" sz="2200" dirty="0" smtClean="0">
                <a:solidFill>
                  <a:schemeClr val="accent1"/>
                </a:solidFill>
              </a:rPr>
              <a:t>features and functions </a:t>
            </a:r>
            <a:r>
              <a:rPr lang="en-US" sz="2200" dirty="0" smtClean="0"/>
              <a:t>of the products produced </a:t>
            </a:r>
          </a:p>
          <a:p>
            <a:pPr lvl="2" eaLnBrk="1" hangingPunct="1">
              <a:defRPr/>
            </a:pPr>
            <a:r>
              <a:rPr lang="en-US" sz="2200" dirty="0" smtClean="0"/>
              <a:t>processes used for creating them</a:t>
            </a:r>
          </a:p>
          <a:p>
            <a:pPr lvl="2"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2400" b="1" dirty="0" smtClean="0"/>
              <a:t>Defining scope</a:t>
            </a:r>
            <a:r>
              <a:rPr lang="en-US" sz="2400" dirty="0" smtClean="0"/>
              <a:t>: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200" dirty="0" smtClean="0"/>
              <a:t>reviewing the project charter</a:t>
            </a:r>
          </a:p>
          <a:p>
            <a:pPr lvl="1" eaLnBrk="1" hangingPunct="1">
              <a:defRPr/>
            </a:pPr>
            <a:r>
              <a:rPr lang="en-US" sz="2200" dirty="0" smtClean="0"/>
              <a:t>requirements documents</a:t>
            </a:r>
          </a:p>
          <a:p>
            <a:pPr lvl="1" eaLnBrk="1" hangingPunct="1">
              <a:defRPr/>
            </a:pPr>
            <a:r>
              <a:rPr lang="en-US" sz="2200" dirty="0" smtClean="0"/>
              <a:t>organizational process assets to create a </a:t>
            </a:r>
            <a:r>
              <a:rPr lang="en-US" sz="2200" b="1" dirty="0" smtClean="0"/>
              <a:t>scope statement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b="1" dirty="0" smtClean="0"/>
              <a:t>Creating the WBS</a:t>
            </a:r>
            <a:r>
              <a:rPr lang="en-US" sz="2400" dirty="0" smtClean="0"/>
              <a:t>: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accent1"/>
                </a:solidFill>
              </a:rPr>
              <a:t>subdividing</a:t>
            </a:r>
            <a:r>
              <a:rPr lang="en-US" sz="2200" dirty="0" smtClean="0"/>
              <a:t> the major project deliverables into smaller, more manageable components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Verifying scope</a:t>
            </a:r>
            <a:r>
              <a:rPr lang="en-US" sz="2400" dirty="0" smtClean="0"/>
              <a:t>: </a:t>
            </a:r>
          </a:p>
          <a:p>
            <a:pPr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sz="2200" dirty="0" smtClean="0">
                <a:solidFill>
                  <a:schemeClr val="accent1"/>
                </a:solidFill>
              </a:rPr>
              <a:t>formalizing acceptance </a:t>
            </a:r>
            <a:r>
              <a:rPr lang="en-US" sz="2200" dirty="0" smtClean="0"/>
              <a:t>of the project deliverables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b="1" dirty="0" smtClean="0"/>
              <a:t>Controlling scope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</a:p>
          <a:p>
            <a:pPr eaLnBrk="1" hangingPunct="1">
              <a:defRPr/>
            </a:pPr>
            <a:endParaRPr lang="en-US" sz="2400" b="1" dirty="0"/>
          </a:p>
          <a:p>
            <a:pPr lvl="1" eaLnBrk="1" hangingPunct="1">
              <a:defRPr/>
            </a:pPr>
            <a:r>
              <a:rPr lang="en-US" sz="2200" dirty="0" smtClean="0"/>
              <a:t>controlling changes to project scope throughout the life of the project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5191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Scope Management Processes</a:t>
            </a:r>
            <a:endParaRPr lang="en-US" sz="5400" dirty="0" smtClean="0"/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5A7243-6B94-44D6-A2C3-F7C17121381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Intranet Gantt Chart Organized by Project Management </a:t>
            </a:r>
            <a:r>
              <a:rPr lang="en-US" sz="3600" dirty="0" smtClean="0">
                <a:solidFill>
                  <a:srgbClr val="FF0000"/>
                </a:solidFill>
              </a:rPr>
              <a:t>Process Groups</a:t>
            </a:r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A2973C-2068-4DCA-B796-FB185D01EAC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1749" name="Picture 5" descr="86921_05_F0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17613"/>
            <a:ext cx="80899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Executing</a:t>
            </a:r>
            <a:r>
              <a:rPr lang="en-US" sz="3200" dirty="0" smtClean="0"/>
              <a:t> WBS</a:t>
            </a: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62757-3843-44A5-AA5F-56CB0C9F175E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"/>
          <a:stretch>
            <a:fillRect/>
          </a:stretch>
        </p:blipFill>
        <p:spPr bwMode="auto">
          <a:xfrm>
            <a:off x="1676400" y="1066800"/>
            <a:ext cx="73977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Using guidelines: some organizations, like the DOD, provide guidelines for the preparing WBS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/>
              <a:t>analogy approach</a:t>
            </a:r>
            <a:r>
              <a:rPr lang="en-US" dirty="0" smtClean="0"/>
              <a:t>: review WBS of </a:t>
            </a:r>
            <a:r>
              <a:rPr lang="en-US" b="1" dirty="0" smtClean="0"/>
              <a:t>similar projects </a:t>
            </a:r>
            <a:r>
              <a:rPr lang="en-US" dirty="0" smtClean="0"/>
              <a:t>and tailor to your project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/>
              <a:t>top-down approach</a:t>
            </a:r>
            <a:r>
              <a:rPr lang="en-US" dirty="0" smtClean="0"/>
              <a:t>: start with the </a:t>
            </a:r>
            <a:r>
              <a:rPr lang="en-US" b="1" dirty="0" smtClean="0"/>
              <a:t>largest items </a:t>
            </a:r>
            <a:r>
              <a:rPr lang="en-US" dirty="0" smtClean="0"/>
              <a:t>of the project and </a:t>
            </a:r>
            <a:r>
              <a:rPr lang="en-US" b="1" dirty="0" smtClean="0"/>
              <a:t>break them down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/>
              <a:t>bottom-up approach</a:t>
            </a:r>
            <a:r>
              <a:rPr lang="en-US" dirty="0" smtClean="0"/>
              <a:t>: start with the specific tasks and roll them up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Mind-mapping approach: </a:t>
            </a:r>
            <a:r>
              <a:rPr lang="en-US" b="1" dirty="0" smtClean="0"/>
              <a:t>mind mapping </a:t>
            </a:r>
            <a:r>
              <a:rPr lang="en-US" dirty="0" smtClean="0"/>
              <a:t>is a technique that uses branches radiating out from a core idea to structure thoughts and ideas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152400"/>
            <a:ext cx="9056687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Approaches to Developing WBSs</a:t>
            </a:r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EB0C5C-D6CB-4759-8B64-06328E370EE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Sample Mind-Mapping Approach for Creating a WBS</a:t>
            </a:r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9DDC21-4D5E-4EA5-BBFC-C1F3857BC2B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4821" name="Picture 4" descr="86921_05_F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981200"/>
            <a:ext cx="82597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Many WBS tasks are </a:t>
            </a:r>
            <a:r>
              <a:rPr lang="en-US" b="1" dirty="0" smtClean="0"/>
              <a:t>vague</a:t>
            </a:r>
            <a:r>
              <a:rPr lang="en-US" dirty="0" smtClean="0"/>
              <a:t> and must be explained more so people know what to do and can estimate how long it will take and what it will cost to do the work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dirty="0" smtClean="0"/>
              <a:t>WBS dictionary</a:t>
            </a:r>
            <a:r>
              <a:rPr lang="en-US" dirty="0" smtClean="0"/>
              <a:t> is a document that describes detailed information about each WBS item</a:t>
            </a:r>
          </a:p>
          <a:p>
            <a:pPr lvl="1" eaLnBrk="1" hangingPunct="1">
              <a:defRPr/>
            </a:pPr>
            <a:r>
              <a:rPr lang="en-US" dirty="0" smtClean="0"/>
              <a:t>The approved project scope statement</a:t>
            </a:r>
          </a:p>
          <a:p>
            <a:pPr lvl="1" eaLnBrk="1" hangingPunct="1">
              <a:defRPr/>
            </a:pPr>
            <a:r>
              <a:rPr lang="en-US" dirty="0" smtClean="0"/>
              <a:t>WBS</a:t>
            </a:r>
          </a:p>
          <a:p>
            <a:pPr lvl="1" eaLnBrk="1" hangingPunct="1">
              <a:defRPr/>
            </a:pPr>
            <a:r>
              <a:rPr lang="en-US" dirty="0" smtClean="0"/>
              <a:t>WBS dictionary form the </a:t>
            </a:r>
            <a:r>
              <a:rPr lang="en-US" b="1" dirty="0" smtClean="0"/>
              <a:t>scope baseline</a:t>
            </a:r>
            <a:r>
              <a:rPr lang="en-US" dirty="0" smtClean="0"/>
              <a:t>, which is used to measure performance in meeting project scope goals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WBS Dictionary and Scope Baseline</a:t>
            </a:r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AFA59-93D8-462C-9BEC-46AB68914FB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486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 unit of work should appear at only one place in the WBS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work content of a WBS item is </a:t>
            </a:r>
            <a:r>
              <a:rPr lang="en-US" b="1" dirty="0" smtClean="0"/>
              <a:t>the sum </a:t>
            </a:r>
            <a:r>
              <a:rPr lang="en-US" dirty="0" smtClean="0"/>
              <a:t>of the WBS items below it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 WBS item is the </a:t>
            </a:r>
            <a:r>
              <a:rPr lang="en-US" b="1" dirty="0" smtClean="0"/>
              <a:t>responsibility of only one individual</a:t>
            </a:r>
            <a:r>
              <a:rPr lang="en-US" dirty="0" smtClean="0"/>
              <a:t>,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839200" cy="5794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Advice for Creating a WBS and WBS Dictionary</a:t>
            </a:r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FEDB1-1498-446D-8D0E-CA12DAB9BEE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Project team members should be involved in developing the WBS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When required for clarity WBS items must be documented in a WBS dictionary to ensure accurate understanding of the scope of work included and not included in that item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WBS must be a </a:t>
            </a:r>
            <a:r>
              <a:rPr lang="en-US" b="1" dirty="0" smtClean="0"/>
              <a:t>flexible tool to accommodate inevitable changes</a:t>
            </a:r>
            <a:endParaRPr lang="en-US" sz="2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Advice for Creating a WBS and WBS Dictionary (continued)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DBB978-37A7-4D0B-B142-493286FA045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WBS for the main high-level deliverables for the ACME project.</a:t>
            </a:r>
          </a:p>
          <a:p>
            <a:endParaRPr lang="en-US" dirty="0"/>
          </a:p>
          <a:p>
            <a:r>
              <a:rPr lang="en-US" dirty="0" smtClean="0"/>
              <a:t>Prepare to create a block diagram or mind-map on this and put on white board.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Creating a WBS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Sixth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F1F6C-5CD6-4904-9032-BEE459FF51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8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project scope that is too broad and grandiose can cause severe problems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Scope creep and an overemphasis on </a:t>
            </a:r>
            <a:r>
              <a:rPr lang="en-US" b="1" dirty="0" smtClean="0">
                <a:solidFill>
                  <a:schemeClr val="accent1"/>
                </a:solidFill>
              </a:rPr>
              <a:t>technology </a:t>
            </a:r>
            <a:r>
              <a:rPr lang="en-US" dirty="0" smtClean="0"/>
              <a:t>for technology’s sake resulted in the bankruptcy of a large pharmaceutical firm, Texas-based FoxMeyer Drug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 2001, McDonald’s fast-food chain initiated a project to </a:t>
            </a:r>
            <a:r>
              <a:rPr lang="en-US" dirty="0" smtClean="0">
                <a:solidFill>
                  <a:schemeClr val="accent1"/>
                </a:solidFill>
              </a:rPr>
              <a:t>create an intranet that would connect its headquarters with all of its restaurants to provide detailed operational information in real time</a:t>
            </a:r>
            <a:r>
              <a:rPr lang="en-US" dirty="0" smtClean="0"/>
              <a:t>; after spending $170 million on consultants and initial implementation planning, McDonald’s realized that the project was too much to handle and terminated it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Went Wrong?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54080-80C0-4408-93D3-2A08C55F7C8A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Scope verification </a:t>
            </a:r>
            <a:r>
              <a:rPr lang="en-US" dirty="0" smtClean="0"/>
              <a:t>involves </a:t>
            </a:r>
            <a:r>
              <a:rPr lang="en-US" b="1" dirty="0" smtClean="0"/>
              <a:t>formal acceptance </a:t>
            </a:r>
            <a:r>
              <a:rPr lang="en-US" dirty="0" smtClean="0"/>
              <a:t>of the </a:t>
            </a:r>
            <a:r>
              <a:rPr lang="en-US" b="1" dirty="0" smtClean="0"/>
              <a:t>completed project scope </a:t>
            </a:r>
            <a:r>
              <a:rPr lang="en-US" dirty="0" smtClean="0"/>
              <a:t>by the stakeholders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Acceptance requires customer </a:t>
            </a:r>
            <a:r>
              <a:rPr lang="en-US" b="1" dirty="0" smtClean="0"/>
              <a:t>inspection and sign-off </a:t>
            </a:r>
            <a:r>
              <a:rPr lang="en-US" dirty="0" smtClean="0"/>
              <a:t>on key deliverables</a:t>
            </a:r>
            <a:endParaRPr lang="en-US" sz="24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Verifying Scope</a:t>
            </a: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BE5629-17EC-410D-B456-ACFCD7F420F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you have just been assigned as project Manager for a Network System installation (servers, routers, switches, cabling, desktops etc.) what are the avenues to gathering information in this regard. </a:t>
            </a:r>
          </a:p>
          <a:p>
            <a:endParaRPr lang="en-US" dirty="0" smtClean="0"/>
          </a:p>
          <a:p>
            <a:r>
              <a:rPr lang="en-US" dirty="0" smtClean="0"/>
              <a:t>Prepare to discuss.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Assignment: Gathering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Sixth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F1F6C-5CD6-4904-9032-BEE459FF51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To control changes to the project scope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Goals of </a:t>
            </a:r>
            <a:r>
              <a:rPr lang="en-US" b="1" dirty="0" smtClean="0"/>
              <a:t>scope control </a:t>
            </a:r>
            <a:r>
              <a:rPr lang="en-US" dirty="0" smtClean="0"/>
              <a:t>are to: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Influence the factors that causing scope changes</a:t>
            </a:r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b="1" dirty="0" smtClean="0"/>
              <a:t>integrated change control</a:t>
            </a:r>
          </a:p>
          <a:p>
            <a:pPr lvl="1" eaLnBrk="1" hangingPunct="1">
              <a:defRPr/>
            </a:pPr>
            <a:r>
              <a:rPr lang="en-US" dirty="0" smtClean="0"/>
              <a:t>Manage changes on occurrence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Variance</a:t>
            </a:r>
            <a:r>
              <a:rPr lang="en-US" dirty="0" smtClean="0"/>
              <a:t> is the difference between planned and actual performance (should be small)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Controlling Scope</a:t>
            </a: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78DCAC-1A79-4107-8D84-615B58E5718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4572000"/>
          </a:xfrm>
        </p:spPr>
        <p:txBody>
          <a:bodyPr>
            <a:normAutofit fontScale="85000" lnSpcReduction="10000"/>
          </a:bodyPr>
          <a:lstStyle/>
          <a:p>
            <a:pPr marL="109537" indent="0" eaLnBrk="1" hangingPunct="1">
              <a:buNone/>
              <a:defRPr/>
            </a:pPr>
            <a:r>
              <a:rPr lang="en-US" sz="2400" b="1" dirty="0" smtClean="0"/>
              <a:t>1. Keep the scope realistic</a:t>
            </a:r>
            <a:r>
              <a:rPr lang="en-US" sz="2400" dirty="0" smtClean="0"/>
              <a:t>. Don’t make projects so large that they can’t be completed. Break large projects down into a series of smaller ones.</a:t>
            </a:r>
          </a:p>
          <a:p>
            <a:pPr marL="566737" indent="-457200" eaLnBrk="1" hangingPunct="1">
              <a:buFont typeface="Wingdings 2" pitchFamily="18" charset="2"/>
              <a:buAutoNum type="arabicPeriod"/>
              <a:defRPr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smtClean="0"/>
              <a:t>2. </a:t>
            </a:r>
            <a:r>
              <a:rPr lang="en-US" sz="2400" b="1" dirty="0" smtClean="0"/>
              <a:t>Involve users </a:t>
            </a:r>
            <a:r>
              <a:rPr lang="en-US" sz="2400" dirty="0" smtClean="0"/>
              <a:t>in project scope management. Assign </a:t>
            </a:r>
            <a:r>
              <a:rPr lang="en-US" sz="2400" b="1" dirty="0" smtClean="0"/>
              <a:t>key users</a:t>
            </a:r>
            <a:r>
              <a:rPr lang="en-US" sz="2400" dirty="0" smtClean="0"/>
              <a:t> to the project team and give them </a:t>
            </a:r>
            <a:r>
              <a:rPr lang="en-US" sz="2400" b="1" dirty="0" smtClean="0"/>
              <a:t>ownership of requirements definition and scope verification.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smtClean="0"/>
              <a:t>3. </a:t>
            </a:r>
            <a:r>
              <a:rPr lang="en-US" sz="2400" b="1" dirty="0" smtClean="0"/>
              <a:t>Use off-the-shelf hardware and software whenever possible</a:t>
            </a:r>
            <a:r>
              <a:rPr lang="en-US" sz="2400" dirty="0" smtClean="0"/>
              <a:t>. Many IT people enjoy using the latest and greatest technology, but business needs, not technology trends, must take priority. (Solar technology-</a:t>
            </a:r>
            <a:r>
              <a:rPr lang="en-US" sz="2400" dirty="0" err="1" smtClean="0"/>
              <a:t>Solyndra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smtClean="0"/>
              <a:t>4. </a:t>
            </a:r>
            <a:r>
              <a:rPr lang="en-US" sz="2400" b="1" dirty="0" smtClean="0"/>
              <a:t>Follow good project management processes</a:t>
            </a:r>
            <a:r>
              <a:rPr lang="en-US" sz="2400" dirty="0" smtClean="0"/>
              <a:t>. As described in this chapter and others, there are well-defined processes for managing project scope and others aspects of projects.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Best Practices for Avoiding Scope Problems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3969B3-B28D-463E-83BF-D617BA58823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Develop a good project selection process and insist that sponsors are from the user organization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Have users on the project team in important roles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Have </a:t>
            </a:r>
            <a:r>
              <a:rPr lang="en-US" b="1" dirty="0" smtClean="0"/>
              <a:t>regular meetings </a:t>
            </a:r>
            <a:r>
              <a:rPr lang="en-US" dirty="0" smtClean="0"/>
              <a:t>with defined agendas, and have users sign off on key deliverables presented at meetings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Deliver</a:t>
            </a:r>
            <a:r>
              <a:rPr lang="en-US" dirty="0" smtClean="0"/>
              <a:t> something to users and sponsors on a regular basis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Don’t promise to deliver when you know you can’t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Co-locate users with developers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7630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Suggestions for Improving 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  <a:r>
              <a:rPr lang="en-US" dirty="0" smtClean="0"/>
              <a:t> Input</a:t>
            </a: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6EA414-01E9-4ECE-AED6-758F94BC3548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Develop and follow a requirements management process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techniques such as </a:t>
            </a:r>
            <a:r>
              <a:rPr lang="en-US" b="1" dirty="0" smtClean="0"/>
              <a:t>prototyping</a:t>
            </a:r>
            <a:r>
              <a:rPr lang="en-US" dirty="0" smtClean="0"/>
              <a:t>, use case modeling to get more </a:t>
            </a:r>
            <a:r>
              <a:rPr lang="en-US" b="1" dirty="0" smtClean="0"/>
              <a:t>user involvement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Put requirements in </a:t>
            </a:r>
            <a:r>
              <a:rPr lang="en-US" b="1" dirty="0" smtClean="0"/>
              <a:t>writing</a:t>
            </a:r>
            <a:r>
              <a:rPr lang="en-US" dirty="0" smtClean="0"/>
              <a:t> and keep them current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a </a:t>
            </a:r>
            <a:r>
              <a:rPr lang="en-US" b="1" dirty="0" smtClean="0"/>
              <a:t>requirements management database </a:t>
            </a:r>
            <a:r>
              <a:rPr lang="en-US" dirty="0" smtClean="0"/>
              <a:t>for documenting and controlling requirements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Suggestions for Reducing </a:t>
            </a:r>
            <a:r>
              <a:rPr lang="en-US" sz="3600" dirty="0" smtClean="0">
                <a:solidFill>
                  <a:srgbClr val="FF0000"/>
                </a:solidFill>
              </a:rPr>
              <a:t>Incomplete</a:t>
            </a:r>
            <a:r>
              <a:rPr lang="en-US" sz="3600" dirty="0" smtClean="0"/>
              <a:t> and Changing Requirements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6F0843-500F-4F3B-B493-5F7C5CA3353A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 adequate </a:t>
            </a:r>
            <a:r>
              <a:rPr lang="en-US" b="1" smtClean="0"/>
              <a:t>testing and conduct testing </a:t>
            </a:r>
            <a:r>
              <a:rPr lang="en-US" smtClean="0"/>
              <a:t>throughout the </a:t>
            </a:r>
            <a:r>
              <a:rPr lang="en-US" b="1" smtClean="0"/>
              <a:t>project life cycle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Review changes </a:t>
            </a:r>
            <a:r>
              <a:rPr lang="en-US" smtClean="0"/>
              <a:t>from a systems perspective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Emphasize completion dates to help focus on what’s most important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Allocate resources specifically for handling change requests/enhancements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Suggestions for Reducing Incomplete and Changing Requirements (continued)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594F93-7D72-4176-9FDC-6F8127B0616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Project scope management includes the processes required to ensure that the project addresses all the work required, and only the work required, to complete the project successfully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Main processes </a:t>
            </a:r>
            <a:r>
              <a:rPr lang="en-US" smtClean="0"/>
              <a:t>include: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Collect requirements</a:t>
            </a:r>
          </a:p>
          <a:p>
            <a:pPr lvl="1" eaLnBrk="1" hangingPunct="1">
              <a:defRPr/>
            </a:pPr>
            <a:r>
              <a:rPr lang="en-US" dirty="0" smtClean="0"/>
              <a:t>Define scope</a:t>
            </a:r>
          </a:p>
          <a:p>
            <a:pPr lvl="1" eaLnBrk="1" hangingPunct="1">
              <a:defRPr/>
            </a:pPr>
            <a:r>
              <a:rPr lang="en-US" dirty="0" smtClean="0"/>
              <a:t>Create WBS</a:t>
            </a:r>
          </a:p>
          <a:p>
            <a:pPr lvl="1" eaLnBrk="1" hangingPunct="1">
              <a:defRPr/>
            </a:pPr>
            <a:r>
              <a:rPr lang="en-US" dirty="0" smtClean="0"/>
              <a:t>Verify scope</a:t>
            </a:r>
          </a:p>
          <a:p>
            <a:pPr lvl="1" eaLnBrk="1" hangingPunct="1">
              <a:defRPr/>
            </a:pPr>
            <a:r>
              <a:rPr lang="en-US" dirty="0" smtClean="0"/>
              <a:t>Control scope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Summary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60EC8-134B-4C00-991F-39B7B6626C6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Scope Management Summary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8AE43-733F-4910-917B-72B6B6CFC77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389" name="Picture 5" descr="86921_05_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534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dirty="0" smtClean="0"/>
              <a:t>requirement</a:t>
            </a:r>
            <a:r>
              <a:rPr lang="en-US" dirty="0" smtClean="0"/>
              <a:t> is “a condition or capability that </a:t>
            </a:r>
            <a:r>
              <a:rPr lang="en-US" b="1" dirty="0" smtClean="0"/>
              <a:t>must be met</a:t>
            </a:r>
            <a:r>
              <a:rPr lang="en-US" dirty="0" smtClean="0"/>
              <a:t> or possessed by a system, product, service, result, or component to satisfy a </a:t>
            </a:r>
            <a:r>
              <a:rPr lang="en-US" b="1" dirty="0" smtClean="0"/>
              <a:t>contract, standard, specification</a:t>
            </a:r>
            <a:r>
              <a:rPr lang="en-US" dirty="0" smtClean="0"/>
              <a:t>, or other formal document” (PMBOK® Guide, 2008)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It is important to use an </a:t>
            </a:r>
            <a:r>
              <a:rPr lang="en-US" b="1" dirty="0" smtClean="0"/>
              <a:t>iterative approach to defining requirements</a:t>
            </a:r>
            <a:r>
              <a:rPr lang="en-US" dirty="0" smtClean="0"/>
              <a:t> since they are often unclear early in a project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Collecting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09C9C8-FE70-444B-B148-0AD1F89AD89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Relative Cost to Correct a Software Requirement Defect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D5F4F-A858-422A-AD80-9D7E0235401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8437" name="Picture 5" descr="86921_05_F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241425"/>
            <a:ext cx="859948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Interviewing </a:t>
            </a:r>
          </a:p>
          <a:p>
            <a:pPr eaLnBrk="1" hangingPunct="1"/>
            <a:r>
              <a:rPr lang="en-US" dirty="0" smtClean="0"/>
              <a:t>Focus groups and facilitated workshops</a:t>
            </a:r>
          </a:p>
          <a:p>
            <a:pPr eaLnBrk="1" hangingPunct="1"/>
            <a:r>
              <a:rPr lang="en-US" dirty="0" smtClean="0"/>
              <a:t>group creativity and decision-making techniques</a:t>
            </a:r>
          </a:p>
          <a:p>
            <a:pPr eaLnBrk="1" hangingPunct="1"/>
            <a:r>
              <a:rPr lang="en-US" dirty="0" smtClean="0"/>
              <a:t>Questionnaires and surveys </a:t>
            </a:r>
          </a:p>
          <a:p>
            <a:pPr eaLnBrk="1" hangingPunct="1"/>
            <a:r>
              <a:rPr lang="en-US" dirty="0" smtClean="0"/>
              <a:t>Observation </a:t>
            </a:r>
          </a:p>
          <a:p>
            <a:pPr eaLnBrk="1" hangingPunct="1"/>
            <a:r>
              <a:rPr lang="en-US" dirty="0" smtClean="0"/>
              <a:t>Prototyping </a:t>
            </a:r>
          </a:p>
          <a:p>
            <a:pPr eaLnBrk="1" hangingPunct="1"/>
            <a:r>
              <a:rPr lang="en-US" dirty="0" smtClean="0"/>
              <a:t>Software tools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Methods for Collecting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7F8D29-B8AF-45F2-B544-0AFDA56D8CD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dirty="0" err="1" smtClean="0"/>
              <a:t>Genesys</a:t>
            </a:r>
            <a:r>
              <a:rPr lang="en-US" dirty="0" smtClean="0"/>
              <a:t> Telecommunications Laboratories uses </a:t>
            </a:r>
            <a:r>
              <a:rPr lang="en-US" b="1" dirty="0" smtClean="0">
                <a:solidFill>
                  <a:srgbClr val="FF0000"/>
                </a:solidFill>
              </a:rPr>
              <a:t>Accept</a:t>
            </a:r>
            <a:r>
              <a:rPr lang="en-US" dirty="0" smtClean="0"/>
              <a:t> software, a </a:t>
            </a:r>
            <a:r>
              <a:rPr lang="en-US" b="1" dirty="0" smtClean="0"/>
              <a:t>product planning and innovation management application </a:t>
            </a:r>
            <a:r>
              <a:rPr lang="en-US" dirty="0" smtClean="0"/>
              <a:t>and winner of the Excellence in Product Management Award from 2006–2008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/>
              <a:t>http://www.accept360.com/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Accept helps instill: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Consistent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Repeatable</a:t>
            </a:r>
          </a:p>
          <a:p>
            <a:pPr eaLnBrk="1" hangingPunct="1">
              <a:defRPr/>
            </a:pPr>
            <a:r>
              <a:rPr lang="en-US" dirty="0" smtClean="0"/>
              <a:t>predictable process for new </a:t>
            </a:r>
            <a:r>
              <a:rPr lang="en-US" b="1" dirty="0" smtClean="0"/>
              <a:t>product definition and development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They define what information </a:t>
            </a:r>
            <a:r>
              <a:rPr lang="en-US" b="1" dirty="0" smtClean="0"/>
              <a:t>comprises a requirement </a:t>
            </a:r>
            <a:r>
              <a:rPr lang="en-US" dirty="0" smtClean="0"/>
              <a:t>and enforce discipline around that process</a:t>
            </a:r>
          </a:p>
          <a:p>
            <a:pPr eaLnBrk="1" hangingPunct="1">
              <a:defRPr/>
            </a:pPr>
            <a:endParaRPr lang="en-US" dirty="0"/>
          </a:p>
          <a:p>
            <a:pPr marL="109537" indent="0">
              <a:buFont typeface="Wingdings 3" pitchFamily="18" charset="2"/>
              <a:buNone/>
              <a:defRPr/>
            </a:pPr>
            <a:r>
              <a:rPr lang="en-US" b="1" dirty="0" smtClean="0"/>
              <a:t>Eliminating Requirements Chaos</a:t>
            </a:r>
          </a:p>
          <a:p>
            <a:pPr>
              <a:defRPr/>
            </a:pPr>
            <a:r>
              <a:rPr lang="en-US" dirty="0" smtClean="0"/>
              <a:t>“Too many requirements. Too many places. Learn how Accept Requirements creates a living repository of information that ties together market, customer, competitive, and requirements data in a proven market model framework—what’s important to your customers, grows your top line, and beats your competitors–so you can create insight from chaos.” https://secure.accept360.com/resources/library/previews.cfm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Software to formulate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86DC4-CFE0-462C-9EE9-9474282E655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sz="2400" b="1" dirty="0" smtClean="0"/>
              <a:t>Requirements documents </a:t>
            </a:r>
            <a:r>
              <a:rPr lang="en-US" sz="2400" dirty="0" smtClean="0"/>
              <a:t>generated by software include </a:t>
            </a:r>
            <a:r>
              <a:rPr lang="en-US" sz="2400" b="1" dirty="0" smtClean="0"/>
              <a:t>text, images, diagrams, videos, and other media</a:t>
            </a:r>
            <a:r>
              <a:rPr lang="en-US" sz="2400" dirty="0" smtClean="0"/>
              <a:t>; broken down into categories: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000" dirty="0" smtClean="0"/>
              <a:t>functional</a:t>
            </a:r>
          </a:p>
          <a:p>
            <a:pPr lvl="1" eaLnBrk="1" hangingPunct="1">
              <a:defRPr/>
            </a:pPr>
            <a:r>
              <a:rPr lang="en-US" sz="2000" dirty="0" smtClean="0"/>
              <a:t>Service</a:t>
            </a:r>
          </a:p>
          <a:p>
            <a:pPr lvl="1" eaLnBrk="1" hangingPunct="1">
              <a:defRPr/>
            </a:pPr>
            <a:r>
              <a:rPr lang="en-US" sz="2000" dirty="0" smtClean="0"/>
              <a:t>Performance</a:t>
            </a:r>
          </a:p>
          <a:p>
            <a:pPr lvl="1" eaLnBrk="1" hangingPunct="1">
              <a:defRPr/>
            </a:pPr>
            <a:r>
              <a:rPr lang="en-US" sz="2000" dirty="0" smtClean="0"/>
              <a:t>Quality</a:t>
            </a:r>
          </a:p>
          <a:p>
            <a:pPr lvl="1" eaLnBrk="1" hangingPunct="1">
              <a:defRPr/>
            </a:pPr>
            <a:r>
              <a:rPr lang="en-US" sz="2000" dirty="0" smtClean="0"/>
              <a:t>training requirements etc.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b="1" dirty="0" smtClean="0"/>
              <a:t>requirements management plan </a:t>
            </a:r>
            <a:r>
              <a:rPr lang="en-US" sz="2400" dirty="0" smtClean="0"/>
              <a:t>describes how project requirements will be: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Analyzed</a:t>
            </a:r>
          </a:p>
          <a:p>
            <a:pPr eaLnBrk="1" hangingPunct="1">
              <a:defRPr/>
            </a:pPr>
            <a:r>
              <a:rPr lang="en-US" sz="2400" dirty="0" smtClean="0"/>
              <a:t>Documented</a:t>
            </a:r>
          </a:p>
          <a:p>
            <a:pPr eaLnBrk="1" hangingPunct="1">
              <a:defRPr/>
            </a:pPr>
            <a:r>
              <a:rPr lang="en-US" sz="2400" dirty="0" smtClean="0"/>
              <a:t>managed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b="1" dirty="0" smtClean="0"/>
              <a:t>requirements traceability matrix (RTM) </a:t>
            </a:r>
            <a:r>
              <a:rPr lang="en-US" sz="2400" dirty="0" smtClean="0"/>
              <a:t>table that lists </a:t>
            </a:r>
          </a:p>
          <a:p>
            <a:pPr eaLnBrk="1" hangingPunct="1">
              <a:defRPr/>
            </a:pPr>
            <a:r>
              <a:rPr lang="en-US" sz="2400" dirty="0" smtClean="0"/>
              <a:t>Requirements</a:t>
            </a:r>
          </a:p>
          <a:p>
            <a:pPr eaLnBrk="1" hangingPunct="1">
              <a:defRPr/>
            </a:pPr>
            <a:r>
              <a:rPr lang="en-US" sz="2400" dirty="0" smtClean="0"/>
              <a:t>various attributes of each requirement</a:t>
            </a:r>
          </a:p>
          <a:p>
            <a:pPr eaLnBrk="1" hangingPunct="1">
              <a:defRPr/>
            </a:pPr>
            <a:r>
              <a:rPr lang="en-US" sz="2400" dirty="0" smtClean="0"/>
              <a:t>status of the requirements to ensure that all requirements are addressed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Documenting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99749A-63A9-4170-B58B-20F2AE593D3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1877</Words>
  <Application>Microsoft Office PowerPoint</Application>
  <PresentationFormat>On-screen Show (4:3)</PresentationFormat>
  <Paragraphs>310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Custom Design</vt:lpstr>
      <vt:lpstr>Theme1</vt:lpstr>
      <vt:lpstr>What is Project Scope Management?</vt:lpstr>
      <vt:lpstr>Project Scope Management Processes</vt:lpstr>
      <vt:lpstr>Assignment: Gathering Information</vt:lpstr>
      <vt:lpstr>Project Scope Management Summary</vt:lpstr>
      <vt:lpstr>Collecting Requirements</vt:lpstr>
      <vt:lpstr>Relative Cost to Correct a Software Requirement Defect </vt:lpstr>
      <vt:lpstr>Methods for Collecting Requirements</vt:lpstr>
      <vt:lpstr>Software to formulate requirements</vt:lpstr>
      <vt:lpstr>Documenting Requirements</vt:lpstr>
      <vt:lpstr>Sample Requirements Traceability Matrix </vt:lpstr>
      <vt:lpstr>Defining Scope</vt:lpstr>
      <vt:lpstr>Scope Statement Outputs</vt:lpstr>
      <vt:lpstr>Sample Project Charter</vt:lpstr>
      <vt:lpstr>Further Defining Project Scope</vt:lpstr>
      <vt:lpstr>Media Snapshot</vt:lpstr>
      <vt:lpstr>Creating the Work Breakdown Structure (WBS)</vt:lpstr>
      <vt:lpstr>Sample Intranet WBS Organized by Product </vt:lpstr>
      <vt:lpstr>Sample Intranet WBS Organized by Phase</vt:lpstr>
      <vt:lpstr>Intranet WBS and Gantt Chart in Microsoft Project Phase</vt:lpstr>
      <vt:lpstr>Intranet Gantt Chart Organized by Project Management Process Groups</vt:lpstr>
      <vt:lpstr>Executing WBS</vt:lpstr>
      <vt:lpstr>Approaches to Developing WBSs</vt:lpstr>
      <vt:lpstr>Sample Mind-Mapping Approach for Creating a WBS</vt:lpstr>
      <vt:lpstr>The WBS Dictionary and Scope Baseline</vt:lpstr>
      <vt:lpstr>Advice for Creating a WBS and WBS Dictionary</vt:lpstr>
      <vt:lpstr>Advice for Creating a WBS and WBS Dictionary (continued)</vt:lpstr>
      <vt:lpstr>Assignment Creating a WBS</vt:lpstr>
      <vt:lpstr>What Went Wrong?</vt:lpstr>
      <vt:lpstr>Verifying Scope</vt:lpstr>
      <vt:lpstr>Controlling Scope</vt:lpstr>
      <vt:lpstr>Best Practices for Avoiding Scope Problems</vt:lpstr>
      <vt:lpstr>Suggestions for Improving User Input</vt:lpstr>
      <vt:lpstr>Suggestions for Reducing Incomplete and Changing Requirements</vt:lpstr>
      <vt:lpstr>Suggestions for Reducing Incomplete and Changing Requirements (continued)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Cengage</dc:creator>
  <cp:lastModifiedBy>nait</cp:lastModifiedBy>
  <cp:revision>180</cp:revision>
  <dcterms:created xsi:type="dcterms:W3CDTF">2001-07-05T23:10:12Z</dcterms:created>
  <dcterms:modified xsi:type="dcterms:W3CDTF">2012-11-19T17:40:56Z</dcterms:modified>
</cp:coreProperties>
</file>