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53" r:id="rId2"/>
  </p:sldMasterIdLst>
  <p:notesMasterIdLst>
    <p:notesMasterId r:id="rId41"/>
  </p:notesMasterIdLst>
  <p:handoutMasterIdLst>
    <p:handoutMasterId r:id="rId42"/>
  </p:handoutMasterIdLst>
  <p:sldIdLst>
    <p:sldId id="257" r:id="rId3"/>
    <p:sldId id="336" r:id="rId4"/>
    <p:sldId id="337" r:id="rId5"/>
    <p:sldId id="338" r:id="rId6"/>
    <p:sldId id="339" r:id="rId7"/>
    <p:sldId id="371" r:id="rId8"/>
    <p:sldId id="340" r:id="rId9"/>
    <p:sldId id="341" r:id="rId10"/>
    <p:sldId id="372" r:id="rId11"/>
    <p:sldId id="342" r:id="rId12"/>
    <p:sldId id="375" r:id="rId13"/>
    <p:sldId id="343" r:id="rId14"/>
    <p:sldId id="345" r:id="rId15"/>
    <p:sldId id="376" r:id="rId16"/>
    <p:sldId id="346" r:id="rId17"/>
    <p:sldId id="350" r:id="rId18"/>
    <p:sldId id="352" r:id="rId19"/>
    <p:sldId id="354" r:id="rId20"/>
    <p:sldId id="377" r:id="rId21"/>
    <p:sldId id="356" r:id="rId22"/>
    <p:sldId id="358" r:id="rId23"/>
    <p:sldId id="359" r:id="rId24"/>
    <p:sldId id="360" r:id="rId25"/>
    <p:sldId id="363" r:id="rId26"/>
    <p:sldId id="378" r:id="rId27"/>
    <p:sldId id="379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65" r:id="rId39"/>
    <p:sldId id="370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3FF"/>
    <a:srgbClr val="66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A1564F5-B908-4816-93E7-DE10FE353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1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BAE0BE1-833A-4B84-8663-AF96791E0A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15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9A8171-94FB-4FA6-8B88-23AA01670A12}" type="slidenum">
              <a:rPr lang="en-US" sz="1200" smtClean="0">
                <a:latin typeface="Times New Roman" pitchFamily="18" charset="0"/>
              </a:rPr>
              <a:pPr eaLnBrk="1" hangingPunct="1"/>
              <a:t>1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713"/>
            <a:ext cx="5486400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713"/>
            <a:ext cx="5486400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713"/>
            <a:ext cx="5486400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713"/>
            <a:ext cx="5486400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713"/>
            <a:ext cx="5486400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713"/>
            <a:ext cx="5486400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713"/>
            <a:ext cx="5486400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713"/>
            <a:ext cx="5486400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713"/>
            <a:ext cx="5486400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A7620-7543-44FB-9E3C-5D892AE0DB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23070-009C-4046-839B-3B10171D88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7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83AF8-7BB8-416A-96DA-11B729AF9E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28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4CC5F0B-A201-4B6F-ACCB-0C21170D7F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07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D3BC1F97-29A2-4295-85D2-61B91D4221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7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D335A5-BDE4-406C-A166-04C0DA37CE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0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D3EBEC-F0BC-4E02-B6C0-D67A074937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58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5DB997-C5E4-45FB-997F-14C63DB2AC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39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CD432B-22C2-4D0C-8269-F9FB288A8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5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C02DF-9387-4EF0-8758-2C9B98C38B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72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B5EEFB-BE9B-46C9-BD78-DBD85E6767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56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BE77-7CB0-40B7-85FC-8EEC4BD561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03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A3E12E9-3F1D-4B9F-9234-D7683F8A74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5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74BE5-D747-463E-A50E-AB16EECDED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55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9E4D7-79BA-449D-AB1C-7961D7F2A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8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ECCFE-00EB-48C3-9C3B-32FFC0171E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3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C6E7C-F65F-4A82-B8E1-7CFA39F29F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7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860A-04BB-4002-B41E-967328F3CE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164D0-1A96-4769-B464-CC70159737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6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8400D-17A3-4415-B3C8-BBEC68E7F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4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68794-5095-410C-8626-C9BC69A02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4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DDA2-FF79-4857-9CBF-AA6B8ED568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051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458A0A7-0D60-44E1-AF2A-DE1EA12895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78" r:id="rId7"/>
    <p:sldLayoutId id="2147484098" r:id="rId8"/>
    <p:sldLayoutId id="2147484099" r:id="rId9"/>
    <p:sldLayoutId id="2147484079" r:id="rId10"/>
    <p:sldLayoutId id="214748408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2296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Cost Management</a:t>
            </a:r>
            <a:endParaRPr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05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b="1" dirty="0" smtClean="0"/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Tangible costs</a:t>
            </a:r>
            <a:r>
              <a:rPr lang="en-US" dirty="0" smtClean="0"/>
              <a:t> or </a:t>
            </a:r>
            <a:r>
              <a:rPr lang="en-US" b="1" dirty="0" smtClean="0"/>
              <a:t>benefits</a:t>
            </a:r>
            <a:r>
              <a:rPr lang="en-US" dirty="0" smtClean="0"/>
              <a:t> are those costs or benefits that an organization can easily measure in </a:t>
            </a:r>
            <a:r>
              <a:rPr lang="en-US" b="1" dirty="0" smtClean="0"/>
              <a:t>dollars </a:t>
            </a:r>
          </a:p>
          <a:p>
            <a:pPr eaLnBrk="1" hangingPunct="1">
              <a:lnSpc>
                <a:spcPct val="80000"/>
              </a:lnSpc>
            </a:pPr>
            <a:endParaRPr lang="en-US" b="1" dirty="0" smtClean="0"/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Intangible costs</a:t>
            </a:r>
            <a:r>
              <a:rPr lang="en-US" dirty="0" smtClean="0"/>
              <a:t> or </a:t>
            </a:r>
            <a:r>
              <a:rPr lang="en-US" b="1" dirty="0" smtClean="0"/>
              <a:t>benefits</a:t>
            </a:r>
            <a:r>
              <a:rPr lang="en-US" dirty="0" smtClean="0"/>
              <a:t> are costs or benefits that are </a:t>
            </a:r>
            <a:r>
              <a:rPr lang="en-US" b="1" dirty="0" smtClean="0"/>
              <a:t>difficult to measure in monetary terms</a:t>
            </a:r>
          </a:p>
          <a:p>
            <a:pPr eaLnBrk="1" hangingPunct="1">
              <a:lnSpc>
                <a:spcPct val="80000"/>
              </a:lnSpc>
            </a:pPr>
            <a:endParaRPr lang="en-US" b="1" dirty="0" smtClean="0"/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Direct costs</a:t>
            </a:r>
            <a:r>
              <a:rPr lang="en-US" dirty="0" smtClean="0"/>
              <a:t> are costs that can be directly related to </a:t>
            </a:r>
            <a:r>
              <a:rPr lang="en-US" b="1" dirty="0" smtClean="0"/>
              <a:t>producing the products and services </a:t>
            </a:r>
            <a:r>
              <a:rPr lang="en-US" dirty="0" smtClean="0"/>
              <a:t>of the project 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411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Basic Principles of Cost Management</a:t>
            </a: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9A41FE-945E-494F-B634-3BA1B0C1F45E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05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b="1" dirty="0" smtClean="0"/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Indirect costs</a:t>
            </a:r>
            <a:r>
              <a:rPr lang="en-US" dirty="0" smtClean="0"/>
              <a:t> are costs that are not directly related to the products or services of the project, but are indirectly related to performing the project</a:t>
            </a:r>
          </a:p>
          <a:p>
            <a:pPr eaLnBrk="1" hangingPunct="1">
              <a:lnSpc>
                <a:spcPct val="80000"/>
              </a:lnSpc>
            </a:pPr>
            <a:endParaRPr lang="en-US" b="1" dirty="0" smtClean="0"/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Sunk cost </a:t>
            </a:r>
            <a:r>
              <a:rPr lang="en-US" dirty="0" smtClean="0"/>
              <a:t>is money that has been spent in the </a:t>
            </a:r>
            <a:r>
              <a:rPr lang="en-US" dirty="0" smtClean="0">
                <a:solidFill>
                  <a:srgbClr val="5B53FF"/>
                </a:solidFill>
              </a:rPr>
              <a:t>past</a:t>
            </a:r>
            <a:r>
              <a:rPr lang="en-US" dirty="0" smtClean="0"/>
              <a:t>; when deciding what projects to invest in or continue, you should </a:t>
            </a:r>
            <a:r>
              <a:rPr lang="en-US" i="1" dirty="0" smtClean="0">
                <a:solidFill>
                  <a:srgbClr val="5B53FF"/>
                </a:solidFill>
              </a:rPr>
              <a:t>not</a:t>
            </a:r>
            <a:r>
              <a:rPr lang="en-US" dirty="0" smtClean="0">
                <a:solidFill>
                  <a:srgbClr val="5B53FF"/>
                </a:solidFill>
              </a:rPr>
              <a:t> </a:t>
            </a:r>
            <a:r>
              <a:rPr lang="en-US" dirty="0" smtClean="0"/>
              <a:t>include sunk costs</a:t>
            </a:r>
          </a:p>
          <a:p>
            <a:pPr marL="365125" lvl="1" indent="-255588" eaLnBrk="1" hangingPunct="1">
              <a:lnSpc>
                <a:spcPct val="80000"/>
              </a:lnSpc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endParaRPr lang="en-US" dirty="0" smtClean="0"/>
          </a:p>
          <a:p>
            <a:pPr marL="365125" lvl="1" indent="-255588" eaLnBrk="1" hangingPunct="1">
              <a:lnSpc>
                <a:spcPct val="80000"/>
              </a:lnSpc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400" dirty="0" smtClean="0"/>
              <a:t>Fixed costs</a:t>
            </a:r>
          </a:p>
          <a:p>
            <a:pPr marL="365125" lvl="1" indent="-255588" eaLnBrk="1" hangingPunct="1">
              <a:lnSpc>
                <a:spcPct val="80000"/>
              </a:lnSpc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endParaRPr lang="en-US" sz="2400" dirty="0"/>
          </a:p>
          <a:p>
            <a:pPr marL="365125" lvl="1" indent="-255588" eaLnBrk="1" hangingPunct="1">
              <a:lnSpc>
                <a:spcPct val="80000"/>
              </a:lnSpc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400" dirty="0"/>
              <a:t>Variable costs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marL="324168" lvl="1" indent="0">
              <a:buNone/>
            </a:pPr>
            <a:endParaRPr lang="en-US" sz="2400" dirty="0" smtClean="0"/>
          </a:p>
          <a:p>
            <a:pPr marL="324168" lvl="1" indent="0"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411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Basic Principles of Cost Management</a:t>
            </a: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00FF91-DA4B-4A99-8FC4-5557CF80155E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/>
              <a:t>Learning curve theory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when many items are produced </a:t>
            </a:r>
            <a:r>
              <a:rPr lang="en-US" b="1" dirty="0" smtClean="0"/>
              <a:t>repetitively, the unit cost of those items decreases </a:t>
            </a:r>
            <a:r>
              <a:rPr lang="en-US" dirty="0" smtClean="0"/>
              <a:t>in a regular pattern as more units are produced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/>
              <a:t>Reserves</a:t>
            </a:r>
            <a:endParaRPr lang="en-US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are </a:t>
            </a:r>
            <a:r>
              <a:rPr lang="en-US" dirty="0" smtClean="0">
                <a:solidFill>
                  <a:srgbClr val="5B53FF"/>
                </a:solidFill>
              </a:rPr>
              <a:t>dollars included </a:t>
            </a:r>
            <a:r>
              <a:rPr lang="en-US" dirty="0" smtClean="0"/>
              <a:t>in a cost estimate to mitigate cost risk: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 smtClean="0"/>
              <a:t>Contingency reserves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dirty="0" smtClean="0"/>
              <a:t>allow for future situations that may be </a:t>
            </a:r>
            <a:r>
              <a:rPr lang="en-US" b="1" dirty="0" smtClean="0"/>
              <a:t>partially planned </a:t>
            </a:r>
            <a:r>
              <a:rPr lang="en-US" dirty="0" smtClean="0"/>
              <a:t>for (sometimes called </a:t>
            </a:r>
            <a:r>
              <a:rPr lang="en-US" b="1" dirty="0" smtClean="0"/>
              <a:t>known unknowns</a:t>
            </a:r>
            <a:r>
              <a:rPr lang="en-US" dirty="0" smtClean="0"/>
              <a:t>) and are included in the project cost baseline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b="1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 smtClean="0"/>
              <a:t>Management reserves</a:t>
            </a:r>
            <a:endParaRPr lang="en-US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dirty="0" smtClean="0"/>
              <a:t>allow for future situations that are </a:t>
            </a:r>
            <a:r>
              <a:rPr lang="en-US" b="1" dirty="0" smtClean="0"/>
              <a:t>unpredictable </a:t>
            </a:r>
            <a:r>
              <a:rPr lang="en-US" dirty="0" smtClean="0"/>
              <a:t>(sometimes called </a:t>
            </a:r>
            <a:r>
              <a:rPr lang="en-US" b="1" dirty="0" smtClean="0"/>
              <a:t>unknown unknowns</a:t>
            </a:r>
            <a:r>
              <a:rPr lang="en-US" dirty="0" smtClean="0"/>
              <a:t>)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2238"/>
            <a:ext cx="83058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Basic Principles of Cost Management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99CD42-927D-44AD-8E5B-1886A78A2164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Types of Cost Estimates</a:t>
            </a:r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52C765-DEAF-4555-ADF9-4DB0DA217547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7893" name="Picture 7" descr="Tbl07-0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/>
          <a:stretch>
            <a:fillRect/>
          </a:stretch>
        </p:blipFill>
        <p:spPr bwMode="auto">
          <a:xfrm>
            <a:off x="352425" y="2057400"/>
            <a:ext cx="84391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305800" cy="5334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Basic tools and techniques for cost estimates:</a:t>
            </a:r>
          </a:p>
          <a:p>
            <a:pPr lvl="1" eaLnBrk="1" hangingPunct="1"/>
            <a:endParaRPr lang="en-US" b="1" dirty="0" smtClean="0"/>
          </a:p>
          <a:p>
            <a:pPr lvl="1" eaLnBrk="1" hangingPunct="1"/>
            <a:r>
              <a:rPr lang="en-US" b="1" dirty="0" smtClean="0"/>
              <a:t>Expert Judgment:</a:t>
            </a:r>
          </a:p>
          <a:p>
            <a:pPr lvl="1" eaLnBrk="1" hangingPunct="1"/>
            <a:endParaRPr lang="en-US" b="1" dirty="0" smtClean="0"/>
          </a:p>
          <a:p>
            <a:pPr lvl="1" eaLnBrk="1" hangingPunct="1"/>
            <a:r>
              <a:rPr lang="en-US" b="1" dirty="0" smtClean="0"/>
              <a:t>Analogous estimate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use the actual cost of a previous, similar project as the basis for estimating the cost of the current project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b="1" dirty="0" smtClean="0"/>
              <a:t>Bottom-up estimates</a:t>
            </a:r>
            <a:r>
              <a:rPr lang="en-US" dirty="0" smtClean="0"/>
              <a:t>: involve estimating individual work items or activities and summing them to get a project total</a:t>
            </a:r>
          </a:p>
          <a:p>
            <a:pPr lvl="1" eaLnBrk="1" hangingPunct="1"/>
            <a:r>
              <a:rPr lang="en-US" dirty="0" smtClean="0"/>
              <a:t> </a:t>
            </a:r>
          </a:p>
          <a:p>
            <a:pPr lvl="1" eaLnBrk="1" hangingPunct="1"/>
            <a:r>
              <a:rPr lang="en-US" b="1" dirty="0" smtClean="0"/>
              <a:t>Parametric modeling </a:t>
            </a:r>
            <a:r>
              <a:rPr lang="en-US" dirty="0" smtClean="0"/>
              <a:t>uses project characteristics (parameters) in a mathematical model to estimate project costs ($/</a:t>
            </a:r>
            <a:r>
              <a:rPr lang="en-US" dirty="0" err="1" smtClean="0"/>
              <a:t>sqft</a:t>
            </a:r>
            <a:r>
              <a:rPr lang="en-US" dirty="0" smtClean="0"/>
              <a:t>)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Three-Point Estimates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524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Cost Estimation Tools and Techniques</a:t>
            </a:r>
            <a:endParaRPr lang="en-US" sz="4800" dirty="0" smtClean="0"/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A4F7B1-EEC9-483C-8BC6-9CF94CE3BB54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cost management plan</a:t>
            </a:r>
            <a:endParaRPr lang="en-US" dirty="0"/>
          </a:p>
          <a:p>
            <a:pPr lvl="1" eaLnBrk="1" hangingPunct="1"/>
            <a:r>
              <a:rPr lang="en-US" dirty="0" smtClean="0"/>
              <a:t>describes how the organization will manage </a:t>
            </a:r>
            <a:r>
              <a:rPr lang="en-US" b="1" dirty="0" smtClean="0"/>
              <a:t>cost variances</a:t>
            </a:r>
            <a:r>
              <a:rPr lang="en-US" dirty="0" smtClean="0"/>
              <a:t> on the project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large percentage of total project costs are often </a:t>
            </a:r>
            <a:r>
              <a:rPr lang="en-US" dirty="0" err="1" smtClean="0">
                <a:solidFill>
                  <a:srgbClr val="5B53FF"/>
                </a:solidFill>
              </a:rPr>
              <a:t>labour</a:t>
            </a:r>
            <a:r>
              <a:rPr lang="en-US" dirty="0" smtClean="0">
                <a:solidFill>
                  <a:srgbClr val="5B53FF"/>
                </a:solidFill>
              </a:rPr>
              <a:t> costs</a:t>
            </a:r>
            <a:r>
              <a:rPr lang="en-US" dirty="0" smtClean="0"/>
              <a:t>, so project managers must develop and </a:t>
            </a:r>
            <a:r>
              <a:rPr lang="en-US" b="1" dirty="0" smtClean="0"/>
              <a:t>track estimates for labor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Cost Management Plan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9B226E-1433-447E-A601-4975CEB14F9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Estimates are done too quickly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Lack of estimating experience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Human beings usually underestimate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Management desires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Difficult for a manager to address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Typical </a:t>
            </a:r>
            <a:r>
              <a:rPr lang="en-US" b="0" dirty="0" smtClean="0"/>
              <a:t>Problems</a:t>
            </a:r>
            <a:r>
              <a:rPr lang="en-US" dirty="0" smtClean="0"/>
              <a:t> with Technology Cost Estimates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D48328-41C6-4BAF-891A-FCD90AD83A8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Technology Project Cost Estimate</a:t>
            </a:r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5C3143-B945-4847-B038-A49D9373ADB0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1989" name="Picture 7" descr="Fig07-0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5714"/>
          <a:stretch>
            <a:fillRect/>
          </a:stretch>
        </p:blipFill>
        <p:spPr bwMode="auto">
          <a:xfrm>
            <a:off x="762000" y="609600"/>
            <a:ext cx="74263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4791075"/>
          </a:xfrm>
        </p:spPr>
        <p:txBody>
          <a:bodyPr/>
          <a:lstStyle/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Cost budgeting </a:t>
            </a:r>
            <a:r>
              <a:rPr lang="en-US" dirty="0" smtClean="0"/>
              <a:t>involves </a:t>
            </a:r>
            <a:r>
              <a:rPr lang="en-US" b="1" dirty="0" smtClean="0"/>
              <a:t>allocating the project cost estimate to individual work items </a:t>
            </a:r>
            <a:r>
              <a:rPr lang="en-US" dirty="0" smtClean="0"/>
              <a:t>over time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/>
              <a:t>WBS</a:t>
            </a:r>
            <a:r>
              <a:rPr lang="en-US" dirty="0" smtClean="0"/>
              <a:t> is a required input to the cost budgeting process since it defines the work items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Create a </a:t>
            </a:r>
            <a:r>
              <a:rPr lang="en-US" b="1" dirty="0" smtClean="0"/>
              <a:t>cost baseline</a:t>
            </a:r>
            <a:endParaRPr lang="en-US" dirty="0" smtClean="0"/>
          </a:p>
          <a:p>
            <a:pPr lvl="1" eaLnBrk="1" hangingPunct="1"/>
            <a:r>
              <a:rPr lang="en-US" dirty="0" smtClean="0"/>
              <a:t>A time-phased budget project managers use to measure and monitor cost performance 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0"/>
            <a:ext cx="8967787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Determining the Budget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9235E7-F0E1-4A07-9A97-E2BF48701395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Project Cost Baseline</a:t>
            </a: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813DF9-91FB-4972-B509-3F4F584F99C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6085" name="Picture 8" descr="86921_07_F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1475"/>
            <a:ext cx="87630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4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IT projects have a poor track record for meeting budget goals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The CHAOS studies found the average cost </a:t>
            </a:r>
            <a:r>
              <a:rPr lang="en-US" b="1" dirty="0" smtClean="0"/>
              <a:t>overrun</a:t>
            </a:r>
            <a:r>
              <a:rPr lang="en-US" dirty="0" smtClean="0"/>
              <a:t> (the additional percentage or dollar amount by which actual costs </a:t>
            </a:r>
            <a:r>
              <a:rPr lang="en-US" b="1" dirty="0" smtClean="0"/>
              <a:t>exceed</a:t>
            </a:r>
            <a:r>
              <a:rPr lang="en-US" dirty="0" smtClean="0"/>
              <a:t> estimates) ranged from :</a:t>
            </a:r>
          </a:p>
          <a:p>
            <a:pPr eaLnBrk="1" hangingPunct="1">
              <a:defRPr/>
            </a:pPr>
            <a:endParaRPr lang="en-US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smtClean="0"/>
              <a:t>180% in 1994 – </a:t>
            </a:r>
            <a:r>
              <a:rPr lang="en-US" b="1" i="1" dirty="0" smtClean="0"/>
              <a:t>56</a:t>
            </a:r>
            <a:r>
              <a:rPr lang="en-US" b="1" dirty="0"/>
              <a:t>%</a:t>
            </a:r>
            <a:r>
              <a:rPr lang="en-US" b="1" dirty="0" smtClean="0"/>
              <a:t> in 2004</a:t>
            </a:r>
            <a:r>
              <a:rPr lang="en-US" dirty="0" smtClean="0"/>
              <a:t>; 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 smtClean="0"/>
              <a:t>The Importance of Project Cost Management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664653-71CE-42EC-B718-6E2A2B97F6D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153400" cy="4724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Project cost control includes: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b="1" dirty="0" smtClean="0"/>
              <a:t>Monitoring cost performance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Ensuring that only appropriate </a:t>
            </a:r>
            <a:r>
              <a:rPr lang="en-US" b="1" dirty="0" smtClean="0"/>
              <a:t>project changes </a:t>
            </a:r>
            <a:r>
              <a:rPr lang="en-US" dirty="0" smtClean="0"/>
              <a:t>are included in a revised cost baseline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Informing project stakeholders of </a:t>
            </a:r>
            <a:r>
              <a:rPr lang="en-US" b="1" dirty="0" smtClean="0"/>
              <a:t>authorized changes </a:t>
            </a:r>
            <a:r>
              <a:rPr lang="en-US" dirty="0" smtClean="0"/>
              <a:t>to the project that will affect costs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Many organizations around the globe have problems with cost control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5778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Controlling Costs</a:t>
            </a: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FFAE90-A7B0-4340-ADAF-198803F7F14A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47244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endParaRPr lang="en-US" b="1" dirty="0" smtClean="0"/>
          </a:p>
          <a:p>
            <a:pPr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b="1" dirty="0" smtClean="0"/>
              <a:t>EVM </a:t>
            </a:r>
            <a:r>
              <a:rPr lang="en-US" dirty="0" smtClean="0"/>
              <a:t>is a </a:t>
            </a:r>
            <a:r>
              <a:rPr lang="en-US" b="1" dirty="0" smtClean="0"/>
              <a:t>project performance measurement technique </a:t>
            </a:r>
            <a:r>
              <a:rPr lang="en-US" dirty="0" smtClean="0"/>
              <a:t>that </a:t>
            </a:r>
            <a:r>
              <a:rPr lang="en-US" b="1" dirty="0" smtClean="0"/>
              <a:t>integrates scope, time, and cost data</a:t>
            </a:r>
          </a:p>
          <a:p>
            <a:pPr eaLnBrk="1" hangingPunct="1">
              <a:defRPr/>
            </a:pPr>
            <a:endParaRPr lang="en-US" b="1" dirty="0" smtClean="0"/>
          </a:p>
          <a:p>
            <a:pPr eaLnBrk="1" hangingPunct="1">
              <a:defRPr/>
            </a:pPr>
            <a:r>
              <a:rPr lang="en-US" dirty="0" smtClean="0"/>
              <a:t>Given a </a:t>
            </a:r>
            <a:r>
              <a:rPr lang="en-US" b="1" dirty="0" smtClean="0"/>
              <a:t>baseline</a:t>
            </a:r>
            <a:r>
              <a:rPr lang="en-US" dirty="0" smtClean="0"/>
              <a:t> (</a:t>
            </a:r>
            <a:r>
              <a:rPr lang="en-US" b="1" dirty="0" smtClean="0"/>
              <a:t>original plan plus approved changes</a:t>
            </a:r>
            <a:r>
              <a:rPr lang="en-US" dirty="0" smtClean="0"/>
              <a:t>), you can determine </a:t>
            </a:r>
            <a:r>
              <a:rPr lang="en-US" dirty="0" smtClean="0">
                <a:solidFill>
                  <a:srgbClr val="5B53FF"/>
                </a:solidFill>
              </a:rPr>
              <a:t>how well the project is meeting its goals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You must enter </a:t>
            </a:r>
            <a:r>
              <a:rPr lang="en-US" b="1" dirty="0" smtClean="0"/>
              <a:t>actual</a:t>
            </a:r>
            <a:r>
              <a:rPr lang="en-US" dirty="0" smtClean="0"/>
              <a:t> information periodically to use EVM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More and more organizations around the world are using EVM to help control project costs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3" y="0"/>
            <a:ext cx="9056687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Earned Value Management (EVM)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708026-09B6-41F9-9098-0BBA7E2F0114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305800" cy="47910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The </a:t>
            </a:r>
            <a:r>
              <a:rPr lang="en-US" sz="2400" b="1" dirty="0" smtClean="0"/>
              <a:t>planned value (PV)</a:t>
            </a:r>
            <a:r>
              <a:rPr lang="en-US" sz="2400" dirty="0" smtClean="0"/>
              <a:t>, also called the </a:t>
            </a:r>
            <a:r>
              <a:rPr lang="en-US" sz="2400" dirty="0" smtClean="0">
                <a:solidFill>
                  <a:srgbClr val="5B53FF"/>
                </a:solidFill>
              </a:rPr>
              <a:t>budget</a:t>
            </a:r>
            <a:r>
              <a:rPr lang="en-US" sz="2400" dirty="0" smtClean="0"/>
              <a:t>, is that portion of the approved total cost estimate </a:t>
            </a:r>
            <a:r>
              <a:rPr lang="en-US" sz="2400" dirty="0" smtClean="0">
                <a:solidFill>
                  <a:srgbClr val="5B53FF"/>
                </a:solidFill>
              </a:rPr>
              <a:t>planned to be spent</a:t>
            </a:r>
            <a:r>
              <a:rPr lang="en-US" sz="2400" dirty="0" smtClean="0"/>
              <a:t> on an activity during a given period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/>
              <a:t>Actual cost (AC)</a:t>
            </a:r>
            <a:r>
              <a:rPr lang="en-US" sz="2400" dirty="0" smtClean="0"/>
              <a:t>, is the </a:t>
            </a:r>
            <a:r>
              <a:rPr lang="en-US" sz="2400" b="1" dirty="0" smtClean="0"/>
              <a:t>total of direct and indirect costs </a:t>
            </a:r>
            <a:r>
              <a:rPr lang="en-US" sz="2400" dirty="0" smtClean="0"/>
              <a:t>incurred in </a:t>
            </a:r>
            <a:r>
              <a:rPr lang="en-US" sz="2400" dirty="0" smtClean="0">
                <a:solidFill>
                  <a:srgbClr val="5B53FF"/>
                </a:solidFill>
              </a:rPr>
              <a:t>accomplishing work </a:t>
            </a:r>
            <a:r>
              <a:rPr lang="en-US" sz="2400" dirty="0" smtClean="0"/>
              <a:t>on an activity during a given period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The </a:t>
            </a:r>
            <a:r>
              <a:rPr lang="en-US" sz="2400" b="1" dirty="0" smtClean="0"/>
              <a:t>earned value (EV)</a:t>
            </a:r>
            <a:r>
              <a:rPr lang="en-US" sz="2400" dirty="0" smtClean="0"/>
              <a:t>, is an estimate of the </a:t>
            </a:r>
            <a:r>
              <a:rPr lang="en-US" sz="2400" dirty="0" smtClean="0">
                <a:solidFill>
                  <a:srgbClr val="5B53FF"/>
                </a:solidFill>
              </a:rPr>
              <a:t>value of the physical work actually completed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EV is based on the original planned costs for the project or activity and the rate at which the team is completing work on the project or activity to date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0"/>
            <a:ext cx="8791575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Earned Value Management Terms</a:t>
            </a:r>
          </a:p>
        </p:txBody>
      </p:sp>
      <p:sp>
        <p:nvSpPr>
          <p:cNvPr id="47109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857CBB-BC1F-4339-A17F-E933DF3D3A0A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Rate of performance (RP)</a:t>
            </a:r>
            <a:r>
              <a:rPr lang="en-US" dirty="0" smtClean="0"/>
              <a:t> is the </a:t>
            </a:r>
            <a:r>
              <a:rPr lang="en-US" b="1" dirty="0" smtClean="0"/>
              <a:t>ratio of actual work completed to the percentage of work planned to have been completed</a:t>
            </a:r>
            <a:r>
              <a:rPr lang="en-US" dirty="0" smtClean="0"/>
              <a:t> at any given time during the life of the project or activity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You have to schedule a module to be developed in 5 days.  On Friday your team reports that they are only </a:t>
            </a:r>
            <a:r>
              <a:rPr lang="en-US" b="1" dirty="0" smtClean="0"/>
              <a:t>½</a:t>
            </a:r>
            <a:r>
              <a:rPr lang="en-US" dirty="0" smtClean="0"/>
              <a:t> done the job.  Your rate of performance on this section is </a:t>
            </a:r>
            <a:r>
              <a:rPr lang="en-US" b="1" dirty="0" smtClean="0"/>
              <a:t>50%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Rate of Performance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B1049A-C0DA-400B-AA6A-EF6679C4856C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Negative</a:t>
            </a:r>
            <a:r>
              <a:rPr lang="en-US" dirty="0" smtClean="0"/>
              <a:t> numbers for cost and schedule variance indicate </a:t>
            </a:r>
            <a:r>
              <a:rPr lang="en-US" b="1" dirty="0" smtClean="0"/>
              <a:t>problems</a:t>
            </a:r>
            <a:r>
              <a:rPr lang="en-US" dirty="0" smtClean="0"/>
              <a:t> in those areas (</a:t>
            </a:r>
            <a:r>
              <a:rPr lang="en-US" b="1" dirty="0" smtClean="0"/>
              <a:t>SV) and (CV)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Problems mean the project is </a:t>
            </a:r>
            <a:r>
              <a:rPr lang="en-US" b="1" dirty="0" smtClean="0"/>
              <a:t>costing more than planned (over budget) or taking longer than planned (behind schedule)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Rules of Thumb for Earned Value Numbers</a:t>
            </a:r>
          </a:p>
        </p:txBody>
      </p:sp>
      <p:sp>
        <p:nvSpPr>
          <p:cNvPr id="51205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58742-762B-4AC4-9277-421F2EBF6B7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70725" y="6221413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EFB226-AE76-4A52-82FB-A955CF53FBB1}" type="slidenum">
              <a:rPr lang="en-US" sz="1300"/>
              <a:pPr/>
              <a:t>25</a:t>
            </a:fld>
            <a:endParaRPr lang="en-US" sz="13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Earned Value Analysis</a:t>
            </a:r>
            <a:endParaRPr lang="en-CA" smtClean="0"/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572000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70000"/>
              </a:lnSpc>
              <a:defRPr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The Earned Value (</a:t>
            </a:r>
            <a:r>
              <a:rPr lang="en-US" sz="19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EV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), formerly called the budgeted cost of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work performed (BCWP) in a time frame</a:t>
            </a:r>
          </a:p>
          <a:p>
            <a:pPr lvl="2" eaLnBrk="1" hangingPunct="1">
              <a:lnSpc>
                <a:spcPct val="70000"/>
              </a:lnSpc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This is the percentage of the work completed multiplied by the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 planned value.</a:t>
            </a:r>
          </a:p>
          <a:p>
            <a:pPr lvl="2" eaLnBrk="1" hangingPunct="1">
              <a:lnSpc>
                <a:spcPct val="70000"/>
              </a:lnSpc>
              <a:defRPr/>
            </a:pPr>
            <a:endParaRPr lang="en-US" sz="1500" dirty="0" smtClean="0">
              <a:latin typeface="Calibri" pitchFamily="34" charset="0"/>
              <a:cs typeface="Calibri" pitchFamily="34" charset="0"/>
            </a:endParaRPr>
          </a:p>
          <a:p>
            <a:pPr marL="630238" lvl="2" indent="0" eaLnBrk="1" hangingPunct="1">
              <a:lnSpc>
                <a:spcPct val="70000"/>
              </a:lnSpc>
              <a:buNone/>
              <a:defRPr/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Earned Value (EV) = PV (to date) X percent complete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70000"/>
              </a:lnSpc>
              <a:defRPr/>
            </a:pPr>
            <a:endParaRPr lang="en-US" sz="2500" dirty="0" smtClean="0">
              <a:latin typeface="Calibri" pitchFamily="34" charset="0"/>
              <a:cs typeface="Calibri" pitchFamily="34" charset="0"/>
            </a:endParaRPr>
          </a:p>
          <a:p>
            <a:pPr marL="109537" indent="0" eaLnBrk="1" hangingPunct="1">
              <a:lnSpc>
                <a:spcPct val="70000"/>
              </a:lnSpc>
              <a:buNone/>
              <a:defRPr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To complete the analysis there are other variables that must </a:t>
            </a:r>
          </a:p>
          <a:p>
            <a:pPr marL="109537" indent="0" eaLnBrk="1" hangingPunct="1">
              <a:lnSpc>
                <a:spcPct val="70000"/>
              </a:lnSpc>
              <a:buNone/>
              <a:defRPr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be calculated:</a:t>
            </a:r>
          </a:p>
          <a:p>
            <a:pPr lvl="1" eaLnBrk="1" hangingPunct="1">
              <a:lnSpc>
                <a:spcPct val="70000"/>
              </a:lnSpc>
              <a:defRPr/>
            </a:pPr>
            <a:endParaRPr lang="en-US" sz="1900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Cost variance (CV): this is the budgeted cost of work 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performed (EV) minus the </a:t>
            </a:r>
            <a:r>
              <a:rPr lang="en-US" sz="19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actual 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cost of work(AC) </a:t>
            </a:r>
            <a:r>
              <a:rPr lang="en-US" sz="1900" dirty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performed </a:t>
            </a:r>
            <a:endParaRPr lang="en-US" sz="1900" dirty="0" smtClean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a time frame</a:t>
            </a:r>
          </a:p>
          <a:p>
            <a:pPr lvl="1" eaLnBrk="1" hangingPunct="1">
              <a:lnSpc>
                <a:spcPct val="70000"/>
              </a:lnSpc>
              <a:defRPr/>
            </a:pPr>
            <a:endParaRPr lang="en-US" sz="1900" dirty="0" smtClean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endParaRPr lang="en-US" sz="17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Cost Variance (CV) = EV – AC</a:t>
            </a:r>
            <a:endParaRPr lang="en-US" sz="19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endParaRPr lang="en-US" sz="1900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Schedule variance (SV): this is the budgeted cost of work 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performed (EV) minus the budgeted cost of work </a:t>
            </a:r>
            <a:r>
              <a:rPr lang="en-US" sz="19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scheduled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9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(PV)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in a time frame</a:t>
            </a:r>
          </a:p>
          <a:p>
            <a:pPr lvl="1" eaLnBrk="1" hangingPunct="1">
              <a:lnSpc>
                <a:spcPct val="70000"/>
              </a:lnSpc>
              <a:defRPr/>
            </a:pPr>
            <a:endParaRPr lang="en-US" sz="1900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endParaRPr lang="en-US" sz="1700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Schedule Variance (SV) = EV – PV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in a time frame</a:t>
            </a:r>
          </a:p>
          <a:p>
            <a:pPr lvl="1" eaLnBrk="1" hangingPunct="1">
              <a:lnSpc>
                <a:spcPct val="70000"/>
              </a:lnSpc>
              <a:defRPr/>
            </a:pPr>
            <a:endParaRPr lang="en-US" sz="19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1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70725" y="6221413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138337-69FF-4FB0-9D08-E9F79BC860AD}" type="slidenum">
              <a:rPr lang="en-US" sz="1300"/>
              <a:pPr/>
              <a:t>26</a:t>
            </a:fld>
            <a:endParaRPr lang="en-US" sz="13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Earned Value Analysis</a:t>
            </a:r>
            <a:endParaRPr lang="en-CA" smtClean="0"/>
          </a:p>
        </p:txBody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70000"/>
              </a:lnSpc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Cost performance index (CPI): this is the ratio of budgeted cost of work performed (EV) to actual cost of work scheduled (AC) and can be used to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estimate the projected cost of completing the project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CA" sz="2400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endParaRPr lang="en-US" sz="20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Cost Performance Index (CPI) = EV / AC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in a time frame</a:t>
            </a:r>
          </a:p>
          <a:p>
            <a:pPr lvl="1" eaLnBrk="1" hangingPunct="1">
              <a:lnSpc>
                <a:spcPct val="70000"/>
              </a:lnSpc>
              <a:defRPr/>
            </a:pPr>
            <a:endParaRPr lang="en-US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Schedule performance index (SPI): this is the ratio of budgeted cost of work performed (EV) to budgeted cost of work scheduled (PV), and can be used to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estimate the projected time to complete the project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2" eaLnBrk="1" hangingPunct="1">
              <a:spcBef>
                <a:spcPct val="0"/>
              </a:spcBef>
              <a:buNone/>
              <a:defRPr/>
            </a:pP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Schedule Performance Index (SPI) = EV / PV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in a time frame</a:t>
            </a:r>
          </a:p>
          <a:p>
            <a:pPr eaLnBrk="1" hangingPunct="1">
              <a:lnSpc>
                <a:spcPct val="70000"/>
              </a:lnSpc>
              <a:defRPr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Note that when the analysis is performed 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negative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numbers for cost and schedule variance indicate problems in those areas.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 this event, the project is costing more then planned or taking longer then planned.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Likewise, CPI and SPI of less then 100% indicate problems in the projects cost and schedule</a:t>
            </a:r>
            <a:endParaRPr lang="en-CA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458200" cy="792162"/>
          </a:xfrm>
        </p:spPr>
        <p:txBody>
          <a:bodyPr lIns="91440" tIns="45720" rIns="91440" bIns="91440" anchor="b"/>
          <a:lstStyle/>
          <a:p>
            <a:pPr eaLnBrk="1" hangingPunct="1"/>
            <a:r>
              <a:rPr lang="en-US" smtClean="0"/>
              <a:t>Earned Value Formulas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fld id="{FEBAB75E-526E-4883-B12C-7C9966CDA17C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t>27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37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6629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Information Technology Project Management, Fifth Edition, Copyright 2007</a:t>
            </a:r>
          </a:p>
        </p:txBody>
      </p:sp>
      <p:pic>
        <p:nvPicPr>
          <p:cNvPr id="58373" name="Picture 7" descr="Tbl07-05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"/>
          <a:stretch>
            <a:fillRect/>
          </a:stretch>
        </p:blipFill>
        <p:spPr bwMode="auto">
          <a:xfrm>
            <a:off x="304800" y="1600200"/>
            <a:ext cx="85058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381000" y="5105400"/>
            <a:ext cx="625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Also, Earned Value (EV) = PV (to date) X % complete</a:t>
            </a:r>
          </a:p>
        </p:txBody>
      </p:sp>
    </p:spTree>
    <p:extLst>
      <p:ext uri="{BB962C8B-B14F-4D97-AF65-F5344CB8AC3E}">
        <p14:creationId xmlns:p14="http://schemas.microsoft.com/office/powerpoint/2010/main" val="31328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70725" y="6221413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96B6C13-7CE5-48EB-B85E-220CA3D91F91}" type="slidenum">
              <a:rPr lang="en-US" sz="1300"/>
              <a:pPr/>
              <a:t>28</a:t>
            </a:fld>
            <a:endParaRPr lang="en-US" sz="13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Earned Value Analysis</a:t>
            </a:r>
            <a:endParaRPr lang="en-CA" smtClean="0"/>
          </a:p>
        </p:txBody>
      </p:sp>
      <p:pic>
        <p:nvPicPr>
          <p:cNvPr id="59396" name="Picture 3" descr="table6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6781800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397" name="Group 4"/>
          <p:cNvGrpSpPr>
            <a:grpSpLocks/>
          </p:cNvGrpSpPr>
          <p:nvPr/>
        </p:nvGrpSpPr>
        <p:grpSpPr bwMode="auto">
          <a:xfrm>
            <a:off x="1600200" y="2590800"/>
            <a:ext cx="6781800" cy="3886200"/>
            <a:chOff x="1008" y="1632"/>
            <a:chExt cx="4272" cy="2448"/>
          </a:xfrm>
        </p:grpSpPr>
        <p:sp>
          <p:nvSpPr>
            <p:cNvPr id="59400" name="Rectangle 5"/>
            <p:cNvSpPr>
              <a:spLocks noChangeArrowheads="1"/>
            </p:cNvSpPr>
            <p:nvPr/>
          </p:nvSpPr>
          <p:spPr bwMode="auto">
            <a:xfrm>
              <a:off x="1008" y="2920"/>
              <a:ext cx="4272" cy="1160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Rectangle 6"/>
            <p:cNvSpPr>
              <a:spLocks noChangeArrowheads="1"/>
            </p:cNvSpPr>
            <p:nvPr/>
          </p:nvSpPr>
          <p:spPr bwMode="auto">
            <a:xfrm>
              <a:off x="2928" y="1632"/>
              <a:ext cx="2352" cy="1331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1371600" y="1752600"/>
            <a:ext cx="7181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This example shows a project summary activity for purchasing a</a:t>
            </a:r>
            <a:br>
              <a:rPr lang="en-US" sz="2000" b="1">
                <a:latin typeface="Times New Roman" pitchFamily="18" charset="0"/>
              </a:rPr>
            </a:br>
            <a:r>
              <a:rPr lang="en-US" sz="2000" b="1">
                <a:latin typeface="Times New Roman" pitchFamily="18" charset="0"/>
              </a:rPr>
              <a:t>Web Server over a one week period for $10,000.</a:t>
            </a:r>
            <a:endParaRPr lang="en-CA" sz="2000" b="1">
              <a:latin typeface="Times New Roman" pitchFamily="18" charset="0"/>
            </a:endParaRP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3810000" y="3429000"/>
            <a:ext cx="762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70725" y="6221413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A8CBECE-CDF2-41C1-ADCE-E3BE09AC9C46}" type="slidenum">
              <a:rPr lang="en-US" sz="1300"/>
              <a:pPr/>
              <a:t>29</a:t>
            </a:fld>
            <a:endParaRPr lang="en-US" sz="13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Earned Value Analysis</a:t>
            </a:r>
            <a:endParaRPr lang="en-CA" smtClean="0"/>
          </a:p>
        </p:txBody>
      </p:sp>
      <p:pic>
        <p:nvPicPr>
          <p:cNvPr id="60420" name="Picture 3" descr="table6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6781800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1600200" y="2590800"/>
            <a:ext cx="6781800" cy="3886200"/>
            <a:chOff x="1008" y="1632"/>
            <a:chExt cx="4272" cy="2448"/>
          </a:xfrm>
        </p:grpSpPr>
        <p:sp>
          <p:nvSpPr>
            <p:cNvPr id="60425" name="Rectangle 5"/>
            <p:cNvSpPr>
              <a:spLocks noChangeArrowheads="1"/>
            </p:cNvSpPr>
            <p:nvPr/>
          </p:nvSpPr>
          <p:spPr bwMode="auto">
            <a:xfrm>
              <a:off x="1008" y="2920"/>
              <a:ext cx="4272" cy="1160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6" name="Rectangle 6"/>
            <p:cNvSpPr>
              <a:spLocks noChangeArrowheads="1"/>
            </p:cNvSpPr>
            <p:nvPr/>
          </p:nvSpPr>
          <p:spPr bwMode="auto">
            <a:xfrm>
              <a:off x="2928" y="1632"/>
              <a:ext cx="2352" cy="1331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1524000" y="1600200"/>
            <a:ext cx="706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The Planned Value (PV) is $10,000 and the Actual Cost (AC) is </a:t>
            </a:r>
            <a:br>
              <a:rPr lang="en-US" sz="2000" b="1">
                <a:latin typeface="Times New Roman" pitchFamily="18" charset="0"/>
              </a:rPr>
            </a:br>
            <a:r>
              <a:rPr lang="en-US" sz="2000" b="1">
                <a:latin typeface="Times New Roman" pitchFamily="18" charset="0"/>
              </a:rPr>
              <a:t>$15,000 in the first week.</a:t>
            </a:r>
            <a:endParaRPr lang="en-CA" sz="2000" b="1">
              <a:latin typeface="Times New Roman" pitchFamily="18" charset="0"/>
            </a:endParaRPr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3810000" y="4038600"/>
            <a:ext cx="762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Rectangle 9"/>
          <p:cNvSpPr>
            <a:spLocks noChangeArrowheads="1"/>
          </p:cNvSpPr>
          <p:nvPr/>
        </p:nvSpPr>
        <p:spPr bwMode="auto">
          <a:xfrm>
            <a:off x="3810000" y="4343400"/>
            <a:ext cx="762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7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572000"/>
          </a:xfrm>
        </p:spPr>
        <p:txBody>
          <a:bodyPr>
            <a:normAutofit fontScale="92500" lnSpcReduction="10000"/>
          </a:bodyPr>
          <a:lstStyle/>
          <a:p>
            <a:pPr marL="365125" lvl="1" indent="0" eaLnBrk="1" hangingPunct="1">
              <a:buNone/>
              <a:defRPr/>
            </a:pPr>
            <a:r>
              <a:rPr lang="en-US" sz="2000" dirty="0" smtClean="0"/>
              <a:t>1.The U.S. government, especially the Internal Revenue Service (IRS), continues to provide examples of how not to manage costs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r>
              <a:rPr lang="en-US" sz="2000" b="1" dirty="0" smtClean="0"/>
              <a:t>Project failures by the IRS </a:t>
            </a:r>
            <a:r>
              <a:rPr lang="en-US" sz="2000" dirty="0" smtClean="0"/>
              <a:t>in the 1990s cost taxpayers more than </a:t>
            </a:r>
            <a:r>
              <a:rPr lang="en-US" sz="2000" dirty="0" smtClean="0">
                <a:solidFill>
                  <a:srgbClr val="5B53FF"/>
                </a:solidFill>
              </a:rPr>
              <a:t>$50 billion a year</a:t>
            </a:r>
          </a:p>
          <a:p>
            <a:pPr lvl="1" eaLnBrk="1" hangingPunct="1">
              <a:defRPr/>
            </a:pPr>
            <a:endParaRPr lang="en-US" sz="2000" dirty="0" smtClean="0">
              <a:solidFill>
                <a:srgbClr val="5B53FF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/>
              <a:t>Also, in </a:t>
            </a:r>
            <a:r>
              <a:rPr lang="en-US" sz="2000" b="1" dirty="0" smtClean="0"/>
              <a:t>2006</a:t>
            </a:r>
            <a:r>
              <a:rPr lang="en-US" sz="2000" dirty="0" smtClean="0"/>
              <a:t>, the IRS had a </a:t>
            </a:r>
            <a:r>
              <a:rPr lang="en-US" sz="2000" b="1" dirty="0" smtClean="0"/>
              <a:t>botched upgrade </a:t>
            </a:r>
            <a:r>
              <a:rPr lang="en-US" sz="2000" dirty="0" smtClean="0"/>
              <a:t>to its fraud-detection software, costing </a:t>
            </a:r>
            <a:r>
              <a:rPr lang="en-US" sz="2000" b="1" dirty="0" smtClean="0"/>
              <a:t>$318 million </a:t>
            </a:r>
            <a:r>
              <a:rPr lang="en-US" sz="2000" dirty="0" smtClean="0"/>
              <a:t>in fraudulent refunds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/>
              <a:t>In </a:t>
            </a:r>
            <a:r>
              <a:rPr lang="en-US" sz="2000" b="1" dirty="0" smtClean="0"/>
              <a:t>2008</a:t>
            </a:r>
            <a:r>
              <a:rPr lang="en-US" sz="2000" dirty="0" smtClean="0"/>
              <a:t>, </a:t>
            </a:r>
            <a:r>
              <a:rPr lang="en-US" sz="2000" b="1" dirty="0" smtClean="0"/>
              <a:t>400</a:t>
            </a:r>
            <a:r>
              <a:rPr lang="en-US" sz="2000" dirty="0" smtClean="0"/>
              <a:t> U.S. government agency IT projects, worth an estimated </a:t>
            </a:r>
            <a:r>
              <a:rPr lang="en-US" sz="2000" b="1" dirty="0" smtClean="0">
                <a:solidFill>
                  <a:srgbClr val="5B53FF"/>
                </a:solidFill>
              </a:rPr>
              <a:t>$25 billion</a:t>
            </a:r>
            <a:r>
              <a:rPr lang="en-US" sz="2000" dirty="0" smtClean="0"/>
              <a:t>, suffered from </a:t>
            </a:r>
            <a:r>
              <a:rPr lang="en-US" sz="2000" b="1" dirty="0" smtClean="0"/>
              <a:t>poor planning and underperformance</a:t>
            </a:r>
          </a:p>
          <a:p>
            <a:pPr lvl="1" eaLnBrk="1" hangingPunct="1">
              <a:defRPr/>
            </a:pPr>
            <a:endParaRPr lang="en-US" sz="2000" b="1" dirty="0" smtClean="0"/>
          </a:p>
          <a:p>
            <a:pPr marL="365125" lvl="1" indent="0" eaLnBrk="1" hangingPunct="1">
              <a:buNone/>
              <a:defRPr/>
            </a:pPr>
            <a:r>
              <a:rPr lang="en-US" sz="2000" dirty="0" smtClean="0"/>
              <a:t>2.The United Kingdom’s National Health Service (</a:t>
            </a:r>
            <a:r>
              <a:rPr lang="en-US" sz="2000" b="1" dirty="0" smtClean="0"/>
              <a:t>NHS</a:t>
            </a:r>
            <a:r>
              <a:rPr lang="en-US" sz="2000" dirty="0" smtClean="0"/>
              <a:t>) </a:t>
            </a:r>
            <a:r>
              <a:rPr lang="en-US" sz="2000" b="1" dirty="0" smtClean="0"/>
              <a:t>IT modernization </a:t>
            </a:r>
            <a:r>
              <a:rPr lang="en-US" sz="2000" dirty="0" smtClean="0"/>
              <a:t>program was called the greatest IT disaster in history with an estimated </a:t>
            </a:r>
            <a:r>
              <a:rPr lang="en-US" sz="2000" dirty="0" smtClean="0">
                <a:solidFill>
                  <a:srgbClr val="5B53FF"/>
                </a:solidFill>
              </a:rPr>
              <a:t>$26 billion cost overrun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5635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What Went Wrong? (IRS &amp; NHS)</a:t>
            </a:r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9DBB32-81E3-493F-BA9D-E9D91D7901F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70725" y="6221413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242C540-1EE0-424A-8027-85D6C7E666B3}" type="slidenum">
              <a:rPr lang="en-US" sz="1300"/>
              <a:pPr/>
              <a:t>30</a:t>
            </a:fld>
            <a:endParaRPr lang="en-US" sz="13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Earned Value Analysis</a:t>
            </a:r>
            <a:endParaRPr lang="en-CA" smtClean="0"/>
          </a:p>
        </p:txBody>
      </p:sp>
      <p:pic>
        <p:nvPicPr>
          <p:cNvPr id="61444" name="Picture 3" descr="table6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6781800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1071794" y="1267361"/>
            <a:ext cx="731020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</a:rPr>
              <a:t>After 1 week the activity is only 75% complete and the Earned 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b="1" dirty="0">
                <a:latin typeface="Times New Roman" pitchFamily="18" charset="0"/>
              </a:rPr>
              <a:t>Value (EV) is calculated as follows: </a:t>
            </a:r>
          </a:p>
          <a:p>
            <a:pPr eaLnBrk="1" hangingPunct="1"/>
            <a:r>
              <a:rPr lang="en-US" sz="2000" b="1" dirty="0">
                <a:latin typeface="Times New Roman" pitchFamily="18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EV </a:t>
            </a:r>
            <a:r>
              <a:rPr lang="en-US" sz="2000" b="1" dirty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$10,000 </a:t>
            </a:r>
            <a:r>
              <a:rPr lang="en-US" sz="2000" b="1" dirty="0">
                <a:solidFill>
                  <a:srgbClr val="FF0000"/>
                </a:solidFill>
              </a:rPr>
              <a:t>X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75%</a:t>
            </a:r>
            <a:r>
              <a:rPr lang="en-US" sz="2000" b="1" dirty="0">
                <a:solidFill>
                  <a:srgbClr val="FF0000"/>
                </a:solidFill>
              </a:rPr>
              <a:t> =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$7,500 (PV*%complete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) </a:t>
            </a:r>
          </a:p>
          <a:p>
            <a:pPr eaLnBrk="1" hangingPunct="1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		for the week</a:t>
            </a:r>
            <a:endParaRPr lang="en-CA" sz="2000" b="1" dirty="0">
              <a:solidFill>
                <a:srgbClr val="FF0000"/>
              </a:solidFill>
            </a:endParaRPr>
          </a:p>
        </p:txBody>
      </p:sp>
      <p:grpSp>
        <p:nvGrpSpPr>
          <p:cNvPr id="61446" name="Group 5"/>
          <p:cNvGrpSpPr>
            <a:grpSpLocks/>
          </p:cNvGrpSpPr>
          <p:nvPr/>
        </p:nvGrpSpPr>
        <p:grpSpPr bwMode="auto">
          <a:xfrm>
            <a:off x="1600200" y="2590800"/>
            <a:ext cx="6781800" cy="3886200"/>
            <a:chOff x="1008" y="1632"/>
            <a:chExt cx="4272" cy="2448"/>
          </a:xfrm>
        </p:grpSpPr>
        <p:sp>
          <p:nvSpPr>
            <p:cNvPr id="61449" name="Rectangle 6"/>
            <p:cNvSpPr>
              <a:spLocks noChangeArrowheads="1"/>
            </p:cNvSpPr>
            <p:nvPr/>
          </p:nvSpPr>
          <p:spPr bwMode="auto">
            <a:xfrm>
              <a:off x="1008" y="2920"/>
              <a:ext cx="1872" cy="1160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2880" y="2352"/>
              <a:ext cx="2400" cy="1728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Rectangle 8"/>
            <p:cNvSpPr>
              <a:spLocks noChangeArrowheads="1"/>
            </p:cNvSpPr>
            <p:nvPr/>
          </p:nvSpPr>
          <p:spPr bwMode="auto">
            <a:xfrm>
              <a:off x="2880" y="1632"/>
              <a:ext cx="480" cy="720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7" name="Rectangle 9"/>
          <p:cNvSpPr>
            <a:spLocks noChangeArrowheads="1"/>
          </p:cNvSpPr>
          <p:nvPr/>
        </p:nvSpPr>
        <p:spPr bwMode="auto">
          <a:xfrm>
            <a:off x="6477000" y="3352800"/>
            <a:ext cx="6858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Rectangle 10"/>
          <p:cNvSpPr>
            <a:spLocks noChangeArrowheads="1"/>
          </p:cNvSpPr>
          <p:nvPr/>
        </p:nvSpPr>
        <p:spPr bwMode="auto">
          <a:xfrm>
            <a:off x="7696200" y="3352800"/>
            <a:ext cx="6858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C28F7E3-8616-414B-A8E0-C9412D1E0941}" type="slidenum">
              <a:rPr lang="en-US" sz="1300"/>
              <a:pPr/>
              <a:t>31</a:t>
            </a:fld>
            <a:endParaRPr lang="en-US" sz="1300"/>
          </a:p>
        </p:txBody>
      </p:sp>
      <p:pic>
        <p:nvPicPr>
          <p:cNvPr id="62467" name="Picture 2" descr="table6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6781800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1371600" y="1752600"/>
            <a:ext cx="80223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</a:rPr>
              <a:t>The Cost Variance for the project activity is calculated as follows: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b="1" dirty="0">
                <a:latin typeface="Times New Roman" pitchFamily="18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CV </a:t>
            </a:r>
            <a:r>
              <a:rPr lang="en-US" sz="2000" b="1" dirty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$7,500 </a:t>
            </a:r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$15,000 </a:t>
            </a:r>
            <a:r>
              <a:rPr lang="en-US" sz="2000" b="1" dirty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($7,500) (EV-AC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) for the week</a:t>
            </a:r>
            <a:endParaRPr lang="en-CA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246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Earned Value Analysis</a:t>
            </a:r>
            <a:endParaRPr lang="en-CA" smtClean="0"/>
          </a:p>
        </p:txBody>
      </p:sp>
      <p:grpSp>
        <p:nvGrpSpPr>
          <p:cNvPr id="62470" name="Group 5"/>
          <p:cNvGrpSpPr>
            <a:grpSpLocks/>
          </p:cNvGrpSpPr>
          <p:nvPr/>
        </p:nvGrpSpPr>
        <p:grpSpPr bwMode="auto">
          <a:xfrm>
            <a:off x="1600200" y="2590800"/>
            <a:ext cx="6781800" cy="3903663"/>
            <a:chOff x="1008" y="1632"/>
            <a:chExt cx="4272" cy="2459"/>
          </a:xfrm>
        </p:grpSpPr>
        <p:sp>
          <p:nvSpPr>
            <p:cNvPr id="62472" name="Rectangle 6"/>
            <p:cNvSpPr>
              <a:spLocks noChangeArrowheads="1"/>
            </p:cNvSpPr>
            <p:nvPr/>
          </p:nvSpPr>
          <p:spPr bwMode="auto">
            <a:xfrm>
              <a:off x="1008" y="3168"/>
              <a:ext cx="4272" cy="923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Rectangle 7"/>
            <p:cNvSpPr>
              <a:spLocks noChangeArrowheads="1"/>
            </p:cNvSpPr>
            <p:nvPr/>
          </p:nvSpPr>
          <p:spPr bwMode="auto">
            <a:xfrm>
              <a:off x="4560" y="2304"/>
              <a:ext cx="720" cy="912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4" name="Rectangle 8"/>
            <p:cNvSpPr>
              <a:spLocks noChangeArrowheads="1"/>
            </p:cNvSpPr>
            <p:nvPr/>
          </p:nvSpPr>
          <p:spPr bwMode="auto">
            <a:xfrm>
              <a:off x="2919" y="1632"/>
              <a:ext cx="432" cy="1587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Rectangle 9"/>
            <p:cNvSpPr>
              <a:spLocks noChangeArrowheads="1"/>
            </p:cNvSpPr>
            <p:nvPr/>
          </p:nvSpPr>
          <p:spPr bwMode="auto">
            <a:xfrm>
              <a:off x="3312" y="2736"/>
              <a:ext cx="1248" cy="480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71" name="Rectangle 10"/>
          <p:cNvSpPr>
            <a:spLocks noChangeArrowheads="1"/>
          </p:cNvSpPr>
          <p:nvPr/>
        </p:nvSpPr>
        <p:spPr bwMode="auto">
          <a:xfrm>
            <a:off x="3810000" y="4648200"/>
            <a:ext cx="7620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D9A283-4F7C-4E00-B82A-03408B26B2DF}" type="slidenum">
              <a:rPr lang="en-US" sz="1300"/>
              <a:pPr/>
              <a:t>32</a:t>
            </a:fld>
            <a:endParaRPr lang="en-US" sz="1300"/>
          </a:p>
        </p:txBody>
      </p:sp>
      <p:pic>
        <p:nvPicPr>
          <p:cNvPr id="63491" name="Picture 2" descr="table6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6781800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524000" y="1752600"/>
            <a:ext cx="79501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</a:rPr>
              <a:t>The Schedule Variance for the activity is calculated as follows: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b="1" dirty="0">
                <a:latin typeface="Times New Roman" pitchFamily="18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SV </a:t>
            </a:r>
            <a:r>
              <a:rPr lang="en-US" sz="2000" b="1" dirty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$7,500 </a:t>
            </a:r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$10,000 </a:t>
            </a:r>
            <a:r>
              <a:rPr lang="en-US" sz="2000" b="1" dirty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($2,500) (EV-PV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) for the week</a:t>
            </a:r>
            <a:endParaRPr lang="en-CA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Earned Value Analysis</a:t>
            </a:r>
            <a:endParaRPr lang="en-CA" smtClean="0"/>
          </a:p>
        </p:txBody>
      </p:sp>
      <p:grpSp>
        <p:nvGrpSpPr>
          <p:cNvPr id="63494" name="Group 5"/>
          <p:cNvGrpSpPr>
            <a:grpSpLocks/>
          </p:cNvGrpSpPr>
          <p:nvPr/>
        </p:nvGrpSpPr>
        <p:grpSpPr bwMode="auto">
          <a:xfrm>
            <a:off x="1600200" y="2590800"/>
            <a:ext cx="6781800" cy="3903663"/>
            <a:chOff x="1008" y="1632"/>
            <a:chExt cx="4272" cy="2459"/>
          </a:xfrm>
        </p:grpSpPr>
        <p:sp>
          <p:nvSpPr>
            <p:cNvPr id="63496" name="Rectangle 6"/>
            <p:cNvSpPr>
              <a:spLocks noChangeArrowheads="1"/>
            </p:cNvSpPr>
            <p:nvPr/>
          </p:nvSpPr>
          <p:spPr bwMode="auto">
            <a:xfrm>
              <a:off x="1008" y="3360"/>
              <a:ext cx="4272" cy="731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Rectangle 7"/>
            <p:cNvSpPr>
              <a:spLocks noChangeArrowheads="1"/>
            </p:cNvSpPr>
            <p:nvPr/>
          </p:nvSpPr>
          <p:spPr bwMode="auto">
            <a:xfrm>
              <a:off x="4560" y="2304"/>
              <a:ext cx="720" cy="1104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8" name="Rectangle 8"/>
            <p:cNvSpPr>
              <a:spLocks noChangeArrowheads="1"/>
            </p:cNvSpPr>
            <p:nvPr/>
          </p:nvSpPr>
          <p:spPr bwMode="auto">
            <a:xfrm>
              <a:off x="2919" y="1632"/>
              <a:ext cx="432" cy="1776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9" name="Rectangle 9"/>
            <p:cNvSpPr>
              <a:spLocks noChangeArrowheads="1"/>
            </p:cNvSpPr>
            <p:nvPr/>
          </p:nvSpPr>
          <p:spPr bwMode="auto">
            <a:xfrm>
              <a:off x="3312" y="2736"/>
              <a:ext cx="1248" cy="672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495" name="Rectangle 10"/>
          <p:cNvSpPr>
            <a:spLocks noChangeArrowheads="1"/>
          </p:cNvSpPr>
          <p:nvPr/>
        </p:nvSpPr>
        <p:spPr bwMode="auto">
          <a:xfrm>
            <a:off x="3810000" y="5029200"/>
            <a:ext cx="762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382F04-3EA9-440F-8804-9CF9D0885293}" type="slidenum">
              <a:rPr lang="en-US" sz="1300"/>
              <a:pPr/>
              <a:t>33</a:t>
            </a:fld>
            <a:endParaRPr lang="en-US" sz="1300"/>
          </a:p>
        </p:txBody>
      </p:sp>
      <p:pic>
        <p:nvPicPr>
          <p:cNvPr id="64515" name="Picture 2" descr="table6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6781800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77382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</a:rPr>
              <a:t>The Cost Performance Index for the activity is calculated as follows: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b="1" dirty="0">
                <a:latin typeface="Times New Roman" pitchFamily="18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CPI </a:t>
            </a:r>
            <a:r>
              <a:rPr lang="en-US" sz="2000" b="1" dirty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$7,500</a:t>
            </a:r>
            <a:r>
              <a:rPr lang="en-US" sz="2000" b="1" dirty="0">
                <a:solidFill>
                  <a:srgbClr val="FF0000"/>
                </a:solidFill>
              </a:rPr>
              <a:t> /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$15,000 </a:t>
            </a:r>
            <a:r>
              <a:rPr lang="en-US" sz="2000" b="1" dirty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50% (EV/AC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) for the week</a:t>
            </a:r>
            <a:endParaRPr lang="en-CA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Earned Value Analysis</a:t>
            </a:r>
            <a:endParaRPr lang="en-CA" smtClean="0"/>
          </a:p>
        </p:txBody>
      </p:sp>
      <p:grpSp>
        <p:nvGrpSpPr>
          <p:cNvPr id="64518" name="Group 5"/>
          <p:cNvGrpSpPr>
            <a:grpSpLocks/>
          </p:cNvGrpSpPr>
          <p:nvPr/>
        </p:nvGrpSpPr>
        <p:grpSpPr bwMode="auto">
          <a:xfrm>
            <a:off x="1600200" y="2590800"/>
            <a:ext cx="6781800" cy="3903663"/>
            <a:chOff x="1008" y="1632"/>
            <a:chExt cx="4272" cy="2459"/>
          </a:xfrm>
        </p:grpSpPr>
        <p:sp>
          <p:nvSpPr>
            <p:cNvPr id="64520" name="Rectangle 6"/>
            <p:cNvSpPr>
              <a:spLocks noChangeArrowheads="1"/>
            </p:cNvSpPr>
            <p:nvPr/>
          </p:nvSpPr>
          <p:spPr bwMode="auto">
            <a:xfrm>
              <a:off x="1008" y="3696"/>
              <a:ext cx="4272" cy="395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Rectangle 7"/>
            <p:cNvSpPr>
              <a:spLocks noChangeArrowheads="1"/>
            </p:cNvSpPr>
            <p:nvPr/>
          </p:nvSpPr>
          <p:spPr bwMode="auto">
            <a:xfrm>
              <a:off x="4560" y="2304"/>
              <a:ext cx="720" cy="1392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Rectangle 8"/>
            <p:cNvSpPr>
              <a:spLocks noChangeArrowheads="1"/>
            </p:cNvSpPr>
            <p:nvPr/>
          </p:nvSpPr>
          <p:spPr bwMode="auto">
            <a:xfrm>
              <a:off x="2919" y="1632"/>
              <a:ext cx="432" cy="2064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Rectangle 9"/>
            <p:cNvSpPr>
              <a:spLocks noChangeArrowheads="1"/>
            </p:cNvSpPr>
            <p:nvPr/>
          </p:nvSpPr>
          <p:spPr bwMode="auto">
            <a:xfrm>
              <a:off x="3312" y="2736"/>
              <a:ext cx="1248" cy="960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19" name="Rectangle 10"/>
          <p:cNvSpPr>
            <a:spLocks noChangeArrowheads="1"/>
          </p:cNvSpPr>
          <p:nvPr/>
        </p:nvSpPr>
        <p:spPr bwMode="auto">
          <a:xfrm>
            <a:off x="3810000" y="5334000"/>
            <a:ext cx="7620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532AC21-08EF-47BC-B027-463A18AA878F}" type="slidenum">
              <a:rPr lang="en-US" sz="1300"/>
              <a:pPr/>
              <a:t>34</a:t>
            </a:fld>
            <a:endParaRPr lang="en-US" sz="1300"/>
          </a:p>
        </p:txBody>
      </p:sp>
      <p:pic>
        <p:nvPicPr>
          <p:cNvPr id="65539" name="Picture 2" descr="table6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6781800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1571625" y="1600200"/>
            <a:ext cx="766607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</a:rPr>
              <a:t>The Schedule Performance Index for the activity is calculated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b="1" dirty="0">
                <a:latin typeface="Times New Roman" pitchFamily="18" charset="0"/>
              </a:rPr>
              <a:t>as follows: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b="1" dirty="0">
                <a:latin typeface="Times New Roman" pitchFamily="18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SPI </a:t>
            </a:r>
            <a:r>
              <a:rPr lang="en-US" sz="2000" b="1" dirty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$7,500</a:t>
            </a:r>
            <a:r>
              <a:rPr lang="en-US" sz="2000" b="1" dirty="0">
                <a:solidFill>
                  <a:srgbClr val="FF0000"/>
                </a:solidFill>
              </a:rPr>
              <a:t> /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$10,000 </a:t>
            </a:r>
            <a:r>
              <a:rPr lang="en-US" sz="2000" b="1" dirty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75% (EV/PV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) for the week</a:t>
            </a:r>
            <a:endParaRPr lang="en-CA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Earned Value Analysis</a:t>
            </a:r>
            <a:endParaRPr lang="en-CA" smtClean="0"/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4648200" y="5867400"/>
            <a:ext cx="3733800" cy="627063"/>
          </a:xfrm>
          <a:prstGeom prst="rect">
            <a:avLst/>
          </a:prstGeom>
          <a:solidFill>
            <a:srgbClr val="3366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Rectangle 6"/>
          <p:cNvSpPr>
            <a:spLocks noChangeArrowheads="1"/>
          </p:cNvSpPr>
          <p:nvPr/>
        </p:nvSpPr>
        <p:spPr bwMode="auto">
          <a:xfrm>
            <a:off x="7239000" y="3657600"/>
            <a:ext cx="1143000" cy="2209800"/>
          </a:xfrm>
          <a:prstGeom prst="rect">
            <a:avLst/>
          </a:prstGeom>
          <a:solidFill>
            <a:srgbClr val="3366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Rectangle 7"/>
          <p:cNvSpPr>
            <a:spLocks noChangeArrowheads="1"/>
          </p:cNvSpPr>
          <p:nvPr/>
        </p:nvSpPr>
        <p:spPr bwMode="auto">
          <a:xfrm>
            <a:off x="4633913" y="2590800"/>
            <a:ext cx="685800" cy="3276600"/>
          </a:xfrm>
          <a:prstGeom prst="rect">
            <a:avLst/>
          </a:prstGeom>
          <a:solidFill>
            <a:srgbClr val="3366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Rectangle 8"/>
          <p:cNvSpPr>
            <a:spLocks noChangeArrowheads="1"/>
          </p:cNvSpPr>
          <p:nvPr/>
        </p:nvSpPr>
        <p:spPr bwMode="auto">
          <a:xfrm>
            <a:off x="5257800" y="4343400"/>
            <a:ext cx="1981200" cy="1524000"/>
          </a:xfrm>
          <a:prstGeom prst="rect">
            <a:avLst/>
          </a:prstGeom>
          <a:solidFill>
            <a:srgbClr val="3366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Rectangle 9"/>
          <p:cNvSpPr>
            <a:spLocks noChangeArrowheads="1"/>
          </p:cNvSpPr>
          <p:nvPr/>
        </p:nvSpPr>
        <p:spPr bwMode="auto">
          <a:xfrm>
            <a:off x="3810000" y="5867400"/>
            <a:ext cx="7620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305800" cy="1143000"/>
          </a:xfrm>
        </p:spPr>
        <p:txBody>
          <a:bodyPr lIns="91440" tIns="45720" rIns="91440" bIns="91440" anchor="b">
            <a:normAutofit fontScale="90000"/>
          </a:bodyPr>
          <a:lstStyle/>
          <a:p>
            <a:pPr eaLnBrk="1" hangingPunct="1"/>
            <a:r>
              <a:rPr lang="en-US" smtClean="0"/>
              <a:t>Rules of Thumb for Earned Value Numbers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4572000"/>
          </a:xfrm>
        </p:spPr>
        <p:txBody>
          <a:bodyPr lIns="91440" tIns="45720" rIns="91440" bIns="45720">
            <a:normAutofit/>
          </a:bodyPr>
          <a:lstStyle/>
          <a:p>
            <a:pPr eaLnBrk="1" hangingPunct="1">
              <a:defRPr/>
            </a:pPr>
            <a:r>
              <a:rPr lang="en-US" sz="3100" dirty="0" smtClean="0"/>
              <a:t>The CPI can be used to calculate the </a:t>
            </a:r>
            <a:r>
              <a:rPr lang="en-US" sz="3100" b="1" dirty="0" smtClean="0"/>
              <a:t>estimate at completion</a:t>
            </a:r>
            <a:r>
              <a:rPr lang="en-US" sz="3100" dirty="0" smtClean="0"/>
              <a:t> (EAC)—an estimate of what it will cost to complete the project based on performance to date</a:t>
            </a:r>
          </a:p>
          <a:p>
            <a:pPr eaLnBrk="1" hangingPunct="1">
              <a:defRPr/>
            </a:pPr>
            <a:endParaRPr lang="en-US" sz="3100" dirty="0" smtClean="0"/>
          </a:p>
          <a:p>
            <a:pPr eaLnBrk="1" hangingPunct="1">
              <a:defRPr/>
            </a:pPr>
            <a:r>
              <a:rPr lang="en-US" sz="3100" dirty="0" smtClean="0"/>
              <a:t>the </a:t>
            </a:r>
            <a:r>
              <a:rPr lang="en-US" sz="3100" b="1" dirty="0" smtClean="0"/>
              <a:t>budget at completion </a:t>
            </a:r>
            <a:r>
              <a:rPr lang="en-US" sz="3100" dirty="0" smtClean="0"/>
              <a:t>(BAC) is the original total budget for the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fld id="{756BAE44-F56A-4B8F-8580-2B35A2046803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t>35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56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400800"/>
            <a:ext cx="6248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Information Technology Project Management, Fifth Edition, Copyright 2007</a:t>
            </a:r>
          </a:p>
        </p:txBody>
      </p:sp>
    </p:spTree>
    <p:extLst>
      <p:ext uri="{BB962C8B-B14F-4D97-AF65-F5344CB8AC3E}">
        <p14:creationId xmlns:p14="http://schemas.microsoft.com/office/powerpoint/2010/main" val="3900770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82F2BC4-E642-4FDF-AE20-764270310413}" type="slidenum">
              <a:rPr lang="en-US" sz="1300"/>
              <a:pPr/>
              <a:t>36</a:t>
            </a:fld>
            <a:endParaRPr lang="en-US" sz="13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138113"/>
            <a:ext cx="6992938" cy="846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Earned Value Calculations for a One-Year Project After Five Months</a:t>
            </a:r>
            <a:endParaRPr lang="en-US" b="0" smtClean="0"/>
          </a:p>
        </p:txBody>
      </p:sp>
      <p:pic>
        <p:nvPicPr>
          <p:cNvPr id="67588" name="Picture 3" descr="Fig07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8"/>
          <a:stretch>
            <a:fillRect/>
          </a:stretch>
        </p:blipFill>
        <p:spPr bwMode="auto">
          <a:xfrm>
            <a:off x="152400" y="1398588"/>
            <a:ext cx="8839200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0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Earned Value Chart for Project after Five Months</a:t>
            </a:r>
            <a:endParaRPr lang="en-US" sz="4400" dirty="0" smtClean="0"/>
          </a:p>
        </p:txBody>
      </p:sp>
      <p:sp>
        <p:nvSpPr>
          <p:cNvPr id="52228" name="Footer Placeholder 8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9CE0CD-30F8-4AC8-93BE-66D024401E9D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9157" name="Picture 5" descr="86921_07_F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8486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cost management is a traditionally weak area of IT projects, and project managers must work to improve their ability to deliver projects within approved budgets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Main processes include:</a:t>
            </a:r>
          </a:p>
          <a:p>
            <a:pPr lvl="1" eaLnBrk="1" hangingPunct="1"/>
            <a:r>
              <a:rPr lang="en-US" smtClean="0"/>
              <a:t>Estimate costs</a:t>
            </a:r>
          </a:p>
          <a:p>
            <a:pPr lvl="1" eaLnBrk="1" hangingPunct="1"/>
            <a:r>
              <a:rPr lang="en-US" smtClean="0"/>
              <a:t>Determine the budget</a:t>
            </a:r>
          </a:p>
          <a:p>
            <a:pPr lvl="1" eaLnBrk="1" hangingPunct="1"/>
            <a:r>
              <a:rPr lang="en-US" smtClean="0"/>
              <a:t>Control costs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Summary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0CC153-5C12-4C27-BEC5-A690BB52E3D2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791075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Cost</a:t>
            </a:r>
            <a:r>
              <a:rPr lang="en-US" dirty="0" smtClean="0"/>
              <a:t> is a </a:t>
            </a:r>
            <a:r>
              <a:rPr lang="en-US" b="1" dirty="0" smtClean="0"/>
              <a:t>resource sacrificed or foregone </a:t>
            </a:r>
            <a:r>
              <a:rPr lang="en-US" dirty="0" smtClean="0"/>
              <a:t>to achieve a specific objective or something given up in exchange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Costs generally measured in monetary units like dollars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Project cost management </a:t>
            </a:r>
            <a:r>
              <a:rPr lang="en-US" dirty="0" smtClean="0"/>
              <a:t>includes the </a:t>
            </a:r>
            <a:r>
              <a:rPr lang="en-US" b="1" dirty="0" smtClean="0"/>
              <a:t>processes required to ensure that the project is completed within an approved budget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What is Cost and Project Cost Management?</a:t>
            </a:r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37E202-9BE5-44FE-8F2A-BB19EEE48F66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382000" cy="4791075"/>
          </a:xfrm>
        </p:spPr>
        <p:txBody>
          <a:bodyPr/>
          <a:lstStyle/>
          <a:p>
            <a:pPr eaLnBrk="1" hangingPunct="1"/>
            <a:r>
              <a:rPr lang="en-US" b="1" dirty="0" smtClean="0"/>
              <a:t>Estimating costs</a:t>
            </a:r>
            <a:r>
              <a:rPr lang="en-US" dirty="0" smtClean="0"/>
              <a:t>: </a:t>
            </a:r>
          </a:p>
          <a:p>
            <a:pPr lvl="1" eaLnBrk="1" hangingPunct="1"/>
            <a:r>
              <a:rPr lang="en-US" dirty="0" smtClean="0"/>
              <a:t>developing an approximation or </a:t>
            </a:r>
            <a:r>
              <a:rPr lang="en-US" b="1" dirty="0" smtClean="0">
                <a:solidFill>
                  <a:srgbClr val="5B53FF"/>
                </a:solidFill>
              </a:rPr>
              <a:t>estimate of the costs of the resources </a:t>
            </a:r>
            <a:r>
              <a:rPr lang="en-US" dirty="0" smtClean="0"/>
              <a:t>needed to complete a project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Determining the budget</a:t>
            </a:r>
            <a:r>
              <a:rPr lang="en-US" dirty="0" smtClean="0"/>
              <a:t>: </a:t>
            </a:r>
          </a:p>
          <a:p>
            <a:pPr lvl="1" eaLnBrk="1" hangingPunct="1"/>
            <a:r>
              <a:rPr lang="en-US" dirty="0" smtClean="0"/>
              <a:t>allocating the </a:t>
            </a:r>
            <a:r>
              <a:rPr lang="en-US" b="1" dirty="0" smtClean="0">
                <a:solidFill>
                  <a:srgbClr val="5B53FF"/>
                </a:solidFill>
              </a:rPr>
              <a:t>overall cost estimate to individual work items </a:t>
            </a:r>
            <a:r>
              <a:rPr lang="en-US" dirty="0" smtClean="0"/>
              <a:t>to establish a baseline for measuring performance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Controlling costs</a:t>
            </a:r>
            <a:r>
              <a:rPr lang="en-US" dirty="0" smtClean="0"/>
              <a:t>: </a:t>
            </a:r>
          </a:p>
          <a:p>
            <a:pPr lvl="1" eaLnBrk="1" hangingPunct="1"/>
            <a:r>
              <a:rPr lang="en-US" dirty="0" smtClean="0"/>
              <a:t>controlling changes to the project budget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Project Cost Management Processes</a:t>
            </a:r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D30176-A69A-48DD-B18F-7E02C9C1257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Project Cost Management Summary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98104-32CF-433E-AFD1-315BCD3FA48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9701" name="Picture 5" descr="86921_07_F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36700"/>
            <a:ext cx="84582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51054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Most senior executive’s are interested in financial terms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 Technology project managers must speak their language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b="1" dirty="0" smtClean="0"/>
              <a:t>Profits</a:t>
            </a:r>
            <a:r>
              <a:rPr lang="en-US" dirty="0" smtClean="0"/>
              <a:t> </a:t>
            </a:r>
          </a:p>
          <a:p>
            <a:pPr lvl="2" eaLnBrk="1" hangingPunct="1">
              <a:defRPr/>
            </a:pPr>
            <a:r>
              <a:rPr lang="en-US" dirty="0" smtClean="0"/>
              <a:t>revenues minus expenditures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b="1" dirty="0" smtClean="0"/>
              <a:t>Profit margin </a:t>
            </a:r>
          </a:p>
          <a:p>
            <a:pPr lvl="2" eaLnBrk="1" hangingPunct="1">
              <a:defRPr/>
            </a:pPr>
            <a:r>
              <a:rPr lang="en-US" dirty="0" smtClean="0"/>
              <a:t>ratio of revenues to profits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b="1" dirty="0" smtClean="0"/>
              <a:t>Life cycle costing </a:t>
            </a:r>
          </a:p>
          <a:p>
            <a:pPr lvl="2" eaLnBrk="1" hangingPunct="1">
              <a:defRPr/>
            </a:pPr>
            <a:r>
              <a:rPr lang="en-US" dirty="0" smtClean="0"/>
              <a:t>total cost of ownership</a:t>
            </a:r>
          </a:p>
          <a:p>
            <a:pPr lvl="2" eaLnBrk="1" hangingPunct="1">
              <a:defRPr/>
            </a:pPr>
            <a:r>
              <a:rPr lang="en-US" dirty="0" smtClean="0"/>
              <a:t>development plus support costs, for a project</a:t>
            </a:r>
          </a:p>
          <a:p>
            <a:pPr lvl="1" eaLnBrk="1" hangingPunct="1">
              <a:defRPr/>
            </a:pP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b="1" dirty="0" smtClean="0"/>
              <a:t>Cash flow analysis</a:t>
            </a:r>
            <a:endParaRPr lang="en-US" dirty="0"/>
          </a:p>
          <a:p>
            <a:pPr lvl="2" eaLnBrk="1" hangingPunct="1">
              <a:defRPr/>
            </a:pPr>
            <a:r>
              <a:rPr lang="en-US" dirty="0" smtClean="0"/>
              <a:t>determines the estimated annual costs for a project and the resulting annual cash flow</a:t>
            </a:r>
            <a:endParaRPr lang="en-US" sz="30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Basic Principles of Cost Management</a:t>
            </a: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63C4AF-71BC-4C47-A112-16C16529B8E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Cost of Downtime for IT Applications</a:t>
            </a:r>
          </a:p>
        </p:txBody>
      </p:sp>
      <p:sp>
        <p:nvSpPr>
          <p:cNvPr id="28676" name="Footer Placeholder 8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A133DA-0E34-406C-9935-25CAE30F30E9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20000" r="35001" b="36000"/>
          <a:stretch>
            <a:fillRect/>
          </a:stretch>
        </p:blipFill>
        <p:spPr bwMode="auto">
          <a:xfrm>
            <a:off x="1219200" y="1524000"/>
            <a:ext cx="670560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sz="2400" dirty="0" smtClean="0"/>
              <a:t>Many organizations use technology to </a:t>
            </a:r>
            <a:r>
              <a:rPr lang="en-US" sz="2400" b="1" dirty="0" smtClean="0"/>
              <a:t>reduce operational costs</a:t>
            </a:r>
          </a:p>
          <a:p>
            <a:pPr eaLnBrk="1" hangingPunct="1">
              <a:defRPr/>
            </a:pPr>
            <a:endParaRPr lang="en-US" sz="2400" b="1" dirty="0" smtClean="0"/>
          </a:p>
          <a:p>
            <a:pPr eaLnBrk="1" hangingPunct="1">
              <a:defRPr/>
            </a:pPr>
            <a:r>
              <a:rPr lang="en-US" sz="2400" b="1" dirty="0" smtClean="0"/>
              <a:t>Technology has decreased </a:t>
            </a:r>
            <a:r>
              <a:rPr lang="en-US" sz="2400" dirty="0" smtClean="0"/>
              <a:t>the costs associated with </a:t>
            </a:r>
            <a:r>
              <a:rPr lang="en-US" sz="2400" dirty="0" smtClean="0">
                <a:solidFill>
                  <a:srgbClr val="5B53FF"/>
                </a:solidFill>
              </a:rPr>
              <a:t>processing an ATM transaction: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r>
              <a:rPr lang="en-US" sz="2000" dirty="0" smtClean="0"/>
              <a:t>In 1968, the average cost was $5</a:t>
            </a:r>
          </a:p>
          <a:p>
            <a:pPr lvl="1" eaLnBrk="1" hangingPunct="1">
              <a:defRPr/>
            </a:pPr>
            <a:r>
              <a:rPr lang="en-US" sz="2000" dirty="0" smtClean="0"/>
              <a:t>In 1978, the cost went down to $1.50</a:t>
            </a:r>
          </a:p>
          <a:p>
            <a:pPr lvl="1" eaLnBrk="1" hangingPunct="1">
              <a:defRPr/>
            </a:pPr>
            <a:r>
              <a:rPr lang="en-US" sz="2000" dirty="0" smtClean="0"/>
              <a:t>In 1988, the cost was just a nickel</a:t>
            </a:r>
          </a:p>
          <a:p>
            <a:pPr lvl="1" eaLnBrk="1" hangingPunct="1">
              <a:defRPr/>
            </a:pPr>
            <a:r>
              <a:rPr lang="en-US" sz="2000" dirty="0" smtClean="0"/>
              <a:t>In 1998, it only cost a penny</a:t>
            </a:r>
          </a:p>
          <a:p>
            <a:pPr lvl="1" eaLnBrk="1" hangingPunct="1">
              <a:defRPr/>
            </a:pPr>
            <a:r>
              <a:rPr lang="en-US" sz="2000" dirty="0" smtClean="0"/>
              <a:t>In 2008, the cost was just half a penny!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Investing in </a:t>
            </a:r>
            <a:r>
              <a:rPr lang="en-US" sz="2400" dirty="0" smtClean="0">
                <a:solidFill>
                  <a:srgbClr val="5B53FF"/>
                </a:solidFill>
              </a:rPr>
              <a:t>green technology </a:t>
            </a:r>
            <a:r>
              <a:rPr lang="en-US" sz="2400" dirty="0" smtClean="0"/>
              <a:t>and other initiatives has </a:t>
            </a:r>
            <a:r>
              <a:rPr lang="en-US" sz="2400" b="1" dirty="0" smtClean="0"/>
              <a:t>helped both the environment and company bottom lines</a:t>
            </a:r>
            <a:r>
              <a:rPr lang="en-US" sz="2400" dirty="0" smtClean="0"/>
              <a:t>; Michael Dell, CEO of Dell, reached his goal to make his company </a:t>
            </a:r>
            <a:r>
              <a:rPr lang="en-US" sz="2400" dirty="0" smtClean="0">
                <a:solidFill>
                  <a:srgbClr val="5B53FF"/>
                </a:solidFill>
              </a:rPr>
              <a:t>“carbon neutral” in 2008</a:t>
            </a:r>
          </a:p>
          <a:p>
            <a:pPr eaLnBrk="1" hangingPunct="1">
              <a:defRPr/>
            </a:pPr>
            <a:endParaRPr lang="en-US" sz="2400" dirty="0" smtClean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Went Right?</a:t>
            </a:r>
          </a:p>
        </p:txBody>
      </p:sp>
      <p:sp>
        <p:nvSpPr>
          <p:cNvPr id="29700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2B1494-5D3B-4AFB-ADC6-9F6ED590BDC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</TotalTime>
  <Words>1995</Words>
  <Application>Microsoft Office PowerPoint</Application>
  <PresentationFormat>On-screen Show (4:3)</PresentationFormat>
  <Paragraphs>306</Paragraphs>
  <Slides>38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Custom Design</vt:lpstr>
      <vt:lpstr>Theme1</vt:lpstr>
      <vt:lpstr> Project Cost Management</vt:lpstr>
      <vt:lpstr>The Importance of Project Cost Management</vt:lpstr>
      <vt:lpstr>What Went Wrong? (IRS &amp; NHS)</vt:lpstr>
      <vt:lpstr>What is Cost and Project Cost Management?</vt:lpstr>
      <vt:lpstr>Project Cost Management Processes</vt:lpstr>
      <vt:lpstr>Project Cost Management Summary</vt:lpstr>
      <vt:lpstr>Basic Principles of Cost Management</vt:lpstr>
      <vt:lpstr>Cost of Downtime for IT Applications</vt:lpstr>
      <vt:lpstr>What Went Right?</vt:lpstr>
      <vt:lpstr>Basic Principles of Cost Management</vt:lpstr>
      <vt:lpstr>Basic Principles of Cost Management</vt:lpstr>
      <vt:lpstr>Basic Principles of Cost Management</vt:lpstr>
      <vt:lpstr>Types of Cost Estimates</vt:lpstr>
      <vt:lpstr>Cost Estimation Tools and Techniques</vt:lpstr>
      <vt:lpstr>Cost Management Plan</vt:lpstr>
      <vt:lpstr>Typical Problems with Technology Cost Estimates</vt:lpstr>
      <vt:lpstr>Technology Project Cost Estimate</vt:lpstr>
      <vt:lpstr>Determining the Budget</vt:lpstr>
      <vt:lpstr>Project Cost Baseline</vt:lpstr>
      <vt:lpstr>Controlling Costs</vt:lpstr>
      <vt:lpstr>Earned Value Management (EVM)</vt:lpstr>
      <vt:lpstr>Earned Value Management Terms</vt:lpstr>
      <vt:lpstr>Rate of Performance</vt:lpstr>
      <vt:lpstr>Rules of Thumb for Earned Value Numbers</vt:lpstr>
      <vt:lpstr>Earned Value Analysis</vt:lpstr>
      <vt:lpstr>Earned Value Analysis</vt:lpstr>
      <vt:lpstr>Earned Value Formulas</vt:lpstr>
      <vt:lpstr>Earned Value Analysis</vt:lpstr>
      <vt:lpstr>Earned Value Analysis</vt:lpstr>
      <vt:lpstr>Earned Value Analysis</vt:lpstr>
      <vt:lpstr>Earned Value Analysis</vt:lpstr>
      <vt:lpstr>Earned Value Analysis</vt:lpstr>
      <vt:lpstr>Earned Value Analysis</vt:lpstr>
      <vt:lpstr>Earned Value Analysis</vt:lpstr>
      <vt:lpstr>Rules of Thumb for Earned Value Numbers</vt:lpstr>
      <vt:lpstr>Earned Value Calculations for a One-Year Project After Five Months</vt:lpstr>
      <vt:lpstr>Earned Value Chart for Project after Five Months</vt:lpstr>
      <vt:lpstr>Chapter Summary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Cengage</dc:creator>
  <cp:lastModifiedBy>nait</cp:lastModifiedBy>
  <cp:revision>177</cp:revision>
  <dcterms:created xsi:type="dcterms:W3CDTF">2001-07-05T23:10:12Z</dcterms:created>
  <dcterms:modified xsi:type="dcterms:W3CDTF">2012-11-15T22:34:50Z</dcterms:modified>
</cp:coreProperties>
</file>