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4008" r:id="rId2"/>
  </p:sldMasterIdLst>
  <p:notesMasterIdLst>
    <p:notesMasterId r:id="rId39"/>
  </p:notesMasterIdLst>
  <p:handoutMasterIdLst>
    <p:handoutMasterId r:id="rId40"/>
  </p:handoutMasterIdLst>
  <p:sldIdLst>
    <p:sldId id="257" r:id="rId3"/>
    <p:sldId id="338" r:id="rId4"/>
    <p:sldId id="375" r:id="rId5"/>
    <p:sldId id="340" r:id="rId6"/>
    <p:sldId id="341" r:id="rId7"/>
    <p:sldId id="371" r:id="rId8"/>
    <p:sldId id="342" r:id="rId9"/>
    <p:sldId id="372" r:id="rId10"/>
    <p:sldId id="344" r:id="rId11"/>
    <p:sldId id="345" r:id="rId12"/>
    <p:sldId id="346" r:id="rId13"/>
    <p:sldId id="347" r:id="rId14"/>
    <p:sldId id="348" r:id="rId15"/>
    <p:sldId id="349" r:id="rId16"/>
    <p:sldId id="378" r:id="rId17"/>
    <p:sldId id="350" r:id="rId18"/>
    <p:sldId id="351" r:id="rId19"/>
    <p:sldId id="376" r:id="rId20"/>
    <p:sldId id="379" r:id="rId21"/>
    <p:sldId id="353" r:id="rId22"/>
    <p:sldId id="354" r:id="rId23"/>
    <p:sldId id="355" r:id="rId24"/>
    <p:sldId id="356" r:id="rId25"/>
    <p:sldId id="357" r:id="rId26"/>
    <p:sldId id="358" r:id="rId27"/>
    <p:sldId id="377" r:id="rId28"/>
    <p:sldId id="359" r:id="rId29"/>
    <p:sldId id="360" r:id="rId30"/>
    <p:sldId id="361" r:id="rId31"/>
    <p:sldId id="362" r:id="rId32"/>
    <p:sldId id="364" r:id="rId33"/>
    <p:sldId id="365" r:id="rId34"/>
    <p:sldId id="366" r:id="rId35"/>
    <p:sldId id="374" r:id="rId36"/>
    <p:sldId id="367" r:id="rId37"/>
    <p:sldId id="370" r:id="rId3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112" d="100"/>
          <a:sy n="112" d="100"/>
        </p:scale>
        <p:origin x="-9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10EB136-F6F1-403E-8EF2-4D5E359F6099}" type="slidenum">
              <a:rPr lang="en-US"/>
              <a:pPr>
                <a:defRPr/>
              </a:pPr>
              <a:t>‹#›</a:t>
            </a:fld>
            <a:endParaRPr lang="en-US" dirty="0"/>
          </a:p>
        </p:txBody>
      </p:sp>
    </p:spTree>
    <p:extLst>
      <p:ext uri="{BB962C8B-B14F-4D97-AF65-F5344CB8AC3E}">
        <p14:creationId xmlns:p14="http://schemas.microsoft.com/office/powerpoint/2010/main" val="2398871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65976C68-DA7A-4CEA-9665-8CCB2D373849}" type="slidenum">
              <a:rPr lang="en-US"/>
              <a:pPr>
                <a:defRPr/>
              </a:pPr>
              <a:t>‹#›</a:t>
            </a:fld>
            <a:endParaRPr lang="en-US" dirty="0"/>
          </a:p>
        </p:txBody>
      </p:sp>
    </p:spTree>
    <p:extLst>
      <p:ext uri="{BB962C8B-B14F-4D97-AF65-F5344CB8AC3E}">
        <p14:creationId xmlns:p14="http://schemas.microsoft.com/office/powerpoint/2010/main" val="202910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fld id="{E511ABC7-19B6-4322-93B1-2CFBBB41FF58}" type="slidenum">
              <a:rPr lang="en-US" sz="1200" smtClean="0">
                <a:latin typeface="Times New Roman" pitchFamily="18" charset="0"/>
              </a:rPr>
              <a:pPr eaLnBrk="1" hangingPunct="1"/>
              <a:t>1</a:t>
            </a:fld>
            <a:endParaRPr lang="en-US" sz="12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p:cNvSpPr>
            <a:spLocks noGrp="1"/>
          </p:cNvSpPr>
          <p:nvPr>
            <p:ph type="sldNum" sz="quarter" idx="12"/>
          </p:nvPr>
        </p:nvSpPr>
        <p:spPr/>
        <p:txBody>
          <a:bodyPr/>
          <a:lstStyle>
            <a:lvl1pPr>
              <a:defRPr/>
            </a:lvl1pPr>
          </a:lstStyle>
          <a:p>
            <a:pPr>
              <a:defRPr/>
            </a:pPr>
            <a:fld id="{536F1ECD-CB31-455A-9B4F-BB4730E4288A}" type="slidenum">
              <a:rPr lang="en-US"/>
              <a:pPr>
                <a:defRPr/>
              </a:pPr>
              <a:t>‹#›</a:t>
            </a:fld>
            <a:endParaRPr lang="en-US" dirty="0"/>
          </a:p>
        </p:txBody>
      </p:sp>
    </p:spTree>
    <p:extLst>
      <p:ext uri="{BB962C8B-B14F-4D97-AF65-F5344CB8AC3E}">
        <p14:creationId xmlns:p14="http://schemas.microsoft.com/office/powerpoint/2010/main" val="180333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p:cNvSpPr>
            <a:spLocks noGrp="1"/>
          </p:cNvSpPr>
          <p:nvPr>
            <p:ph type="sldNum" sz="quarter" idx="12"/>
          </p:nvPr>
        </p:nvSpPr>
        <p:spPr/>
        <p:txBody>
          <a:bodyPr/>
          <a:lstStyle>
            <a:lvl1pPr>
              <a:defRPr/>
            </a:lvl1pPr>
          </a:lstStyle>
          <a:p>
            <a:pPr>
              <a:defRPr/>
            </a:pPr>
            <a:fld id="{525963ED-5508-4423-9439-D1BF3B158D69}" type="slidenum">
              <a:rPr lang="en-US"/>
              <a:pPr>
                <a:defRPr/>
              </a:pPr>
              <a:t>‹#›</a:t>
            </a:fld>
            <a:endParaRPr lang="en-US" dirty="0"/>
          </a:p>
        </p:txBody>
      </p:sp>
    </p:spTree>
    <p:extLst>
      <p:ext uri="{BB962C8B-B14F-4D97-AF65-F5344CB8AC3E}">
        <p14:creationId xmlns:p14="http://schemas.microsoft.com/office/powerpoint/2010/main" val="254195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p:cNvSpPr>
            <a:spLocks noGrp="1"/>
          </p:cNvSpPr>
          <p:nvPr>
            <p:ph type="sldNum" sz="quarter" idx="12"/>
          </p:nvPr>
        </p:nvSpPr>
        <p:spPr/>
        <p:txBody>
          <a:bodyPr/>
          <a:lstStyle>
            <a:lvl1pPr>
              <a:defRPr/>
            </a:lvl1pPr>
          </a:lstStyle>
          <a:p>
            <a:pPr>
              <a:defRPr/>
            </a:pPr>
            <a:fld id="{551A9D79-521D-4FDA-81AA-67D291ED47A1}" type="slidenum">
              <a:rPr lang="en-US"/>
              <a:pPr>
                <a:defRPr/>
              </a:pPr>
              <a:t>‹#›</a:t>
            </a:fld>
            <a:endParaRPr lang="en-US" dirty="0"/>
          </a:p>
        </p:txBody>
      </p:sp>
    </p:spTree>
    <p:extLst>
      <p:ext uri="{BB962C8B-B14F-4D97-AF65-F5344CB8AC3E}">
        <p14:creationId xmlns:p14="http://schemas.microsoft.com/office/powerpoint/2010/main" val="839776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B7D0DE84-6E82-4010-890C-9FF01BB65050}"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91B477-34BD-40EC-A5A1-4E03829F34D4}"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955E7A4-BB57-4F75-893F-98F01C4C94BE}"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436975C-F9B6-4359-B04D-E8E078A424BC}"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13B421A7-5581-4309-A8BC-76A992A3849D}"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Information Technology Project Management, Sixth Edition</a:t>
            </a:r>
            <a:endParaRPr lang="en-US"/>
          </a:p>
        </p:txBody>
      </p:sp>
      <p:sp>
        <p:nvSpPr>
          <p:cNvPr id="5" name="Slide Number Placeholder 4"/>
          <p:cNvSpPr>
            <a:spLocks noGrp="1"/>
          </p:cNvSpPr>
          <p:nvPr>
            <p:ph type="sldNum" sz="quarter" idx="12"/>
          </p:nvPr>
        </p:nvSpPr>
        <p:spPr/>
        <p:txBody>
          <a:bodyPr/>
          <a:lstStyle/>
          <a:p>
            <a:pPr>
              <a:defRPr/>
            </a:pPr>
            <a:fld id="{1D31987A-FFC2-4513-A102-71C77F703ACF}"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C1DBAF2-7CDB-4D31-B858-64F20213B54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Sixth Edition</a:t>
            </a:r>
            <a:endParaRPr lang="en-US"/>
          </a:p>
        </p:txBody>
      </p:sp>
      <p:sp>
        <p:nvSpPr>
          <p:cNvPr id="7" name="Slide Number Placeholder 6"/>
          <p:cNvSpPr>
            <a:spLocks noGrp="1"/>
          </p:cNvSpPr>
          <p:nvPr>
            <p:ph type="sldNum" sz="quarter" idx="12"/>
          </p:nvPr>
        </p:nvSpPr>
        <p:spPr/>
        <p:txBody>
          <a:bodyPr/>
          <a:lstStyle/>
          <a:p>
            <a:pPr>
              <a:defRPr/>
            </a:pPr>
            <a:fld id="{D1F7C256-55C0-4771-AA35-B41CFE686F73}" type="slidenum">
              <a:rPr lang="en-US" smtClean="0"/>
              <a:pPr>
                <a:defRPr/>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p:cNvSpPr>
            <a:spLocks noGrp="1"/>
          </p:cNvSpPr>
          <p:nvPr>
            <p:ph type="sldNum" sz="quarter" idx="12"/>
          </p:nvPr>
        </p:nvSpPr>
        <p:spPr/>
        <p:txBody>
          <a:bodyPr/>
          <a:lstStyle>
            <a:lvl1pPr>
              <a:defRPr/>
            </a:lvl1pPr>
          </a:lstStyle>
          <a:p>
            <a:pPr>
              <a:defRPr/>
            </a:pPr>
            <a:fld id="{4D1CD81C-6A71-4FB9-AE11-126A3072A01B}" type="slidenum">
              <a:rPr lang="en-US"/>
              <a:pPr>
                <a:defRPr/>
              </a:pPr>
              <a:t>‹#›</a:t>
            </a:fld>
            <a:endParaRPr lang="en-US" dirty="0"/>
          </a:p>
        </p:txBody>
      </p:sp>
    </p:spTree>
    <p:extLst>
      <p:ext uri="{BB962C8B-B14F-4D97-AF65-F5344CB8AC3E}">
        <p14:creationId xmlns:p14="http://schemas.microsoft.com/office/powerpoint/2010/main" val="3406499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F21E8845-1544-4C3A-B90C-3DDA1927401A}" type="slidenum">
              <a:rPr lang="en-US" smtClean="0"/>
              <a:pPr>
                <a:defRPr/>
              </a:pPr>
              <a:t>‹#›</a:t>
            </a:fld>
            <a:endParaRPr lang="en-US" dirty="0"/>
          </a:p>
        </p:txBody>
      </p:sp>
      <p:sp>
        <p:nvSpPr>
          <p:cNvPr id="10" name="Footer Placeholder 9"/>
          <p:cNvSpPr>
            <a:spLocks noGrp="1"/>
          </p:cNvSpPr>
          <p:nvPr>
            <p:ph type="ftr" sz="quarter" idx="12"/>
          </p:nvPr>
        </p:nvSpPr>
        <p:spPr/>
        <p:txBody>
          <a:bodyPr/>
          <a:lstStyle/>
          <a:p>
            <a:pPr>
              <a:defRPr/>
            </a:pPr>
            <a:r>
              <a:rPr lang="en-US" smtClean="0"/>
              <a:t>Information Technology Project Management, Sixth Edition</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Sixth Edition</a:t>
            </a:r>
            <a:endParaRPr lang="en-US"/>
          </a:p>
        </p:txBody>
      </p:sp>
      <p:sp>
        <p:nvSpPr>
          <p:cNvPr id="6" name="Slide Number Placeholder 5"/>
          <p:cNvSpPr>
            <a:spLocks noGrp="1"/>
          </p:cNvSpPr>
          <p:nvPr>
            <p:ph type="sldNum" sz="quarter" idx="12"/>
          </p:nvPr>
        </p:nvSpPr>
        <p:spPr/>
        <p:txBody>
          <a:bodyPr/>
          <a:lstStyle/>
          <a:p>
            <a:pPr>
              <a:defRPr/>
            </a:pPr>
            <a:fld id="{2B8A4461-DF40-44C8-8BAD-17602D3EE857}"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Sixth Edition</a:t>
            </a:r>
            <a:endParaRPr lang="en-US"/>
          </a:p>
        </p:txBody>
      </p:sp>
      <p:sp>
        <p:nvSpPr>
          <p:cNvPr id="6" name="Slide Number Placeholder 5"/>
          <p:cNvSpPr>
            <a:spLocks noGrp="1"/>
          </p:cNvSpPr>
          <p:nvPr>
            <p:ph type="sldNum" sz="quarter" idx="12"/>
          </p:nvPr>
        </p:nvSpPr>
        <p:spPr/>
        <p:txBody>
          <a:bodyPr/>
          <a:lstStyle/>
          <a:p>
            <a:pPr>
              <a:defRPr/>
            </a:pPr>
            <a:fld id="{F6B9A574-BE92-4B7B-81F0-7B29110E71C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p:cNvSpPr>
            <a:spLocks noGrp="1"/>
          </p:cNvSpPr>
          <p:nvPr>
            <p:ph type="sldNum" sz="quarter" idx="12"/>
          </p:nvPr>
        </p:nvSpPr>
        <p:spPr/>
        <p:txBody>
          <a:bodyPr/>
          <a:lstStyle>
            <a:lvl1pPr>
              <a:defRPr/>
            </a:lvl1pPr>
          </a:lstStyle>
          <a:p>
            <a:pPr>
              <a:defRPr/>
            </a:pPr>
            <a:fld id="{C6CDA4F5-8A7F-4D3A-A60D-494AD2A46F8E}" type="slidenum">
              <a:rPr lang="en-US"/>
              <a:pPr>
                <a:defRPr/>
              </a:pPr>
              <a:t>‹#›</a:t>
            </a:fld>
            <a:endParaRPr lang="en-US" dirty="0"/>
          </a:p>
        </p:txBody>
      </p:sp>
    </p:spTree>
    <p:extLst>
      <p:ext uri="{BB962C8B-B14F-4D97-AF65-F5344CB8AC3E}">
        <p14:creationId xmlns:p14="http://schemas.microsoft.com/office/powerpoint/2010/main" val="49732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p:cNvSpPr>
            <a:spLocks noGrp="1"/>
          </p:cNvSpPr>
          <p:nvPr>
            <p:ph type="sldNum" sz="quarter" idx="12"/>
          </p:nvPr>
        </p:nvSpPr>
        <p:spPr/>
        <p:txBody>
          <a:bodyPr/>
          <a:lstStyle>
            <a:lvl1pPr>
              <a:defRPr/>
            </a:lvl1pPr>
          </a:lstStyle>
          <a:p>
            <a:pPr>
              <a:defRPr/>
            </a:pPr>
            <a:fld id="{19C24A6F-9762-4834-A91B-00A0662AEAE0}" type="slidenum">
              <a:rPr lang="en-US"/>
              <a:pPr>
                <a:defRPr/>
              </a:pPr>
              <a:t>‹#›</a:t>
            </a:fld>
            <a:endParaRPr lang="en-US" dirty="0"/>
          </a:p>
        </p:txBody>
      </p:sp>
    </p:spTree>
    <p:extLst>
      <p:ext uri="{BB962C8B-B14F-4D97-AF65-F5344CB8AC3E}">
        <p14:creationId xmlns:p14="http://schemas.microsoft.com/office/powerpoint/2010/main" val="354832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9" name="Slide Number Placeholder 5"/>
          <p:cNvSpPr>
            <a:spLocks noGrp="1"/>
          </p:cNvSpPr>
          <p:nvPr>
            <p:ph type="sldNum" sz="quarter" idx="12"/>
          </p:nvPr>
        </p:nvSpPr>
        <p:spPr/>
        <p:txBody>
          <a:bodyPr/>
          <a:lstStyle>
            <a:lvl1pPr>
              <a:defRPr/>
            </a:lvl1pPr>
          </a:lstStyle>
          <a:p>
            <a:pPr>
              <a:defRPr/>
            </a:pPr>
            <a:fld id="{8C6A2383-AB95-4134-AE54-6B86F8479B8F}" type="slidenum">
              <a:rPr lang="en-US"/>
              <a:pPr>
                <a:defRPr/>
              </a:pPr>
              <a:t>‹#›</a:t>
            </a:fld>
            <a:endParaRPr lang="en-US" dirty="0"/>
          </a:p>
        </p:txBody>
      </p:sp>
    </p:spTree>
    <p:extLst>
      <p:ext uri="{BB962C8B-B14F-4D97-AF65-F5344CB8AC3E}">
        <p14:creationId xmlns:p14="http://schemas.microsoft.com/office/powerpoint/2010/main" val="314658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5" name="Slide Number Placeholder 5"/>
          <p:cNvSpPr>
            <a:spLocks noGrp="1"/>
          </p:cNvSpPr>
          <p:nvPr>
            <p:ph type="sldNum" sz="quarter" idx="12"/>
          </p:nvPr>
        </p:nvSpPr>
        <p:spPr/>
        <p:txBody>
          <a:bodyPr/>
          <a:lstStyle>
            <a:lvl1pPr>
              <a:defRPr/>
            </a:lvl1pPr>
          </a:lstStyle>
          <a:p>
            <a:pPr>
              <a:defRPr/>
            </a:pPr>
            <a:fld id="{EE30FDAE-F63C-4FC1-BF78-78F2C9E92A80}" type="slidenum">
              <a:rPr lang="en-US"/>
              <a:pPr>
                <a:defRPr/>
              </a:pPr>
              <a:t>‹#›</a:t>
            </a:fld>
            <a:endParaRPr lang="en-US" dirty="0"/>
          </a:p>
        </p:txBody>
      </p:sp>
    </p:spTree>
    <p:extLst>
      <p:ext uri="{BB962C8B-B14F-4D97-AF65-F5344CB8AC3E}">
        <p14:creationId xmlns:p14="http://schemas.microsoft.com/office/powerpoint/2010/main" val="30711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5"/>
          <p:cNvSpPr>
            <a:spLocks noGrp="1"/>
          </p:cNvSpPr>
          <p:nvPr>
            <p:ph type="sldNum" sz="quarter" idx="12"/>
          </p:nvPr>
        </p:nvSpPr>
        <p:spPr/>
        <p:txBody>
          <a:bodyPr/>
          <a:lstStyle>
            <a:lvl1pPr>
              <a:defRPr/>
            </a:lvl1pPr>
          </a:lstStyle>
          <a:p>
            <a:pPr>
              <a:defRPr/>
            </a:pPr>
            <a:fld id="{B9BC44D0-790A-4E82-B2CB-C014B6D74CB6}" type="slidenum">
              <a:rPr lang="en-US"/>
              <a:pPr>
                <a:defRPr/>
              </a:pPr>
              <a:t>‹#›</a:t>
            </a:fld>
            <a:endParaRPr lang="en-US" dirty="0"/>
          </a:p>
        </p:txBody>
      </p:sp>
    </p:spTree>
    <p:extLst>
      <p:ext uri="{BB962C8B-B14F-4D97-AF65-F5344CB8AC3E}">
        <p14:creationId xmlns:p14="http://schemas.microsoft.com/office/powerpoint/2010/main" val="291333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p:cNvSpPr>
            <a:spLocks noGrp="1"/>
          </p:cNvSpPr>
          <p:nvPr>
            <p:ph type="sldNum" sz="quarter" idx="12"/>
          </p:nvPr>
        </p:nvSpPr>
        <p:spPr/>
        <p:txBody>
          <a:bodyPr/>
          <a:lstStyle>
            <a:lvl1pPr>
              <a:defRPr/>
            </a:lvl1pPr>
          </a:lstStyle>
          <a:p>
            <a:pPr>
              <a:defRPr/>
            </a:pPr>
            <a:fld id="{FFD4FAAF-8764-44B2-A9C3-F0AFF8CFE443}" type="slidenum">
              <a:rPr lang="en-US"/>
              <a:pPr>
                <a:defRPr/>
              </a:pPr>
              <a:t>‹#›</a:t>
            </a:fld>
            <a:endParaRPr lang="en-US" dirty="0"/>
          </a:p>
        </p:txBody>
      </p:sp>
    </p:spTree>
    <p:extLst>
      <p:ext uri="{BB962C8B-B14F-4D97-AF65-F5344CB8AC3E}">
        <p14:creationId xmlns:p14="http://schemas.microsoft.com/office/powerpoint/2010/main" val="41627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p:cNvSpPr>
            <a:spLocks noGrp="1"/>
          </p:cNvSpPr>
          <p:nvPr>
            <p:ph type="sldNum" sz="quarter" idx="12"/>
          </p:nvPr>
        </p:nvSpPr>
        <p:spPr/>
        <p:txBody>
          <a:bodyPr/>
          <a:lstStyle>
            <a:lvl1pPr>
              <a:defRPr/>
            </a:lvl1pPr>
          </a:lstStyle>
          <a:p>
            <a:pPr>
              <a:defRPr/>
            </a:pPr>
            <a:fld id="{0A543FD4-268E-41CA-968B-C63AF98D5277}" type="slidenum">
              <a:rPr lang="en-US"/>
              <a:pPr>
                <a:defRPr/>
              </a:pPr>
              <a:t>‹#›</a:t>
            </a:fld>
            <a:endParaRPr lang="en-US" dirty="0"/>
          </a:p>
        </p:txBody>
      </p:sp>
    </p:spTree>
    <p:extLst>
      <p:ext uri="{BB962C8B-B14F-4D97-AF65-F5344CB8AC3E}">
        <p14:creationId xmlns:p14="http://schemas.microsoft.com/office/powerpoint/2010/main" val="409389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Sixth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9E480BA7-4D9E-4AEF-BFE8-163761220B2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9E480BA7-4D9E-4AEF-BFE8-163761220B24}" type="slidenum">
              <a:rPr lang="en-US" smtClean="0"/>
              <a:pPr>
                <a:defRPr/>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Information Technology Project Management, Sixth Edition</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fontScale="90000"/>
          </a:bodyPr>
          <a:lstStyle/>
          <a:p>
            <a:pPr algn="ctr" eaLnBrk="1" fontAlgn="auto" hangingPunct="1">
              <a:spcAft>
                <a:spcPts val="0"/>
              </a:spcAft>
              <a:defRPr/>
            </a:pPr>
            <a:r>
              <a:rPr lang="en-US" dirty="0" smtClean="0">
                <a:effectLst>
                  <a:outerShdw blurRad="38100" dist="38100" dir="2700000" algn="tl">
                    <a:srgbClr val="FFFFFF"/>
                  </a:outerShdw>
                </a:effectLst>
                <a:latin typeface="Arial Rounded MT Bold" pitchFamily="34" charset="0"/>
              </a:rPr>
              <a:t/>
            </a:r>
            <a:br>
              <a:rPr lang="en-US" dirty="0" smtClean="0">
                <a:effectLst>
                  <a:outerShdw blurRad="38100" dist="38100" dir="2700000" algn="tl">
                    <a:srgbClr val="FFFFFF"/>
                  </a:outerShdw>
                </a:effectLst>
                <a:latin typeface="Arial Rounded MT Bold" pitchFamily="34" charset="0"/>
              </a:rPr>
            </a:br>
            <a:r>
              <a:rPr lang="en-US" dirty="0">
                <a:effectLst>
                  <a:outerShdw blurRad="38100" dist="38100" dir="2700000" algn="tl">
                    <a:srgbClr val="FFFFFF"/>
                  </a:outerShdw>
                </a:effectLst>
                <a:latin typeface="Arial Rounded MT Bold" pitchFamily="34" charset="0"/>
              </a:rPr>
              <a:t/>
            </a:r>
            <a:br>
              <a:rPr lang="en-US"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a:t>
            </a:r>
            <a:r>
              <a:rPr dirty="0" smtClean="0">
                <a:effectLst>
                  <a:outerShdw blurRad="38100" dist="38100" dir="2700000" algn="tl">
                    <a:srgbClr val="FFFFFF"/>
                  </a:outerShdw>
                </a:effectLst>
                <a:latin typeface="Arial Rounded MT Bold" pitchFamily="34" charset="0"/>
              </a:rPr>
              <a:t>Procurement Management</a:t>
            </a:r>
            <a:r>
              <a:rPr lang="en-US" dirty="0" smtClean="0">
                <a:effectLst>
                  <a:outerShdw blurRad="38100" dist="38100" dir="2700000" algn="tl">
                    <a:srgbClr val="FFFFFF"/>
                  </a:outerShdw>
                </a:effectLst>
                <a:latin typeface="Arial Rounded MT Bold" pitchFamily="34" charset="0"/>
              </a:rPr>
              <a:t> BAI3020</a:t>
            </a:r>
            <a:endParaRPr dirty="0">
              <a:effectLst>
                <a:outerShdw blurRad="38100" dist="38100" dir="2700000" algn="tl">
                  <a:srgbClr val="FFFFFF"/>
                </a:outerShdw>
              </a:effectLst>
              <a:latin typeface="Arial Rounded MT Bold" pitchFamily="34" charset="0"/>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0"/>
            <a:ext cx="28956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Sixth Edition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dirty="0" smtClean="0"/>
              <a:t>What Went Right?</a:t>
            </a:r>
          </a:p>
        </p:txBody>
      </p:sp>
      <p:sp>
        <p:nvSpPr>
          <p:cNvPr id="24578" name="Rectangle 3"/>
          <p:cNvSpPr>
            <a:spLocks noGrp="1" noChangeArrowheads="1"/>
          </p:cNvSpPr>
          <p:nvPr>
            <p:ph idx="1"/>
          </p:nvPr>
        </p:nvSpPr>
        <p:spPr/>
        <p:txBody>
          <a:bodyPr/>
          <a:lstStyle/>
          <a:p>
            <a:pPr eaLnBrk="1" hangingPunct="1">
              <a:spcBef>
                <a:spcPct val="100000"/>
              </a:spcBef>
            </a:pPr>
            <a:r>
              <a:rPr lang="en-US" dirty="0" smtClean="0"/>
              <a:t>Several organizations, such as The </a:t>
            </a:r>
            <a:r>
              <a:rPr lang="en-US" b="1" dirty="0" smtClean="0"/>
              <a:t>Boots</a:t>
            </a:r>
            <a:r>
              <a:rPr lang="en-US" dirty="0" smtClean="0"/>
              <a:t> Company PLC in England, </a:t>
            </a:r>
            <a:r>
              <a:rPr lang="en-US" b="1" dirty="0" smtClean="0"/>
              <a:t>outsource their IT services</a:t>
            </a:r>
            <a:r>
              <a:rPr lang="en-US" dirty="0" smtClean="0"/>
              <a:t> to save money compared with the cost of running the systems themselves</a:t>
            </a:r>
          </a:p>
          <a:p>
            <a:pPr eaLnBrk="1" hangingPunct="1">
              <a:spcBef>
                <a:spcPct val="100000"/>
              </a:spcBef>
            </a:pPr>
            <a:r>
              <a:rPr lang="en-US" dirty="0" smtClean="0"/>
              <a:t>Carefully planning procurement can also save millions of dollars, as the U.S. Air Force did by using a </a:t>
            </a:r>
            <a:r>
              <a:rPr lang="en-US" b="1" dirty="0" smtClean="0"/>
              <a:t>unit pricing strategy </a:t>
            </a:r>
            <a:r>
              <a:rPr lang="en-US" dirty="0" smtClean="0"/>
              <a:t>for a large office automation project</a:t>
            </a:r>
          </a:p>
        </p:txBody>
      </p:sp>
      <p:sp>
        <p:nvSpPr>
          <p:cNvPr id="2458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7C4F9FF5-CBA8-48B2-9178-75CBA5370235}"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dirty="0" smtClean="0"/>
              <a:t>Tools and Techniques for Planning Purchases and Acquisitions</a:t>
            </a:r>
          </a:p>
        </p:txBody>
      </p:sp>
      <p:sp>
        <p:nvSpPr>
          <p:cNvPr id="25602" name="Rectangle 3"/>
          <p:cNvSpPr>
            <a:spLocks noGrp="1" noChangeArrowheads="1"/>
          </p:cNvSpPr>
          <p:nvPr>
            <p:ph idx="1"/>
          </p:nvPr>
        </p:nvSpPr>
        <p:spPr>
          <a:xfrm>
            <a:off x="381000" y="1676400"/>
            <a:ext cx="8458200" cy="4572000"/>
          </a:xfrm>
        </p:spPr>
        <p:txBody>
          <a:bodyPr>
            <a:normAutofit fontScale="92500" lnSpcReduction="20000"/>
          </a:bodyPr>
          <a:lstStyle/>
          <a:p>
            <a:pPr eaLnBrk="1" hangingPunct="1">
              <a:spcBef>
                <a:spcPct val="100000"/>
              </a:spcBef>
            </a:pPr>
            <a:r>
              <a:rPr lang="en-US" b="1" dirty="0" smtClean="0"/>
              <a:t>Make-or-buy analysis</a:t>
            </a:r>
            <a:r>
              <a:rPr lang="en-US" dirty="0" smtClean="0"/>
              <a:t>: </a:t>
            </a:r>
          </a:p>
          <a:p>
            <a:pPr lvl="1"/>
            <a:r>
              <a:rPr lang="en-US" sz="2000" dirty="0"/>
              <a:t>Availability of resources and skills</a:t>
            </a:r>
          </a:p>
          <a:p>
            <a:pPr lvl="1"/>
            <a:r>
              <a:rPr lang="en-US" sz="2000" dirty="0"/>
              <a:t>Direct control/customization required</a:t>
            </a:r>
          </a:p>
          <a:p>
            <a:pPr lvl="1"/>
            <a:r>
              <a:rPr lang="en-US" sz="2000" dirty="0"/>
              <a:t>Availability of the product</a:t>
            </a:r>
          </a:p>
          <a:p>
            <a:pPr lvl="1"/>
            <a:r>
              <a:rPr lang="en-US" sz="2000" dirty="0"/>
              <a:t>Reliability of the suppliers</a:t>
            </a:r>
          </a:p>
          <a:p>
            <a:pPr lvl="1"/>
            <a:r>
              <a:rPr lang="en-US" sz="2000" dirty="0"/>
              <a:t>Small volume requirements</a:t>
            </a:r>
          </a:p>
          <a:p>
            <a:pPr lvl="1"/>
            <a:r>
              <a:rPr lang="en-US" sz="2000" dirty="0"/>
              <a:t>Limited capacity</a:t>
            </a:r>
          </a:p>
          <a:p>
            <a:pPr lvl="1"/>
            <a:r>
              <a:rPr lang="en-US" sz="2000" dirty="0"/>
              <a:t>Competition</a:t>
            </a:r>
          </a:p>
          <a:p>
            <a:pPr lvl="1"/>
            <a:r>
              <a:rPr lang="en-US" sz="2000" dirty="0"/>
              <a:t>Degree of standardization</a:t>
            </a:r>
          </a:p>
          <a:p>
            <a:pPr lvl="1"/>
            <a:r>
              <a:rPr lang="en-US" sz="2000" dirty="0"/>
              <a:t>Maintenance, support and service required</a:t>
            </a:r>
            <a:endParaRPr lang="en-US" dirty="0" smtClean="0"/>
          </a:p>
          <a:p>
            <a:pPr eaLnBrk="1" hangingPunct="1">
              <a:spcBef>
                <a:spcPct val="100000"/>
              </a:spcBef>
            </a:pPr>
            <a:r>
              <a:rPr lang="en-US" dirty="0" smtClean="0"/>
              <a:t>Often involves financial analysis</a:t>
            </a:r>
          </a:p>
          <a:p>
            <a:pPr eaLnBrk="1" hangingPunct="1">
              <a:spcBef>
                <a:spcPct val="100000"/>
              </a:spcBef>
            </a:pPr>
            <a:r>
              <a:rPr lang="en-US" dirty="0" smtClean="0"/>
              <a:t>Experts, both internal and external, can provide valuable inputs in procurement decisions</a:t>
            </a:r>
          </a:p>
        </p:txBody>
      </p:sp>
      <p:sp>
        <p:nvSpPr>
          <p:cNvPr id="25604"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6977FEB9-5B34-4C8E-8ED0-F84C70502251}"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smtClean="0"/>
              <a:t>Make-or-Buy Example</a:t>
            </a:r>
          </a:p>
        </p:txBody>
      </p:sp>
      <p:sp>
        <p:nvSpPr>
          <p:cNvPr id="26626" name="Rectangle 3"/>
          <p:cNvSpPr>
            <a:spLocks noGrp="1" noChangeArrowheads="1"/>
          </p:cNvSpPr>
          <p:nvPr>
            <p:ph idx="1"/>
          </p:nvPr>
        </p:nvSpPr>
        <p:spPr/>
        <p:txBody>
          <a:bodyPr/>
          <a:lstStyle/>
          <a:p>
            <a:pPr marL="457200" indent="-457200" eaLnBrk="1" hangingPunct="1">
              <a:spcBef>
                <a:spcPct val="100000"/>
              </a:spcBef>
            </a:pPr>
            <a:r>
              <a:rPr lang="en-US" dirty="0" smtClean="0"/>
              <a:t>Assume you can </a:t>
            </a:r>
            <a:r>
              <a:rPr lang="en-US" b="1" dirty="0" smtClean="0"/>
              <a:t>lease</a:t>
            </a:r>
            <a:r>
              <a:rPr lang="en-US" dirty="0" smtClean="0"/>
              <a:t> an item you need for a project for $800/day for 20 working days</a:t>
            </a:r>
          </a:p>
          <a:p>
            <a:pPr marL="457200" indent="-457200" eaLnBrk="1" hangingPunct="1">
              <a:spcBef>
                <a:spcPct val="100000"/>
              </a:spcBef>
            </a:pPr>
            <a:r>
              <a:rPr lang="en-US" dirty="0" smtClean="0"/>
              <a:t>to purchase the item, the cost is $12,000 plus a daily operational cost of $400/day</a:t>
            </a:r>
          </a:p>
          <a:p>
            <a:pPr marL="457200" indent="-457200" eaLnBrk="1" hangingPunct="1">
              <a:spcBef>
                <a:spcPct val="100000"/>
              </a:spcBef>
            </a:pPr>
            <a:r>
              <a:rPr lang="en-US" dirty="0" smtClean="0"/>
              <a:t>Which model should you choose</a:t>
            </a:r>
          </a:p>
        </p:txBody>
      </p:sp>
      <p:sp>
        <p:nvSpPr>
          <p:cNvPr id="26628"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7987D8F0-7965-492E-A6C8-15E6CA05C043}"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382000" cy="893763"/>
          </a:xfrm>
        </p:spPr>
        <p:txBody>
          <a:bodyPr/>
          <a:lstStyle/>
          <a:p>
            <a:pPr eaLnBrk="1" hangingPunct="1">
              <a:defRPr/>
            </a:pPr>
            <a:r>
              <a:rPr lang="en-US" dirty="0" smtClean="0"/>
              <a:t>Make-or Buy Solution</a:t>
            </a:r>
          </a:p>
        </p:txBody>
      </p:sp>
      <p:sp>
        <p:nvSpPr>
          <p:cNvPr id="27650" name="Rectangle 3"/>
          <p:cNvSpPr>
            <a:spLocks noGrp="1" noChangeArrowheads="1"/>
          </p:cNvSpPr>
          <p:nvPr>
            <p:ph idx="1"/>
          </p:nvPr>
        </p:nvSpPr>
        <p:spPr>
          <a:xfrm>
            <a:off x="-304800" y="1371600"/>
            <a:ext cx="8686800" cy="4419600"/>
          </a:xfrm>
        </p:spPr>
        <p:txBody>
          <a:bodyPr/>
          <a:lstStyle/>
          <a:p>
            <a:pPr eaLnBrk="1" hangingPunct="1">
              <a:lnSpc>
                <a:spcPct val="90000"/>
              </a:lnSpc>
            </a:pPr>
            <a:r>
              <a:rPr lang="en-US" sz="2400" dirty="0"/>
              <a:t>$800/day for 20 working </a:t>
            </a:r>
            <a:r>
              <a:rPr lang="en-US" sz="2400" dirty="0" smtClean="0"/>
              <a:t>days = $16,000</a:t>
            </a:r>
          </a:p>
          <a:p>
            <a:pPr eaLnBrk="1" hangingPunct="1">
              <a:lnSpc>
                <a:spcPct val="90000"/>
              </a:lnSpc>
            </a:pPr>
            <a:endParaRPr lang="en-US" sz="2400" dirty="0"/>
          </a:p>
          <a:p>
            <a:pPr eaLnBrk="1" hangingPunct="1">
              <a:lnSpc>
                <a:spcPct val="90000"/>
              </a:lnSpc>
            </a:pPr>
            <a:r>
              <a:rPr lang="en-US" sz="2400" dirty="0" smtClean="0"/>
              <a:t>$12,000 purchase price + $400x20 </a:t>
            </a:r>
            <a:r>
              <a:rPr lang="en-US" sz="2400" dirty="0"/>
              <a:t>working </a:t>
            </a:r>
            <a:r>
              <a:rPr lang="en-US" sz="2400" dirty="0" smtClean="0"/>
              <a:t>days = $20,000</a:t>
            </a:r>
          </a:p>
          <a:p>
            <a:pPr eaLnBrk="1" hangingPunct="1">
              <a:lnSpc>
                <a:spcPct val="90000"/>
              </a:lnSpc>
            </a:pPr>
            <a:endParaRPr lang="en-US" sz="2400" dirty="0"/>
          </a:p>
          <a:p>
            <a:pPr eaLnBrk="1" hangingPunct="1">
              <a:lnSpc>
                <a:spcPct val="90000"/>
              </a:lnSpc>
            </a:pPr>
            <a:r>
              <a:rPr lang="en-US" sz="2400" dirty="0" smtClean="0"/>
              <a:t>So naturally it makes sense to lease for the duration of the project</a:t>
            </a:r>
            <a:endParaRPr lang="en-US" sz="2600" dirty="0" smtClean="0"/>
          </a:p>
        </p:txBody>
      </p:sp>
      <p:sp>
        <p:nvSpPr>
          <p:cNvPr id="27652"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EF8D2CE3-F54B-4971-A9DF-08F5B0206C13}"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8305800" cy="639762"/>
          </a:xfrm>
        </p:spPr>
        <p:txBody>
          <a:bodyPr>
            <a:normAutofit fontScale="90000"/>
          </a:bodyPr>
          <a:lstStyle/>
          <a:p>
            <a:pPr eaLnBrk="1" hangingPunct="1">
              <a:defRPr/>
            </a:pPr>
            <a:r>
              <a:rPr lang="en-US" dirty="0" smtClean="0"/>
              <a:t>Types of Contracts</a:t>
            </a:r>
          </a:p>
        </p:txBody>
      </p:sp>
      <p:sp>
        <p:nvSpPr>
          <p:cNvPr id="28674" name="Rectangle 3"/>
          <p:cNvSpPr>
            <a:spLocks noGrp="1" noChangeArrowheads="1"/>
          </p:cNvSpPr>
          <p:nvPr>
            <p:ph idx="1"/>
          </p:nvPr>
        </p:nvSpPr>
        <p:spPr>
          <a:xfrm>
            <a:off x="457200" y="762000"/>
            <a:ext cx="8458200" cy="5257800"/>
          </a:xfrm>
        </p:spPr>
        <p:txBody>
          <a:bodyPr>
            <a:normAutofit/>
          </a:bodyPr>
          <a:lstStyle/>
          <a:p>
            <a:pPr marL="1027113" lvl="1" indent="-455613" eaLnBrk="1" hangingPunct="1"/>
            <a:r>
              <a:rPr lang="en-US" sz="2200" b="1" dirty="0" smtClean="0"/>
              <a:t>Fixed price </a:t>
            </a:r>
            <a:r>
              <a:rPr lang="en-US" sz="2200" dirty="0" smtClean="0"/>
              <a:t>or</a:t>
            </a:r>
            <a:r>
              <a:rPr lang="en-US" sz="2200" b="1" dirty="0" smtClean="0"/>
              <a:t> lump sum</a:t>
            </a:r>
            <a:r>
              <a:rPr lang="en-US" sz="2200" dirty="0" smtClean="0"/>
              <a:t> contracts: </a:t>
            </a:r>
          </a:p>
          <a:p>
            <a:pPr marL="1265238" lvl="2" indent="-455613" eaLnBrk="1" hangingPunct="1"/>
            <a:r>
              <a:rPr lang="en-US" sz="2000" dirty="0" smtClean="0"/>
              <a:t>fixed total price for a well-defined product or service</a:t>
            </a:r>
          </a:p>
          <a:p>
            <a:pPr marL="1027113" lvl="1" indent="-455613" eaLnBrk="1" hangingPunct="1"/>
            <a:endParaRPr lang="en-US" sz="2200" dirty="0" smtClean="0"/>
          </a:p>
          <a:p>
            <a:pPr marL="1027113" lvl="1" indent="-455613" eaLnBrk="1" hangingPunct="1"/>
            <a:r>
              <a:rPr lang="en-US" sz="2200" b="1" dirty="0" smtClean="0"/>
              <a:t>Cost reimbursable</a:t>
            </a:r>
            <a:r>
              <a:rPr lang="en-US" sz="2200" dirty="0" smtClean="0"/>
              <a:t> contracts: </a:t>
            </a:r>
          </a:p>
          <a:p>
            <a:pPr marL="1265238" lvl="2" indent="-455613" eaLnBrk="1" hangingPunct="1"/>
            <a:r>
              <a:rPr lang="en-US" sz="2000" dirty="0" smtClean="0"/>
              <a:t>payment to the seller for direct and indirect costs</a:t>
            </a:r>
          </a:p>
          <a:p>
            <a:pPr marL="1027113" lvl="1" indent="-455613" eaLnBrk="1" hangingPunct="1"/>
            <a:endParaRPr lang="en-US" sz="2200" dirty="0" smtClean="0"/>
          </a:p>
          <a:p>
            <a:pPr marL="1027113" lvl="1" indent="-455613" eaLnBrk="1" hangingPunct="1"/>
            <a:r>
              <a:rPr lang="en-US" sz="2200" b="1" dirty="0" smtClean="0"/>
              <a:t>Time and material</a:t>
            </a:r>
            <a:r>
              <a:rPr lang="en-US" sz="2200" dirty="0" smtClean="0"/>
              <a:t> contracts: </a:t>
            </a:r>
          </a:p>
          <a:p>
            <a:pPr marL="1265238" lvl="2" indent="-455613" eaLnBrk="1" hangingPunct="1"/>
            <a:r>
              <a:rPr lang="en-US" sz="2000" dirty="0" smtClean="0"/>
              <a:t>hybrid of both fixed price and cost reimbursable contracts, often used by consultants</a:t>
            </a:r>
          </a:p>
          <a:p>
            <a:pPr marL="1027113" lvl="1" indent="-455613" eaLnBrk="1" hangingPunct="1"/>
            <a:endParaRPr lang="en-US" sz="2200" dirty="0" smtClean="0"/>
          </a:p>
          <a:p>
            <a:pPr marL="1027113" lvl="1" indent="-455613" eaLnBrk="1" hangingPunct="1"/>
            <a:r>
              <a:rPr lang="en-US" sz="2200" b="1" dirty="0" smtClean="0"/>
              <a:t>Unit price</a:t>
            </a:r>
            <a:r>
              <a:rPr lang="en-US" sz="2200" dirty="0" smtClean="0"/>
              <a:t> contracts: requires the buyer to pay the seller a predetermined amount per unit of service (maybe per deliverable?)</a:t>
            </a:r>
          </a:p>
          <a:p>
            <a:pPr marL="1027113" lvl="1" indent="-455613" eaLnBrk="1" hangingPunct="1"/>
            <a:endParaRPr lang="en-US" dirty="0" smtClean="0"/>
          </a:p>
        </p:txBody>
      </p:sp>
      <p:sp>
        <p:nvSpPr>
          <p:cNvPr id="28676"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29D2C259-ECC5-4057-A011-54C9CF6CB426}"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Fixed Price </a:t>
            </a:r>
            <a:r>
              <a:rPr lang="en-US" sz="4400" dirty="0" smtClean="0"/>
              <a:t>Contracts</a:t>
            </a:r>
            <a:endParaRPr lang="en-US" dirty="0"/>
          </a:p>
        </p:txBody>
      </p:sp>
      <p:sp>
        <p:nvSpPr>
          <p:cNvPr id="2" name="Content Placeholder 1"/>
          <p:cNvSpPr>
            <a:spLocks noGrp="1"/>
          </p:cNvSpPr>
          <p:nvPr>
            <p:ph idx="1"/>
          </p:nvPr>
        </p:nvSpPr>
        <p:spPr/>
        <p:txBody>
          <a:bodyPr/>
          <a:lstStyle/>
          <a:p>
            <a:pPr marL="0" indent="0">
              <a:buNone/>
            </a:pPr>
            <a:endParaRPr lang="en-US" sz="3200" b="1" dirty="0"/>
          </a:p>
          <a:p>
            <a:pPr marL="742950" indent="-742950">
              <a:buFont typeface="+mj-lt"/>
              <a:buAutoNum type="arabicPeriod"/>
            </a:pPr>
            <a:r>
              <a:rPr lang="en-US" sz="2800" dirty="0"/>
              <a:t>Firm-Fixed Price (FFP</a:t>
            </a:r>
            <a:r>
              <a:rPr lang="en-US" sz="2800" dirty="0" smtClean="0"/>
              <a:t>)</a:t>
            </a:r>
          </a:p>
          <a:p>
            <a:pPr marL="742950" indent="-742950">
              <a:buFont typeface="+mj-lt"/>
              <a:buAutoNum type="arabicPeriod"/>
            </a:pPr>
            <a:endParaRPr lang="en-US" sz="2800" dirty="0"/>
          </a:p>
          <a:p>
            <a:pPr marL="742950" indent="-742950">
              <a:buFont typeface="+mj-lt"/>
              <a:buAutoNum type="arabicPeriod"/>
            </a:pPr>
            <a:r>
              <a:rPr lang="en-US" sz="2800" dirty="0"/>
              <a:t>Fixed Price Incentive Fee (FPIF</a:t>
            </a:r>
            <a:r>
              <a:rPr lang="en-US" sz="2800" dirty="0" smtClean="0"/>
              <a:t>)</a:t>
            </a:r>
          </a:p>
          <a:p>
            <a:pPr marL="742950" indent="-742950">
              <a:buFont typeface="+mj-lt"/>
              <a:buAutoNum type="arabicPeriod"/>
            </a:pPr>
            <a:endParaRPr lang="en-US" sz="2800" dirty="0"/>
          </a:p>
          <a:p>
            <a:pPr marL="742950" indent="-742950">
              <a:spcBef>
                <a:spcPts val="600"/>
              </a:spcBef>
              <a:spcAft>
                <a:spcPts val="0"/>
              </a:spcAft>
              <a:buFont typeface="+mj-lt"/>
              <a:buAutoNum type="arabicPeriod"/>
            </a:pPr>
            <a:r>
              <a:rPr lang="en-US" sz="2800" dirty="0"/>
              <a:t>Fixed Price with Economic Price</a:t>
            </a:r>
          </a:p>
          <a:p>
            <a:pPr marL="739775" indent="0">
              <a:spcBef>
                <a:spcPts val="600"/>
              </a:spcBef>
              <a:spcAft>
                <a:spcPts val="0"/>
              </a:spcAft>
              <a:buNone/>
            </a:pPr>
            <a:r>
              <a:rPr lang="en-US" sz="2800" dirty="0"/>
              <a:t>Adjustment (FP-EPA</a:t>
            </a:r>
            <a:r>
              <a:rPr lang="en-US" sz="2800" dirty="0" smtClean="0"/>
              <a:t>) – inflation, price increase for commodities</a:t>
            </a: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9591B477-34BD-40EC-A5A1-4E03829F34D4}" type="slidenum">
              <a:rPr lang="en-US" smtClean="0"/>
              <a:pPr>
                <a:defRPr/>
              </a:pPr>
              <a:t>15</a:t>
            </a:fld>
            <a:endParaRPr lang="en-US" dirty="0"/>
          </a:p>
        </p:txBody>
      </p:sp>
    </p:spTree>
    <p:extLst>
      <p:ext uri="{BB962C8B-B14F-4D97-AF65-F5344CB8AC3E}">
        <p14:creationId xmlns:p14="http://schemas.microsoft.com/office/powerpoint/2010/main" val="56916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dirty="0" smtClean="0"/>
              <a:t>Cost Reimbursable Contracts</a:t>
            </a:r>
          </a:p>
        </p:txBody>
      </p:sp>
      <p:sp>
        <p:nvSpPr>
          <p:cNvPr id="30722" name="Rectangle 3"/>
          <p:cNvSpPr>
            <a:spLocks noGrp="1" noChangeArrowheads="1"/>
          </p:cNvSpPr>
          <p:nvPr>
            <p:ph idx="1"/>
          </p:nvPr>
        </p:nvSpPr>
        <p:spPr>
          <a:xfrm>
            <a:off x="381000" y="1447800"/>
            <a:ext cx="8458200" cy="4029075"/>
          </a:xfrm>
        </p:spPr>
        <p:txBody>
          <a:bodyPr>
            <a:normAutofit/>
          </a:bodyPr>
          <a:lstStyle/>
          <a:p>
            <a:pPr marL="457200" indent="-457200" eaLnBrk="1" hangingPunct="1"/>
            <a:r>
              <a:rPr lang="en-US" b="1" dirty="0" smtClean="0"/>
              <a:t>Cost plus incentive fee (CPIF)</a:t>
            </a:r>
            <a:r>
              <a:rPr lang="en-US" dirty="0" smtClean="0"/>
              <a:t>: </a:t>
            </a:r>
          </a:p>
          <a:p>
            <a:pPr marL="712788" lvl="1" indent="-457200" eaLnBrk="1" hangingPunct="1"/>
            <a:r>
              <a:rPr lang="en-US" dirty="0" smtClean="0"/>
              <a:t>performance costs plus a </a:t>
            </a:r>
            <a:r>
              <a:rPr lang="en-US" b="1" dirty="0" smtClean="0"/>
              <a:t>predetermined fee and an incentive bonus which is measurable – say meeting targets..)</a:t>
            </a:r>
          </a:p>
          <a:p>
            <a:pPr marL="457200" indent="-457200" eaLnBrk="1" hangingPunct="1"/>
            <a:endParaRPr lang="en-US" b="1" dirty="0" smtClean="0"/>
          </a:p>
          <a:p>
            <a:pPr marL="457200" indent="-457200" eaLnBrk="1" hangingPunct="1"/>
            <a:r>
              <a:rPr lang="en-US" b="1" dirty="0" smtClean="0"/>
              <a:t>Cost plus fixed fee (CPFF)</a:t>
            </a:r>
            <a:r>
              <a:rPr lang="en-US" dirty="0" smtClean="0"/>
              <a:t>: </a:t>
            </a:r>
          </a:p>
          <a:p>
            <a:pPr marL="712788" lvl="1" indent="-457200" eaLnBrk="1" hangingPunct="1"/>
            <a:r>
              <a:rPr lang="en-US" dirty="0" smtClean="0"/>
              <a:t>performance costs plus a fixed fee payment usually based on a </a:t>
            </a:r>
            <a:r>
              <a:rPr lang="en-US" b="1" dirty="0" smtClean="0"/>
              <a:t>percentage of estimated costs</a:t>
            </a:r>
          </a:p>
          <a:p>
            <a:pPr marL="457200" indent="-457200" eaLnBrk="1" hangingPunct="1"/>
            <a:endParaRPr lang="en-US" b="1" dirty="0" smtClean="0"/>
          </a:p>
          <a:p>
            <a:pPr marL="457200" indent="-457200" eaLnBrk="1" hangingPunct="1"/>
            <a:endParaRPr lang="en-US" dirty="0" smtClean="0"/>
          </a:p>
        </p:txBody>
      </p:sp>
      <p:sp>
        <p:nvSpPr>
          <p:cNvPr id="30724"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DE7EDF23-C3E7-42A6-8B7A-0203D2AFC03B}"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Contract </a:t>
            </a:r>
            <a:r>
              <a:rPr lang="en-US" dirty="0" smtClean="0"/>
              <a:t>Types versus Risk</a:t>
            </a:r>
          </a:p>
        </p:txBody>
      </p:sp>
      <p:sp>
        <p:nvSpPr>
          <p:cNvPr id="31747"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32CE161C-AC0E-4B43-846C-EC292381FB0F}" type="slidenum">
              <a:rPr lang="en-US"/>
              <a:pPr>
                <a:defRPr/>
              </a:pPr>
              <a:t>17</a:t>
            </a:fld>
            <a:endParaRPr lang="en-US" dirty="0"/>
          </a:p>
        </p:txBody>
      </p:sp>
      <p:pic>
        <p:nvPicPr>
          <p:cNvPr id="31749" name="Picture 6" descr="86921_12_F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276475"/>
            <a:ext cx="8382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eaLnBrk="1" hangingPunct="1">
              <a:defRPr/>
            </a:pPr>
            <a:r>
              <a:rPr lang="en-US" dirty="0" smtClean="0"/>
              <a:t>Media Snapshot</a:t>
            </a:r>
            <a:endParaRPr lang="en-US" dirty="0"/>
          </a:p>
        </p:txBody>
      </p:sp>
      <p:sp>
        <p:nvSpPr>
          <p:cNvPr id="32770" name="Content Placeholder 1"/>
          <p:cNvSpPr>
            <a:spLocks noGrp="1"/>
          </p:cNvSpPr>
          <p:nvPr>
            <p:ph idx="1"/>
          </p:nvPr>
        </p:nvSpPr>
        <p:spPr>
          <a:xfrm>
            <a:off x="76200" y="1066800"/>
            <a:ext cx="8534400" cy="4495800"/>
          </a:xfrm>
        </p:spPr>
        <p:txBody>
          <a:bodyPr>
            <a:normAutofit fontScale="92500"/>
          </a:bodyPr>
          <a:lstStyle/>
          <a:p>
            <a:pPr marL="109537" indent="0" eaLnBrk="1" hangingPunct="1">
              <a:buNone/>
            </a:pPr>
            <a:r>
              <a:rPr lang="en-US" sz="2400" dirty="0" smtClean="0"/>
              <a:t>Contract incentives can be extremely effective; on August 1, 2007, tragedy struck Minneapolis, Minnesota, when a bridge on I-35W collapsed, </a:t>
            </a:r>
            <a:r>
              <a:rPr lang="en-US" sz="2400" b="1" dirty="0" smtClean="0"/>
              <a:t>killing 13 motorists, injuring 150 people</a:t>
            </a:r>
            <a:r>
              <a:rPr lang="en-US" sz="2400" dirty="0" smtClean="0"/>
              <a:t>, and leaving a mass of concrete and steel in the river and on its banks</a:t>
            </a:r>
          </a:p>
          <a:p>
            <a:pPr eaLnBrk="1" hangingPunct="1"/>
            <a:endParaRPr lang="en-US" sz="2400" dirty="0" smtClean="0"/>
          </a:p>
          <a:p>
            <a:pPr marL="109537" indent="0" eaLnBrk="1" hangingPunct="1">
              <a:buNone/>
            </a:pPr>
            <a:r>
              <a:rPr lang="en-US" sz="2400" dirty="0" smtClean="0"/>
              <a:t>Peter Sanderson, project manager for the joint venture of Flatiron-Manson led his team in completing the project; the contractors earned </a:t>
            </a:r>
            <a:r>
              <a:rPr lang="en-US" sz="2400" b="1" dirty="0" smtClean="0"/>
              <a:t>$25 million in incentive fees on top of their $234 million contract </a:t>
            </a:r>
            <a:r>
              <a:rPr lang="en-US" sz="2400" dirty="0" smtClean="0"/>
              <a:t>for completing the </a:t>
            </a:r>
            <a:r>
              <a:rPr lang="en-US" sz="2400" b="1" dirty="0" smtClean="0"/>
              <a:t>bridge three months ahead </a:t>
            </a:r>
            <a:r>
              <a:rPr lang="en-US" sz="2400" dirty="0" smtClean="0"/>
              <a:t>of schedule</a:t>
            </a:r>
          </a:p>
          <a:p>
            <a:pPr eaLnBrk="1" hangingPunct="1"/>
            <a:endParaRPr lang="en-US" sz="2400" dirty="0" smtClean="0"/>
          </a:p>
          <a:p>
            <a:pPr marL="109537" indent="0" eaLnBrk="1" hangingPunct="1">
              <a:buNone/>
            </a:pPr>
            <a:r>
              <a:rPr lang="en-US" sz="2400" b="1" dirty="0" err="1" smtClean="0"/>
              <a:t>MnDOT</a:t>
            </a:r>
            <a:r>
              <a:rPr lang="en-US" sz="2400" b="1" dirty="0" smtClean="0"/>
              <a:t> justified </a:t>
            </a:r>
            <a:r>
              <a:rPr lang="en-US" sz="2400" dirty="0" smtClean="0"/>
              <a:t>the incentive payment by saying that each day the bridge was closed, it </a:t>
            </a:r>
            <a:r>
              <a:rPr lang="en-US" sz="2400" b="1" dirty="0" smtClean="0"/>
              <a:t>cost road users more than $400,000</a:t>
            </a:r>
            <a:endParaRPr lang="en-US" b="1" dirty="0" smtClean="0"/>
          </a:p>
          <a:p>
            <a:pPr eaLnBrk="1" hangingPunct="1"/>
            <a:endParaRPr lang="en-US" dirty="0" smtClean="0"/>
          </a:p>
          <a:p>
            <a:pPr eaLnBrk="1" hangingPunct="1"/>
            <a:endParaRPr lang="en-US" dirty="0" smtClean="0"/>
          </a:p>
          <a:p>
            <a:pPr eaLnBrk="1" hangingPunct="1"/>
            <a:endParaRPr lang="en-US" dirty="0" smtClean="0"/>
          </a:p>
        </p:txBody>
      </p:sp>
      <p:sp>
        <p:nvSpPr>
          <p:cNvPr id="32772"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FE7BBFEB-A5D3-481E-9358-8F087C244FD2}"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Assignment</a:t>
            </a:r>
            <a:endParaRPr lang="en-US" dirty="0"/>
          </a:p>
        </p:txBody>
      </p:sp>
      <p:sp>
        <p:nvSpPr>
          <p:cNvPr id="2" name="Content Placeholder 1"/>
          <p:cNvSpPr>
            <a:spLocks noGrp="1"/>
          </p:cNvSpPr>
          <p:nvPr>
            <p:ph idx="1"/>
          </p:nvPr>
        </p:nvSpPr>
        <p:spPr/>
        <p:txBody>
          <a:bodyPr/>
          <a:lstStyle/>
          <a:p>
            <a:r>
              <a:rPr lang="en-US" dirty="0" smtClean="0"/>
              <a:t>From your experiences; in teams provide some real-life examples of where you have seen collusion between Buyer and seller, Buyer alone and seller alone in procurement.</a:t>
            </a:r>
            <a:endParaRPr lang="en-US" dirty="0"/>
          </a:p>
        </p:txBody>
      </p:sp>
      <p:sp>
        <p:nvSpPr>
          <p:cNvPr id="4" name="Slide Number Placeholder 3"/>
          <p:cNvSpPr>
            <a:spLocks noGrp="1"/>
          </p:cNvSpPr>
          <p:nvPr>
            <p:ph type="sldNum" sz="quarter" idx="12"/>
          </p:nvPr>
        </p:nvSpPr>
        <p:spPr/>
        <p:txBody>
          <a:bodyPr/>
          <a:lstStyle/>
          <a:p>
            <a:pPr>
              <a:defRPr/>
            </a:pPr>
            <a:fld id="{9591B477-34BD-40EC-A5A1-4E03829F34D4}" type="slidenum">
              <a:rPr lang="en-US" smtClean="0"/>
              <a:pPr>
                <a:defRPr/>
              </a:pPr>
              <a:t>19</a:t>
            </a:fld>
            <a:endParaRPr lang="en-US" dirty="0"/>
          </a:p>
        </p:txBody>
      </p:sp>
    </p:spTree>
    <p:extLst>
      <p:ext uri="{BB962C8B-B14F-4D97-AF65-F5344CB8AC3E}">
        <p14:creationId xmlns:p14="http://schemas.microsoft.com/office/powerpoint/2010/main" val="864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defRPr/>
            </a:pPr>
            <a:r>
              <a:rPr lang="en-US" dirty="0" smtClean="0"/>
              <a:t>Importance of Project Procurement Management</a:t>
            </a:r>
          </a:p>
        </p:txBody>
      </p:sp>
      <p:sp>
        <p:nvSpPr>
          <p:cNvPr id="15362" name="Rectangle 3"/>
          <p:cNvSpPr>
            <a:spLocks noGrp="1" noChangeArrowheads="1"/>
          </p:cNvSpPr>
          <p:nvPr>
            <p:ph idx="1"/>
          </p:nvPr>
        </p:nvSpPr>
        <p:spPr>
          <a:xfrm>
            <a:off x="152400" y="1905000"/>
            <a:ext cx="8458200" cy="4267200"/>
          </a:xfrm>
        </p:spPr>
        <p:txBody>
          <a:bodyPr/>
          <a:lstStyle/>
          <a:p>
            <a:pPr marL="457200" indent="-457200" eaLnBrk="1" hangingPunct="1">
              <a:spcBef>
                <a:spcPct val="60000"/>
              </a:spcBef>
            </a:pPr>
            <a:r>
              <a:rPr lang="en-US" b="1" dirty="0" smtClean="0"/>
              <a:t>Procurement </a:t>
            </a:r>
            <a:r>
              <a:rPr lang="en-US" dirty="0" smtClean="0"/>
              <a:t>means acquiring goods and/or services from an outside source</a:t>
            </a:r>
          </a:p>
          <a:p>
            <a:pPr marL="457200" indent="-457200" eaLnBrk="1" hangingPunct="1">
              <a:spcBef>
                <a:spcPct val="60000"/>
              </a:spcBef>
            </a:pPr>
            <a:r>
              <a:rPr lang="en-US" dirty="0" smtClean="0"/>
              <a:t>Other terms include purchasing and outsourcing</a:t>
            </a:r>
          </a:p>
          <a:p>
            <a:pPr marL="457200" indent="-457200" eaLnBrk="1" hangingPunct="1">
              <a:spcBef>
                <a:spcPct val="60000"/>
              </a:spcBef>
            </a:pPr>
            <a:r>
              <a:rPr lang="en-US" dirty="0" smtClean="0"/>
              <a:t>People continue to debate whether offshore outsourcing helps their own country or not</a:t>
            </a:r>
          </a:p>
          <a:p>
            <a:pPr marL="457200" indent="-457200" eaLnBrk="1" hangingPunct="1">
              <a:spcBef>
                <a:spcPct val="60000"/>
              </a:spcBef>
            </a:pPr>
            <a:endParaRPr lang="en-US" dirty="0" smtClean="0"/>
          </a:p>
        </p:txBody>
      </p:sp>
      <p:sp>
        <p:nvSpPr>
          <p:cNvPr id="15364"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BFE4D9BA-D578-4E02-8307-A05DA40F627E}"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dirty="0" smtClean="0"/>
              <a:t>Procurement Management Plan</a:t>
            </a:r>
          </a:p>
        </p:txBody>
      </p:sp>
      <p:sp>
        <p:nvSpPr>
          <p:cNvPr id="34818" name="Rectangle 3"/>
          <p:cNvSpPr>
            <a:spLocks noGrp="1" noChangeArrowheads="1"/>
          </p:cNvSpPr>
          <p:nvPr>
            <p:ph idx="1"/>
          </p:nvPr>
        </p:nvSpPr>
        <p:spPr/>
        <p:txBody>
          <a:bodyPr/>
          <a:lstStyle/>
          <a:p>
            <a:pPr eaLnBrk="1" hangingPunct="1">
              <a:spcBef>
                <a:spcPct val="100000"/>
              </a:spcBef>
            </a:pPr>
            <a:r>
              <a:rPr lang="en-US" smtClean="0"/>
              <a:t>Describes how the procurement processes will be managed, from developing documentation for making outside purchases or acquisitions to contract closure</a:t>
            </a:r>
          </a:p>
          <a:p>
            <a:pPr eaLnBrk="1" hangingPunct="1">
              <a:spcBef>
                <a:spcPct val="100000"/>
              </a:spcBef>
            </a:pPr>
            <a:r>
              <a:rPr lang="en-US" smtClean="0"/>
              <a:t>Contents vary based on project needs</a:t>
            </a:r>
          </a:p>
        </p:txBody>
      </p:sp>
      <p:sp>
        <p:nvSpPr>
          <p:cNvPr id="3482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17EEA850-97E2-47A7-9037-55684E4FC2D8}"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defRPr/>
            </a:pPr>
            <a:r>
              <a:rPr lang="en-US" dirty="0" smtClean="0"/>
              <a:t>Contract Statement of Work (SOW)</a:t>
            </a:r>
          </a:p>
        </p:txBody>
      </p:sp>
      <p:sp>
        <p:nvSpPr>
          <p:cNvPr id="35842" name="Rectangle 3"/>
          <p:cNvSpPr>
            <a:spLocks noGrp="1" noChangeArrowheads="1"/>
          </p:cNvSpPr>
          <p:nvPr>
            <p:ph idx="1"/>
          </p:nvPr>
        </p:nvSpPr>
        <p:spPr>
          <a:xfrm>
            <a:off x="381000" y="1371600"/>
            <a:ext cx="8458200" cy="4572000"/>
          </a:xfrm>
        </p:spPr>
        <p:txBody>
          <a:bodyPr/>
          <a:lstStyle/>
          <a:p>
            <a:pPr eaLnBrk="1" hangingPunct="1">
              <a:spcBef>
                <a:spcPct val="60000"/>
              </a:spcBef>
            </a:pPr>
            <a:r>
              <a:rPr lang="en-US" dirty="0" smtClean="0"/>
              <a:t>A </a:t>
            </a:r>
            <a:r>
              <a:rPr lang="en-US" b="1" dirty="0" smtClean="0"/>
              <a:t>statement of work</a:t>
            </a:r>
            <a:r>
              <a:rPr lang="en-US" dirty="0" smtClean="0"/>
              <a:t> is a description of the work required for the procurement</a:t>
            </a:r>
          </a:p>
          <a:p>
            <a:pPr eaLnBrk="1" hangingPunct="1">
              <a:spcBef>
                <a:spcPct val="60000"/>
              </a:spcBef>
            </a:pPr>
            <a:r>
              <a:rPr lang="en-US" b="1" dirty="0" smtClean="0"/>
              <a:t>contract statement of work is </a:t>
            </a:r>
            <a:r>
              <a:rPr lang="en-US" dirty="0" smtClean="0"/>
              <a:t>for contracts alone</a:t>
            </a:r>
          </a:p>
          <a:p>
            <a:pPr eaLnBrk="1" hangingPunct="1">
              <a:spcBef>
                <a:spcPct val="60000"/>
              </a:spcBef>
            </a:pPr>
            <a:r>
              <a:rPr lang="en-US" dirty="0" smtClean="0"/>
              <a:t>A SOW is a specific  </a:t>
            </a:r>
            <a:r>
              <a:rPr lang="en-US" b="1" dirty="0" smtClean="0"/>
              <a:t>scope statement</a:t>
            </a:r>
          </a:p>
          <a:p>
            <a:pPr eaLnBrk="1" hangingPunct="1">
              <a:spcBef>
                <a:spcPct val="60000"/>
              </a:spcBef>
            </a:pPr>
            <a:r>
              <a:rPr lang="en-US" dirty="0" smtClean="0">
                <a:solidFill>
                  <a:srgbClr val="FF0000"/>
                </a:solidFill>
              </a:rPr>
              <a:t>A good SOW gives bidders a better understanding of the buyer’s expectations</a:t>
            </a:r>
          </a:p>
        </p:txBody>
      </p:sp>
      <p:sp>
        <p:nvSpPr>
          <p:cNvPr id="35844"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47C544FC-2886-4194-A33B-91F5A4036C8D}"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smtClean="0"/>
              <a:t>Statement of Work (SOW) Template</a:t>
            </a:r>
          </a:p>
        </p:txBody>
      </p:sp>
      <p:sp>
        <p:nvSpPr>
          <p:cNvPr id="36867"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9137A269-9449-4577-B108-D67BF94DA498}" type="slidenum">
              <a:rPr lang="en-US"/>
              <a:pPr>
                <a:defRPr/>
              </a:pPr>
              <a:t>22</a:t>
            </a:fld>
            <a:endParaRPr lang="en-US" dirty="0"/>
          </a:p>
        </p:txBody>
      </p:sp>
      <p:pic>
        <p:nvPicPr>
          <p:cNvPr id="36869" name="Picture 6" descr="86921_12_F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04900"/>
            <a:ext cx="5715000"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382000" cy="838200"/>
          </a:xfrm>
        </p:spPr>
        <p:txBody>
          <a:bodyPr/>
          <a:lstStyle/>
          <a:p>
            <a:pPr eaLnBrk="1" hangingPunct="1">
              <a:defRPr/>
            </a:pPr>
            <a:r>
              <a:rPr lang="en-US" dirty="0" smtClean="0"/>
              <a:t>Procurement Documents</a:t>
            </a:r>
          </a:p>
        </p:txBody>
      </p:sp>
      <p:sp>
        <p:nvSpPr>
          <p:cNvPr id="37890" name="Rectangle 3"/>
          <p:cNvSpPr>
            <a:spLocks noGrp="1" noChangeArrowheads="1"/>
          </p:cNvSpPr>
          <p:nvPr>
            <p:ph idx="1"/>
          </p:nvPr>
        </p:nvSpPr>
        <p:spPr>
          <a:xfrm>
            <a:off x="-381000" y="1143000"/>
            <a:ext cx="8839200" cy="5410200"/>
          </a:xfrm>
        </p:spPr>
        <p:txBody>
          <a:bodyPr/>
          <a:lstStyle/>
          <a:p>
            <a:pPr marL="771525" indent="-455613" eaLnBrk="1" hangingPunct="1"/>
            <a:r>
              <a:rPr lang="en-US" b="1" dirty="0" smtClean="0"/>
              <a:t>Request for Proposals</a:t>
            </a:r>
            <a:r>
              <a:rPr lang="en-US" dirty="0" smtClean="0"/>
              <a:t>: used to solicit proposals from prospective sellers</a:t>
            </a:r>
          </a:p>
          <a:p>
            <a:pPr marL="1131888" lvl="1" eaLnBrk="1" hangingPunct="1"/>
            <a:r>
              <a:rPr lang="en-US" sz="2400" dirty="0" smtClean="0"/>
              <a:t>A </a:t>
            </a:r>
            <a:r>
              <a:rPr lang="en-US" sz="2400" b="1" dirty="0" smtClean="0"/>
              <a:t>proposal</a:t>
            </a:r>
            <a:r>
              <a:rPr lang="en-US" sz="2400" dirty="0" smtClean="0"/>
              <a:t> is a document prepared by a seller when there are different approaches for meeting buyer needs</a:t>
            </a:r>
          </a:p>
          <a:p>
            <a:pPr marL="1131888" lvl="1" eaLnBrk="1" hangingPunct="1"/>
            <a:r>
              <a:rPr lang="en-US" dirty="0" smtClean="0"/>
              <a:t> </a:t>
            </a:r>
          </a:p>
          <a:p>
            <a:pPr marL="771525" indent="-455613" eaLnBrk="1" hangingPunct="1"/>
            <a:r>
              <a:rPr lang="en-US" b="1" dirty="0" smtClean="0"/>
              <a:t>Requests for Quotes</a:t>
            </a:r>
            <a:r>
              <a:rPr lang="en-US" dirty="0" smtClean="0"/>
              <a:t>: used to solicit quotes or bids from prospective suppliers</a:t>
            </a:r>
          </a:p>
          <a:p>
            <a:pPr marL="1131888" lvl="1" eaLnBrk="1" hangingPunct="1"/>
            <a:r>
              <a:rPr lang="en-US" sz="2400" dirty="0" smtClean="0"/>
              <a:t>A</a:t>
            </a:r>
            <a:r>
              <a:rPr lang="en-US" sz="2400" b="1" dirty="0" smtClean="0"/>
              <a:t> bid</a:t>
            </a:r>
            <a:r>
              <a:rPr lang="en-US" sz="2400" dirty="0" smtClean="0"/>
              <a:t>, also called a </a:t>
            </a:r>
            <a:r>
              <a:rPr lang="en-US" sz="2400" b="1" dirty="0" smtClean="0"/>
              <a:t>tender or quote </a:t>
            </a:r>
            <a:r>
              <a:rPr lang="en-US" sz="2400" dirty="0" smtClean="0"/>
              <a:t>(short for quotation), is a document prepared by sellers providing pricing for standard items that have been clearly defined by the buyer</a:t>
            </a:r>
            <a:r>
              <a:rPr lang="en-US" dirty="0" smtClean="0"/>
              <a:t> </a:t>
            </a:r>
          </a:p>
        </p:txBody>
      </p:sp>
      <p:sp>
        <p:nvSpPr>
          <p:cNvPr id="37892"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C276894E-A76A-429B-BB34-7F1302084234}"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smtClean="0"/>
              <a:t>Request for Proposal (RFP) Template</a:t>
            </a:r>
          </a:p>
        </p:txBody>
      </p:sp>
      <p:sp>
        <p:nvSpPr>
          <p:cNvPr id="38915"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3BAF711A-6743-4F49-9667-1D16E44E3196}" type="slidenum">
              <a:rPr lang="en-US"/>
              <a:pPr>
                <a:defRPr/>
              </a:pPr>
              <a:t>24</a:t>
            </a:fld>
            <a:endParaRPr lang="en-US" dirty="0"/>
          </a:p>
        </p:txBody>
      </p:sp>
      <p:pic>
        <p:nvPicPr>
          <p:cNvPr id="38917" name="Picture 6" descr="86921_12_F0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96975"/>
            <a:ext cx="64008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dirty="0" smtClean="0"/>
              <a:t>Evaluation Criteria</a:t>
            </a:r>
          </a:p>
        </p:txBody>
      </p:sp>
      <p:sp>
        <p:nvSpPr>
          <p:cNvPr id="39938" name="Rectangle 3"/>
          <p:cNvSpPr>
            <a:spLocks noGrp="1" noChangeArrowheads="1"/>
          </p:cNvSpPr>
          <p:nvPr>
            <p:ph idx="1"/>
          </p:nvPr>
        </p:nvSpPr>
        <p:spPr/>
        <p:txBody>
          <a:bodyPr/>
          <a:lstStyle/>
          <a:p>
            <a:pPr eaLnBrk="1" hangingPunct="1">
              <a:spcBef>
                <a:spcPct val="100000"/>
              </a:spcBef>
            </a:pPr>
            <a:r>
              <a:rPr lang="en-US" dirty="0" smtClean="0"/>
              <a:t>It’s important to prepare some form of evaluation criteria, preferably before issuing a formal RFP or RFQ</a:t>
            </a:r>
          </a:p>
          <a:p>
            <a:pPr eaLnBrk="1" hangingPunct="1">
              <a:spcBef>
                <a:spcPct val="100000"/>
              </a:spcBef>
            </a:pPr>
            <a:r>
              <a:rPr lang="en-US" dirty="0" smtClean="0"/>
              <a:t>Can require a </a:t>
            </a:r>
            <a:r>
              <a:rPr lang="en-US" b="1" dirty="0" smtClean="0"/>
              <a:t>technical presentation </a:t>
            </a:r>
            <a:r>
              <a:rPr lang="en-US" dirty="0" smtClean="0"/>
              <a:t>as part of a proposal</a:t>
            </a:r>
          </a:p>
        </p:txBody>
      </p:sp>
      <p:sp>
        <p:nvSpPr>
          <p:cNvPr id="3994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5602DCCA-1DE4-4E0F-AF95-8CF398E754FA}"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Conducting Procurements</a:t>
            </a:r>
            <a:endParaRPr lang="en-US" dirty="0"/>
          </a:p>
        </p:txBody>
      </p:sp>
      <p:sp>
        <p:nvSpPr>
          <p:cNvPr id="40962" name="Content Placeholder 1"/>
          <p:cNvSpPr>
            <a:spLocks noGrp="1"/>
          </p:cNvSpPr>
          <p:nvPr>
            <p:ph idx="1"/>
          </p:nvPr>
        </p:nvSpPr>
        <p:spPr/>
        <p:txBody>
          <a:bodyPr/>
          <a:lstStyle/>
          <a:p>
            <a:pPr eaLnBrk="1" hangingPunct="1"/>
            <a:r>
              <a:rPr lang="en-US" dirty="0" smtClean="0"/>
              <a:t>Deciding whom to ask to do the work</a:t>
            </a:r>
          </a:p>
          <a:p>
            <a:pPr eaLnBrk="1" hangingPunct="1"/>
            <a:r>
              <a:rPr lang="en-US" dirty="0" smtClean="0"/>
              <a:t>Sending appropriate documentation to potential sellers</a:t>
            </a:r>
          </a:p>
          <a:p>
            <a:pPr eaLnBrk="1" hangingPunct="1"/>
            <a:r>
              <a:rPr lang="en-US" dirty="0" smtClean="0"/>
              <a:t>Obtaining proposals or bids</a:t>
            </a:r>
          </a:p>
          <a:p>
            <a:pPr eaLnBrk="1" hangingPunct="1"/>
            <a:r>
              <a:rPr lang="en-US" dirty="0" smtClean="0"/>
              <a:t>Selecting a seller</a:t>
            </a:r>
          </a:p>
          <a:p>
            <a:pPr eaLnBrk="1" hangingPunct="1"/>
            <a:r>
              <a:rPr lang="en-US" dirty="0" smtClean="0"/>
              <a:t>Awarding a contract</a:t>
            </a:r>
          </a:p>
          <a:p>
            <a:pPr eaLnBrk="1" hangingPunct="1"/>
            <a:endParaRPr lang="en-US" dirty="0" smtClean="0"/>
          </a:p>
        </p:txBody>
      </p:sp>
      <p:sp>
        <p:nvSpPr>
          <p:cNvPr id="40964"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B4B0320D-F30C-4617-8AA8-AEEBB978FCD3}"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dirty="0" smtClean="0"/>
              <a:t>Approaches for Procurement</a:t>
            </a:r>
          </a:p>
        </p:txBody>
      </p:sp>
      <p:sp>
        <p:nvSpPr>
          <p:cNvPr id="41986" name="Rectangle 3"/>
          <p:cNvSpPr>
            <a:spLocks noGrp="1" noChangeArrowheads="1"/>
          </p:cNvSpPr>
          <p:nvPr>
            <p:ph idx="1"/>
          </p:nvPr>
        </p:nvSpPr>
        <p:spPr>
          <a:xfrm>
            <a:off x="381000" y="1600200"/>
            <a:ext cx="8186738" cy="4267200"/>
          </a:xfrm>
        </p:spPr>
        <p:txBody>
          <a:bodyPr/>
          <a:lstStyle/>
          <a:p>
            <a:pPr marL="457200" indent="-457200" eaLnBrk="1" hangingPunct="1"/>
            <a:r>
              <a:rPr lang="en-US" sz="2600" dirty="0" smtClean="0"/>
              <a:t>Organizations can </a:t>
            </a:r>
            <a:r>
              <a:rPr lang="en-US" sz="2600" b="1" dirty="0" smtClean="0"/>
              <a:t>advertise</a:t>
            </a:r>
            <a:r>
              <a:rPr lang="en-US" sz="2600" dirty="0" smtClean="0"/>
              <a:t> to procure goods and services in several ways:</a:t>
            </a:r>
          </a:p>
          <a:p>
            <a:pPr marL="457200" indent="-457200" eaLnBrk="1" hangingPunct="1"/>
            <a:endParaRPr lang="en-US" sz="2600" dirty="0" smtClean="0"/>
          </a:p>
          <a:p>
            <a:pPr marL="1027113" lvl="1" indent="-455613" eaLnBrk="1" hangingPunct="1"/>
            <a:r>
              <a:rPr lang="en-US" dirty="0" smtClean="0"/>
              <a:t>Approaching the preferred vendor</a:t>
            </a:r>
          </a:p>
          <a:p>
            <a:pPr marL="1027113" lvl="1" indent="-455613" eaLnBrk="1" hangingPunct="1"/>
            <a:r>
              <a:rPr lang="en-US" dirty="0" smtClean="0"/>
              <a:t>Approaching several potential vendors</a:t>
            </a:r>
          </a:p>
          <a:p>
            <a:pPr marL="1027113" lvl="1" indent="-455613" eaLnBrk="1" hangingPunct="1"/>
            <a:r>
              <a:rPr lang="en-US" dirty="0" smtClean="0"/>
              <a:t>Advertising to anyone interested</a:t>
            </a:r>
          </a:p>
          <a:p>
            <a:pPr marL="1027113" lvl="1" indent="-455613" eaLnBrk="1" hangingPunct="1"/>
            <a:endParaRPr lang="en-US" dirty="0" smtClean="0"/>
          </a:p>
          <a:p>
            <a:pPr marL="457200" indent="-457200" eaLnBrk="1" hangingPunct="1"/>
            <a:r>
              <a:rPr lang="en-US" sz="2600" b="1" dirty="0" smtClean="0"/>
              <a:t>A bidders’ conference </a:t>
            </a:r>
            <a:r>
              <a:rPr lang="en-US" sz="2600" dirty="0" smtClean="0"/>
              <a:t>can help clarify the buyer’s expectations</a:t>
            </a:r>
          </a:p>
          <a:p>
            <a:pPr marL="457200" indent="-457200" eaLnBrk="1" hangingPunct="1">
              <a:lnSpc>
                <a:spcPct val="90000"/>
              </a:lnSpc>
              <a:buFont typeface="Wingdings" pitchFamily="2" charset="2"/>
              <a:buNone/>
            </a:pPr>
            <a:endParaRPr lang="en-US" sz="2600" dirty="0" smtClean="0"/>
          </a:p>
        </p:txBody>
      </p:sp>
      <p:sp>
        <p:nvSpPr>
          <p:cNvPr id="41988"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0654D348-3BE2-4FC5-ABF2-E1F999F6F0FB}"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dirty="0" smtClean="0"/>
              <a:t>Source Selection</a:t>
            </a:r>
          </a:p>
        </p:txBody>
      </p:sp>
      <p:sp>
        <p:nvSpPr>
          <p:cNvPr id="43010" name="Rectangle 3"/>
          <p:cNvSpPr>
            <a:spLocks noGrp="1" noChangeArrowheads="1"/>
          </p:cNvSpPr>
          <p:nvPr>
            <p:ph idx="1"/>
          </p:nvPr>
        </p:nvSpPr>
        <p:spPr/>
        <p:txBody>
          <a:bodyPr/>
          <a:lstStyle/>
          <a:p>
            <a:pPr eaLnBrk="1" hangingPunct="1">
              <a:spcBef>
                <a:spcPct val="100000"/>
              </a:spcBef>
            </a:pPr>
            <a:r>
              <a:rPr lang="en-US" smtClean="0"/>
              <a:t>Evaluating proposals or bids from sellers</a:t>
            </a:r>
          </a:p>
          <a:p>
            <a:pPr eaLnBrk="1" hangingPunct="1">
              <a:spcBef>
                <a:spcPct val="100000"/>
              </a:spcBef>
            </a:pPr>
            <a:r>
              <a:rPr lang="en-US" smtClean="0"/>
              <a:t>Choosing the best one</a:t>
            </a:r>
          </a:p>
          <a:p>
            <a:pPr eaLnBrk="1" hangingPunct="1">
              <a:spcBef>
                <a:spcPct val="100000"/>
              </a:spcBef>
            </a:pPr>
            <a:r>
              <a:rPr lang="en-US" smtClean="0"/>
              <a:t>Negotiating the contract</a:t>
            </a:r>
          </a:p>
          <a:p>
            <a:pPr eaLnBrk="1" hangingPunct="1">
              <a:spcBef>
                <a:spcPct val="100000"/>
              </a:spcBef>
            </a:pPr>
            <a:r>
              <a:rPr lang="en-US" smtClean="0"/>
              <a:t>Awarding the contract</a:t>
            </a:r>
          </a:p>
        </p:txBody>
      </p:sp>
      <p:sp>
        <p:nvSpPr>
          <p:cNvPr id="43012"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4C15460D-C889-4A48-90D9-540968CCBF6C}"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defRPr/>
            </a:pPr>
            <a:r>
              <a:rPr lang="en-US" dirty="0" smtClean="0"/>
              <a:t>Sample Proposal Evaluation Sheet</a:t>
            </a:r>
          </a:p>
        </p:txBody>
      </p:sp>
      <p:sp>
        <p:nvSpPr>
          <p:cNvPr id="44035"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97D7BDD7-C618-4D9D-8C00-38575B657F5F}" type="slidenum">
              <a:rPr lang="en-US"/>
              <a:pPr>
                <a:defRPr/>
              </a:pPr>
              <a:t>29</a:t>
            </a:fld>
            <a:endParaRPr lang="en-US" dirty="0"/>
          </a:p>
        </p:txBody>
      </p:sp>
      <p:pic>
        <p:nvPicPr>
          <p:cNvPr id="44037" name="Picture 6" descr="86921_12_F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11325"/>
            <a:ext cx="83820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IT Outsourcing Survey Results</a:t>
            </a:r>
            <a:endParaRPr lang="en-US" dirty="0"/>
          </a:p>
        </p:txBody>
      </p:sp>
      <p:sp>
        <p:nvSpPr>
          <p:cNvPr id="17410" name="Content Placeholder 1"/>
          <p:cNvSpPr>
            <a:spLocks noGrp="1"/>
          </p:cNvSpPr>
          <p:nvPr>
            <p:ph idx="1"/>
          </p:nvPr>
        </p:nvSpPr>
        <p:spPr/>
        <p:txBody>
          <a:bodyPr>
            <a:normAutofit/>
          </a:bodyPr>
          <a:lstStyle/>
          <a:p>
            <a:pPr eaLnBrk="1" hangingPunct="1"/>
            <a:endParaRPr lang="en-US" dirty="0" smtClean="0"/>
          </a:p>
          <a:p>
            <a:pPr eaLnBrk="1" hangingPunct="1"/>
            <a:r>
              <a:rPr lang="en-US" dirty="0" smtClean="0"/>
              <a:t>The IT function with the largest percentage of work outsourced is </a:t>
            </a:r>
            <a:r>
              <a:rPr lang="en-US" b="1" dirty="0" smtClean="0"/>
              <a:t>disaster recovery services</a:t>
            </a:r>
            <a:r>
              <a:rPr lang="en-US" dirty="0" smtClean="0"/>
              <a:t>, accounting for </a:t>
            </a:r>
            <a:r>
              <a:rPr lang="en-US" b="1" dirty="0" smtClean="0"/>
              <a:t>50 percent of total IT outsourcing</a:t>
            </a:r>
          </a:p>
          <a:p>
            <a:pPr eaLnBrk="1" hangingPunct="1"/>
            <a:endParaRPr lang="en-US" dirty="0" smtClean="0"/>
          </a:p>
          <a:p>
            <a:pPr eaLnBrk="1" hangingPunct="1"/>
            <a:r>
              <a:rPr lang="en-US" dirty="0" smtClean="0"/>
              <a:t>Even though </a:t>
            </a:r>
            <a:r>
              <a:rPr lang="en-US" b="1" dirty="0" smtClean="0"/>
              <a:t>application development and </a:t>
            </a:r>
            <a:r>
              <a:rPr lang="en-US" b="1" i="1" dirty="0" smtClean="0"/>
              <a:t>maintenance</a:t>
            </a:r>
            <a:r>
              <a:rPr lang="en-US" i="1" dirty="0" smtClean="0"/>
              <a:t> are frequently </a:t>
            </a:r>
            <a:r>
              <a:rPr lang="en-US" dirty="0" smtClean="0"/>
              <a:t>outsourced, they are a low percentage of the amount of total IT work outsourced</a:t>
            </a:r>
          </a:p>
          <a:p>
            <a:pPr eaLnBrk="1" hangingPunct="1"/>
            <a:endParaRPr lang="en-US" dirty="0" smtClean="0"/>
          </a:p>
          <a:p>
            <a:pPr eaLnBrk="1" hangingPunct="1"/>
            <a:endParaRPr lang="en-US" dirty="0" smtClean="0"/>
          </a:p>
          <a:p>
            <a:pPr eaLnBrk="1" hangingPunct="1"/>
            <a:endParaRPr lang="en-US" dirty="0" smtClean="0"/>
          </a:p>
        </p:txBody>
      </p:sp>
      <p:sp>
        <p:nvSpPr>
          <p:cNvPr id="17412"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2943FE82-C8E0-4706-9787-ACCF7A8B5787}"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dirty="0" smtClean="0"/>
              <a:t>Seller Selection</a:t>
            </a:r>
          </a:p>
        </p:txBody>
      </p:sp>
      <p:sp>
        <p:nvSpPr>
          <p:cNvPr id="45058" name="Rectangle 3"/>
          <p:cNvSpPr>
            <a:spLocks noGrp="1" noChangeArrowheads="1"/>
          </p:cNvSpPr>
          <p:nvPr>
            <p:ph idx="1"/>
          </p:nvPr>
        </p:nvSpPr>
        <p:spPr/>
        <p:txBody>
          <a:bodyPr/>
          <a:lstStyle/>
          <a:p>
            <a:pPr eaLnBrk="1" hangingPunct="1">
              <a:spcBef>
                <a:spcPct val="100000"/>
              </a:spcBef>
            </a:pPr>
            <a:r>
              <a:rPr lang="en-US" dirty="0" smtClean="0"/>
              <a:t>Organizations often do an initial evaluation of all proposals and bids and then develop a short list of potential sellers for </a:t>
            </a:r>
            <a:r>
              <a:rPr lang="en-US" b="1" dirty="0" smtClean="0"/>
              <a:t>further evaluation</a:t>
            </a:r>
          </a:p>
          <a:p>
            <a:pPr eaLnBrk="1" hangingPunct="1">
              <a:spcBef>
                <a:spcPct val="100000"/>
              </a:spcBef>
            </a:pPr>
            <a:r>
              <a:rPr lang="en-US" dirty="0" smtClean="0"/>
              <a:t>Sellers on the short list often prepare a </a:t>
            </a:r>
            <a:r>
              <a:rPr lang="en-US" b="1" dirty="0" smtClean="0"/>
              <a:t>best and final offer</a:t>
            </a:r>
            <a:r>
              <a:rPr lang="en-US" dirty="0" smtClean="0"/>
              <a:t> (BAFO)</a:t>
            </a:r>
          </a:p>
          <a:p>
            <a:pPr eaLnBrk="1" hangingPunct="1">
              <a:spcBef>
                <a:spcPct val="100000"/>
              </a:spcBef>
            </a:pPr>
            <a:r>
              <a:rPr lang="en-US" dirty="0" smtClean="0"/>
              <a:t>Final output is a </a:t>
            </a:r>
            <a:r>
              <a:rPr lang="en-US" b="1" dirty="0" smtClean="0"/>
              <a:t>contract signed </a:t>
            </a:r>
            <a:r>
              <a:rPr lang="en-US" dirty="0" smtClean="0"/>
              <a:t>by the buyer and the selected seller</a:t>
            </a:r>
          </a:p>
        </p:txBody>
      </p:sp>
      <p:sp>
        <p:nvSpPr>
          <p:cNvPr id="4506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8F811200-FD56-4CB4-BFB8-66E3C735278B}"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8382000" cy="696913"/>
          </a:xfrm>
        </p:spPr>
        <p:txBody>
          <a:bodyPr>
            <a:normAutofit fontScale="90000"/>
          </a:bodyPr>
          <a:lstStyle/>
          <a:p>
            <a:pPr eaLnBrk="1" hangingPunct="1">
              <a:defRPr/>
            </a:pPr>
            <a:r>
              <a:rPr lang="en-US" dirty="0" smtClean="0"/>
              <a:t>Administering Procurements</a:t>
            </a:r>
          </a:p>
        </p:txBody>
      </p:sp>
      <p:sp>
        <p:nvSpPr>
          <p:cNvPr id="46082" name="Rectangle 3"/>
          <p:cNvSpPr>
            <a:spLocks noGrp="1" noChangeArrowheads="1"/>
          </p:cNvSpPr>
          <p:nvPr>
            <p:ph idx="1"/>
          </p:nvPr>
        </p:nvSpPr>
        <p:spPr>
          <a:xfrm>
            <a:off x="152400" y="762001"/>
            <a:ext cx="8305800" cy="4572000"/>
          </a:xfrm>
        </p:spPr>
        <p:txBody>
          <a:bodyPr>
            <a:normAutofit/>
          </a:bodyPr>
          <a:lstStyle/>
          <a:p>
            <a:pPr marL="457200" indent="-457200" eaLnBrk="1" hangingPunct="1">
              <a:spcBef>
                <a:spcPct val="100000"/>
              </a:spcBef>
            </a:pPr>
            <a:endParaRPr lang="en-US" dirty="0" smtClean="0"/>
          </a:p>
          <a:p>
            <a:pPr marL="457200" indent="-457200" eaLnBrk="1" hangingPunct="1">
              <a:spcBef>
                <a:spcPct val="100000"/>
              </a:spcBef>
            </a:pPr>
            <a:r>
              <a:rPr lang="en-US" dirty="0" smtClean="0"/>
              <a:t>Ensures seller’s performance meets contractual obligations</a:t>
            </a:r>
          </a:p>
          <a:p>
            <a:pPr marL="457200" indent="-457200" eaLnBrk="1" hangingPunct="1">
              <a:spcBef>
                <a:spcPct val="100000"/>
              </a:spcBef>
            </a:pPr>
            <a:r>
              <a:rPr lang="en-US" dirty="0" smtClean="0"/>
              <a:t>Legal to create contracts</a:t>
            </a:r>
          </a:p>
          <a:p>
            <a:pPr marL="457200" indent="-457200" eaLnBrk="1" hangingPunct="1">
              <a:spcBef>
                <a:spcPct val="100000"/>
              </a:spcBef>
            </a:pPr>
            <a:r>
              <a:rPr lang="en-US" dirty="0" smtClean="0"/>
              <a:t>It is critical that project managers and team members watch for </a:t>
            </a:r>
            <a:r>
              <a:rPr lang="en-US" b="1" dirty="0" smtClean="0"/>
              <a:t>constructive change orders</a:t>
            </a:r>
            <a:r>
              <a:rPr lang="en-US" dirty="0" smtClean="0"/>
              <a:t>, which are oral or written acts or omissions</a:t>
            </a:r>
            <a:r>
              <a:rPr lang="en-US" b="1" dirty="0" smtClean="0"/>
              <a:t> </a:t>
            </a:r>
            <a:r>
              <a:rPr lang="en-US" dirty="0" smtClean="0"/>
              <a:t>by someone with actual or apparent authority that can be construed to have the same effect as a written change order</a:t>
            </a:r>
          </a:p>
        </p:txBody>
      </p:sp>
      <p:sp>
        <p:nvSpPr>
          <p:cNvPr id="46084"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3E5B7C19-AD42-44CB-B961-E6A51DB33DAF}"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152400"/>
            <a:ext cx="8382000" cy="785812"/>
          </a:xfrm>
        </p:spPr>
        <p:txBody>
          <a:bodyPr>
            <a:normAutofit fontScale="90000"/>
          </a:bodyPr>
          <a:lstStyle/>
          <a:p>
            <a:pPr eaLnBrk="1" hangingPunct="1">
              <a:defRPr/>
            </a:pPr>
            <a:r>
              <a:rPr lang="en-US" dirty="0" smtClean="0"/>
              <a:t>Suggestions for Change Control in Contracts</a:t>
            </a:r>
            <a:endParaRPr lang="en-US" sz="6000" dirty="0" smtClean="0"/>
          </a:p>
        </p:txBody>
      </p:sp>
      <p:sp>
        <p:nvSpPr>
          <p:cNvPr id="47106" name="Rectangle 3"/>
          <p:cNvSpPr>
            <a:spLocks noGrp="1" noChangeArrowheads="1"/>
          </p:cNvSpPr>
          <p:nvPr>
            <p:ph idx="1"/>
          </p:nvPr>
        </p:nvSpPr>
        <p:spPr>
          <a:xfrm>
            <a:off x="228600" y="1066800"/>
            <a:ext cx="8305800" cy="4724400"/>
          </a:xfrm>
        </p:spPr>
        <p:txBody>
          <a:bodyPr>
            <a:normAutofit fontScale="92500" lnSpcReduction="10000"/>
          </a:bodyPr>
          <a:lstStyle/>
          <a:p>
            <a:pPr marL="457200" indent="-457200" eaLnBrk="1" hangingPunct="1">
              <a:spcBef>
                <a:spcPct val="100000"/>
              </a:spcBef>
            </a:pPr>
            <a:endParaRPr lang="en-US" sz="2600" dirty="0" smtClean="0"/>
          </a:p>
          <a:p>
            <a:pPr marL="457200" indent="-457200" eaLnBrk="1" hangingPunct="1">
              <a:spcBef>
                <a:spcPct val="100000"/>
              </a:spcBef>
            </a:pPr>
            <a:r>
              <a:rPr lang="en-US" sz="2600" dirty="0" smtClean="0"/>
              <a:t>Changes to any part of the project need to be reviewed, approved, and documented by the same people in the same way that the original part of the plan was approved</a:t>
            </a:r>
          </a:p>
          <a:p>
            <a:pPr marL="457200" indent="-457200" eaLnBrk="1" hangingPunct="1">
              <a:spcBef>
                <a:spcPct val="100000"/>
              </a:spcBef>
            </a:pPr>
            <a:r>
              <a:rPr lang="en-US" sz="2600" dirty="0" smtClean="0"/>
              <a:t>Evaluation of any change should include an impact analysis; how will the change affect the scope, time, cost, and quality of the goods or services being provided? </a:t>
            </a:r>
          </a:p>
          <a:p>
            <a:pPr marL="457200" indent="-457200" eaLnBrk="1" hangingPunct="1">
              <a:spcBef>
                <a:spcPct val="100000"/>
              </a:spcBef>
            </a:pPr>
            <a:r>
              <a:rPr lang="en-US" sz="2600" dirty="0" smtClean="0"/>
              <a:t>Changes must be documented in writing; project team members should also document all important meetings and telephone phone calls</a:t>
            </a:r>
          </a:p>
          <a:p>
            <a:pPr marL="457200" indent="-457200" eaLnBrk="1" hangingPunct="1">
              <a:lnSpc>
                <a:spcPct val="90000"/>
              </a:lnSpc>
            </a:pPr>
            <a:endParaRPr lang="en-US" sz="2600" dirty="0" smtClean="0"/>
          </a:p>
        </p:txBody>
      </p:sp>
      <p:sp>
        <p:nvSpPr>
          <p:cNvPr id="47108"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A65E16C6-C8DF-44B4-9968-8129F207B1B2}"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defRPr/>
            </a:pPr>
            <a:r>
              <a:rPr lang="en-US" dirty="0" smtClean="0"/>
              <a:t>Suggestions for Change Control in Contracts (continued)</a:t>
            </a:r>
          </a:p>
        </p:txBody>
      </p:sp>
      <p:sp>
        <p:nvSpPr>
          <p:cNvPr id="48130" name="Rectangle 3"/>
          <p:cNvSpPr>
            <a:spLocks noGrp="1" noChangeArrowheads="1"/>
          </p:cNvSpPr>
          <p:nvPr>
            <p:ph idx="1"/>
          </p:nvPr>
        </p:nvSpPr>
        <p:spPr>
          <a:xfrm>
            <a:off x="381000" y="1447800"/>
            <a:ext cx="8458200" cy="4572000"/>
          </a:xfrm>
        </p:spPr>
        <p:txBody>
          <a:bodyPr>
            <a:normAutofit/>
          </a:bodyPr>
          <a:lstStyle/>
          <a:p>
            <a:pPr eaLnBrk="1" hangingPunct="1">
              <a:spcBef>
                <a:spcPct val="100000"/>
              </a:spcBef>
            </a:pPr>
            <a:endParaRPr lang="en-US" dirty="0" smtClean="0"/>
          </a:p>
          <a:p>
            <a:pPr eaLnBrk="1" hangingPunct="1">
              <a:spcBef>
                <a:spcPct val="100000"/>
              </a:spcBef>
            </a:pPr>
            <a:r>
              <a:rPr lang="en-US" dirty="0" smtClean="0"/>
              <a:t>Project managers and teams should stay closely involved to make sure the new system will meet business needs and work in an operational environment</a:t>
            </a:r>
          </a:p>
          <a:p>
            <a:pPr eaLnBrk="1" hangingPunct="1">
              <a:spcBef>
                <a:spcPct val="100000"/>
              </a:spcBef>
            </a:pPr>
            <a:r>
              <a:rPr lang="en-US" dirty="0" smtClean="0"/>
              <a:t>Have backup plans</a:t>
            </a:r>
          </a:p>
          <a:p>
            <a:pPr eaLnBrk="1" hangingPunct="1">
              <a:spcBef>
                <a:spcPct val="100000"/>
              </a:spcBef>
            </a:pPr>
            <a:r>
              <a:rPr lang="en-US" dirty="0" smtClean="0"/>
              <a:t>Use tools and techniques, such as a contract change control system, buyer-conducted performance reviews, inspections and audits, and so on</a:t>
            </a:r>
          </a:p>
          <a:p>
            <a:pPr eaLnBrk="1" hangingPunct="1"/>
            <a:endParaRPr lang="en-US" dirty="0" smtClean="0"/>
          </a:p>
        </p:txBody>
      </p:sp>
      <p:sp>
        <p:nvSpPr>
          <p:cNvPr id="48132"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7F20F9DB-D08D-4FD4-B6DD-C4D64BBC1A07}"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defRPr/>
            </a:pPr>
            <a:r>
              <a:rPr lang="en-US" dirty="0" smtClean="0"/>
              <a:t>Best Practice</a:t>
            </a:r>
          </a:p>
        </p:txBody>
      </p:sp>
      <p:sp>
        <p:nvSpPr>
          <p:cNvPr id="49154" name="Content Placeholder 2"/>
          <p:cNvSpPr>
            <a:spLocks noGrp="1"/>
          </p:cNvSpPr>
          <p:nvPr>
            <p:ph idx="1"/>
          </p:nvPr>
        </p:nvSpPr>
        <p:spPr/>
        <p:txBody>
          <a:bodyPr/>
          <a:lstStyle/>
          <a:p>
            <a:pPr eaLnBrk="1" hangingPunct="1"/>
            <a:r>
              <a:rPr lang="en-US" dirty="0" smtClean="0"/>
              <a:t>Accenture developed a list of best practices from experienced outsourcers throughout the world:</a:t>
            </a:r>
          </a:p>
          <a:p>
            <a:pPr eaLnBrk="1" hangingPunct="1"/>
            <a:endParaRPr lang="en-US" dirty="0" smtClean="0"/>
          </a:p>
          <a:p>
            <a:pPr marL="617538" lvl="1" indent="-342900" eaLnBrk="1" hangingPunct="1">
              <a:buFont typeface="Arial" charset="0"/>
              <a:buAutoNum type="arabicPeriod"/>
            </a:pPr>
            <a:r>
              <a:rPr lang="en-US" sz="2000" dirty="0" smtClean="0"/>
              <a:t>Build in Broad Business Outcomes Early and Often</a:t>
            </a:r>
          </a:p>
          <a:p>
            <a:pPr marL="617538" lvl="1" indent="-342900" eaLnBrk="1" hangingPunct="1">
              <a:buFont typeface="Arial" charset="0"/>
              <a:buAutoNum type="arabicPeriod"/>
            </a:pPr>
            <a:r>
              <a:rPr lang="en-US" sz="2000" dirty="0" smtClean="0"/>
              <a:t>Hire a Partner, Not Just a Provider</a:t>
            </a:r>
          </a:p>
          <a:p>
            <a:pPr marL="617538" lvl="1" indent="-342900" eaLnBrk="1" hangingPunct="1">
              <a:buFont typeface="Arial" charset="0"/>
              <a:buAutoNum type="arabicPeriod"/>
            </a:pPr>
            <a:r>
              <a:rPr lang="en-US" sz="2000" dirty="0" smtClean="0"/>
              <a:t>It’s More Than a Contract, It’s a Business Relationship</a:t>
            </a:r>
          </a:p>
          <a:p>
            <a:pPr marL="617538" lvl="1" indent="-342900" eaLnBrk="1" hangingPunct="1">
              <a:buFont typeface="Arial" charset="0"/>
              <a:buAutoNum type="arabicPeriod"/>
            </a:pPr>
            <a:r>
              <a:rPr lang="en-US" sz="2000" dirty="0" smtClean="0"/>
              <a:t>Leverage Gain-Sharing</a:t>
            </a:r>
          </a:p>
          <a:p>
            <a:pPr marL="617538" lvl="1" indent="-342900" eaLnBrk="1" hangingPunct="1">
              <a:buFont typeface="Arial" charset="0"/>
              <a:buAutoNum type="arabicPeriod"/>
            </a:pPr>
            <a:r>
              <a:rPr lang="en-US" sz="2000" dirty="0" smtClean="0"/>
              <a:t>Use Active Governance</a:t>
            </a:r>
          </a:p>
          <a:p>
            <a:pPr marL="617538" lvl="1" indent="-342900" eaLnBrk="1" hangingPunct="1">
              <a:buFont typeface="Arial" charset="0"/>
              <a:buAutoNum type="arabicPeriod"/>
            </a:pPr>
            <a:r>
              <a:rPr lang="en-US" sz="2000" dirty="0" smtClean="0"/>
              <a:t>Assign a Dedicated Executive</a:t>
            </a:r>
          </a:p>
          <a:p>
            <a:pPr marL="617538" lvl="1" indent="-342900" eaLnBrk="1" hangingPunct="1">
              <a:buFont typeface="Arial" charset="0"/>
              <a:buAutoNum type="arabicPeriod"/>
            </a:pPr>
            <a:r>
              <a:rPr lang="en-US" sz="2000" dirty="0" smtClean="0"/>
              <a:t>Focus Relentlessly on Primary Objectives</a:t>
            </a:r>
          </a:p>
        </p:txBody>
      </p:sp>
      <p:sp>
        <p:nvSpPr>
          <p:cNvPr id="49156"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9EFADDBC-8D96-43EB-8D1E-A9D667C1C161}"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74638"/>
            <a:ext cx="8305800" cy="868362"/>
          </a:xfrm>
        </p:spPr>
        <p:txBody>
          <a:bodyPr/>
          <a:lstStyle/>
          <a:p>
            <a:pPr eaLnBrk="1" hangingPunct="1">
              <a:defRPr/>
            </a:pPr>
            <a:r>
              <a:rPr lang="en-US" dirty="0" smtClean="0"/>
              <a:t>Closing Procurements</a:t>
            </a:r>
          </a:p>
        </p:txBody>
      </p:sp>
      <p:sp>
        <p:nvSpPr>
          <p:cNvPr id="50178" name="Rectangle 3"/>
          <p:cNvSpPr>
            <a:spLocks noGrp="1" noChangeArrowheads="1"/>
          </p:cNvSpPr>
          <p:nvPr>
            <p:ph idx="1"/>
          </p:nvPr>
        </p:nvSpPr>
        <p:spPr>
          <a:xfrm>
            <a:off x="381000" y="1371600"/>
            <a:ext cx="8458200" cy="4572000"/>
          </a:xfrm>
        </p:spPr>
        <p:txBody>
          <a:bodyPr/>
          <a:lstStyle/>
          <a:p>
            <a:pPr eaLnBrk="1" hangingPunct="1">
              <a:spcBef>
                <a:spcPct val="50000"/>
              </a:spcBef>
            </a:pPr>
            <a:r>
              <a:rPr lang="en-US" dirty="0" smtClean="0"/>
              <a:t>Involves completing and settling contracts and </a:t>
            </a:r>
            <a:r>
              <a:rPr lang="en-US" b="1" dirty="0" smtClean="0"/>
              <a:t>resolving any open items</a:t>
            </a:r>
          </a:p>
          <a:p>
            <a:pPr eaLnBrk="1" hangingPunct="1">
              <a:spcBef>
                <a:spcPct val="50000"/>
              </a:spcBef>
            </a:pPr>
            <a:r>
              <a:rPr lang="en-US" dirty="0" smtClean="0"/>
              <a:t>The project team should:</a:t>
            </a:r>
          </a:p>
          <a:p>
            <a:pPr lvl="1" eaLnBrk="1" hangingPunct="1">
              <a:spcBef>
                <a:spcPct val="50000"/>
              </a:spcBef>
            </a:pPr>
            <a:r>
              <a:rPr lang="en-US" dirty="0" smtClean="0"/>
              <a:t>Ensure </a:t>
            </a:r>
            <a:r>
              <a:rPr lang="en-US" b="1" dirty="0" smtClean="0"/>
              <a:t>all work was completed – sign off</a:t>
            </a:r>
          </a:p>
          <a:p>
            <a:pPr lvl="1" eaLnBrk="1" hangingPunct="1">
              <a:spcBef>
                <a:spcPct val="50000"/>
              </a:spcBef>
            </a:pPr>
            <a:r>
              <a:rPr lang="en-US" dirty="0" smtClean="0"/>
              <a:t>Update records </a:t>
            </a:r>
          </a:p>
          <a:p>
            <a:pPr lvl="1" eaLnBrk="1" hangingPunct="1">
              <a:spcBef>
                <a:spcPct val="50000"/>
              </a:spcBef>
            </a:pPr>
            <a:r>
              <a:rPr lang="en-US" dirty="0" smtClean="0"/>
              <a:t>Archive </a:t>
            </a:r>
          </a:p>
        </p:txBody>
      </p:sp>
      <p:sp>
        <p:nvSpPr>
          <p:cNvPr id="5018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4A4734FA-D3E1-45A9-B10D-67C7FA72633E}"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dirty="0" smtClean="0"/>
              <a:t>Chapter Summary</a:t>
            </a:r>
          </a:p>
        </p:txBody>
      </p:sp>
      <p:sp>
        <p:nvSpPr>
          <p:cNvPr id="53250" name="Rectangle 3"/>
          <p:cNvSpPr>
            <a:spLocks noGrp="1" noChangeArrowheads="1"/>
          </p:cNvSpPr>
          <p:nvPr>
            <p:ph idx="1"/>
          </p:nvPr>
        </p:nvSpPr>
        <p:spPr/>
        <p:txBody>
          <a:bodyPr/>
          <a:lstStyle/>
          <a:p>
            <a:pPr eaLnBrk="1" hangingPunct="1"/>
            <a:r>
              <a:rPr lang="en-US" dirty="0" smtClean="0"/>
              <a:t>Project procurement management involves acquiring goods and services for a project from outside the performing organization</a:t>
            </a:r>
          </a:p>
          <a:p>
            <a:pPr eaLnBrk="1" hangingPunct="1"/>
            <a:endParaRPr lang="en-US" dirty="0" smtClean="0"/>
          </a:p>
          <a:p>
            <a:pPr eaLnBrk="1" hangingPunct="1"/>
            <a:r>
              <a:rPr lang="en-US" dirty="0" smtClean="0"/>
              <a:t>Processes include:</a:t>
            </a:r>
          </a:p>
          <a:p>
            <a:pPr eaLnBrk="1" hangingPunct="1"/>
            <a:endParaRPr lang="en-US" dirty="0" smtClean="0"/>
          </a:p>
          <a:p>
            <a:pPr lvl="1" eaLnBrk="1" hangingPunct="1"/>
            <a:r>
              <a:rPr lang="en-US" dirty="0" smtClean="0"/>
              <a:t>Plan procurements</a:t>
            </a:r>
          </a:p>
          <a:p>
            <a:pPr lvl="1" eaLnBrk="1" hangingPunct="1"/>
            <a:r>
              <a:rPr lang="en-US" dirty="0" smtClean="0"/>
              <a:t>Conduct procurements</a:t>
            </a:r>
          </a:p>
          <a:p>
            <a:pPr lvl="1" eaLnBrk="1" hangingPunct="1"/>
            <a:r>
              <a:rPr lang="en-US" dirty="0" smtClean="0"/>
              <a:t>Administer procurements</a:t>
            </a:r>
          </a:p>
          <a:p>
            <a:pPr lvl="1" eaLnBrk="1" hangingPunct="1"/>
            <a:r>
              <a:rPr lang="en-US" dirty="0" smtClean="0"/>
              <a:t>Close procurements</a:t>
            </a:r>
          </a:p>
        </p:txBody>
      </p:sp>
      <p:sp>
        <p:nvSpPr>
          <p:cNvPr id="53252"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5C6C4583-C601-4D30-920E-649E72AB88D3}" type="slidenum">
              <a:rPr lang="en-US"/>
              <a:pPr>
                <a:defRPr/>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dirty="0" smtClean="0"/>
              <a:t>Why Outsource?</a:t>
            </a:r>
          </a:p>
        </p:txBody>
      </p:sp>
      <p:sp>
        <p:nvSpPr>
          <p:cNvPr id="18434" name="Rectangle 3"/>
          <p:cNvSpPr>
            <a:spLocks noGrp="1" noChangeArrowheads="1"/>
          </p:cNvSpPr>
          <p:nvPr>
            <p:ph idx="1"/>
          </p:nvPr>
        </p:nvSpPr>
        <p:spPr/>
        <p:txBody>
          <a:bodyPr/>
          <a:lstStyle/>
          <a:p>
            <a:pPr eaLnBrk="1" hangingPunct="1">
              <a:spcBef>
                <a:spcPct val="100000"/>
              </a:spcBef>
            </a:pPr>
            <a:r>
              <a:rPr lang="en-US" dirty="0" smtClean="0"/>
              <a:t>To reduce both fixed and recurrent costs</a:t>
            </a:r>
          </a:p>
          <a:p>
            <a:pPr eaLnBrk="1" hangingPunct="1">
              <a:spcBef>
                <a:spcPct val="100000"/>
              </a:spcBef>
            </a:pPr>
            <a:r>
              <a:rPr lang="en-US" dirty="0" smtClean="0"/>
              <a:t>To allow the client organization to focus on its core business</a:t>
            </a:r>
          </a:p>
          <a:p>
            <a:pPr eaLnBrk="1" hangingPunct="1">
              <a:spcBef>
                <a:spcPct val="100000"/>
              </a:spcBef>
            </a:pPr>
            <a:r>
              <a:rPr lang="en-US" dirty="0" smtClean="0"/>
              <a:t>To access skills and technologies</a:t>
            </a:r>
          </a:p>
          <a:p>
            <a:pPr eaLnBrk="1" hangingPunct="1">
              <a:spcBef>
                <a:spcPct val="100000"/>
              </a:spcBef>
            </a:pPr>
            <a:r>
              <a:rPr lang="en-US" dirty="0" smtClean="0"/>
              <a:t>To provide flexibility</a:t>
            </a:r>
          </a:p>
          <a:p>
            <a:pPr eaLnBrk="1" hangingPunct="1">
              <a:spcBef>
                <a:spcPct val="100000"/>
              </a:spcBef>
            </a:pPr>
            <a:r>
              <a:rPr lang="en-US" dirty="0" smtClean="0"/>
              <a:t>To increase accountability</a:t>
            </a:r>
          </a:p>
        </p:txBody>
      </p:sp>
      <p:sp>
        <p:nvSpPr>
          <p:cNvPr id="18436"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13F625DC-5C00-49C0-9027-16E59B6A9B99}" type="slidenum">
              <a:rPr lang="en-US"/>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74638"/>
            <a:ext cx="8305800" cy="715962"/>
          </a:xfrm>
        </p:spPr>
        <p:txBody>
          <a:bodyPr>
            <a:normAutofit fontScale="90000"/>
          </a:bodyPr>
          <a:lstStyle/>
          <a:p>
            <a:pPr eaLnBrk="1" hangingPunct="1">
              <a:defRPr/>
            </a:pPr>
            <a:r>
              <a:rPr lang="en-US" dirty="0" smtClean="0"/>
              <a:t>Contracts</a:t>
            </a:r>
          </a:p>
        </p:txBody>
      </p:sp>
      <p:sp>
        <p:nvSpPr>
          <p:cNvPr id="19458" name="Rectangle 3"/>
          <p:cNvSpPr>
            <a:spLocks noGrp="1" noChangeArrowheads="1"/>
          </p:cNvSpPr>
          <p:nvPr>
            <p:ph idx="1"/>
          </p:nvPr>
        </p:nvSpPr>
        <p:spPr>
          <a:xfrm>
            <a:off x="18495" y="990600"/>
            <a:ext cx="8458200" cy="5181600"/>
          </a:xfrm>
        </p:spPr>
        <p:txBody>
          <a:bodyPr/>
          <a:lstStyle/>
          <a:p>
            <a:pPr eaLnBrk="1" hangingPunct="1">
              <a:spcBef>
                <a:spcPct val="50000"/>
              </a:spcBef>
            </a:pPr>
            <a:r>
              <a:rPr lang="en-US" dirty="0" smtClean="0"/>
              <a:t>A</a:t>
            </a:r>
            <a:r>
              <a:rPr lang="en-US" b="1" dirty="0" smtClean="0"/>
              <a:t> contract </a:t>
            </a:r>
            <a:r>
              <a:rPr lang="en-US" dirty="0" smtClean="0"/>
              <a:t>is</a:t>
            </a:r>
            <a:r>
              <a:rPr lang="en-US" b="1" dirty="0" smtClean="0"/>
              <a:t> </a:t>
            </a:r>
            <a:r>
              <a:rPr lang="en-US" dirty="0" smtClean="0"/>
              <a:t>a mutually </a:t>
            </a:r>
            <a:r>
              <a:rPr lang="en-US" b="1" dirty="0" smtClean="0"/>
              <a:t>binding agreement </a:t>
            </a:r>
            <a:r>
              <a:rPr lang="en-US" dirty="0" smtClean="0"/>
              <a:t>that obligates the seller to provide the specified products or services and </a:t>
            </a:r>
            <a:r>
              <a:rPr lang="en-US" b="1" dirty="0" smtClean="0"/>
              <a:t>obligates the buyer to pay </a:t>
            </a:r>
            <a:r>
              <a:rPr lang="en-US" dirty="0" smtClean="0"/>
              <a:t>for them</a:t>
            </a:r>
          </a:p>
          <a:p>
            <a:pPr eaLnBrk="1" hangingPunct="1">
              <a:spcBef>
                <a:spcPct val="50000"/>
              </a:spcBef>
            </a:pPr>
            <a:r>
              <a:rPr lang="en-US" dirty="0" smtClean="0"/>
              <a:t>Contracts can </a:t>
            </a:r>
            <a:r>
              <a:rPr lang="en-US" b="1" dirty="0" smtClean="0"/>
              <a:t>clarify responsibilities </a:t>
            </a:r>
            <a:r>
              <a:rPr lang="en-US" dirty="0" smtClean="0"/>
              <a:t>and sharpen focus on key deliverables of a project</a:t>
            </a:r>
          </a:p>
          <a:p>
            <a:pPr eaLnBrk="1" hangingPunct="1">
              <a:spcBef>
                <a:spcPct val="50000"/>
              </a:spcBef>
            </a:pPr>
            <a:r>
              <a:rPr lang="en-US" dirty="0" smtClean="0"/>
              <a:t>Because contracts are </a:t>
            </a:r>
            <a:r>
              <a:rPr lang="en-US" b="1" dirty="0" smtClean="0"/>
              <a:t>legally binding</a:t>
            </a:r>
            <a:r>
              <a:rPr lang="en-US" dirty="0" smtClean="0"/>
              <a:t>, there is more accountability for delivering the work as stated in the contract</a:t>
            </a:r>
          </a:p>
        </p:txBody>
      </p:sp>
      <p:sp>
        <p:nvSpPr>
          <p:cNvPr id="19460"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1339CDF1-9387-4319-9035-8CA6BB9D9003}"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74638"/>
            <a:ext cx="8305800" cy="639762"/>
          </a:xfrm>
        </p:spPr>
        <p:txBody>
          <a:bodyPr>
            <a:normAutofit fontScale="90000"/>
          </a:bodyPr>
          <a:lstStyle/>
          <a:p>
            <a:pPr eaLnBrk="1" hangingPunct="1">
              <a:defRPr/>
            </a:pPr>
            <a:r>
              <a:rPr lang="en-US" dirty="0" smtClean="0"/>
              <a:t>What Went Wrong?</a:t>
            </a:r>
          </a:p>
        </p:txBody>
      </p:sp>
      <p:sp>
        <p:nvSpPr>
          <p:cNvPr id="20482" name="Content Placeholder 2"/>
          <p:cNvSpPr>
            <a:spLocks noGrp="1"/>
          </p:cNvSpPr>
          <p:nvPr>
            <p:ph idx="1"/>
          </p:nvPr>
        </p:nvSpPr>
        <p:spPr>
          <a:xfrm>
            <a:off x="76200" y="1066800"/>
            <a:ext cx="8458200" cy="4953000"/>
          </a:xfrm>
        </p:spPr>
        <p:txBody>
          <a:bodyPr>
            <a:normAutofit fontScale="92500" lnSpcReduction="20000"/>
          </a:bodyPr>
          <a:lstStyle/>
          <a:p>
            <a:pPr eaLnBrk="1" hangingPunct="1"/>
            <a:r>
              <a:rPr lang="en-US" sz="2400" dirty="0" smtClean="0"/>
              <a:t>Companies often change their minds about procurement; for example, </a:t>
            </a:r>
            <a:r>
              <a:rPr lang="en-US" sz="2400" b="1" dirty="0" smtClean="0"/>
              <a:t>JPMorgan Chase </a:t>
            </a:r>
            <a:r>
              <a:rPr lang="en-US" sz="2400" dirty="0" smtClean="0"/>
              <a:t>announced a </a:t>
            </a:r>
            <a:r>
              <a:rPr lang="en-US" sz="2400" b="1" dirty="0" smtClean="0"/>
              <a:t>seven-year, $5 billion</a:t>
            </a:r>
            <a:r>
              <a:rPr lang="en-US" sz="2400" dirty="0" smtClean="0"/>
              <a:t> deal to outsource much of its </a:t>
            </a:r>
            <a:r>
              <a:rPr lang="en-US" sz="2400" b="1" dirty="0" smtClean="0"/>
              <a:t>data processing </a:t>
            </a:r>
            <a:r>
              <a:rPr lang="en-US" sz="2400" dirty="0" smtClean="0"/>
              <a:t>to IBM, but they </a:t>
            </a:r>
            <a:r>
              <a:rPr lang="en-US" sz="2400" b="1" dirty="0" smtClean="0"/>
              <a:t>revoked the contract less than two years into its existence </a:t>
            </a:r>
            <a:r>
              <a:rPr lang="en-US" sz="2400" dirty="0" smtClean="0"/>
              <a:t>because the procurement plan no longer fit their business strategy (is that </a:t>
            </a:r>
            <a:r>
              <a:rPr lang="en-US" sz="2400" b="1" dirty="0" smtClean="0"/>
              <a:t>breach of contract?)</a:t>
            </a:r>
          </a:p>
          <a:p>
            <a:pPr eaLnBrk="1" hangingPunct="1"/>
            <a:endParaRPr lang="en-US" sz="2400" b="1" dirty="0" smtClean="0"/>
          </a:p>
          <a:p>
            <a:pPr eaLnBrk="1" hangingPunct="1"/>
            <a:r>
              <a:rPr lang="en-US" sz="2400" dirty="0" smtClean="0"/>
              <a:t>The Australian Computer Society says sending work offshore </a:t>
            </a:r>
            <a:r>
              <a:rPr lang="en-US" sz="2400" b="1" dirty="0" smtClean="0"/>
              <a:t>may lower the number of students entering IT courses</a:t>
            </a:r>
            <a:r>
              <a:rPr lang="en-US" sz="2400" dirty="0" smtClean="0"/>
              <a:t>, deplete the number of skilled IT professionals, and diminish the nation’s strategic technology capability – (</a:t>
            </a:r>
            <a:r>
              <a:rPr lang="en-US" sz="2400" b="1" dirty="0" smtClean="0"/>
              <a:t>President Obama calls for more skilled education</a:t>
            </a:r>
            <a:r>
              <a:rPr lang="en-US" sz="2400" dirty="0" smtClean="0"/>
              <a:t>)</a:t>
            </a:r>
          </a:p>
          <a:p>
            <a:pPr eaLnBrk="1" hangingPunct="1"/>
            <a:endParaRPr lang="en-US" sz="2400" dirty="0" smtClean="0"/>
          </a:p>
          <a:p>
            <a:pPr eaLnBrk="1" hangingPunct="1"/>
            <a:r>
              <a:rPr lang="en-US" sz="2400" dirty="0" smtClean="0"/>
              <a:t>Procurement can also cause </a:t>
            </a:r>
            <a:r>
              <a:rPr lang="en-US" sz="2400" b="1" dirty="0" smtClean="0"/>
              <a:t>security problems</a:t>
            </a:r>
            <a:r>
              <a:rPr lang="en-US" sz="2400" dirty="0" smtClean="0"/>
              <a:t>, including the protection of intellectual property, integrity of data, and the reliability of infrastructure in offshore locations</a:t>
            </a:r>
            <a:endParaRPr lang="en-US" dirty="0" smtClean="0"/>
          </a:p>
          <a:p>
            <a:pPr eaLnBrk="1" hangingPunct="1"/>
            <a:endParaRPr lang="en-US" dirty="0" smtClean="0"/>
          </a:p>
        </p:txBody>
      </p:sp>
      <p:sp>
        <p:nvSpPr>
          <p:cNvPr id="20484"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5B2E8D0E-D3E6-4BA8-9C24-5EFED8DC2961}" type="slidenum">
              <a:rPr lang="en-US"/>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defRPr/>
            </a:pPr>
            <a:r>
              <a:rPr lang="en-US" dirty="0" smtClean="0"/>
              <a:t>Project Procurement Management Processes</a:t>
            </a:r>
          </a:p>
        </p:txBody>
      </p:sp>
      <p:sp>
        <p:nvSpPr>
          <p:cNvPr id="21506" name="Rectangle 3"/>
          <p:cNvSpPr>
            <a:spLocks noGrp="1" noChangeArrowheads="1"/>
          </p:cNvSpPr>
          <p:nvPr>
            <p:ph idx="1"/>
          </p:nvPr>
        </p:nvSpPr>
        <p:spPr>
          <a:xfrm>
            <a:off x="304800" y="1600200"/>
            <a:ext cx="8458200" cy="4572000"/>
          </a:xfrm>
        </p:spPr>
        <p:txBody>
          <a:bodyPr>
            <a:normAutofit fontScale="92500" lnSpcReduction="10000"/>
          </a:bodyPr>
          <a:lstStyle/>
          <a:p>
            <a:pPr marL="457200" indent="-457200" eaLnBrk="1" hangingPunct="1">
              <a:lnSpc>
                <a:spcPct val="90000"/>
              </a:lnSpc>
            </a:pPr>
            <a:r>
              <a:rPr lang="en-US" b="1" dirty="0" smtClean="0"/>
              <a:t>Project procurement management</a:t>
            </a:r>
            <a:r>
              <a:rPr lang="en-US" dirty="0" smtClean="0"/>
              <a:t>: acquiring goods and services for a project from outside the performing organization</a:t>
            </a:r>
          </a:p>
          <a:p>
            <a:pPr marL="457200" indent="-457200" eaLnBrk="1" hangingPunct="1">
              <a:lnSpc>
                <a:spcPct val="90000"/>
              </a:lnSpc>
            </a:pPr>
            <a:r>
              <a:rPr lang="en-US" dirty="0" smtClean="0"/>
              <a:t>Processes include:</a:t>
            </a:r>
          </a:p>
          <a:p>
            <a:pPr marL="457200" indent="-457200" eaLnBrk="1" hangingPunct="1">
              <a:lnSpc>
                <a:spcPct val="90000"/>
              </a:lnSpc>
            </a:pPr>
            <a:endParaRPr lang="en-US" dirty="0" smtClean="0"/>
          </a:p>
          <a:p>
            <a:pPr marL="1027113" lvl="1" indent="-455613" eaLnBrk="1" hangingPunct="1"/>
            <a:r>
              <a:rPr lang="en-US" sz="2100" b="1" dirty="0" smtClean="0"/>
              <a:t>Planning procurements</a:t>
            </a:r>
            <a:r>
              <a:rPr lang="en-US" sz="2100" dirty="0" smtClean="0"/>
              <a:t>: determining what to procure, when, and how</a:t>
            </a:r>
          </a:p>
          <a:p>
            <a:pPr marL="1027113" lvl="1" indent="-455613" eaLnBrk="1" hangingPunct="1"/>
            <a:endParaRPr lang="en-US" sz="2100" dirty="0" smtClean="0"/>
          </a:p>
          <a:p>
            <a:pPr marL="1027113" lvl="1" indent="-455613" eaLnBrk="1" hangingPunct="1"/>
            <a:r>
              <a:rPr lang="en-US" sz="2100" b="1" dirty="0" smtClean="0"/>
              <a:t>Conducting procurements</a:t>
            </a:r>
            <a:r>
              <a:rPr lang="en-US" sz="2100" dirty="0" smtClean="0"/>
              <a:t>: obtaining seller responses, selecting sellers, and awarding contracts</a:t>
            </a:r>
          </a:p>
          <a:p>
            <a:pPr marL="1027113" lvl="1" indent="-455613" eaLnBrk="1" hangingPunct="1"/>
            <a:endParaRPr lang="en-US" sz="2100" dirty="0" smtClean="0"/>
          </a:p>
          <a:p>
            <a:pPr marL="1027113" lvl="1" indent="-455613" eaLnBrk="1" hangingPunct="1"/>
            <a:r>
              <a:rPr lang="en-US" sz="2100" b="1" dirty="0" smtClean="0"/>
              <a:t>Administering procurements</a:t>
            </a:r>
            <a:r>
              <a:rPr lang="en-US" sz="2100" dirty="0" smtClean="0"/>
              <a:t>:</a:t>
            </a:r>
            <a:r>
              <a:rPr lang="en-US" sz="2100" b="1" dirty="0" smtClean="0"/>
              <a:t> </a:t>
            </a:r>
            <a:r>
              <a:rPr lang="en-US" sz="2100" dirty="0" smtClean="0"/>
              <a:t>managing relationships with sellers, monitoring contract performance, and making changes as needed</a:t>
            </a:r>
          </a:p>
          <a:p>
            <a:pPr marL="1027113" lvl="1" indent="-455613" eaLnBrk="1" hangingPunct="1"/>
            <a:endParaRPr lang="en-US" sz="2100" dirty="0" smtClean="0"/>
          </a:p>
          <a:p>
            <a:pPr marL="1027113" lvl="1" indent="-455613" eaLnBrk="1" hangingPunct="1"/>
            <a:r>
              <a:rPr lang="en-US" sz="2100" b="1" dirty="0" smtClean="0"/>
              <a:t>Closing procurements</a:t>
            </a:r>
            <a:r>
              <a:rPr lang="en-US" sz="2100" dirty="0" smtClean="0"/>
              <a:t>: completing and settling each contract, including resolving of any open items</a:t>
            </a:r>
          </a:p>
        </p:txBody>
      </p:sp>
      <p:sp>
        <p:nvSpPr>
          <p:cNvPr id="21508"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3D96CB30-ECBF-41C9-B8F8-12927E75FEE5}"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defRPr/>
            </a:pPr>
            <a:r>
              <a:rPr lang="en-US" dirty="0" smtClean="0"/>
              <a:t>Project Procurement Management Summary</a:t>
            </a:r>
          </a:p>
        </p:txBody>
      </p:sp>
      <p:sp>
        <p:nvSpPr>
          <p:cNvPr id="22531" name="Footer Placeholder 3"/>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5" name="Slide Number Placeholder 4"/>
          <p:cNvSpPr>
            <a:spLocks noGrp="1"/>
          </p:cNvSpPr>
          <p:nvPr>
            <p:ph type="sldNum" sz="quarter" idx="12"/>
          </p:nvPr>
        </p:nvSpPr>
        <p:spPr/>
        <p:txBody>
          <a:bodyPr/>
          <a:lstStyle/>
          <a:p>
            <a:pPr>
              <a:defRPr/>
            </a:pPr>
            <a:fld id="{354BE31A-B091-41E1-8B57-A897D3D53329}" type="slidenum">
              <a:rPr lang="en-US"/>
              <a:pPr>
                <a:defRPr/>
              </a:pPr>
              <a:t>8</a:t>
            </a:fld>
            <a:endParaRPr lang="en-US" dirty="0"/>
          </a:p>
        </p:txBody>
      </p:sp>
      <p:pic>
        <p:nvPicPr>
          <p:cNvPr id="22533" name="Picture 5" descr="86921_12_F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0772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t>Planning Procurements</a:t>
            </a:r>
          </a:p>
        </p:txBody>
      </p:sp>
      <p:sp>
        <p:nvSpPr>
          <p:cNvPr id="23554" name="Rectangle 3"/>
          <p:cNvSpPr>
            <a:spLocks noGrp="1" noChangeArrowheads="1"/>
          </p:cNvSpPr>
          <p:nvPr>
            <p:ph idx="1"/>
          </p:nvPr>
        </p:nvSpPr>
        <p:spPr>
          <a:xfrm>
            <a:off x="381000" y="1524000"/>
            <a:ext cx="8185150" cy="4267200"/>
          </a:xfrm>
        </p:spPr>
        <p:txBody>
          <a:bodyPr/>
          <a:lstStyle/>
          <a:p>
            <a:pPr marL="457200" indent="-457200" eaLnBrk="1" hangingPunct="1">
              <a:spcBef>
                <a:spcPct val="100000"/>
              </a:spcBef>
            </a:pPr>
            <a:r>
              <a:rPr lang="en-US" dirty="0" smtClean="0"/>
              <a:t>Identifying which project needs can best be met by using products or services </a:t>
            </a:r>
            <a:r>
              <a:rPr lang="en-US" b="1" dirty="0" smtClean="0"/>
              <a:t>outside</a:t>
            </a:r>
            <a:r>
              <a:rPr lang="en-US" dirty="0" smtClean="0"/>
              <a:t> the organization</a:t>
            </a:r>
          </a:p>
          <a:p>
            <a:pPr marL="457200" indent="-457200" eaLnBrk="1" hangingPunct="1">
              <a:spcBef>
                <a:spcPct val="100000"/>
              </a:spcBef>
            </a:pPr>
            <a:r>
              <a:rPr lang="en-US" dirty="0" smtClean="0"/>
              <a:t>Is there a need to Procure?</a:t>
            </a:r>
          </a:p>
        </p:txBody>
      </p:sp>
      <p:sp>
        <p:nvSpPr>
          <p:cNvPr id="23556" name="Footer Placeholder 6"/>
          <p:cNvSpPr>
            <a:spLocks noGrp="1"/>
          </p:cNvSpPr>
          <p:nvPr>
            <p:ph type="ftr"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000" smtClean="0"/>
              <a:t>Information Technology Project Management, Sixth Edition</a:t>
            </a:r>
          </a:p>
        </p:txBody>
      </p:sp>
      <p:sp>
        <p:nvSpPr>
          <p:cNvPr id="6" name="Slide Number Placeholder 5"/>
          <p:cNvSpPr>
            <a:spLocks noGrp="1"/>
          </p:cNvSpPr>
          <p:nvPr>
            <p:ph type="sldNum" sz="quarter" idx="12"/>
          </p:nvPr>
        </p:nvSpPr>
        <p:spPr/>
        <p:txBody>
          <a:bodyPr/>
          <a:lstStyle/>
          <a:p>
            <a:pPr>
              <a:defRPr/>
            </a:pPr>
            <a:fld id="{1136B384-F5AC-4B41-96E5-B4EDFCC06473}" type="slidenum">
              <a:rPr lang="en-US"/>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2115</TotalTime>
  <Words>1858</Words>
  <Application>Microsoft Office PowerPoint</Application>
  <PresentationFormat>On-screen Show (4:3)</PresentationFormat>
  <Paragraphs>256</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Custom Design</vt:lpstr>
      <vt:lpstr>Adjacency</vt:lpstr>
      <vt:lpstr>  Project Procurement Management BAI3020</vt:lpstr>
      <vt:lpstr>Importance of Project Procurement Management</vt:lpstr>
      <vt:lpstr>IT Outsourcing Survey Results</vt:lpstr>
      <vt:lpstr>Why Outsource?</vt:lpstr>
      <vt:lpstr>Contracts</vt:lpstr>
      <vt:lpstr>What Went Wrong?</vt:lpstr>
      <vt:lpstr>Project Procurement Management Processes</vt:lpstr>
      <vt:lpstr>Project Procurement Management Summary</vt:lpstr>
      <vt:lpstr>Planning Procurements</vt:lpstr>
      <vt:lpstr>What Went Right?</vt:lpstr>
      <vt:lpstr>Tools and Techniques for Planning Purchases and Acquisitions</vt:lpstr>
      <vt:lpstr>Make-or-Buy Example</vt:lpstr>
      <vt:lpstr>Make-or Buy Solution</vt:lpstr>
      <vt:lpstr>Types of Contracts</vt:lpstr>
      <vt:lpstr>Fixed Price Contracts</vt:lpstr>
      <vt:lpstr>Cost Reimbursable Contracts</vt:lpstr>
      <vt:lpstr>Contract Types versus Risk</vt:lpstr>
      <vt:lpstr>Media Snapshot</vt:lpstr>
      <vt:lpstr>Assignment</vt:lpstr>
      <vt:lpstr>Procurement Management Plan</vt:lpstr>
      <vt:lpstr>Contract Statement of Work (SOW)</vt:lpstr>
      <vt:lpstr>Statement of Work (SOW) Template</vt:lpstr>
      <vt:lpstr>Procurement Documents</vt:lpstr>
      <vt:lpstr>Request for Proposal (RFP) Template</vt:lpstr>
      <vt:lpstr>Evaluation Criteria</vt:lpstr>
      <vt:lpstr>Conducting Procurements</vt:lpstr>
      <vt:lpstr>Approaches for Procurement</vt:lpstr>
      <vt:lpstr>Source Selection</vt:lpstr>
      <vt:lpstr>Sample Proposal Evaluation Sheet</vt:lpstr>
      <vt:lpstr>Seller Selection</vt:lpstr>
      <vt:lpstr>Administering Procurements</vt:lpstr>
      <vt:lpstr>Suggestions for Change Control in Contracts</vt:lpstr>
      <vt:lpstr>Suggestions for Change Control in Contracts (continued)</vt:lpstr>
      <vt:lpstr>Best Practice</vt:lpstr>
      <vt:lpstr>Closing Procurements</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Cengage</dc:creator>
  <cp:lastModifiedBy>nait</cp:lastModifiedBy>
  <cp:revision>165</cp:revision>
  <dcterms:created xsi:type="dcterms:W3CDTF">2001-07-05T23:10:12Z</dcterms:created>
  <dcterms:modified xsi:type="dcterms:W3CDTF">2012-11-21T22:52:47Z</dcterms:modified>
</cp:coreProperties>
</file>