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7" r:id="rId3"/>
    <p:sldId id="266" r:id="rId4"/>
    <p:sldId id="267" r:id="rId5"/>
    <p:sldId id="269" r:id="rId6"/>
    <p:sldId id="270" r:id="rId7"/>
    <p:sldId id="308" r:id="rId8"/>
    <p:sldId id="272" r:id="rId9"/>
    <p:sldId id="273" r:id="rId10"/>
    <p:sldId id="275" r:id="rId11"/>
    <p:sldId id="276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65" r:id="rId22"/>
    <p:sldId id="296" r:id="rId23"/>
    <p:sldId id="305" r:id="rId24"/>
    <p:sldId id="309" r:id="rId25"/>
    <p:sldId id="310" r:id="rId26"/>
    <p:sldId id="311" r:id="rId27"/>
    <p:sldId id="312" r:id="rId28"/>
    <p:sldId id="313" r:id="rId2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19191"/>
    <a:srgbClr val="DDDDDD"/>
    <a:srgbClr val="1B533F"/>
    <a:srgbClr val="20624A"/>
    <a:srgbClr val="003300"/>
    <a:srgbClr val="008000"/>
    <a:srgbClr val="90AAF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412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018617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30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21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89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23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92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25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05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26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63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11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27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91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28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0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00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29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2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52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30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5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31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65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25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32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3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23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67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67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72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4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7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12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0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49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15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2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01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18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20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4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83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00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19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25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39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497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74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02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38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chemeClr val="bg1">
                <a:gamma/>
                <a:shade val="49804"/>
                <a:invGamma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1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mages.google.ca/imgres?imgurl=http://blog.luismaram.com/wp-content/uploads/2007/09/Wal-Mart%20logo.JPG&amp;imgrefurl=http://walmartwatch.com/blog/archives/will_a_new_logo_distract_from_wal_marts_image_problems/&amp;usg=__ktdKrOSl3jhTQsaHIzcm4C6lwf0=&amp;h=350&amp;w=700&amp;sz=35&amp;hl=en&amp;start=8&amp;sig2=QNveE5pXKQybpnzxL_37Pw&amp;tbnid=rDrH7MyU1c5zjM:&amp;tbnh=70&amp;tbnw=140&amp;ei=En5vSbDnHJWUsAOApZmrBA&amp;prev=/images?q=walmart&amp;gbv=2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images.google.ca/imgres?imgurl=http://www.uk.pg.com/images/pg_logo_IL.jpg&amp;imgrefurl=http://www.aiesec.org/cms/aiesec/AI/Asia%20Pacific/AUSTRALIA/AIESEC%20UNSW/Organisations/partners/national_partners/&amp;usg=__v3-8MNxSumK0j9mxeEloC6BS_dk=&amp;h=304&amp;w=700&amp;sz=36&amp;hl=en&amp;start=12&amp;sig2=umUi2mAebroRTghyEnZ9hw&amp;tbnid=6xqsz7HV82QEZM:&amp;tbnh=61&amp;tbnw=140&amp;ei=LH5vSe68KpCksQPz3MWtBA&amp;prev=/images?q=procter+&amp;+gamble&amp;gbv=2&amp;hl=e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762000"/>
            <a:ext cx="9086850" cy="4148138"/>
          </a:xfrm>
          <a:noFill/>
          <a:ln/>
          <a:effectLst>
            <a:outerShdw dist="7184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sz="3800" b="1" dirty="0">
                <a:latin typeface="Book Antiqua" pitchFamily="18" charset="0"/>
              </a:rPr>
              <a:t>  </a:t>
            </a:r>
            <a:r>
              <a:rPr lang="en-US" b="1" dirty="0" smtClean="0">
                <a:latin typeface="Perpetua Titling MT" pitchFamily="18" charset="0"/>
              </a:rPr>
              <a:t> </a:t>
            </a:r>
            <a:r>
              <a:rPr lang="en-US" b="1" dirty="0">
                <a:latin typeface="Perpetua Titling MT" pitchFamily="18" charset="0"/>
              </a:rPr>
              <a:t>External </a:t>
            </a:r>
            <a:r>
              <a:rPr lang="en-US" b="1" dirty="0" smtClean="0">
                <a:latin typeface="Perpetua Titling MT" pitchFamily="18" charset="0"/>
              </a:rPr>
              <a:t>Environment</a:t>
            </a:r>
          </a:p>
          <a:p>
            <a:pPr marL="342900" indent="-342900"/>
            <a:endParaRPr lang="en-US" b="1" dirty="0">
              <a:latin typeface="Perpetua Titling MT" pitchFamily="18" charset="0"/>
            </a:endParaRPr>
          </a:p>
          <a:p>
            <a:pPr marL="342900" indent="-342900"/>
            <a:r>
              <a:rPr lang="en-US" b="1" dirty="0" smtClean="0">
                <a:latin typeface="Perpetua Titling MT" pitchFamily="18" charset="0"/>
              </a:rPr>
              <a:t> </a:t>
            </a:r>
            <a:r>
              <a:rPr lang="en-US" b="1" dirty="0">
                <a:latin typeface="Perpetua Titling MT" pitchFamily="18" charset="0"/>
              </a:rPr>
              <a:t>Opportunities, Threats, Industry Competition &amp; Competitor Analysis</a:t>
            </a:r>
          </a:p>
          <a:p>
            <a:pPr marL="342900" indent="-342900"/>
            <a:r>
              <a:rPr lang="en-US" sz="3800" b="1" dirty="0"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23" name="Group 15"/>
          <p:cNvGrpSpPr>
            <a:grpSpLocks/>
          </p:cNvGrpSpPr>
          <p:nvPr/>
        </p:nvGrpSpPr>
        <p:grpSpPr bwMode="auto">
          <a:xfrm>
            <a:off x="3124200" y="4876800"/>
            <a:ext cx="2895600" cy="1828800"/>
            <a:chOff x="1968" y="3072"/>
            <a:chExt cx="1824" cy="1152"/>
          </a:xfrm>
        </p:grpSpPr>
        <p:sp>
          <p:nvSpPr>
            <p:cNvPr id="43011" name="Rectangle 3"/>
            <p:cNvSpPr>
              <a:spLocks noChangeArrowheads="1"/>
            </p:cNvSpPr>
            <p:nvPr/>
          </p:nvSpPr>
          <p:spPr bwMode="auto">
            <a:xfrm>
              <a:off x="1968" y="3936"/>
              <a:ext cx="1824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3012" name="AutoShape 4"/>
            <p:cNvSpPr>
              <a:spLocks noChangeArrowheads="1"/>
            </p:cNvSpPr>
            <p:nvPr/>
          </p:nvSpPr>
          <p:spPr bwMode="auto">
            <a:xfrm rot="16200000">
              <a:off x="2284" y="3072"/>
              <a:ext cx="1152" cy="1152"/>
            </a:xfrm>
            <a:prstGeom prst="homePlate">
              <a:avLst>
                <a:gd name="adj" fmla="val 33333"/>
              </a:avLst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2309" y="3394"/>
              <a:ext cx="1102" cy="74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b="1"/>
                <a:t>Threat of Substitute Products</a:t>
              </a:r>
            </a:p>
          </p:txBody>
        </p:sp>
      </p:grp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665538" y="1295400"/>
            <a:ext cx="144462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/>
              <a:t>Threat of New Entrants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 rot="16200000" flipH="1">
            <a:off x="3632200" y="1323975"/>
            <a:ext cx="1816100" cy="1816100"/>
          </a:xfrm>
          <a:prstGeom prst="homePlate">
            <a:avLst>
              <a:gd name="adj" fmla="val 33333"/>
            </a:avLst>
          </a:prstGeom>
          <a:solidFill>
            <a:srgbClr val="CECECE"/>
          </a:solidFill>
          <a:ln w="12699">
            <a:solidFill>
              <a:srgbClr val="143C2E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wrap="none" anchor="ctr"/>
          <a:lstStyle/>
          <a:p>
            <a:endParaRPr lang="en-CA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3551238" y="1498600"/>
            <a:ext cx="1978025" cy="1184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rgbClr val="1B533F"/>
                </a:solidFill>
              </a:rPr>
              <a:t>Threat of New Entrants</a:t>
            </a: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 flipH="1">
            <a:off x="6019800" y="3003550"/>
            <a:ext cx="1816100" cy="1816100"/>
          </a:xfrm>
          <a:prstGeom prst="homePlate">
            <a:avLst>
              <a:gd name="adj" fmla="val 33333"/>
            </a:avLst>
          </a:prstGeom>
          <a:solidFill>
            <a:srgbClr val="CECECE"/>
          </a:solidFill>
          <a:ln w="12699">
            <a:solidFill>
              <a:srgbClr val="143C2E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wrap="none" anchor="ctr"/>
          <a:lstStyle/>
          <a:p>
            <a:endParaRPr lang="en-CA"/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1231900" y="3003550"/>
            <a:ext cx="1816100" cy="1816100"/>
          </a:xfrm>
          <a:prstGeom prst="homePlate">
            <a:avLst>
              <a:gd name="adj" fmla="val 33333"/>
            </a:avLst>
          </a:prstGeom>
          <a:solidFill>
            <a:srgbClr val="CECECE"/>
          </a:solidFill>
          <a:ln w="12699">
            <a:solidFill>
              <a:srgbClr val="143C2E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wrap="none" anchor="ctr"/>
          <a:lstStyle/>
          <a:p>
            <a:endParaRPr lang="en-CA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6205538" y="3341688"/>
            <a:ext cx="1749425" cy="1184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rgbClr val="1B533F"/>
                </a:solidFill>
              </a:rPr>
              <a:t>Bargaining Power of Buyers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1125538" y="3341688"/>
            <a:ext cx="1736725" cy="1184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rgbClr val="1B533F"/>
                </a:solidFill>
              </a:rPr>
              <a:t>Bargaining Power of Suppliers</a:t>
            </a: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0" y="0"/>
            <a:ext cx="9144000" cy="1308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</a:rPr>
              <a:t>Porter’s Five Forces </a:t>
            </a:r>
          </a:p>
          <a:p>
            <a:pPr algn="ctr"/>
            <a:r>
              <a:rPr lang="en-US" sz="4000" b="1">
                <a:solidFill>
                  <a:schemeClr val="tx2"/>
                </a:solidFill>
              </a:rPr>
              <a:t>Model of Competition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03213"/>
            <a:ext cx="9144000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</a:rPr>
              <a:t>Threat of Substitute Products</a:t>
            </a:r>
          </a:p>
        </p:txBody>
      </p:sp>
      <p:grpSp>
        <p:nvGrpSpPr>
          <p:cNvPr id="45065" name="Group 9"/>
          <p:cNvGrpSpPr>
            <a:grpSpLocks/>
          </p:cNvGrpSpPr>
          <p:nvPr/>
        </p:nvGrpSpPr>
        <p:grpSpPr bwMode="auto">
          <a:xfrm>
            <a:off x="609600" y="1828800"/>
            <a:ext cx="2590800" cy="3048000"/>
            <a:chOff x="384" y="1152"/>
            <a:chExt cx="1632" cy="1920"/>
          </a:xfrm>
        </p:grpSpPr>
        <p:sp>
          <p:nvSpPr>
            <p:cNvPr id="45062" name="AutoShape 6"/>
            <p:cNvSpPr>
              <a:spLocks noChangeArrowheads="1"/>
            </p:cNvSpPr>
            <p:nvPr/>
          </p:nvSpPr>
          <p:spPr bwMode="auto">
            <a:xfrm>
              <a:off x="384" y="1152"/>
              <a:ext cx="1632" cy="1920"/>
            </a:xfrm>
            <a:prstGeom prst="homePlate">
              <a:avLst>
                <a:gd name="adj" fmla="val 33333"/>
              </a:avLst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464" y="1384"/>
              <a:ext cx="1216" cy="143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b="1"/>
                <a:t>Products with similar </a:t>
              </a:r>
              <a:r>
                <a:rPr lang="en-US" b="1" i="1"/>
                <a:t>function</a:t>
              </a:r>
              <a:r>
                <a:rPr lang="en-US" b="1" i="1">
                  <a:solidFill>
                    <a:schemeClr val="hlink"/>
                  </a:solidFill>
                </a:rPr>
                <a:t> </a:t>
              </a:r>
              <a:r>
                <a:rPr lang="en-US" b="1"/>
                <a:t>limit the prices firms can charge</a:t>
              </a:r>
            </a:p>
          </p:txBody>
        </p:sp>
      </p:grp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490913" y="1511300"/>
            <a:ext cx="4991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Keys to evaluate substitute products:</a:t>
            </a:r>
          </a:p>
        </p:txBody>
      </p:sp>
      <p:grpSp>
        <p:nvGrpSpPr>
          <p:cNvPr id="45078" name="Group 22"/>
          <p:cNvGrpSpPr>
            <a:grpSpLocks/>
          </p:cNvGrpSpPr>
          <p:nvPr/>
        </p:nvGrpSpPr>
        <p:grpSpPr bwMode="auto">
          <a:xfrm>
            <a:off x="4176713" y="2197100"/>
            <a:ext cx="5384800" cy="4203700"/>
            <a:chOff x="2631" y="1384"/>
            <a:chExt cx="3392" cy="2648"/>
          </a:xfrm>
        </p:grpSpPr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2631" y="1384"/>
              <a:ext cx="2744" cy="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Products with improving price/performance tradeoffs relative to present industry products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2631" y="2607"/>
              <a:ext cx="280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Example:</a:t>
              </a:r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3168" y="2919"/>
              <a:ext cx="2855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Electronic security systems in place of security guards</a:t>
              </a:r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3168" y="3516"/>
              <a:ext cx="2855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Fax machines in place of overnight mail delivery</a:t>
              </a:r>
            </a:p>
          </p:txBody>
        </p:sp>
        <p:sp>
          <p:nvSpPr>
            <p:cNvPr id="45076" name="Oval 20"/>
            <p:cNvSpPr>
              <a:spLocks noChangeArrowheads="1"/>
            </p:cNvSpPr>
            <p:nvPr/>
          </p:nvSpPr>
          <p:spPr bwMode="auto">
            <a:xfrm>
              <a:off x="2976" y="3024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5077" name="Oval 21"/>
            <p:cNvSpPr>
              <a:spLocks noChangeArrowheads="1"/>
            </p:cNvSpPr>
            <p:nvPr/>
          </p:nvSpPr>
          <p:spPr bwMode="auto">
            <a:xfrm>
              <a:off x="2976" y="3636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 rot="16200000">
            <a:off x="3632200" y="4883150"/>
            <a:ext cx="1816100" cy="1816100"/>
          </a:xfrm>
          <a:prstGeom prst="homePlate">
            <a:avLst>
              <a:gd name="adj" fmla="val 33333"/>
            </a:avLst>
          </a:prstGeom>
          <a:solidFill>
            <a:srgbClr val="CECECE"/>
          </a:solidFill>
          <a:ln w="12699">
            <a:solidFill>
              <a:srgbClr val="143C2E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wrap="none" anchor="ctr"/>
          <a:lstStyle/>
          <a:p>
            <a:endParaRPr lang="en-CA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665538" y="5387975"/>
            <a:ext cx="1749425" cy="1184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rgbClr val="143C2E"/>
                </a:solidFill>
              </a:rPr>
              <a:t>Threat of Substitute Products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665538" y="1355725"/>
            <a:ext cx="144462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/>
              <a:t>Threat of New Entrants</a:t>
            </a:r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 rot="16200000" flipH="1">
            <a:off x="3632200" y="1384300"/>
            <a:ext cx="1816100" cy="1816100"/>
          </a:xfrm>
          <a:prstGeom prst="homePlate">
            <a:avLst>
              <a:gd name="adj" fmla="val 33333"/>
            </a:avLst>
          </a:prstGeom>
          <a:solidFill>
            <a:srgbClr val="CECECE"/>
          </a:solidFill>
          <a:ln w="12699">
            <a:solidFill>
              <a:srgbClr val="143C2E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wrap="none" anchor="ctr"/>
          <a:lstStyle/>
          <a:p>
            <a:endParaRPr lang="en-CA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3551238" y="1558925"/>
            <a:ext cx="1978025" cy="1184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rgbClr val="143C2E"/>
                </a:solidFill>
              </a:rPr>
              <a:t>Threat of New Entrants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 flipH="1">
            <a:off x="6096000" y="3003550"/>
            <a:ext cx="1816100" cy="1816100"/>
          </a:xfrm>
          <a:prstGeom prst="homePlate">
            <a:avLst>
              <a:gd name="adj" fmla="val 33333"/>
            </a:avLst>
          </a:prstGeom>
          <a:solidFill>
            <a:srgbClr val="CECECE"/>
          </a:solidFill>
          <a:ln w="12699">
            <a:solidFill>
              <a:srgbClr val="143C2E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wrap="none" anchor="ctr"/>
          <a:lstStyle/>
          <a:p>
            <a:endParaRPr lang="en-CA"/>
          </a:p>
        </p:txBody>
      </p:sp>
      <p:sp>
        <p:nvSpPr>
          <p:cNvPr id="49164" name="AutoShape 12"/>
          <p:cNvSpPr>
            <a:spLocks noChangeArrowheads="1"/>
          </p:cNvSpPr>
          <p:nvPr/>
        </p:nvSpPr>
        <p:spPr bwMode="auto">
          <a:xfrm>
            <a:off x="1155700" y="3003550"/>
            <a:ext cx="1816100" cy="1816100"/>
          </a:xfrm>
          <a:prstGeom prst="homePlate">
            <a:avLst>
              <a:gd name="adj" fmla="val 33333"/>
            </a:avLst>
          </a:prstGeom>
          <a:solidFill>
            <a:srgbClr val="CECECE"/>
          </a:solidFill>
          <a:ln w="12699">
            <a:solidFill>
              <a:srgbClr val="143C2E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9171" name="Group 19"/>
          <p:cNvGrpSpPr>
            <a:grpSpLocks/>
          </p:cNvGrpSpPr>
          <p:nvPr/>
        </p:nvGrpSpPr>
        <p:grpSpPr bwMode="auto">
          <a:xfrm>
            <a:off x="3175000" y="3352800"/>
            <a:ext cx="2730500" cy="1314450"/>
            <a:chOff x="2000" y="2160"/>
            <a:chExt cx="1720" cy="828"/>
          </a:xfrm>
        </p:grpSpPr>
        <p:sp>
          <p:nvSpPr>
            <p:cNvPr id="49165" name="AutoShape 13"/>
            <p:cNvSpPr>
              <a:spLocks noChangeArrowheads="1"/>
            </p:cNvSpPr>
            <p:nvPr/>
          </p:nvSpPr>
          <p:spPr bwMode="auto">
            <a:xfrm>
              <a:off x="2000" y="2160"/>
              <a:ext cx="1720" cy="828"/>
            </a:xfrm>
            <a:prstGeom prst="octagon">
              <a:avLst>
                <a:gd name="adj" fmla="val 29264"/>
              </a:avLst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9166" name="Rectangle 14"/>
            <p:cNvSpPr>
              <a:spLocks noChangeArrowheads="1"/>
            </p:cNvSpPr>
            <p:nvPr/>
          </p:nvSpPr>
          <p:spPr bwMode="auto">
            <a:xfrm>
              <a:off x="2021" y="2208"/>
              <a:ext cx="1678" cy="74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b="1"/>
                <a:t>Rivalry Among Competing Firms in Industry</a:t>
              </a:r>
            </a:p>
          </p:txBody>
        </p:sp>
      </p:grp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6281738" y="3341688"/>
            <a:ext cx="1749425" cy="1184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rgbClr val="143C2E"/>
                </a:solidFill>
              </a:rPr>
              <a:t>Bargaining Power of Buyers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1049338" y="3341688"/>
            <a:ext cx="1736725" cy="1184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rgbClr val="143C2E"/>
                </a:solidFill>
              </a:rPr>
              <a:t>Bargaining Power of Suppliers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0" y="0"/>
            <a:ext cx="9144000" cy="1308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</a:rPr>
              <a:t>Porter’s Five Forces </a:t>
            </a:r>
          </a:p>
          <a:p>
            <a:pPr algn="ctr"/>
            <a:r>
              <a:rPr lang="en-US" sz="4000" b="1">
                <a:solidFill>
                  <a:schemeClr val="tx2"/>
                </a:solidFill>
              </a:rPr>
              <a:t>Model of Competition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0" y="277813"/>
            <a:ext cx="9144000" cy="6381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Rivalry Among Existing Competitors</a:t>
            </a:r>
          </a:p>
        </p:txBody>
      </p:sp>
      <p:grpSp>
        <p:nvGrpSpPr>
          <p:cNvPr id="53281" name="Group 33"/>
          <p:cNvGrpSpPr>
            <a:grpSpLocks/>
          </p:cNvGrpSpPr>
          <p:nvPr/>
        </p:nvGrpSpPr>
        <p:grpSpPr bwMode="auto">
          <a:xfrm>
            <a:off x="420688" y="1143000"/>
            <a:ext cx="8305800" cy="2941638"/>
            <a:chOff x="265" y="720"/>
            <a:chExt cx="5232" cy="1853"/>
          </a:xfrm>
        </p:grpSpPr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265" y="720"/>
              <a:ext cx="523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Intense rivalry often plays out in the following ways:</a:t>
              </a: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696" y="1136"/>
              <a:ext cx="308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Jockeying for strategic position</a:t>
              </a:r>
            </a:p>
          </p:txBody>
        </p:sp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696" y="1424"/>
              <a:ext cx="308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Using price competition</a:t>
              </a:r>
            </a:p>
          </p:txBody>
        </p:sp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696" y="1712"/>
              <a:ext cx="308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Staging advertising battles</a:t>
              </a:r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696" y="2287"/>
              <a:ext cx="418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Making new product introductions</a:t>
              </a:r>
            </a:p>
          </p:txBody>
        </p:sp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696" y="2000"/>
              <a:ext cx="365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Increasing consumer warranties or service</a:t>
              </a:r>
            </a:p>
          </p:txBody>
        </p:sp>
        <p:sp>
          <p:nvSpPr>
            <p:cNvPr id="53272" name="Oval 24"/>
            <p:cNvSpPr>
              <a:spLocks noChangeArrowheads="1"/>
            </p:cNvSpPr>
            <p:nvPr/>
          </p:nvSpPr>
          <p:spPr bwMode="auto">
            <a:xfrm>
              <a:off x="528" y="1248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273" name="Oval 25"/>
            <p:cNvSpPr>
              <a:spLocks noChangeArrowheads="1"/>
            </p:cNvSpPr>
            <p:nvPr/>
          </p:nvSpPr>
          <p:spPr bwMode="auto">
            <a:xfrm>
              <a:off x="528" y="1536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274" name="Oval 26"/>
            <p:cNvSpPr>
              <a:spLocks noChangeArrowheads="1"/>
            </p:cNvSpPr>
            <p:nvPr/>
          </p:nvSpPr>
          <p:spPr bwMode="auto">
            <a:xfrm>
              <a:off x="528" y="1824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275" name="Oval 27"/>
            <p:cNvSpPr>
              <a:spLocks noChangeArrowheads="1"/>
            </p:cNvSpPr>
            <p:nvPr/>
          </p:nvSpPr>
          <p:spPr bwMode="auto">
            <a:xfrm>
              <a:off x="528" y="2100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276" name="Oval 28"/>
            <p:cNvSpPr>
              <a:spLocks noChangeArrowheads="1"/>
            </p:cNvSpPr>
            <p:nvPr/>
          </p:nvSpPr>
          <p:spPr bwMode="auto">
            <a:xfrm>
              <a:off x="528" y="2388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53280" name="Group 32"/>
          <p:cNvGrpSpPr>
            <a:grpSpLocks/>
          </p:cNvGrpSpPr>
          <p:nvPr/>
        </p:nvGrpSpPr>
        <p:grpSpPr bwMode="auto">
          <a:xfrm>
            <a:off x="420688" y="4252913"/>
            <a:ext cx="8620125" cy="1914525"/>
            <a:chOff x="265" y="2679"/>
            <a:chExt cx="5430" cy="1206"/>
          </a:xfrm>
        </p:grpSpPr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265" y="2679"/>
              <a:ext cx="543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Occurs when a firm is pressured or sees an opportunity</a:t>
              </a:r>
            </a:p>
          </p:txBody>
        </p:sp>
        <p:sp>
          <p:nvSpPr>
            <p:cNvPr id="53265" name="Rectangle 17"/>
            <p:cNvSpPr>
              <a:spLocks noChangeArrowheads="1"/>
            </p:cNvSpPr>
            <p:nvPr/>
          </p:nvSpPr>
          <p:spPr bwMode="auto">
            <a:xfrm>
              <a:off x="695" y="3039"/>
              <a:ext cx="495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Price competition often leaves the entire industry worse off</a:t>
              </a:r>
            </a:p>
          </p:txBody>
        </p:sp>
        <p:sp>
          <p:nvSpPr>
            <p:cNvPr id="53267" name="Rectangle 19"/>
            <p:cNvSpPr>
              <a:spLocks noChangeArrowheads="1"/>
            </p:cNvSpPr>
            <p:nvPr/>
          </p:nvSpPr>
          <p:spPr bwMode="auto">
            <a:xfrm>
              <a:off x="695" y="3369"/>
              <a:ext cx="4736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Advertising battles may increase total industry demand, but may be costly to smaller competitors</a:t>
              </a:r>
            </a:p>
          </p:txBody>
        </p:sp>
        <p:sp>
          <p:nvSpPr>
            <p:cNvPr id="53278" name="Oval 30"/>
            <p:cNvSpPr>
              <a:spLocks noChangeArrowheads="1"/>
            </p:cNvSpPr>
            <p:nvPr/>
          </p:nvSpPr>
          <p:spPr bwMode="auto">
            <a:xfrm>
              <a:off x="528" y="3120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3279" name="Oval 31"/>
            <p:cNvSpPr>
              <a:spLocks noChangeArrowheads="1"/>
            </p:cNvSpPr>
            <p:nvPr/>
          </p:nvSpPr>
          <p:spPr bwMode="auto">
            <a:xfrm>
              <a:off x="528" y="3444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5300" name="Rectangle 1028"/>
          <p:cNvSpPr>
            <a:spLocks noChangeArrowheads="1"/>
          </p:cNvSpPr>
          <p:nvPr/>
        </p:nvSpPr>
        <p:spPr bwMode="auto">
          <a:xfrm>
            <a:off x="747713" y="1092200"/>
            <a:ext cx="80137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Cutthroat</a:t>
            </a: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competition</a:t>
            </a: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 is more likely to occur when:</a:t>
            </a:r>
          </a:p>
        </p:txBody>
      </p:sp>
      <p:sp>
        <p:nvSpPr>
          <p:cNvPr id="55321" name="Rectangle 1049"/>
          <p:cNvSpPr>
            <a:spLocks noChangeArrowheads="1"/>
          </p:cNvSpPr>
          <p:nvPr/>
        </p:nvSpPr>
        <p:spPr bwMode="auto">
          <a:xfrm>
            <a:off x="0" y="277813"/>
            <a:ext cx="9144000" cy="6381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Rivalry Among Existing Competitors</a:t>
            </a:r>
          </a:p>
        </p:txBody>
      </p:sp>
      <p:grpSp>
        <p:nvGrpSpPr>
          <p:cNvPr id="55334" name="Group 1062"/>
          <p:cNvGrpSpPr>
            <a:grpSpLocks/>
          </p:cNvGrpSpPr>
          <p:nvPr/>
        </p:nvGrpSpPr>
        <p:grpSpPr bwMode="auto">
          <a:xfrm>
            <a:off x="1585913" y="1795463"/>
            <a:ext cx="7315200" cy="4833937"/>
            <a:chOff x="999" y="1131"/>
            <a:chExt cx="4608" cy="3045"/>
          </a:xfrm>
        </p:grpSpPr>
        <p:sp>
          <p:nvSpPr>
            <p:cNvPr id="55302" name="Rectangle 1030"/>
            <p:cNvSpPr>
              <a:spLocks noChangeArrowheads="1"/>
            </p:cNvSpPr>
            <p:nvPr/>
          </p:nvSpPr>
          <p:spPr bwMode="auto">
            <a:xfrm>
              <a:off x="999" y="1131"/>
              <a:ext cx="460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Numerous or equally balanced competitors</a:t>
              </a:r>
            </a:p>
          </p:txBody>
        </p:sp>
        <p:sp>
          <p:nvSpPr>
            <p:cNvPr id="55304" name="Rectangle 1032"/>
            <p:cNvSpPr>
              <a:spLocks noChangeArrowheads="1"/>
            </p:cNvSpPr>
            <p:nvPr/>
          </p:nvSpPr>
          <p:spPr bwMode="auto">
            <a:xfrm>
              <a:off x="1000" y="1467"/>
              <a:ext cx="308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Slow growth industry</a:t>
              </a:r>
            </a:p>
          </p:txBody>
        </p:sp>
        <p:sp>
          <p:nvSpPr>
            <p:cNvPr id="55306" name="Rectangle 1034"/>
            <p:cNvSpPr>
              <a:spLocks noChangeArrowheads="1"/>
            </p:cNvSpPr>
            <p:nvPr/>
          </p:nvSpPr>
          <p:spPr bwMode="auto">
            <a:xfrm>
              <a:off x="1000" y="1803"/>
              <a:ext cx="308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High fixed costs</a:t>
              </a:r>
            </a:p>
          </p:txBody>
        </p:sp>
        <p:sp>
          <p:nvSpPr>
            <p:cNvPr id="55308" name="Rectangle 1036"/>
            <p:cNvSpPr>
              <a:spLocks noChangeArrowheads="1"/>
            </p:cNvSpPr>
            <p:nvPr/>
          </p:nvSpPr>
          <p:spPr bwMode="auto">
            <a:xfrm>
              <a:off x="999" y="2507"/>
              <a:ext cx="418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Lack of differentiation or switching costs</a:t>
              </a:r>
            </a:p>
          </p:txBody>
        </p:sp>
        <p:sp>
          <p:nvSpPr>
            <p:cNvPr id="55310" name="Rectangle 1038"/>
            <p:cNvSpPr>
              <a:spLocks noChangeArrowheads="1"/>
            </p:cNvSpPr>
            <p:nvPr/>
          </p:nvSpPr>
          <p:spPr bwMode="auto">
            <a:xfrm>
              <a:off x="1000" y="2138"/>
              <a:ext cx="221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High storage costs</a:t>
              </a:r>
            </a:p>
          </p:txBody>
        </p:sp>
        <p:sp>
          <p:nvSpPr>
            <p:cNvPr id="55312" name="Rectangle 1040"/>
            <p:cNvSpPr>
              <a:spLocks noChangeArrowheads="1"/>
            </p:cNvSpPr>
            <p:nvPr/>
          </p:nvSpPr>
          <p:spPr bwMode="auto">
            <a:xfrm>
              <a:off x="999" y="2843"/>
              <a:ext cx="418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Capacity added in large increments</a:t>
              </a:r>
            </a:p>
          </p:txBody>
        </p:sp>
        <p:sp>
          <p:nvSpPr>
            <p:cNvPr id="55314" name="Rectangle 1042"/>
            <p:cNvSpPr>
              <a:spLocks noChangeArrowheads="1"/>
            </p:cNvSpPr>
            <p:nvPr/>
          </p:nvSpPr>
          <p:spPr bwMode="auto">
            <a:xfrm>
              <a:off x="999" y="3515"/>
              <a:ext cx="418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High strategic stakes</a:t>
              </a:r>
            </a:p>
          </p:txBody>
        </p:sp>
        <p:sp>
          <p:nvSpPr>
            <p:cNvPr id="55316" name="Rectangle 1044"/>
            <p:cNvSpPr>
              <a:spLocks noChangeArrowheads="1"/>
            </p:cNvSpPr>
            <p:nvPr/>
          </p:nvSpPr>
          <p:spPr bwMode="auto">
            <a:xfrm>
              <a:off x="999" y="3851"/>
              <a:ext cx="418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High exit barriers</a:t>
              </a:r>
            </a:p>
          </p:txBody>
        </p:sp>
        <p:sp>
          <p:nvSpPr>
            <p:cNvPr id="55318" name="Rectangle 1046"/>
            <p:cNvSpPr>
              <a:spLocks noChangeArrowheads="1"/>
            </p:cNvSpPr>
            <p:nvPr/>
          </p:nvSpPr>
          <p:spPr bwMode="auto">
            <a:xfrm>
              <a:off x="999" y="3179"/>
              <a:ext cx="418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Diverse competitors</a:t>
              </a:r>
            </a:p>
          </p:txBody>
        </p:sp>
      </p:grpSp>
      <p:grpSp>
        <p:nvGrpSpPr>
          <p:cNvPr id="55333" name="Group 1061"/>
          <p:cNvGrpSpPr>
            <a:grpSpLocks/>
          </p:cNvGrpSpPr>
          <p:nvPr/>
        </p:nvGrpSpPr>
        <p:grpSpPr bwMode="auto">
          <a:xfrm>
            <a:off x="1295400" y="1998663"/>
            <a:ext cx="171450" cy="4419600"/>
            <a:chOff x="816" y="1259"/>
            <a:chExt cx="108" cy="2784"/>
          </a:xfrm>
        </p:grpSpPr>
        <p:sp>
          <p:nvSpPr>
            <p:cNvPr id="55323" name="Oval 1051"/>
            <p:cNvSpPr>
              <a:spLocks noChangeArrowheads="1"/>
            </p:cNvSpPr>
            <p:nvPr/>
          </p:nvSpPr>
          <p:spPr bwMode="auto">
            <a:xfrm>
              <a:off x="816" y="1259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5324" name="Oval 1052"/>
            <p:cNvSpPr>
              <a:spLocks noChangeArrowheads="1"/>
            </p:cNvSpPr>
            <p:nvPr/>
          </p:nvSpPr>
          <p:spPr bwMode="auto">
            <a:xfrm>
              <a:off x="816" y="1583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5325" name="Oval 1053"/>
            <p:cNvSpPr>
              <a:spLocks noChangeArrowheads="1"/>
            </p:cNvSpPr>
            <p:nvPr/>
          </p:nvSpPr>
          <p:spPr bwMode="auto">
            <a:xfrm>
              <a:off x="816" y="1919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5326" name="Oval 1054"/>
            <p:cNvSpPr>
              <a:spLocks noChangeArrowheads="1"/>
            </p:cNvSpPr>
            <p:nvPr/>
          </p:nvSpPr>
          <p:spPr bwMode="auto">
            <a:xfrm>
              <a:off x="816" y="2255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5327" name="Oval 1055"/>
            <p:cNvSpPr>
              <a:spLocks noChangeArrowheads="1"/>
            </p:cNvSpPr>
            <p:nvPr/>
          </p:nvSpPr>
          <p:spPr bwMode="auto">
            <a:xfrm>
              <a:off x="816" y="2591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5328" name="Oval 1056"/>
            <p:cNvSpPr>
              <a:spLocks noChangeArrowheads="1"/>
            </p:cNvSpPr>
            <p:nvPr/>
          </p:nvSpPr>
          <p:spPr bwMode="auto">
            <a:xfrm>
              <a:off x="816" y="2927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5329" name="Oval 1057"/>
            <p:cNvSpPr>
              <a:spLocks noChangeArrowheads="1"/>
            </p:cNvSpPr>
            <p:nvPr/>
          </p:nvSpPr>
          <p:spPr bwMode="auto">
            <a:xfrm>
              <a:off x="816" y="3263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5330" name="Oval 1058"/>
            <p:cNvSpPr>
              <a:spLocks noChangeArrowheads="1"/>
            </p:cNvSpPr>
            <p:nvPr/>
          </p:nvSpPr>
          <p:spPr bwMode="auto">
            <a:xfrm>
              <a:off x="816" y="3599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5331" name="Oval 1059"/>
            <p:cNvSpPr>
              <a:spLocks noChangeArrowheads="1"/>
            </p:cNvSpPr>
            <p:nvPr/>
          </p:nvSpPr>
          <p:spPr bwMode="auto">
            <a:xfrm>
              <a:off x="816" y="3935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47713" y="1092200"/>
            <a:ext cx="8166100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High exit barriers</a:t>
            </a:r>
            <a:r>
              <a:rPr lang="en-US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are economic, strategic and emotional factors which cause companies to remain in an industry even when future profitability is questionable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 (Oil Companies in Fort McMurray)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7375" name="Group 31"/>
          <p:cNvGrpSpPr>
            <a:grpSpLocks/>
          </p:cNvGrpSpPr>
          <p:nvPr/>
        </p:nvGrpSpPr>
        <p:grpSpPr bwMode="auto">
          <a:xfrm>
            <a:off x="1585913" y="3211513"/>
            <a:ext cx="6642100" cy="2725737"/>
            <a:chOff x="999" y="2023"/>
            <a:chExt cx="4184" cy="1717"/>
          </a:xfrm>
        </p:grpSpPr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999" y="2023"/>
              <a:ext cx="418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Specialized assets</a:t>
              </a:r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999" y="2359"/>
              <a:ext cx="418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Fixed cost of exit (e.g., labor agreements)</a:t>
              </a:r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1000" y="3079"/>
              <a:ext cx="210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Emotional barriers</a:t>
              </a:r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999" y="3415"/>
              <a:ext cx="418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Government and social restrictions</a:t>
              </a:r>
            </a:p>
          </p:txBody>
        </p:sp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999" y="2695"/>
              <a:ext cx="418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Strategic interrelationships</a:t>
              </a:r>
            </a:p>
          </p:txBody>
        </p:sp>
      </p:grp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0" y="277813"/>
            <a:ext cx="9144000" cy="6381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Rivalry Among Existing Competitors</a:t>
            </a:r>
          </a:p>
        </p:txBody>
      </p:sp>
      <p:grpSp>
        <p:nvGrpSpPr>
          <p:cNvPr id="57374" name="Group 30"/>
          <p:cNvGrpSpPr>
            <a:grpSpLocks/>
          </p:cNvGrpSpPr>
          <p:nvPr/>
        </p:nvGrpSpPr>
        <p:grpSpPr bwMode="auto">
          <a:xfrm>
            <a:off x="1295400" y="3429000"/>
            <a:ext cx="171450" cy="2305050"/>
            <a:chOff x="816" y="2160"/>
            <a:chExt cx="108" cy="1452"/>
          </a:xfrm>
        </p:grpSpPr>
        <p:sp>
          <p:nvSpPr>
            <p:cNvPr id="57369" name="Oval 25"/>
            <p:cNvSpPr>
              <a:spLocks noChangeArrowheads="1"/>
            </p:cNvSpPr>
            <p:nvPr/>
          </p:nvSpPr>
          <p:spPr bwMode="auto">
            <a:xfrm>
              <a:off x="816" y="2160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7370" name="Oval 26"/>
            <p:cNvSpPr>
              <a:spLocks noChangeArrowheads="1"/>
            </p:cNvSpPr>
            <p:nvPr/>
          </p:nvSpPr>
          <p:spPr bwMode="auto">
            <a:xfrm>
              <a:off x="816" y="2496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7371" name="Oval 27"/>
            <p:cNvSpPr>
              <a:spLocks noChangeArrowheads="1"/>
            </p:cNvSpPr>
            <p:nvPr/>
          </p:nvSpPr>
          <p:spPr bwMode="auto">
            <a:xfrm>
              <a:off x="816" y="2832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7372" name="Oval 28"/>
            <p:cNvSpPr>
              <a:spLocks noChangeArrowheads="1"/>
            </p:cNvSpPr>
            <p:nvPr/>
          </p:nvSpPr>
          <p:spPr bwMode="auto">
            <a:xfrm>
              <a:off x="816" y="3168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57373" name="Oval 29"/>
            <p:cNvSpPr>
              <a:spLocks noChangeArrowheads="1"/>
            </p:cNvSpPr>
            <p:nvPr/>
          </p:nvSpPr>
          <p:spPr bwMode="auto">
            <a:xfrm>
              <a:off x="816" y="3504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153988"/>
            <a:ext cx="9144000" cy="1308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</a:rPr>
              <a:t>Effects of Entry Barriers and Exit Barriers on Industry Profits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42913" y="4213225"/>
            <a:ext cx="13081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/>
              <a:t>Entry Barriers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4368800" y="1600200"/>
            <a:ext cx="18970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Exit Barriers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1443038" y="5370513"/>
            <a:ext cx="8239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High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1519238" y="3390900"/>
            <a:ext cx="7572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Low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6278563" y="2057400"/>
            <a:ext cx="8239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High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3489325" y="2057400"/>
            <a:ext cx="757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Low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459038" y="2692400"/>
            <a:ext cx="2717800" cy="1879600"/>
          </a:xfrm>
          <a:prstGeom prst="rect">
            <a:avLst/>
          </a:prstGeom>
          <a:gradFill rotWithShape="0">
            <a:gsLst>
              <a:gs pos="0">
                <a:srgbClr val="009688">
                  <a:gamma/>
                  <a:shade val="89804"/>
                  <a:invGamma/>
                </a:srgbClr>
              </a:gs>
              <a:gs pos="100000">
                <a:srgbClr val="00968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5278438" y="2692400"/>
            <a:ext cx="2717800" cy="1879600"/>
          </a:xfrm>
          <a:prstGeom prst="rect">
            <a:avLst/>
          </a:prstGeom>
          <a:gradFill rotWithShape="0">
            <a:gsLst>
              <a:gs pos="0">
                <a:srgbClr val="009688">
                  <a:gamma/>
                  <a:shade val="89804"/>
                  <a:invGamma/>
                </a:srgbClr>
              </a:gs>
              <a:gs pos="100000">
                <a:srgbClr val="00968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2459038" y="4673600"/>
            <a:ext cx="2717800" cy="1879600"/>
          </a:xfrm>
          <a:prstGeom prst="rect">
            <a:avLst/>
          </a:prstGeom>
          <a:gradFill rotWithShape="0">
            <a:gsLst>
              <a:gs pos="0">
                <a:srgbClr val="009688">
                  <a:gamma/>
                  <a:shade val="89804"/>
                  <a:invGamma/>
                </a:srgbClr>
              </a:gs>
              <a:gs pos="100000">
                <a:srgbClr val="00968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5278438" y="4673600"/>
            <a:ext cx="2717800" cy="1879600"/>
          </a:xfrm>
          <a:prstGeom prst="rect">
            <a:avLst/>
          </a:prstGeom>
          <a:gradFill rotWithShape="0">
            <a:gsLst>
              <a:gs pos="0">
                <a:srgbClr val="009688">
                  <a:gamma/>
                  <a:shade val="89804"/>
                  <a:invGamma/>
                </a:srgbClr>
              </a:gs>
              <a:gs pos="100000">
                <a:srgbClr val="00968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2459038" y="2692400"/>
            <a:ext cx="2717800" cy="1879600"/>
          </a:xfrm>
          <a:prstGeom prst="rect">
            <a:avLst/>
          </a:prstGeom>
          <a:solidFill>
            <a:schemeClr val="hlink"/>
          </a:solidFill>
          <a:ln w="253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5278438" y="2692400"/>
            <a:ext cx="2717800" cy="1879600"/>
          </a:xfrm>
          <a:prstGeom prst="rect">
            <a:avLst/>
          </a:prstGeom>
          <a:gradFill rotWithShape="0">
            <a:gsLst>
              <a:gs pos="0">
                <a:srgbClr val="009688">
                  <a:gamma/>
                  <a:shade val="89804"/>
                  <a:invGamma/>
                </a:srgbClr>
              </a:gs>
              <a:gs pos="100000">
                <a:srgbClr val="00968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459038" y="4673600"/>
            <a:ext cx="2717800" cy="1879600"/>
          </a:xfrm>
          <a:prstGeom prst="rect">
            <a:avLst/>
          </a:prstGeom>
          <a:gradFill rotWithShape="0">
            <a:gsLst>
              <a:gs pos="0">
                <a:srgbClr val="009688">
                  <a:gamma/>
                  <a:shade val="89804"/>
                  <a:invGamma/>
                </a:srgbClr>
              </a:gs>
              <a:gs pos="100000">
                <a:srgbClr val="00968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5278438" y="4673600"/>
            <a:ext cx="2717800" cy="1879600"/>
          </a:xfrm>
          <a:prstGeom prst="rect">
            <a:avLst/>
          </a:prstGeom>
          <a:gradFill rotWithShape="0">
            <a:gsLst>
              <a:gs pos="0">
                <a:srgbClr val="009688">
                  <a:gamma/>
                  <a:shade val="89804"/>
                  <a:invGamma/>
                </a:srgbClr>
              </a:gs>
              <a:gs pos="100000">
                <a:srgbClr val="00968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2695575" y="3160713"/>
            <a:ext cx="2244725" cy="942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800" b="1"/>
              <a:t>Low, Stable Returns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442913" y="4213225"/>
            <a:ext cx="13081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/>
              <a:t>Entry Barriers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4368800" y="1600200"/>
            <a:ext cx="18970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Exit Barriers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1443038" y="5370513"/>
            <a:ext cx="8239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High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519238" y="3390900"/>
            <a:ext cx="7572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Low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6278563" y="2057400"/>
            <a:ext cx="8239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High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3489325" y="2057400"/>
            <a:ext cx="757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Low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0" y="153988"/>
            <a:ext cx="9144000" cy="1308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</a:rPr>
              <a:t>Effects of Entry Barriers and Exit Barriers on Industry Profits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459038" y="2730500"/>
            <a:ext cx="2717800" cy="1879600"/>
          </a:xfrm>
          <a:prstGeom prst="rect">
            <a:avLst/>
          </a:prstGeom>
          <a:solidFill>
            <a:srgbClr val="919191"/>
          </a:solidFill>
          <a:ln w="25399">
            <a:solidFill>
              <a:srgbClr val="1B533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5278438" y="2730500"/>
            <a:ext cx="2717800" cy="1879600"/>
          </a:xfrm>
          <a:prstGeom prst="rect">
            <a:avLst/>
          </a:prstGeom>
          <a:gradFill rotWithShape="0">
            <a:gsLst>
              <a:gs pos="0">
                <a:srgbClr val="009688">
                  <a:gamma/>
                  <a:shade val="89804"/>
                  <a:invGamma/>
                </a:srgbClr>
              </a:gs>
              <a:gs pos="100000">
                <a:srgbClr val="00968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459038" y="4711700"/>
            <a:ext cx="2717800" cy="1879600"/>
          </a:xfrm>
          <a:prstGeom prst="rect">
            <a:avLst/>
          </a:prstGeom>
          <a:solidFill>
            <a:schemeClr val="hlink"/>
          </a:solidFill>
          <a:ln w="253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5278438" y="4711700"/>
            <a:ext cx="2717800" cy="1879600"/>
          </a:xfrm>
          <a:prstGeom prst="rect">
            <a:avLst/>
          </a:prstGeom>
          <a:gradFill rotWithShape="0">
            <a:gsLst>
              <a:gs pos="0">
                <a:srgbClr val="009688">
                  <a:gamma/>
                  <a:shade val="89804"/>
                  <a:invGamma/>
                </a:srgbClr>
              </a:gs>
              <a:gs pos="100000">
                <a:srgbClr val="00968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2695575" y="5180013"/>
            <a:ext cx="2244725" cy="942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800" b="1"/>
              <a:t>High, Stable Returns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42913" y="4251325"/>
            <a:ext cx="13081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/>
              <a:t>Entry Barriers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4368800" y="1638300"/>
            <a:ext cx="18970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Exit Barriers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1443038" y="5408613"/>
            <a:ext cx="8239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High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1519238" y="3429000"/>
            <a:ext cx="7572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Low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6278563" y="2095500"/>
            <a:ext cx="8239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High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3489325" y="2095500"/>
            <a:ext cx="757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Low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2695575" y="3198813"/>
            <a:ext cx="2244725" cy="942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800" b="1">
                <a:solidFill>
                  <a:srgbClr val="1B533F"/>
                </a:solidFill>
              </a:rPr>
              <a:t>Low, Stable Returns</a:t>
            </a: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0" y="153988"/>
            <a:ext cx="9144000" cy="1308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</a:rPr>
              <a:t>Effects of Entry Barriers and Exit Barriers on Industry Profits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2459038" y="2730500"/>
            <a:ext cx="2717800" cy="1879600"/>
          </a:xfrm>
          <a:prstGeom prst="rect">
            <a:avLst/>
          </a:prstGeom>
          <a:solidFill>
            <a:srgbClr val="919191"/>
          </a:solidFill>
          <a:ln w="25399">
            <a:solidFill>
              <a:srgbClr val="1B533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5278438" y="2730500"/>
            <a:ext cx="2717800" cy="1879600"/>
          </a:xfrm>
          <a:prstGeom prst="rect">
            <a:avLst/>
          </a:prstGeom>
          <a:solidFill>
            <a:schemeClr val="hlink"/>
          </a:solidFill>
          <a:ln w="253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2459038" y="4711700"/>
            <a:ext cx="2717800" cy="1879600"/>
          </a:xfrm>
          <a:prstGeom prst="rect">
            <a:avLst/>
          </a:prstGeom>
          <a:solidFill>
            <a:srgbClr val="919191"/>
          </a:solidFill>
          <a:ln w="25399">
            <a:solidFill>
              <a:srgbClr val="1B533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5278438" y="4711700"/>
            <a:ext cx="2717800" cy="1879600"/>
          </a:xfrm>
          <a:prstGeom prst="rect">
            <a:avLst/>
          </a:prstGeom>
          <a:gradFill rotWithShape="0">
            <a:gsLst>
              <a:gs pos="0">
                <a:srgbClr val="009688">
                  <a:gamma/>
                  <a:shade val="89804"/>
                  <a:invGamma/>
                </a:srgbClr>
              </a:gs>
              <a:gs pos="100000">
                <a:srgbClr val="009688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5514975" y="3198813"/>
            <a:ext cx="2244725" cy="942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800" b="1"/>
              <a:t>Low, Risky Returns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442913" y="4251325"/>
            <a:ext cx="13081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/>
              <a:t>Entry Barriers</a:t>
            </a: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4368800" y="1638300"/>
            <a:ext cx="18970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Exit Barriers</a:t>
            </a: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1443038" y="5408613"/>
            <a:ext cx="8239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High</a:t>
            </a:r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1519238" y="3429000"/>
            <a:ext cx="7572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Low</a:t>
            </a: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6278563" y="2095500"/>
            <a:ext cx="8239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High</a:t>
            </a:r>
          </a:p>
        </p:txBody>
      </p:sp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3489325" y="2095500"/>
            <a:ext cx="757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Low</a:t>
            </a: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2695575" y="3198813"/>
            <a:ext cx="2244725" cy="942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800" b="1">
                <a:solidFill>
                  <a:srgbClr val="1B533F"/>
                </a:solidFill>
              </a:rPr>
              <a:t>Low, Stable Returns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2695575" y="5180013"/>
            <a:ext cx="2244725" cy="942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800" b="1">
                <a:solidFill>
                  <a:srgbClr val="1B533F"/>
                </a:solidFill>
              </a:rPr>
              <a:t>High, Stable Returns</a:t>
            </a:r>
          </a:p>
        </p:txBody>
      </p:sp>
      <p:sp>
        <p:nvSpPr>
          <p:cNvPr id="65555" name="Rectangle 19"/>
          <p:cNvSpPr>
            <a:spLocks noChangeArrowheads="1"/>
          </p:cNvSpPr>
          <p:nvPr/>
        </p:nvSpPr>
        <p:spPr bwMode="auto">
          <a:xfrm>
            <a:off x="0" y="153988"/>
            <a:ext cx="9144000" cy="1308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</a:rPr>
              <a:t>Effects of Entry Barriers and Exit Barriers on Industry Profits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 rot="16200000">
            <a:off x="3632200" y="4883150"/>
            <a:ext cx="1816100" cy="1816100"/>
          </a:xfrm>
          <a:prstGeom prst="homePlate">
            <a:avLst>
              <a:gd name="adj" fmla="val 33333"/>
            </a:avLst>
          </a:prstGeom>
          <a:solidFill>
            <a:srgbClr val="CECECE"/>
          </a:solidFill>
          <a:ln w="12699">
            <a:solidFill>
              <a:srgbClr val="143C2E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wrap="none" anchor="ctr"/>
          <a:lstStyle/>
          <a:p>
            <a:endParaRPr lang="en-CA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3665538" y="5387975"/>
            <a:ext cx="1749425" cy="1184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rgbClr val="143C2E"/>
                </a:solidFill>
              </a:rPr>
              <a:t>Threat of Substitute Products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3665538" y="1355725"/>
            <a:ext cx="144462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/>
              <a:t>Threat of New Entrants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 rot="16200000" flipH="1">
            <a:off x="3632200" y="1384300"/>
            <a:ext cx="1816100" cy="1816100"/>
          </a:xfrm>
          <a:prstGeom prst="homePlate">
            <a:avLst>
              <a:gd name="adj" fmla="val 33333"/>
            </a:avLst>
          </a:prstGeom>
          <a:solidFill>
            <a:srgbClr val="CECECE"/>
          </a:solidFill>
          <a:ln w="12699">
            <a:solidFill>
              <a:srgbClr val="143C2E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wrap="none" anchor="ctr"/>
          <a:lstStyle/>
          <a:p>
            <a:endParaRPr lang="en-CA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551238" y="1558925"/>
            <a:ext cx="1978025" cy="1184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rgbClr val="143C2E"/>
                </a:solidFill>
              </a:rPr>
              <a:t>Threat of New Entrants</a:t>
            </a: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 flipH="1">
            <a:off x="6096000" y="3003550"/>
            <a:ext cx="1816100" cy="1816100"/>
          </a:xfrm>
          <a:prstGeom prst="homePlate">
            <a:avLst>
              <a:gd name="adj" fmla="val 33333"/>
            </a:avLst>
          </a:prstGeom>
          <a:solidFill>
            <a:srgbClr val="CECECE"/>
          </a:solidFill>
          <a:ln w="12699">
            <a:solidFill>
              <a:srgbClr val="143C2E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wrap="none" anchor="ctr"/>
          <a:lstStyle/>
          <a:p>
            <a:endParaRPr lang="en-CA"/>
          </a:p>
        </p:txBody>
      </p:sp>
      <p:sp>
        <p:nvSpPr>
          <p:cNvPr id="115721" name="AutoShape 9"/>
          <p:cNvSpPr>
            <a:spLocks noChangeArrowheads="1"/>
          </p:cNvSpPr>
          <p:nvPr/>
        </p:nvSpPr>
        <p:spPr bwMode="auto">
          <a:xfrm>
            <a:off x="1155700" y="3003550"/>
            <a:ext cx="1816100" cy="1816100"/>
          </a:xfrm>
          <a:prstGeom prst="homePlate">
            <a:avLst>
              <a:gd name="adj" fmla="val 33333"/>
            </a:avLst>
          </a:prstGeom>
          <a:solidFill>
            <a:srgbClr val="CECECE"/>
          </a:solidFill>
          <a:ln w="12699">
            <a:solidFill>
              <a:srgbClr val="143C2E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115722" name="Group 10"/>
          <p:cNvGrpSpPr>
            <a:grpSpLocks/>
          </p:cNvGrpSpPr>
          <p:nvPr/>
        </p:nvGrpSpPr>
        <p:grpSpPr bwMode="auto">
          <a:xfrm>
            <a:off x="3175000" y="3352800"/>
            <a:ext cx="2730500" cy="1314450"/>
            <a:chOff x="2000" y="2160"/>
            <a:chExt cx="1720" cy="828"/>
          </a:xfrm>
        </p:grpSpPr>
        <p:sp>
          <p:nvSpPr>
            <p:cNvPr id="115723" name="AutoShape 11"/>
            <p:cNvSpPr>
              <a:spLocks noChangeArrowheads="1"/>
            </p:cNvSpPr>
            <p:nvPr/>
          </p:nvSpPr>
          <p:spPr bwMode="auto">
            <a:xfrm>
              <a:off x="2000" y="2160"/>
              <a:ext cx="1720" cy="828"/>
            </a:xfrm>
            <a:prstGeom prst="octagon">
              <a:avLst>
                <a:gd name="adj" fmla="val 29264"/>
              </a:avLst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>
              <a:off x="2021" y="2208"/>
              <a:ext cx="1678" cy="74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b="1"/>
                <a:t>Rivalry Among Competing Firms in Industry</a:t>
              </a:r>
            </a:p>
          </p:txBody>
        </p:sp>
      </p:grpSp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6281738" y="3341688"/>
            <a:ext cx="1749425" cy="1184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rgbClr val="143C2E"/>
                </a:solidFill>
              </a:rPr>
              <a:t>Bargaining Power of Buyers</a:t>
            </a:r>
          </a:p>
        </p:txBody>
      </p: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1049338" y="3341688"/>
            <a:ext cx="1736725" cy="1184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rgbClr val="143C2E"/>
                </a:solidFill>
              </a:rPr>
              <a:t>Bargaining Power of Suppliers</a:t>
            </a: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0" y="0"/>
            <a:ext cx="9144000" cy="1308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</a:rPr>
              <a:t>Porter’s Five Forces </a:t>
            </a:r>
          </a:p>
          <a:p>
            <a:pPr algn="ctr"/>
            <a:r>
              <a:rPr lang="en-US" sz="4000" b="1">
                <a:solidFill>
                  <a:schemeClr val="tx2"/>
                </a:solidFill>
              </a:rPr>
              <a:t>Model of Competition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459038" y="2692400"/>
            <a:ext cx="2717800" cy="1879600"/>
          </a:xfrm>
          <a:prstGeom prst="rect">
            <a:avLst/>
          </a:prstGeom>
          <a:solidFill>
            <a:srgbClr val="919191"/>
          </a:solidFill>
          <a:ln w="25399">
            <a:solidFill>
              <a:srgbClr val="1B533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5278438" y="2692400"/>
            <a:ext cx="2717800" cy="1879600"/>
          </a:xfrm>
          <a:prstGeom prst="rect">
            <a:avLst/>
          </a:prstGeom>
          <a:solidFill>
            <a:srgbClr val="919191"/>
          </a:solidFill>
          <a:ln w="25399">
            <a:solidFill>
              <a:srgbClr val="1B533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2459038" y="4673600"/>
            <a:ext cx="2717800" cy="1879600"/>
          </a:xfrm>
          <a:prstGeom prst="rect">
            <a:avLst/>
          </a:prstGeom>
          <a:solidFill>
            <a:srgbClr val="919191"/>
          </a:solidFill>
          <a:ln w="25399">
            <a:solidFill>
              <a:srgbClr val="1B533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5278438" y="4673600"/>
            <a:ext cx="2717800" cy="1879600"/>
          </a:xfrm>
          <a:prstGeom prst="rect">
            <a:avLst/>
          </a:prstGeom>
          <a:solidFill>
            <a:schemeClr val="hlink"/>
          </a:solidFill>
          <a:ln w="253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5514975" y="5141913"/>
            <a:ext cx="2244725" cy="942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800" b="1"/>
              <a:t>High, Risky Returns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442913" y="4213225"/>
            <a:ext cx="13081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/>
              <a:t>Entry Barriers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4368800" y="1600200"/>
            <a:ext cx="18970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Exit Barriers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3038" y="5370513"/>
            <a:ext cx="8239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High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1519238" y="3390900"/>
            <a:ext cx="7572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Low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6278563" y="2057400"/>
            <a:ext cx="8239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High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3489325" y="2057400"/>
            <a:ext cx="757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/>
              <a:t>Low</a:t>
            </a: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2695575" y="3160713"/>
            <a:ext cx="2244725" cy="942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800" b="1">
                <a:solidFill>
                  <a:srgbClr val="1B533F"/>
                </a:solidFill>
              </a:rPr>
              <a:t>Low, Stable Returns</a:t>
            </a: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2695575" y="5141913"/>
            <a:ext cx="2244725" cy="942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800" b="1">
                <a:solidFill>
                  <a:srgbClr val="1B533F"/>
                </a:solidFill>
              </a:rPr>
              <a:t>High, Stable Returns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5514975" y="3160713"/>
            <a:ext cx="2244725" cy="942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800" b="1">
                <a:solidFill>
                  <a:srgbClr val="1B533F"/>
                </a:solidFill>
              </a:rPr>
              <a:t>Low, Risky Returns</a:t>
            </a: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0" y="153988"/>
            <a:ext cx="9144000" cy="1308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</a:rPr>
              <a:t>Effects of Entry Barriers and Exit Barriers on Industry Profits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6" name="Line 38"/>
          <p:cNvSpPr>
            <a:spLocks noChangeShapeType="1"/>
          </p:cNvSpPr>
          <p:nvPr/>
        </p:nvSpPr>
        <p:spPr bwMode="auto">
          <a:xfrm rot="-4661024" flipH="1" flipV="1">
            <a:off x="2895600" y="4648200"/>
            <a:ext cx="3810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2598" name="Group 70"/>
          <p:cNvGrpSpPr>
            <a:grpSpLocks/>
          </p:cNvGrpSpPr>
          <p:nvPr/>
        </p:nvGrpSpPr>
        <p:grpSpPr bwMode="auto">
          <a:xfrm>
            <a:off x="685800" y="4876800"/>
            <a:ext cx="2171700" cy="819150"/>
            <a:chOff x="432" y="3072"/>
            <a:chExt cx="1368" cy="516"/>
          </a:xfrm>
        </p:grpSpPr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432" y="3112"/>
              <a:ext cx="1368" cy="4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684" y="3072"/>
              <a:ext cx="865" cy="51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b="1"/>
                <a:t>Political/Legal</a:t>
              </a:r>
            </a:p>
          </p:txBody>
        </p:sp>
      </p:grpSp>
      <p:grpSp>
        <p:nvGrpSpPr>
          <p:cNvPr id="22594" name="Group 66"/>
          <p:cNvGrpSpPr>
            <a:grpSpLocks/>
          </p:cNvGrpSpPr>
          <p:nvPr/>
        </p:nvGrpSpPr>
        <p:grpSpPr bwMode="auto">
          <a:xfrm>
            <a:off x="3463925" y="990600"/>
            <a:ext cx="2171700" cy="723900"/>
            <a:chOff x="2182" y="624"/>
            <a:chExt cx="1368" cy="456"/>
          </a:xfrm>
        </p:grpSpPr>
        <p:sp>
          <p:nvSpPr>
            <p:cNvPr id="22542" name="Oval 14"/>
            <p:cNvSpPr>
              <a:spLocks noChangeArrowheads="1"/>
            </p:cNvSpPr>
            <p:nvPr/>
          </p:nvSpPr>
          <p:spPr bwMode="auto">
            <a:xfrm>
              <a:off x="2182" y="624"/>
              <a:ext cx="1368" cy="4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2400" y="690"/>
              <a:ext cx="933" cy="2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b="1"/>
                <a:t>Economic</a:t>
              </a:r>
            </a:p>
          </p:txBody>
        </p:sp>
      </p:grpSp>
      <p:sp>
        <p:nvSpPr>
          <p:cNvPr id="22581" name="Line 53"/>
          <p:cNvSpPr>
            <a:spLocks noChangeShapeType="1"/>
          </p:cNvSpPr>
          <p:nvPr/>
        </p:nvSpPr>
        <p:spPr bwMode="auto">
          <a:xfrm rot="2679659" flipH="1" flipV="1">
            <a:off x="4343400" y="1905000"/>
            <a:ext cx="3810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2597" name="Group 69"/>
          <p:cNvGrpSpPr>
            <a:grpSpLocks/>
          </p:cNvGrpSpPr>
          <p:nvPr/>
        </p:nvGrpSpPr>
        <p:grpSpPr bwMode="auto">
          <a:xfrm>
            <a:off x="3589338" y="5981700"/>
            <a:ext cx="2171700" cy="723900"/>
            <a:chOff x="2261" y="3768"/>
            <a:chExt cx="1368" cy="456"/>
          </a:xfrm>
        </p:grpSpPr>
        <p:sp>
          <p:nvSpPr>
            <p:cNvPr id="22544" name="Oval 16"/>
            <p:cNvSpPr>
              <a:spLocks noChangeArrowheads="1"/>
            </p:cNvSpPr>
            <p:nvPr/>
          </p:nvSpPr>
          <p:spPr bwMode="auto">
            <a:xfrm>
              <a:off x="2261" y="3768"/>
              <a:ext cx="1368" cy="4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2304" y="3840"/>
              <a:ext cx="1285" cy="2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b="1"/>
                <a:t>Technological</a:t>
              </a:r>
            </a:p>
          </p:txBody>
        </p:sp>
      </p:grpSp>
      <p:sp>
        <p:nvSpPr>
          <p:cNvPr id="22582" name="Line 54"/>
          <p:cNvSpPr>
            <a:spLocks noChangeShapeType="1"/>
          </p:cNvSpPr>
          <p:nvPr/>
        </p:nvSpPr>
        <p:spPr bwMode="auto">
          <a:xfrm rot="2679659" flipH="1" flipV="1">
            <a:off x="4343400" y="5410200"/>
            <a:ext cx="3810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2596" name="Group 68"/>
          <p:cNvGrpSpPr>
            <a:grpSpLocks/>
          </p:cNvGrpSpPr>
          <p:nvPr/>
        </p:nvGrpSpPr>
        <p:grpSpPr bwMode="auto">
          <a:xfrm>
            <a:off x="6286500" y="5029200"/>
            <a:ext cx="2171700" cy="723900"/>
            <a:chOff x="3960" y="3168"/>
            <a:chExt cx="1368" cy="456"/>
          </a:xfrm>
        </p:grpSpPr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3960" y="3168"/>
              <a:ext cx="1368" cy="4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4279" y="3226"/>
              <a:ext cx="733" cy="2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b="1"/>
                <a:t>Global</a:t>
              </a:r>
            </a:p>
          </p:txBody>
        </p:sp>
      </p:grpSp>
      <p:sp>
        <p:nvSpPr>
          <p:cNvPr id="22583" name="Line 55"/>
          <p:cNvSpPr>
            <a:spLocks noChangeShapeType="1"/>
          </p:cNvSpPr>
          <p:nvPr/>
        </p:nvSpPr>
        <p:spPr bwMode="auto">
          <a:xfrm rot="4661024" flipV="1">
            <a:off x="5943600" y="4648200"/>
            <a:ext cx="3810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2593" name="Group 65"/>
          <p:cNvGrpSpPr>
            <a:grpSpLocks/>
          </p:cNvGrpSpPr>
          <p:nvPr/>
        </p:nvGrpSpPr>
        <p:grpSpPr bwMode="auto">
          <a:xfrm>
            <a:off x="838200" y="1943100"/>
            <a:ext cx="2171700" cy="723900"/>
            <a:chOff x="528" y="1224"/>
            <a:chExt cx="1368" cy="456"/>
          </a:xfrm>
        </p:grpSpPr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528" y="1224"/>
              <a:ext cx="1368" cy="4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614" y="1290"/>
              <a:ext cx="1243" cy="2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b="1"/>
                <a:t>Demographic</a:t>
              </a:r>
            </a:p>
          </p:txBody>
        </p:sp>
      </p:grpSp>
      <p:sp>
        <p:nvSpPr>
          <p:cNvPr id="22584" name="Line 56"/>
          <p:cNvSpPr>
            <a:spLocks noChangeShapeType="1"/>
          </p:cNvSpPr>
          <p:nvPr/>
        </p:nvSpPr>
        <p:spPr bwMode="auto">
          <a:xfrm rot="4661024" flipH="1">
            <a:off x="2895600" y="2743200"/>
            <a:ext cx="3810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2595" name="Group 67"/>
          <p:cNvGrpSpPr>
            <a:grpSpLocks/>
          </p:cNvGrpSpPr>
          <p:nvPr/>
        </p:nvGrpSpPr>
        <p:grpSpPr bwMode="auto">
          <a:xfrm>
            <a:off x="6362700" y="2095500"/>
            <a:ext cx="2171700" cy="723900"/>
            <a:chOff x="4008" y="1320"/>
            <a:chExt cx="1368" cy="456"/>
          </a:xfrm>
        </p:grpSpPr>
        <p:sp>
          <p:nvSpPr>
            <p:cNvPr id="22546" name="Oval 18"/>
            <p:cNvSpPr>
              <a:spLocks noChangeArrowheads="1"/>
            </p:cNvSpPr>
            <p:nvPr/>
          </p:nvSpPr>
          <p:spPr bwMode="auto">
            <a:xfrm>
              <a:off x="4008" y="1320"/>
              <a:ext cx="1368" cy="4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4079" y="1392"/>
              <a:ext cx="1227" cy="28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b="1"/>
                <a:t>Sociocultural</a:t>
              </a:r>
            </a:p>
          </p:txBody>
        </p:sp>
      </p:grpSp>
      <p:sp>
        <p:nvSpPr>
          <p:cNvPr id="22585" name="Line 57"/>
          <p:cNvSpPr>
            <a:spLocks noChangeShapeType="1"/>
          </p:cNvSpPr>
          <p:nvPr/>
        </p:nvSpPr>
        <p:spPr bwMode="auto">
          <a:xfrm rot="-4661024">
            <a:off x="5867400" y="2743200"/>
            <a:ext cx="3810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2600" name="Group 72"/>
          <p:cNvGrpSpPr>
            <a:grpSpLocks/>
          </p:cNvGrpSpPr>
          <p:nvPr/>
        </p:nvGrpSpPr>
        <p:grpSpPr bwMode="auto">
          <a:xfrm>
            <a:off x="3124200" y="2438400"/>
            <a:ext cx="2971800" cy="2743200"/>
            <a:chOff x="1968" y="1536"/>
            <a:chExt cx="1872" cy="1728"/>
          </a:xfrm>
        </p:grpSpPr>
        <p:sp>
          <p:nvSpPr>
            <p:cNvPr id="22560" name="AutoShape 32"/>
            <p:cNvSpPr>
              <a:spLocks noChangeArrowheads="1"/>
            </p:cNvSpPr>
            <p:nvPr/>
          </p:nvSpPr>
          <p:spPr bwMode="auto">
            <a:xfrm>
              <a:off x="1968" y="1536"/>
              <a:ext cx="1872" cy="1728"/>
            </a:xfrm>
            <a:prstGeom prst="hexagon">
              <a:avLst>
                <a:gd name="adj" fmla="val 27083"/>
                <a:gd name="vf" fmla="val 115470"/>
              </a:avLst>
            </a:prstGeom>
            <a:solidFill>
              <a:schemeClr val="accent2"/>
            </a:solidFill>
            <a:ln w="12699">
              <a:solidFill>
                <a:schemeClr val="folHlink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2104" y="2508"/>
              <a:ext cx="1592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Competitive</a:t>
              </a:r>
            </a:p>
            <a:p>
              <a:pPr algn="ctr"/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Environment</a:t>
              </a: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2152" y="1728"/>
              <a:ext cx="1592" cy="51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b="1"/>
                <a:t>Industry Environment</a:t>
              </a:r>
            </a:p>
          </p:txBody>
        </p:sp>
        <p:sp>
          <p:nvSpPr>
            <p:cNvPr id="22599" name="Line 71"/>
            <p:cNvSpPr>
              <a:spLocks noChangeShapeType="1"/>
            </p:cNvSpPr>
            <p:nvPr/>
          </p:nvSpPr>
          <p:spPr bwMode="auto">
            <a:xfrm>
              <a:off x="1976" y="2400"/>
              <a:ext cx="1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2601" name="Rectangle 73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800" b="1">
                <a:solidFill>
                  <a:schemeClr val="tx2"/>
                </a:solidFill>
              </a:rPr>
              <a:t>Components of the General Environment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6" grpId="0" animBg="1"/>
      <p:bldP spid="22581" grpId="0" animBg="1"/>
      <p:bldP spid="22582" grpId="0" animBg="1"/>
      <p:bldP spid="22583" grpId="0" animBg="1"/>
      <p:bldP spid="22584" grpId="0" animBg="1"/>
      <p:bldP spid="225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28" name="Rectangle 1060"/>
          <p:cNvSpPr>
            <a:spLocks noChangeArrowheads="1"/>
          </p:cNvSpPr>
          <p:nvPr/>
        </p:nvSpPr>
        <p:spPr bwMode="auto">
          <a:xfrm>
            <a:off x="930067" y="609600"/>
            <a:ext cx="7315200" cy="6172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5027" name="Rectangle 1059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800" b="1">
                <a:solidFill>
                  <a:schemeClr val="tx2"/>
                </a:solidFill>
              </a:rPr>
              <a:t>Components of the General Environment</a:t>
            </a:r>
          </a:p>
        </p:txBody>
      </p:sp>
      <p:graphicFrame>
        <p:nvGraphicFramePr>
          <p:cNvPr id="85025" name="Object 1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507594"/>
              </p:ext>
            </p:extLst>
          </p:nvPr>
        </p:nvGraphicFramePr>
        <p:xfrm>
          <a:off x="1025317" y="762000"/>
          <a:ext cx="7124700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9" name="Document" r:id="rId4" imgW="6215785" imgH="5745266" progId="Word.Document.8">
                  <p:embed/>
                </p:oleObj>
              </mc:Choice>
              <mc:Fallback>
                <p:oleObj name="Document" r:id="rId4" imgW="6215785" imgH="5745266" progId="Word.Document.8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t="5435"/>
                      <a:stretch>
                        <a:fillRect/>
                      </a:stretch>
                    </p:blipFill>
                    <p:spPr bwMode="auto">
                      <a:xfrm>
                        <a:off x="1025317" y="762000"/>
                        <a:ext cx="7124700" cy="623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699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hlink"/>
                </a:solidFill>
              </a:rPr>
              <a:t>Average Economic Profits (ROE) of US Industry Groups, 1978-1996</a:t>
            </a:r>
            <a:br>
              <a:rPr lang="en-US" sz="3600" b="1" dirty="0">
                <a:solidFill>
                  <a:schemeClr val="hlink"/>
                </a:solidFill>
              </a:rPr>
            </a:br>
            <a:endParaRPr lang="en-US" sz="3600" b="1" dirty="0">
              <a:solidFill>
                <a:schemeClr val="hlink"/>
              </a:solidFill>
            </a:endParaRPr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0" y="1143000"/>
          <a:ext cx="9144000" cy="518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8" name="Chart" r:id="rId3" imgW="9144000" imgH="4629302" progId="MSGraph.Chart.8">
                  <p:embed followColorScheme="full"/>
                </p:oleObj>
              </mc:Choice>
              <mc:Fallback>
                <p:oleObj name="Chart" r:id="rId3" imgW="9144000" imgH="4629302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9144000" cy="518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19200" y="6324600"/>
            <a:ext cx="704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See: http://www.youtube.com/watch?v=G1O6Dt5eyGE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SzPct val="100000"/>
            </a:pPr>
            <a:r>
              <a:rPr lang="en-US" sz="3200" b="1" dirty="0">
                <a:solidFill>
                  <a:schemeClr val="hlink"/>
                </a:solidFill>
                <a:latin typeface="Garamond" pitchFamily="18" charset="0"/>
              </a:rPr>
              <a:t>“when an industry with a reputation for difficult economics meets a manager with a reputation for excellence, it is usually the industry that keeps its reputation intact”</a:t>
            </a:r>
          </a:p>
          <a:p>
            <a:pPr marL="2057400" lvl="4" indent="-228600">
              <a:spcBef>
                <a:spcPct val="20000"/>
              </a:spcBef>
              <a:buSzPct val="100000"/>
            </a:pPr>
            <a:r>
              <a:rPr lang="en-US" sz="2000" b="1" dirty="0">
                <a:solidFill>
                  <a:schemeClr val="hlink"/>
                </a:solidFill>
                <a:latin typeface="Garamond" pitchFamily="18" charset="0"/>
              </a:rPr>
              <a:t>-</a:t>
            </a:r>
            <a:r>
              <a:rPr lang="en-US" b="1" dirty="0">
                <a:solidFill>
                  <a:schemeClr val="hlink"/>
                </a:solidFill>
                <a:latin typeface="Garamond" pitchFamily="18" charset="0"/>
              </a:rPr>
              <a:t>Warren Buffet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228600" y="304800"/>
            <a:ext cx="8610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1" dirty="0">
                <a:solidFill>
                  <a:schemeClr val="hlink"/>
                </a:solidFill>
                <a:latin typeface="Perpetua Titling MT" pitchFamily="18" charset="0"/>
              </a:rPr>
              <a:t>The Value Net</a:t>
            </a:r>
            <a:br>
              <a:rPr lang="en-US" sz="3200" b="1" dirty="0">
                <a:solidFill>
                  <a:schemeClr val="hlink"/>
                </a:solidFill>
                <a:latin typeface="Perpetua Titling MT" pitchFamily="18" charset="0"/>
              </a:rPr>
            </a:br>
            <a:r>
              <a:rPr lang="en-US" sz="2800" dirty="0">
                <a:solidFill>
                  <a:schemeClr val="hlink"/>
                </a:solidFill>
                <a:latin typeface="Perpetua Titling MT" pitchFamily="18" charset="0"/>
              </a:rPr>
              <a:t>Adam </a:t>
            </a:r>
            <a:r>
              <a:rPr lang="en-US" sz="2800" dirty="0" err="1">
                <a:solidFill>
                  <a:schemeClr val="hlink"/>
                </a:solidFill>
                <a:latin typeface="Perpetua Titling MT" pitchFamily="18" charset="0"/>
              </a:rPr>
              <a:t>Brandenburger</a:t>
            </a:r>
            <a:r>
              <a:rPr lang="en-US" sz="2800" dirty="0">
                <a:solidFill>
                  <a:schemeClr val="hlink"/>
                </a:solidFill>
                <a:latin typeface="Perpetua Titling MT" pitchFamily="18" charset="0"/>
              </a:rPr>
              <a:t> and Barry </a:t>
            </a:r>
            <a:r>
              <a:rPr lang="en-US" sz="2800" dirty="0" err="1">
                <a:solidFill>
                  <a:schemeClr val="hlink"/>
                </a:solidFill>
                <a:latin typeface="Perpetua Titling MT" pitchFamily="18" charset="0"/>
              </a:rPr>
              <a:t>Nalebuff</a:t>
            </a:r>
            <a:endParaRPr lang="en-US" sz="2800" dirty="0">
              <a:solidFill>
                <a:schemeClr val="hlink"/>
              </a:solidFill>
              <a:latin typeface="Perpetua Titling MT" pitchFamily="18" charset="0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3124200" y="1981200"/>
            <a:ext cx="2667000" cy="6858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3200" b="1" dirty="0">
                <a:solidFill>
                  <a:schemeClr val="hlink"/>
                </a:solidFill>
                <a:latin typeface="Garamond" pitchFamily="18" charset="0"/>
              </a:rPr>
              <a:t>Customers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3200400" y="3581400"/>
            <a:ext cx="2667000" cy="6858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3200" b="1" dirty="0">
                <a:solidFill>
                  <a:schemeClr val="hlink"/>
                </a:solidFill>
                <a:latin typeface="Garamond" pitchFamily="18" charset="0"/>
              </a:rPr>
              <a:t>Company</a:t>
            </a:r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3276600" y="5257800"/>
            <a:ext cx="2667000" cy="6858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3200" b="1">
                <a:solidFill>
                  <a:schemeClr val="hlink"/>
                </a:solidFill>
                <a:latin typeface="Garamond" pitchFamily="18" charset="0"/>
              </a:rPr>
              <a:t>Suppliers</a:t>
            </a: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152400" y="3581400"/>
            <a:ext cx="2667000" cy="6858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3200" b="1" dirty="0">
                <a:solidFill>
                  <a:schemeClr val="hlink"/>
                </a:solidFill>
                <a:latin typeface="Garamond" pitchFamily="18" charset="0"/>
              </a:rPr>
              <a:t>Competitors</a:t>
            </a:r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6096000" y="3581400"/>
            <a:ext cx="2819400" cy="685800"/>
          </a:xfrm>
          <a:prstGeom prst="rect">
            <a:avLst/>
          </a:prstGeom>
          <a:noFill/>
          <a:ln w="38100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3200" b="1" dirty="0">
                <a:solidFill>
                  <a:schemeClr val="bg2">
                    <a:lumMod val="95000"/>
                    <a:lumOff val="5000"/>
                  </a:schemeClr>
                </a:solidFill>
                <a:latin typeface="Garamond" pitchFamily="18" charset="0"/>
              </a:rPr>
              <a:t>Complementors</a:t>
            </a:r>
          </a:p>
        </p:txBody>
      </p:sp>
      <p:sp>
        <p:nvSpPr>
          <p:cNvPr id="122890" name="Line 10"/>
          <p:cNvSpPr>
            <a:spLocks noChangeShapeType="1"/>
          </p:cNvSpPr>
          <p:nvPr/>
        </p:nvSpPr>
        <p:spPr bwMode="auto">
          <a:xfrm>
            <a:off x="1524000" y="4267200"/>
            <a:ext cx="1752600" cy="13716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 flipV="1">
            <a:off x="1447800" y="2362200"/>
            <a:ext cx="1676400" cy="12192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5791200" y="2286000"/>
            <a:ext cx="1981200" cy="12954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 flipV="1">
            <a:off x="5943600" y="4267200"/>
            <a:ext cx="1828800" cy="13716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 flipV="1">
            <a:off x="4495800" y="2667000"/>
            <a:ext cx="0" cy="9144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2895" name="Line 15"/>
          <p:cNvSpPr>
            <a:spLocks noChangeShapeType="1"/>
          </p:cNvSpPr>
          <p:nvPr/>
        </p:nvSpPr>
        <p:spPr bwMode="auto">
          <a:xfrm>
            <a:off x="4495800" y="4267200"/>
            <a:ext cx="0" cy="9906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143608" y="6396335"/>
            <a:ext cx="855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smtClean="0"/>
              <a:t>See</a:t>
            </a:r>
            <a:r>
              <a:rPr lang="en-CA" sz="1800" dirty="0"/>
              <a:t>: http://www.clintburdett.com/process/05_research/research_05_3_complementors.htm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hlink"/>
                </a:solidFill>
                <a:latin typeface="Garamond" pitchFamily="18" charset="0"/>
              </a:rPr>
              <a:t>Complementors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 b="1" dirty="0">
                <a:solidFill>
                  <a:schemeClr val="hlink"/>
                </a:solidFill>
                <a:latin typeface="Garamond" pitchFamily="18" charset="0"/>
              </a:rPr>
              <a:t>Complementors are participants from which customers buy complementary products or services, or to which suppliers sell complementary resources</a:t>
            </a:r>
            <a:r>
              <a:rPr lang="en-US" sz="3200" b="1" dirty="0" smtClean="0">
                <a:solidFill>
                  <a:schemeClr val="hlink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endParaRPr lang="en-US" sz="3200" b="1" dirty="0">
              <a:solidFill>
                <a:schemeClr val="hlink"/>
              </a:solidFill>
              <a:latin typeface="Garamond" pitchFamily="18" charset="0"/>
            </a:endParaRP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 b="1" dirty="0">
                <a:solidFill>
                  <a:schemeClr val="hlink"/>
                </a:solidFill>
                <a:latin typeface="Garamond" pitchFamily="18" charset="0"/>
              </a:rPr>
              <a:t>Complementors add a cooperative element to strategy; they are about making the pie bigger rather than taking a bigger piece of the pie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hlink"/>
                </a:solidFill>
                <a:latin typeface="Garamond" pitchFamily="18" charset="0"/>
              </a:rPr>
              <a:t>Clusters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431074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•"/>
            </a:pPr>
            <a:r>
              <a:rPr lang="en-US" b="1" dirty="0">
                <a:solidFill>
                  <a:schemeClr val="hlink"/>
                </a:solidFill>
                <a:latin typeface="Garamond" pitchFamily="18" charset="0"/>
              </a:rPr>
              <a:t>“Clusters are geographic concentrations of interconnected companies and institutions in a particular field. Clusters encompass an array of linked industries and other entities important to competition</a:t>
            </a:r>
            <a:r>
              <a:rPr lang="en-US" b="1" dirty="0" smtClean="0">
                <a:solidFill>
                  <a:schemeClr val="hlink"/>
                </a:solidFill>
                <a:latin typeface="Garamond" pitchFamily="18" charset="0"/>
              </a:rPr>
              <a:t>”.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•"/>
            </a:pPr>
            <a:endParaRPr lang="en-US" b="1" dirty="0" smtClean="0">
              <a:solidFill>
                <a:schemeClr val="hlink"/>
              </a:solidFill>
              <a:latin typeface="Garamond" pitchFamily="18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•"/>
            </a:pPr>
            <a:r>
              <a:rPr lang="en-US" b="1" dirty="0" err="1" smtClean="0">
                <a:solidFill>
                  <a:schemeClr val="hlink"/>
                </a:solidFill>
                <a:latin typeface="Garamond" pitchFamily="18" charset="0"/>
              </a:rPr>
              <a:t>Eg</a:t>
            </a:r>
            <a:r>
              <a:rPr lang="en-US" b="1" dirty="0" smtClean="0">
                <a:solidFill>
                  <a:schemeClr val="hlink"/>
                </a:solidFill>
                <a:latin typeface="Garamond" pitchFamily="18" charset="0"/>
              </a:rPr>
              <a:t>. Silicon Valley, Hollywood, Orlando, Edmonton Research Park</a:t>
            </a:r>
            <a:endParaRPr lang="en-US" b="1" dirty="0" smtClean="0">
              <a:solidFill>
                <a:schemeClr val="hlink"/>
              </a:solidFill>
              <a:latin typeface="Garamond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•"/>
            </a:pPr>
            <a:endParaRPr lang="en-US" b="1" dirty="0">
              <a:solidFill>
                <a:schemeClr val="hlink"/>
              </a:solidFill>
              <a:latin typeface="Garamond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Tx/>
              <a:buChar char="•"/>
            </a:pPr>
            <a:r>
              <a:rPr lang="en-US" b="1" dirty="0">
                <a:solidFill>
                  <a:schemeClr val="hlink"/>
                </a:solidFill>
                <a:latin typeface="Garamond" pitchFamily="18" charset="0"/>
              </a:rPr>
              <a:t>“Clusters rarely conform to standard industrial classification systems, which fail to capture many important actors and relationships in competition.”</a:t>
            </a:r>
            <a:endParaRPr lang="en-US" sz="3200" b="1" dirty="0">
              <a:solidFill>
                <a:schemeClr val="hlink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hlink"/>
                </a:solidFill>
                <a:latin typeface="Garamond" pitchFamily="18" charset="0"/>
              </a:rPr>
              <a:t>Clusters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 b="1" dirty="0">
                <a:solidFill>
                  <a:schemeClr val="hlink"/>
                </a:solidFill>
                <a:latin typeface="Garamond" pitchFamily="18" charset="0"/>
              </a:rPr>
              <a:t>History matters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 b="1" dirty="0">
                <a:solidFill>
                  <a:schemeClr val="hlink"/>
                </a:solidFill>
                <a:latin typeface="Garamond" pitchFamily="18" charset="0"/>
              </a:rPr>
              <a:t>Geography matters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 b="1" dirty="0">
                <a:solidFill>
                  <a:schemeClr val="hlink"/>
                </a:solidFill>
                <a:latin typeface="Garamond" pitchFamily="18" charset="0"/>
              </a:rPr>
              <a:t>Differential distribution of resources (beyond barriers to entry) exist</a:t>
            </a:r>
          </a:p>
          <a:p>
            <a:pPr marL="342900" indent="-342900">
              <a:spcBef>
                <a:spcPct val="20000"/>
              </a:spcBef>
              <a:buSzPct val="100000"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5" name="Group 9"/>
          <p:cNvGrpSpPr>
            <a:grpSpLocks/>
          </p:cNvGrpSpPr>
          <p:nvPr/>
        </p:nvGrpSpPr>
        <p:grpSpPr bwMode="auto">
          <a:xfrm>
            <a:off x="3551238" y="1349375"/>
            <a:ext cx="1978025" cy="1851025"/>
            <a:chOff x="2237" y="706"/>
            <a:chExt cx="1246" cy="1166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2309" y="706"/>
              <a:ext cx="910" cy="7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/>
                <a:t>Threat of New Entrants</a:t>
              </a:r>
            </a:p>
          </p:txBody>
        </p:sp>
        <p:sp>
          <p:nvSpPr>
            <p:cNvPr id="24581" name="AutoShape 5"/>
            <p:cNvSpPr>
              <a:spLocks noChangeArrowheads="1"/>
            </p:cNvSpPr>
            <p:nvPr/>
          </p:nvSpPr>
          <p:spPr bwMode="auto">
            <a:xfrm rot="16200000" flipH="1">
              <a:off x="2284" y="720"/>
              <a:ext cx="1152" cy="1152"/>
            </a:xfrm>
            <a:prstGeom prst="homePlate">
              <a:avLst>
                <a:gd name="adj" fmla="val 33333"/>
              </a:avLst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2237" y="834"/>
              <a:ext cx="1246" cy="74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b="1"/>
                <a:t>Threat of New Entrants</a:t>
              </a:r>
            </a:p>
          </p:txBody>
        </p:sp>
      </p:grp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1308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</a:rPr>
              <a:t>Porter’s Five Forces </a:t>
            </a:r>
          </a:p>
          <a:p>
            <a:pPr algn="ctr"/>
            <a:r>
              <a:rPr lang="en-US" sz="4000" b="1">
                <a:solidFill>
                  <a:schemeClr val="tx2"/>
                </a:solidFill>
              </a:rPr>
              <a:t>Model of Competition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200025"/>
            <a:ext cx="9144000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</a:rPr>
              <a:t>Threat of New Entrants</a:t>
            </a:r>
          </a:p>
        </p:txBody>
      </p:sp>
      <p:grpSp>
        <p:nvGrpSpPr>
          <p:cNvPr id="26649" name="Group 25"/>
          <p:cNvGrpSpPr>
            <a:grpSpLocks/>
          </p:cNvGrpSpPr>
          <p:nvPr/>
        </p:nvGrpSpPr>
        <p:grpSpPr bwMode="auto">
          <a:xfrm>
            <a:off x="685800" y="1600200"/>
            <a:ext cx="2590800" cy="1600200"/>
            <a:chOff x="432" y="1008"/>
            <a:chExt cx="1632" cy="1008"/>
          </a:xfrm>
        </p:grpSpPr>
        <p:sp>
          <p:nvSpPr>
            <p:cNvPr id="26630" name="AutoShape 6"/>
            <p:cNvSpPr>
              <a:spLocks noChangeArrowheads="1"/>
            </p:cNvSpPr>
            <p:nvPr/>
          </p:nvSpPr>
          <p:spPr bwMode="auto">
            <a:xfrm>
              <a:off x="432" y="1008"/>
              <a:ext cx="1632" cy="1008"/>
            </a:xfrm>
            <a:prstGeom prst="homePlate">
              <a:avLst>
                <a:gd name="adj" fmla="val 53968"/>
              </a:avLst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567" y="1239"/>
              <a:ext cx="1064" cy="51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b="1"/>
                <a:t>Barriers to Entry</a:t>
              </a:r>
            </a:p>
          </p:txBody>
        </p:sp>
      </p:grp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267200" y="5870575"/>
            <a:ext cx="2792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Expected Retaliation</a:t>
            </a:r>
          </a:p>
        </p:txBody>
      </p:sp>
      <p:grpSp>
        <p:nvGrpSpPr>
          <p:cNvPr id="26660" name="Group 36"/>
          <p:cNvGrpSpPr>
            <a:grpSpLocks/>
          </p:cNvGrpSpPr>
          <p:nvPr/>
        </p:nvGrpSpPr>
        <p:grpSpPr bwMode="auto">
          <a:xfrm>
            <a:off x="4038600" y="1071563"/>
            <a:ext cx="4894265" cy="4638676"/>
            <a:chOff x="2544" y="675"/>
            <a:chExt cx="3083" cy="2922"/>
          </a:xfrm>
        </p:grpSpPr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2679" y="3311"/>
              <a:ext cx="169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Government Policy</a:t>
              </a:r>
            </a:p>
          </p:txBody>
        </p:sp>
        <p:grpSp>
          <p:nvGrpSpPr>
            <p:cNvPr id="26659" name="Group 35"/>
            <p:cNvGrpSpPr>
              <a:grpSpLocks/>
            </p:cNvGrpSpPr>
            <p:nvPr/>
          </p:nvGrpSpPr>
          <p:grpSpPr bwMode="auto">
            <a:xfrm>
              <a:off x="2544" y="675"/>
              <a:ext cx="3083" cy="2829"/>
              <a:chOff x="2544" y="675"/>
              <a:chExt cx="3083" cy="2829"/>
            </a:xfrm>
          </p:grpSpPr>
          <p:sp>
            <p:nvSpPr>
              <p:cNvPr id="26632" name="Rectangle 8"/>
              <p:cNvSpPr>
                <a:spLocks noChangeArrowheads="1"/>
              </p:cNvSpPr>
              <p:nvPr/>
            </p:nvSpPr>
            <p:spPr bwMode="auto">
              <a:xfrm>
                <a:off x="2652" y="675"/>
                <a:ext cx="2975" cy="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Economies of </a:t>
                </a:r>
                <a:r>
                  <a:rPr lang="en-US" b="1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Scale (cost reduction</a:t>
                </a:r>
              </a:p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on expansion)</a:t>
                </a:r>
                <a:endPara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633" name="Rectangle 9"/>
              <p:cNvSpPr>
                <a:spLocks noChangeArrowheads="1"/>
              </p:cNvSpPr>
              <p:nvPr/>
            </p:nvSpPr>
            <p:spPr bwMode="auto">
              <a:xfrm>
                <a:off x="2679" y="1168"/>
                <a:ext cx="203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Product </a:t>
                </a:r>
                <a:r>
                  <a:rPr lang="en-US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Differentiation</a:t>
                </a:r>
              </a:p>
            </p:txBody>
          </p:sp>
          <p:sp>
            <p:nvSpPr>
              <p:cNvPr id="26634" name="Rectangle 10"/>
              <p:cNvSpPr>
                <a:spLocks noChangeArrowheads="1"/>
              </p:cNvSpPr>
              <p:nvPr/>
            </p:nvSpPr>
            <p:spPr bwMode="auto">
              <a:xfrm>
                <a:off x="2679" y="1552"/>
                <a:ext cx="192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Capital Requirements</a:t>
                </a:r>
              </a:p>
            </p:txBody>
          </p:sp>
          <p:sp>
            <p:nvSpPr>
              <p:cNvPr id="26635" name="Rectangle 11"/>
              <p:cNvSpPr>
                <a:spLocks noChangeArrowheads="1"/>
              </p:cNvSpPr>
              <p:nvPr/>
            </p:nvSpPr>
            <p:spPr bwMode="auto">
              <a:xfrm>
                <a:off x="2679" y="1936"/>
                <a:ext cx="142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Switching Costs</a:t>
                </a:r>
              </a:p>
            </p:txBody>
          </p:sp>
          <p:sp>
            <p:nvSpPr>
              <p:cNvPr id="26636" name="Rectangle 12"/>
              <p:cNvSpPr>
                <a:spLocks noChangeArrowheads="1"/>
              </p:cNvSpPr>
              <p:nvPr/>
            </p:nvSpPr>
            <p:spPr bwMode="auto">
              <a:xfrm>
                <a:off x="2679" y="2319"/>
                <a:ext cx="273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Access to Distribution Channels</a:t>
                </a:r>
              </a:p>
            </p:txBody>
          </p:sp>
          <p:sp>
            <p:nvSpPr>
              <p:cNvPr id="26637" name="Rectangle 13"/>
              <p:cNvSpPr>
                <a:spLocks noChangeArrowheads="1"/>
              </p:cNvSpPr>
              <p:nvPr/>
            </p:nvSpPr>
            <p:spPr bwMode="auto">
              <a:xfrm>
                <a:off x="2679" y="2739"/>
                <a:ext cx="2856" cy="5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Cost Disadvantages Independent of Scale</a:t>
                </a:r>
              </a:p>
            </p:txBody>
          </p:sp>
          <p:sp>
            <p:nvSpPr>
              <p:cNvPr id="26651" name="Oval 27"/>
              <p:cNvSpPr>
                <a:spLocks noChangeArrowheads="1"/>
              </p:cNvSpPr>
              <p:nvPr/>
            </p:nvSpPr>
            <p:spPr bwMode="auto">
              <a:xfrm>
                <a:off x="2544" y="864"/>
                <a:ext cx="108" cy="1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6652" name="Oval 28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108" cy="1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6653" name="Oval 29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108" cy="1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6654" name="Oval 30"/>
              <p:cNvSpPr>
                <a:spLocks noChangeArrowheads="1"/>
              </p:cNvSpPr>
              <p:nvPr/>
            </p:nvSpPr>
            <p:spPr bwMode="auto">
              <a:xfrm>
                <a:off x="2544" y="2004"/>
                <a:ext cx="108" cy="1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6655" name="Oval 31"/>
              <p:cNvSpPr>
                <a:spLocks noChangeArrowheads="1"/>
              </p:cNvSpPr>
              <p:nvPr/>
            </p:nvSpPr>
            <p:spPr bwMode="auto">
              <a:xfrm>
                <a:off x="2544" y="2388"/>
                <a:ext cx="108" cy="1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6656" name="Oval 32"/>
              <p:cNvSpPr>
                <a:spLocks noChangeArrowheads="1"/>
              </p:cNvSpPr>
              <p:nvPr/>
            </p:nvSpPr>
            <p:spPr bwMode="auto">
              <a:xfrm>
                <a:off x="2544" y="2820"/>
                <a:ext cx="108" cy="1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6657" name="Oval 33"/>
              <p:cNvSpPr>
                <a:spLocks noChangeArrowheads="1"/>
              </p:cNvSpPr>
              <p:nvPr/>
            </p:nvSpPr>
            <p:spPr bwMode="auto">
              <a:xfrm>
                <a:off x="2544" y="3396"/>
                <a:ext cx="108" cy="1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sp>
        <p:nvSpPr>
          <p:cNvPr id="26658" name="Oval 34"/>
          <p:cNvSpPr>
            <a:spLocks noChangeArrowheads="1"/>
          </p:cNvSpPr>
          <p:nvPr/>
        </p:nvSpPr>
        <p:spPr bwMode="auto">
          <a:xfrm>
            <a:off x="4038600" y="6000750"/>
            <a:ext cx="171450" cy="1714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pic>
        <p:nvPicPr>
          <p:cNvPr id="26661" name="Picture 37" descr="MCj043260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62" name="Picture 38" descr="MCj043260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4384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63" name="Picture 39" descr="MCj043260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64" name="Picture 40" descr="MCj043260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6576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7" grpId="0" autoUpdateAnimBg="0"/>
      <p:bldP spid="266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661988" y="2997200"/>
            <a:ext cx="1928812" cy="1828800"/>
            <a:chOff x="417" y="1888"/>
            <a:chExt cx="1215" cy="1152"/>
          </a:xfrm>
        </p:grpSpPr>
        <p:sp>
          <p:nvSpPr>
            <p:cNvPr id="30726" name="AutoShape 6"/>
            <p:cNvSpPr>
              <a:spLocks noChangeArrowheads="1"/>
            </p:cNvSpPr>
            <p:nvPr/>
          </p:nvSpPr>
          <p:spPr bwMode="auto">
            <a:xfrm>
              <a:off x="480" y="1888"/>
              <a:ext cx="1152" cy="1152"/>
            </a:xfrm>
            <a:prstGeom prst="homePlate">
              <a:avLst>
                <a:gd name="adj" fmla="val 33333"/>
              </a:avLst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417" y="2105"/>
              <a:ext cx="1094" cy="74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b="1"/>
                <a:t>Bargaining Power of Suppliers</a:t>
              </a:r>
            </a:p>
          </p:txBody>
        </p:sp>
      </p:grp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665538" y="1355725"/>
            <a:ext cx="144462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/>
              <a:t>Threat of New Entrants</a:t>
            </a:r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 rot="16200000" flipH="1">
            <a:off x="3632200" y="1384300"/>
            <a:ext cx="1816100" cy="1816100"/>
          </a:xfrm>
          <a:prstGeom prst="homePlate">
            <a:avLst>
              <a:gd name="adj" fmla="val 33333"/>
            </a:avLst>
          </a:prstGeom>
          <a:solidFill>
            <a:srgbClr val="CECECE"/>
          </a:solidFill>
          <a:ln w="12699">
            <a:solidFill>
              <a:srgbClr val="143C2E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wrap="none" anchor="ctr"/>
          <a:lstStyle/>
          <a:p>
            <a:endParaRPr lang="en-CA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3551238" y="1558925"/>
            <a:ext cx="1978025" cy="1184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rgbClr val="1B533F"/>
                </a:solidFill>
              </a:rPr>
              <a:t>Threat of New Entrants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0"/>
            <a:ext cx="9144000" cy="1308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</a:rPr>
              <a:t>Porter’s Five Forces </a:t>
            </a:r>
          </a:p>
          <a:p>
            <a:pPr algn="ctr"/>
            <a:r>
              <a:rPr lang="en-US" sz="4000" b="1">
                <a:solidFill>
                  <a:schemeClr val="tx2"/>
                </a:solidFill>
              </a:rPr>
              <a:t>Model of Competition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168275"/>
            <a:ext cx="9144000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</a:rPr>
              <a:t>Bargaining Power of Suppliers</a:t>
            </a:r>
          </a:p>
        </p:txBody>
      </p:sp>
      <p:grpSp>
        <p:nvGrpSpPr>
          <p:cNvPr id="32798" name="Group 30"/>
          <p:cNvGrpSpPr>
            <a:grpSpLocks/>
          </p:cNvGrpSpPr>
          <p:nvPr/>
        </p:nvGrpSpPr>
        <p:grpSpPr bwMode="auto">
          <a:xfrm>
            <a:off x="107950" y="1219200"/>
            <a:ext cx="3384550" cy="4343400"/>
            <a:chOff x="68" y="768"/>
            <a:chExt cx="2132" cy="2736"/>
          </a:xfrm>
        </p:grpSpPr>
        <p:sp>
          <p:nvSpPr>
            <p:cNvPr id="32774" name="AutoShape 6"/>
            <p:cNvSpPr>
              <a:spLocks noChangeArrowheads="1"/>
            </p:cNvSpPr>
            <p:nvPr/>
          </p:nvSpPr>
          <p:spPr bwMode="auto">
            <a:xfrm>
              <a:off x="88" y="768"/>
              <a:ext cx="2112" cy="2736"/>
            </a:xfrm>
            <a:prstGeom prst="homePlate">
              <a:avLst>
                <a:gd name="adj" fmla="val 33333"/>
              </a:avLst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128" y="1064"/>
              <a:ext cx="1696" cy="44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000" b="1"/>
                <a:t>Suppliers exert power in the industry by:</a:t>
              </a: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68" y="1648"/>
              <a:ext cx="2072" cy="24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000" b="1"/>
                <a:t>* </a:t>
              </a:r>
              <a:r>
                <a:rPr lang="en-US" sz="2000" b="1" i="1"/>
                <a:t>Threatening to raise</a:t>
              </a:r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212" y="1840"/>
              <a:ext cx="1928" cy="24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000" b="1" i="1"/>
                <a:t>prices or to reduce quality</a:t>
              </a:r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28" y="2199"/>
              <a:ext cx="1592" cy="101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000" b="1"/>
                <a:t>Powerful suppliers can squeeze industry profitability if firms are unable to recover cost increases</a:t>
              </a:r>
            </a:p>
          </p:txBody>
        </p:sp>
      </p:grp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3490913" y="857250"/>
            <a:ext cx="5021262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Suppliers are likely to be powerful if:</a:t>
            </a:r>
          </a:p>
        </p:txBody>
      </p:sp>
      <p:grpSp>
        <p:nvGrpSpPr>
          <p:cNvPr id="32807" name="Group 39"/>
          <p:cNvGrpSpPr>
            <a:grpSpLocks/>
          </p:cNvGrpSpPr>
          <p:nvPr/>
        </p:nvGrpSpPr>
        <p:grpSpPr bwMode="auto">
          <a:xfrm>
            <a:off x="3562350" y="1353345"/>
            <a:ext cx="5567363" cy="5665788"/>
            <a:chOff x="2244" y="939"/>
            <a:chExt cx="3507" cy="3569"/>
          </a:xfrm>
        </p:grpSpPr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2417" y="939"/>
              <a:ext cx="3032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Supplier industry is dominated by a few firms</a:t>
              </a: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2417" y="1424"/>
              <a:ext cx="3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Suppliers’ products have few substitutes</a:t>
              </a: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417" y="1875"/>
              <a:ext cx="3062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Buyer is not an important customer to supplier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2417" y="2378"/>
              <a:ext cx="3032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Suppliers’ product is an important input to buyers’ product</a:t>
              </a:r>
            </a:p>
          </p:txBody>
        </p:sp>
        <p:sp>
          <p:nvSpPr>
            <p:cNvPr id="32791" name="Rectangle 23"/>
            <p:cNvSpPr>
              <a:spLocks noChangeArrowheads="1"/>
            </p:cNvSpPr>
            <p:nvPr/>
          </p:nvSpPr>
          <p:spPr bwMode="auto">
            <a:xfrm>
              <a:off x="2417" y="2906"/>
              <a:ext cx="3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Suppliers’ products are differentiated</a:t>
              </a:r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2417" y="3225"/>
              <a:ext cx="2942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Suppliers’ products have high switching costs</a:t>
              </a:r>
            </a:p>
          </p:txBody>
        </p:sp>
        <p:sp>
          <p:nvSpPr>
            <p:cNvPr id="32797" name="Rectangle 29"/>
            <p:cNvSpPr>
              <a:spLocks noChangeArrowheads="1"/>
            </p:cNvSpPr>
            <p:nvPr/>
          </p:nvSpPr>
          <p:spPr bwMode="auto">
            <a:xfrm>
              <a:off x="2417" y="3754"/>
              <a:ext cx="2936" cy="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Supplier poses credible threat of forward </a:t>
              </a:r>
              <a:r>
                <a:rPr lang="en-US" sz="2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integration (</a:t>
              </a:r>
              <a:r>
                <a:rPr lang="en-CA" sz="2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control </a:t>
              </a:r>
              <a:r>
                <a:rPr lang="en-CA" sz="2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of the direct distribution of its products</a:t>
              </a:r>
              <a:r>
                <a:rPr lang="en-CA" sz="2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.) </a:t>
              </a:r>
              <a:endParaRPr lang="en-CA" sz="2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</a:pPr>
              <a:endParaRPr lang="en-CA" sz="2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800" name="Oval 32"/>
            <p:cNvSpPr>
              <a:spLocks noChangeArrowheads="1"/>
            </p:cNvSpPr>
            <p:nvPr/>
          </p:nvSpPr>
          <p:spPr bwMode="auto">
            <a:xfrm>
              <a:off x="2244" y="1008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 sz="2000"/>
            </a:p>
          </p:txBody>
        </p:sp>
        <p:sp>
          <p:nvSpPr>
            <p:cNvPr id="32801" name="Oval 33"/>
            <p:cNvSpPr>
              <a:spLocks noChangeArrowheads="1"/>
            </p:cNvSpPr>
            <p:nvPr/>
          </p:nvSpPr>
          <p:spPr bwMode="auto">
            <a:xfrm>
              <a:off x="2244" y="1488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 sz="2000"/>
            </a:p>
          </p:txBody>
        </p:sp>
        <p:sp>
          <p:nvSpPr>
            <p:cNvPr id="32802" name="Oval 34"/>
            <p:cNvSpPr>
              <a:spLocks noChangeArrowheads="1"/>
            </p:cNvSpPr>
            <p:nvPr/>
          </p:nvSpPr>
          <p:spPr bwMode="auto">
            <a:xfrm>
              <a:off x="2244" y="1956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 sz="2000"/>
            </a:p>
          </p:txBody>
        </p:sp>
        <p:sp>
          <p:nvSpPr>
            <p:cNvPr id="32803" name="Oval 35"/>
            <p:cNvSpPr>
              <a:spLocks noChangeArrowheads="1"/>
            </p:cNvSpPr>
            <p:nvPr/>
          </p:nvSpPr>
          <p:spPr bwMode="auto">
            <a:xfrm>
              <a:off x="2244" y="2436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 sz="2000"/>
            </a:p>
          </p:txBody>
        </p:sp>
        <p:sp>
          <p:nvSpPr>
            <p:cNvPr id="32804" name="Oval 36"/>
            <p:cNvSpPr>
              <a:spLocks noChangeArrowheads="1"/>
            </p:cNvSpPr>
            <p:nvPr/>
          </p:nvSpPr>
          <p:spPr bwMode="auto">
            <a:xfrm>
              <a:off x="2244" y="2976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 sz="2000"/>
            </a:p>
          </p:txBody>
        </p:sp>
        <p:sp>
          <p:nvSpPr>
            <p:cNvPr id="32805" name="Oval 37"/>
            <p:cNvSpPr>
              <a:spLocks noChangeArrowheads="1"/>
            </p:cNvSpPr>
            <p:nvPr/>
          </p:nvSpPr>
          <p:spPr bwMode="auto">
            <a:xfrm>
              <a:off x="2244" y="3264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 sz="2000"/>
            </a:p>
          </p:txBody>
        </p:sp>
        <p:sp>
          <p:nvSpPr>
            <p:cNvPr id="32806" name="Oval 38"/>
            <p:cNvSpPr>
              <a:spLocks noChangeArrowheads="1"/>
            </p:cNvSpPr>
            <p:nvPr/>
          </p:nvSpPr>
          <p:spPr bwMode="auto">
            <a:xfrm>
              <a:off x="2244" y="3828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 sz="2000"/>
            </a:p>
          </p:txBody>
        </p:sp>
      </p:grpSp>
      <p:pic>
        <p:nvPicPr>
          <p:cNvPr id="32808" name="Picture 40" descr="MCj043260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306580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09" name="Picture 41" descr="MCj043260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44897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0" name="Picture 42" descr="MCj043260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8" y="52197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1" name="Picture 43" descr="MCj043260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361276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2" name="Picture 44" descr="MCj043260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07" y="2092829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3" name="Picture 45" descr="MCj043260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6" y="1617301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4" name="Picture 46" descr="MCj043260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890699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CA" sz="4000" dirty="0"/>
              <a:t>Bargaining Power of Suppliers: </a:t>
            </a:r>
            <a:br>
              <a:rPr lang="en-CA" sz="4000" dirty="0"/>
            </a:br>
            <a:r>
              <a:rPr lang="en-CA" sz="4000" dirty="0" err="1"/>
              <a:t>Wal</a:t>
            </a:r>
            <a:r>
              <a:rPr lang="en-CA" sz="4000" dirty="0"/>
              <a:t> Mart &amp; </a:t>
            </a:r>
            <a:r>
              <a:rPr lang="en-CA" sz="4000" dirty="0" smtClean="0"/>
              <a:t>P&amp;G (Proctor &amp; Gamble</a:t>
            </a:r>
            <a:endParaRPr lang="en-US" sz="4000" dirty="0"/>
          </a:p>
        </p:txBody>
      </p:sp>
      <p:pic>
        <p:nvPicPr>
          <p:cNvPr id="117765" name="Picture 5" descr="Wal-Mart%2520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57400"/>
            <a:ext cx="17526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9" name="Picture 9" descr="pg_logo_IL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1828800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838200" y="2819400"/>
            <a:ext cx="2209800" cy="6096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>
                <a:solidFill>
                  <a:schemeClr val="bg2"/>
                </a:solidFill>
              </a:rPr>
              <a:t>Revenue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3048000" y="2819400"/>
            <a:ext cx="1752600" cy="6096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>
                <a:solidFill>
                  <a:schemeClr val="bg2"/>
                </a:solidFill>
              </a:rPr>
              <a:t>$404 billion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4800600" y="2819400"/>
            <a:ext cx="1828800" cy="6096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>
                <a:solidFill>
                  <a:schemeClr val="bg2"/>
                </a:solidFill>
              </a:rPr>
              <a:t>$ 83 billion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838200" y="4038600"/>
            <a:ext cx="2209800" cy="6096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>
                <a:solidFill>
                  <a:schemeClr val="bg2"/>
                </a:solidFill>
              </a:rPr>
              <a:t>Employees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838200" y="5638800"/>
            <a:ext cx="2209800" cy="9906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 dirty="0">
                <a:solidFill>
                  <a:schemeClr val="bg2"/>
                </a:solidFill>
              </a:rPr>
              <a:t>% of Revenue</a:t>
            </a:r>
          </a:p>
          <a:p>
            <a:pPr algn="ctr"/>
            <a:r>
              <a:rPr lang="en-CA" dirty="0">
                <a:solidFill>
                  <a:schemeClr val="bg2"/>
                </a:solidFill>
              </a:rPr>
              <a:t>derived from</a:t>
            </a:r>
          </a:p>
          <a:p>
            <a:pPr algn="ctr"/>
            <a:r>
              <a:rPr lang="en-CA" dirty="0">
                <a:solidFill>
                  <a:schemeClr val="bg2"/>
                </a:solidFill>
              </a:rPr>
              <a:t>the </a:t>
            </a:r>
            <a:r>
              <a:rPr lang="en-CA" dirty="0" smtClean="0">
                <a:solidFill>
                  <a:schemeClr val="bg2"/>
                </a:solidFill>
              </a:rPr>
              <a:t>other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838200" y="3429000"/>
            <a:ext cx="2209800" cy="6096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>
                <a:solidFill>
                  <a:schemeClr val="bg2"/>
                </a:solidFill>
              </a:rPr>
              <a:t>Net Income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4800600" y="3429000"/>
            <a:ext cx="1828800" cy="6096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>
                <a:solidFill>
                  <a:schemeClr val="bg2"/>
                </a:solidFill>
              </a:rPr>
              <a:t>$ 12 billion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4800600" y="4038600"/>
            <a:ext cx="1828800" cy="6096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>
                <a:solidFill>
                  <a:schemeClr val="bg2"/>
                </a:solidFill>
              </a:rPr>
              <a:t>138,000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4800600" y="4648200"/>
            <a:ext cx="1828800" cy="6096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>
                <a:solidFill>
                  <a:schemeClr val="bg2"/>
                </a:solidFill>
              </a:rPr>
              <a:t>6</a:t>
            </a:r>
            <a:r>
              <a:rPr lang="en-CA" baseline="30000">
                <a:solidFill>
                  <a:schemeClr val="bg2"/>
                </a:solidFill>
              </a:rPr>
              <a:t>th</a:t>
            </a:r>
            <a:r>
              <a:rPr lang="en-CA">
                <a:solidFill>
                  <a:schemeClr val="bg2"/>
                </a:solidFill>
              </a:rPr>
              <a:t> 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838200" y="4648200"/>
            <a:ext cx="2209800" cy="6096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>
                <a:solidFill>
                  <a:schemeClr val="bg2"/>
                </a:solidFill>
              </a:rPr>
              <a:t>Global size  </a:t>
            </a:r>
          </a:p>
          <a:p>
            <a:pPr algn="ctr"/>
            <a:r>
              <a:rPr lang="en-CA">
                <a:solidFill>
                  <a:schemeClr val="bg2"/>
                </a:solidFill>
              </a:rPr>
              <a:t>(market cap)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7781" name="Rectangle 21"/>
          <p:cNvSpPr>
            <a:spLocks noChangeArrowheads="1"/>
          </p:cNvSpPr>
          <p:nvPr/>
        </p:nvSpPr>
        <p:spPr bwMode="auto">
          <a:xfrm>
            <a:off x="3048000" y="4648200"/>
            <a:ext cx="1752600" cy="6096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>
                <a:solidFill>
                  <a:schemeClr val="bg2"/>
                </a:solidFill>
              </a:rPr>
              <a:t>1st 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7782" name="Rectangle 22"/>
          <p:cNvSpPr>
            <a:spLocks noChangeArrowheads="1"/>
          </p:cNvSpPr>
          <p:nvPr/>
        </p:nvSpPr>
        <p:spPr bwMode="auto">
          <a:xfrm>
            <a:off x="3048000" y="4038600"/>
            <a:ext cx="1752600" cy="6096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>
                <a:solidFill>
                  <a:schemeClr val="bg2"/>
                </a:solidFill>
              </a:rPr>
              <a:t>2,100,000 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7783" name="Rectangle 23"/>
          <p:cNvSpPr>
            <a:spLocks noChangeArrowheads="1"/>
          </p:cNvSpPr>
          <p:nvPr/>
        </p:nvSpPr>
        <p:spPr bwMode="auto">
          <a:xfrm>
            <a:off x="3048000" y="3429000"/>
            <a:ext cx="1752600" cy="6096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>
                <a:solidFill>
                  <a:schemeClr val="bg2"/>
                </a:solidFill>
              </a:rPr>
              <a:t>$ 13.6 billion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3048000" y="5638800"/>
            <a:ext cx="1752600" cy="9906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 sz="2000" dirty="0">
                <a:solidFill>
                  <a:schemeClr val="bg2"/>
                </a:solidFill>
              </a:rPr>
              <a:t>3</a:t>
            </a:r>
            <a:r>
              <a:rPr lang="en-CA" sz="2000" dirty="0" smtClean="0">
                <a:solidFill>
                  <a:schemeClr val="bg2"/>
                </a:solidFill>
              </a:rPr>
              <a:t>% of revenues </a:t>
            </a:r>
          </a:p>
          <a:p>
            <a:pPr algn="ctr"/>
            <a:r>
              <a:rPr lang="en-CA" sz="2000" dirty="0" smtClean="0">
                <a:solidFill>
                  <a:schemeClr val="bg2"/>
                </a:solidFill>
              </a:rPr>
              <a:t>from P&amp;G  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17785" name="Rectangle 25"/>
          <p:cNvSpPr>
            <a:spLocks noChangeArrowheads="1"/>
          </p:cNvSpPr>
          <p:nvPr/>
        </p:nvSpPr>
        <p:spPr bwMode="auto">
          <a:xfrm>
            <a:off x="4800600" y="5638800"/>
            <a:ext cx="1828800" cy="9906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 dirty="0">
                <a:solidFill>
                  <a:schemeClr val="bg2"/>
                </a:solidFill>
              </a:rPr>
              <a:t>17% </a:t>
            </a:r>
            <a:r>
              <a:rPr lang="en-CA" dirty="0" smtClean="0">
                <a:solidFill>
                  <a:schemeClr val="bg2"/>
                </a:solidFill>
              </a:rPr>
              <a:t>of revenue</a:t>
            </a:r>
          </a:p>
          <a:p>
            <a:pPr algn="ctr"/>
            <a:r>
              <a:rPr lang="en-CA" dirty="0" smtClean="0">
                <a:solidFill>
                  <a:schemeClr val="bg2"/>
                </a:solidFill>
              </a:rPr>
              <a:t>From </a:t>
            </a:r>
            <a:r>
              <a:rPr lang="en-CA" dirty="0" err="1" smtClean="0">
                <a:solidFill>
                  <a:schemeClr val="bg2"/>
                </a:solidFill>
              </a:rPr>
              <a:t>WalMart</a:t>
            </a:r>
            <a:r>
              <a:rPr lang="en-CA" dirty="0" smtClean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>
            <a:off x="4800600" y="2057400"/>
            <a:ext cx="0" cy="762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6477000" y="3276600"/>
            <a:ext cx="1941513" cy="1828800"/>
            <a:chOff x="4080" y="2064"/>
            <a:chExt cx="1223" cy="1152"/>
          </a:xfrm>
        </p:grpSpPr>
        <p:sp>
          <p:nvSpPr>
            <p:cNvPr id="36868" name="AutoShape 4"/>
            <p:cNvSpPr>
              <a:spLocks noChangeArrowheads="1"/>
            </p:cNvSpPr>
            <p:nvPr/>
          </p:nvSpPr>
          <p:spPr bwMode="auto">
            <a:xfrm flipH="1">
              <a:off x="4080" y="2064"/>
              <a:ext cx="1152" cy="1152"/>
            </a:xfrm>
            <a:prstGeom prst="homePlate">
              <a:avLst>
                <a:gd name="adj" fmla="val 33333"/>
              </a:avLst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4201" y="2281"/>
              <a:ext cx="1102" cy="74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b="1"/>
                <a:t>Bargaining Power of Buyers</a:t>
              </a:r>
            </a:p>
          </p:txBody>
        </p:sp>
      </p:grp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665538" y="1400175"/>
            <a:ext cx="144462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/>
              <a:t>Threat of New Entrants</a:t>
            </a: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 rot="16200000" flipH="1">
            <a:off x="3632200" y="1428750"/>
            <a:ext cx="1816100" cy="1816100"/>
          </a:xfrm>
          <a:prstGeom prst="homePlate">
            <a:avLst>
              <a:gd name="adj" fmla="val 33333"/>
            </a:avLst>
          </a:prstGeom>
          <a:solidFill>
            <a:srgbClr val="CECECE"/>
          </a:solidFill>
          <a:ln w="12699">
            <a:solidFill>
              <a:srgbClr val="143C2E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wrap="none" anchor="ctr"/>
          <a:lstStyle/>
          <a:p>
            <a:endParaRPr lang="en-CA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551238" y="1603375"/>
            <a:ext cx="1978025" cy="1184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rgbClr val="1B533F"/>
                </a:solidFill>
              </a:rPr>
              <a:t>Threat of New Entrants</a:t>
            </a: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768350" y="3282950"/>
            <a:ext cx="1816100" cy="1816100"/>
          </a:xfrm>
          <a:prstGeom prst="homePlate">
            <a:avLst>
              <a:gd name="adj" fmla="val 33333"/>
            </a:avLst>
          </a:prstGeom>
          <a:solidFill>
            <a:srgbClr val="CECECE"/>
          </a:solidFill>
          <a:ln w="12699">
            <a:solidFill>
              <a:srgbClr val="143C2E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wrap="none" anchor="ctr"/>
          <a:lstStyle/>
          <a:p>
            <a:endParaRPr lang="en-CA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661988" y="3621088"/>
            <a:ext cx="1736725" cy="1184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rgbClr val="1B533F"/>
                </a:solidFill>
              </a:rPr>
              <a:t>Bargaining Power of Suppliers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0" y="0"/>
            <a:ext cx="9144000" cy="1308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</a:rPr>
              <a:t>Porter’s Five Forces </a:t>
            </a:r>
          </a:p>
          <a:p>
            <a:pPr algn="ctr"/>
            <a:r>
              <a:rPr lang="en-US" sz="4000" b="1">
                <a:solidFill>
                  <a:schemeClr val="tx2"/>
                </a:solidFill>
              </a:rPr>
              <a:t>Model of Competition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115888"/>
            <a:ext cx="9144000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</a:rPr>
              <a:t>Bargaining Power of Buyers</a:t>
            </a:r>
          </a:p>
        </p:txBody>
      </p:sp>
      <p:grpSp>
        <p:nvGrpSpPr>
          <p:cNvPr id="38944" name="Group 32"/>
          <p:cNvGrpSpPr>
            <a:grpSpLocks/>
          </p:cNvGrpSpPr>
          <p:nvPr/>
        </p:nvGrpSpPr>
        <p:grpSpPr bwMode="auto">
          <a:xfrm>
            <a:off x="4764088" y="1657350"/>
            <a:ext cx="3986212" cy="3962400"/>
            <a:chOff x="3001" y="1044"/>
            <a:chExt cx="2511" cy="2496"/>
          </a:xfrm>
        </p:grpSpPr>
        <p:sp>
          <p:nvSpPr>
            <p:cNvPr id="38918" name="AutoShape 6"/>
            <p:cNvSpPr>
              <a:spLocks noChangeArrowheads="1"/>
            </p:cNvSpPr>
            <p:nvPr/>
          </p:nvSpPr>
          <p:spPr bwMode="auto">
            <a:xfrm flipH="1">
              <a:off x="3400" y="1044"/>
              <a:ext cx="2112" cy="2496"/>
            </a:xfrm>
            <a:prstGeom prst="homePlate">
              <a:avLst>
                <a:gd name="adj" fmla="val 33333"/>
              </a:avLst>
            </a:prstGeom>
            <a:solidFill>
              <a:schemeClr val="accent2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38924" name="Group 12"/>
            <p:cNvGrpSpPr>
              <a:grpSpLocks/>
            </p:cNvGrpSpPr>
            <p:nvPr/>
          </p:nvGrpSpPr>
          <p:grpSpPr bwMode="auto">
            <a:xfrm>
              <a:off x="3001" y="1219"/>
              <a:ext cx="2510" cy="1940"/>
              <a:chOff x="3001" y="1219"/>
              <a:chExt cx="2510" cy="1940"/>
            </a:xfrm>
          </p:grpSpPr>
          <p:sp>
            <p:nvSpPr>
              <p:cNvPr id="38919" name="Rectangle 7"/>
              <p:cNvSpPr>
                <a:spLocks noChangeArrowheads="1"/>
              </p:cNvSpPr>
              <p:nvPr/>
            </p:nvSpPr>
            <p:spPr bwMode="auto">
              <a:xfrm>
                <a:off x="3775" y="1219"/>
                <a:ext cx="1736" cy="74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r"/>
                <a:r>
                  <a:rPr lang="en-US" b="1"/>
                  <a:t>Buyers compete with the supplying industry by:</a:t>
                </a:r>
              </a:p>
            </p:txBody>
          </p:sp>
          <p:sp>
            <p:nvSpPr>
              <p:cNvPr id="38920" name="Rectangle 8"/>
              <p:cNvSpPr>
                <a:spLocks noChangeArrowheads="1"/>
              </p:cNvSpPr>
              <p:nvPr/>
            </p:nvSpPr>
            <p:spPr bwMode="auto">
              <a:xfrm>
                <a:off x="3001" y="2140"/>
                <a:ext cx="2474" cy="2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r"/>
                <a:r>
                  <a:rPr lang="en-US" sz="2000" b="1"/>
                  <a:t>* </a:t>
                </a:r>
                <a:r>
                  <a:rPr lang="en-US" sz="2000" b="1" i="1"/>
                  <a:t>Bargaining down prices</a:t>
                </a:r>
              </a:p>
            </p:txBody>
          </p:sp>
          <p:sp>
            <p:nvSpPr>
              <p:cNvPr id="38921" name="Rectangle 9"/>
              <p:cNvSpPr>
                <a:spLocks noChangeArrowheads="1"/>
              </p:cNvSpPr>
              <p:nvPr/>
            </p:nvSpPr>
            <p:spPr bwMode="auto">
              <a:xfrm>
                <a:off x="3535" y="2435"/>
                <a:ext cx="1976" cy="2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r"/>
                <a:r>
                  <a:rPr lang="en-US" sz="2000" b="1" i="1"/>
                  <a:t>* Forcing higher quality</a:t>
                </a:r>
              </a:p>
            </p:txBody>
          </p:sp>
          <p:sp>
            <p:nvSpPr>
              <p:cNvPr id="38922" name="Rectangle 10"/>
              <p:cNvSpPr>
                <a:spLocks noChangeArrowheads="1"/>
              </p:cNvSpPr>
              <p:nvPr/>
            </p:nvSpPr>
            <p:spPr bwMode="auto">
              <a:xfrm>
                <a:off x="3903" y="2730"/>
                <a:ext cx="1608" cy="2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r"/>
                <a:r>
                  <a:rPr lang="en-US" sz="2000" b="1" i="1"/>
                  <a:t>* Playing firms off of</a:t>
                </a:r>
              </a:p>
            </p:txBody>
          </p:sp>
          <p:sp>
            <p:nvSpPr>
              <p:cNvPr id="38923" name="Rectangle 11"/>
              <p:cNvSpPr>
                <a:spLocks noChangeArrowheads="1"/>
              </p:cNvSpPr>
              <p:nvPr/>
            </p:nvSpPr>
            <p:spPr bwMode="auto">
              <a:xfrm>
                <a:off x="4695" y="2911"/>
                <a:ext cx="816" cy="2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r"/>
                <a:r>
                  <a:rPr lang="en-US" sz="2000" b="1" i="1"/>
                  <a:t>each other</a:t>
                </a:r>
              </a:p>
            </p:txBody>
          </p:sp>
        </p:grpSp>
      </p:grp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196850" y="857250"/>
            <a:ext cx="55546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Buyer groups are likely to be powerful if:</a:t>
            </a:r>
          </a:p>
        </p:txBody>
      </p:sp>
      <p:grpSp>
        <p:nvGrpSpPr>
          <p:cNvPr id="38953" name="Group 41"/>
          <p:cNvGrpSpPr>
            <a:grpSpLocks/>
          </p:cNvGrpSpPr>
          <p:nvPr/>
        </p:nvGrpSpPr>
        <p:grpSpPr bwMode="auto">
          <a:xfrm>
            <a:off x="304801" y="1397801"/>
            <a:ext cx="5229537" cy="5460199"/>
            <a:chOff x="187" y="982"/>
            <a:chExt cx="3425" cy="3624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332" y="982"/>
              <a:ext cx="323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Buyers are concentrated or purchases are large relative to seller’s sales</a:t>
              </a:r>
            </a:p>
          </p:txBody>
        </p:sp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332" y="1562"/>
              <a:ext cx="3280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Purchase accounts for a significant fraction of supplier’s sales</a:t>
              </a:r>
            </a:p>
          </p:txBody>
        </p:sp>
        <p:sp>
          <p:nvSpPr>
            <p:cNvPr id="38932" name="Rectangle 20"/>
            <p:cNvSpPr>
              <a:spLocks noChangeArrowheads="1"/>
            </p:cNvSpPr>
            <p:nvPr/>
          </p:nvSpPr>
          <p:spPr bwMode="auto">
            <a:xfrm>
              <a:off x="332" y="2138"/>
              <a:ext cx="19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Products are undifferentiated</a:t>
              </a:r>
            </a:p>
          </p:txBody>
        </p:sp>
        <p:sp>
          <p:nvSpPr>
            <p:cNvPr id="38934" name="Rectangle 22"/>
            <p:cNvSpPr>
              <a:spLocks noChangeArrowheads="1"/>
            </p:cNvSpPr>
            <p:nvPr/>
          </p:nvSpPr>
          <p:spPr bwMode="auto">
            <a:xfrm>
              <a:off x="332" y="2473"/>
              <a:ext cx="30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Buyers face few switching costs</a:t>
              </a:r>
            </a:p>
          </p:txBody>
        </p:sp>
        <p:sp>
          <p:nvSpPr>
            <p:cNvPr id="38936" name="Rectangle 24"/>
            <p:cNvSpPr>
              <a:spLocks noChangeArrowheads="1"/>
            </p:cNvSpPr>
            <p:nvPr/>
          </p:nvSpPr>
          <p:spPr bwMode="auto">
            <a:xfrm>
              <a:off x="332" y="2809"/>
              <a:ext cx="2306" cy="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Buyers’ industry earns low </a:t>
              </a:r>
              <a:r>
                <a:rPr lang="en-US" sz="2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profits</a:t>
              </a:r>
            </a:p>
            <a:p>
              <a:pPr>
                <a:lnSpc>
                  <a:spcPct val="90000"/>
                </a:lnSpc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</a:pPr>
              <a:endPara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938" name="Rectangle 26"/>
            <p:cNvSpPr>
              <a:spLocks noChangeArrowheads="1"/>
            </p:cNvSpPr>
            <p:nvPr/>
          </p:nvSpPr>
          <p:spPr bwMode="auto">
            <a:xfrm>
              <a:off x="300" y="3003"/>
              <a:ext cx="3088" cy="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</a:pPr>
              <a:r>
                <a:rPr lang="en-US" sz="2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Buyer </a:t>
              </a: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presents a credible threat of backward </a:t>
              </a:r>
              <a:r>
                <a:rPr lang="en-US" sz="2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integration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	</a:t>
              </a:r>
              <a:r>
                <a:rPr lang="en-US" sz="1600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eg</a:t>
              </a:r>
              <a:r>
                <a:rPr lang="en-US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 An example of backward integration would be if a bakery business bought a wheat processor and a wheat farm. </a:t>
              </a:r>
            </a:p>
            <a:p>
              <a:pPr>
                <a:lnSpc>
                  <a:spcPct val="90000"/>
                </a:lnSpc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940" name="Rectangle 28"/>
            <p:cNvSpPr>
              <a:spLocks noChangeArrowheads="1"/>
            </p:cNvSpPr>
            <p:nvPr/>
          </p:nvSpPr>
          <p:spPr bwMode="auto">
            <a:xfrm>
              <a:off x="332" y="3673"/>
              <a:ext cx="2098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</a:pPr>
              <a:r>
                <a:rPr lang="en-US" sz="2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Product </a:t>
              </a: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unimportant to quality</a:t>
              </a:r>
            </a:p>
          </p:txBody>
        </p:sp>
        <p:sp>
          <p:nvSpPr>
            <p:cNvPr id="38943" name="Rectangle 31"/>
            <p:cNvSpPr>
              <a:spLocks noChangeArrowheads="1"/>
            </p:cNvSpPr>
            <p:nvPr/>
          </p:nvSpPr>
          <p:spPr bwMode="auto">
            <a:xfrm>
              <a:off x="332" y="4009"/>
              <a:ext cx="1830" cy="5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</a:pPr>
              <a:r>
                <a:rPr lang="en-US" sz="2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Buyer </a:t>
              </a: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has full information</a:t>
              </a:r>
            </a:p>
          </p:txBody>
        </p:sp>
        <p:sp>
          <p:nvSpPr>
            <p:cNvPr id="38945" name="Oval 33"/>
            <p:cNvSpPr>
              <a:spLocks noChangeArrowheads="1"/>
            </p:cNvSpPr>
            <p:nvPr/>
          </p:nvSpPr>
          <p:spPr bwMode="auto">
            <a:xfrm>
              <a:off x="192" y="1104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8946" name="Oval 34"/>
            <p:cNvSpPr>
              <a:spLocks noChangeArrowheads="1"/>
            </p:cNvSpPr>
            <p:nvPr/>
          </p:nvSpPr>
          <p:spPr bwMode="auto">
            <a:xfrm>
              <a:off x="192" y="1620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8947" name="Oval 35"/>
            <p:cNvSpPr>
              <a:spLocks noChangeArrowheads="1"/>
            </p:cNvSpPr>
            <p:nvPr/>
          </p:nvSpPr>
          <p:spPr bwMode="auto">
            <a:xfrm>
              <a:off x="192" y="2196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8948" name="Oval 36"/>
            <p:cNvSpPr>
              <a:spLocks noChangeArrowheads="1"/>
            </p:cNvSpPr>
            <p:nvPr/>
          </p:nvSpPr>
          <p:spPr bwMode="auto">
            <a:xfrm>
              <a:off x="192" y="2532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8949" name="Oval 37"/>
            <p:cNvSpPr>
              <a:spLocks noChangeArrowheads="1"/>
            </p:cNvSpPr>
            <p:nvPr/>
          </p:nvSpPr>
          <p:spPr bwMode="auto">
            <a:xfrm>
              <a:off x="192" y="2868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8950" name="Oval 38"/>
            <p:cNvSpPr>
              <a:spLocks noChangeArrowheads="1"/>
            </p:cNvSpPr>
            <p:nvPr/>
          </p:nvSpPr>
          <p:spPr bwMode="auto">
            <a:xfrm>
              <a:off x="187" y="3411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8951" name="Oval 39"/>
            <p:cNvSpPr>
              <a:spLocks noChangeArrowheads="1"/>
            </p:cNvSpPr>
            <p:nvPr/>
          </p:nvSpPr>
          <p:spPr bwMode="auto">
            <a:xfrm>
              <a:off x="192" y="4128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8952" name="Oval 40"/>
            <p:cNvSpPr>
              <a:spLocks noChangeArrowheads="1"/>
            </p:cNvSpPr>
            <p:nvPr/>
          </p:nvSpPr>
          <p:spPr bwMode="auto">
            <a:xfrm>
              <a:off x="192" y="4430"/>
              <a:ext cx="108" cy="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</p:bldLst>
  </p:timing>
</p:sld>
</file>

<file path=ppt/theme/theme1.xml><?xml version="1.0" encoding="utf-8"?>
<a:theme xmlns:a="http://schemas.openxmlformats.org/drawingml/2006/main" name="Hoskisson">
  <a:themeElements>
    <a:clrScheme name="">
      <a:dk1>
        <a:srgbClr val="000000"/>
      </a:dk1>
      <a:lt1>
        <a:srgbClr val="FFFFFF"/>
      </a:lt1>
      <a:dk2>
        <a:srgbClr val="1B533F"/>
      </a:dk2>
      <a:lt2>
        <a:srgbClr val="F6BF69"/>
      </a:lt2>
      <a:accent1>
        <a:srgbClr val="F6BF69"/>
      </a:accent1>
      <a:accent2>
        <a:srgbClr val="009688"/>
      </a:accent2>
      <a:accent3>
        <a:srgbClr val="ABB3AF"/>
      </a:accent3>
      <a:accent4>
        <a:srgbClr val="DADADA"/>
      </a:accent4>
      <a:accent5>
        <a:srgbClr val="FADCB9"/>
      </a:accent5>
      <a:accent6>
        <a:srgbClr val="00877B"/>
      </a:accent6>
      <a:hlink>
        <a:srgbClr val="EF9100"/>
      </a:hlink>
      <a:folHlink>
        <a:srgbClr val="003530"/>
      </a:folHlink>
    </a:clrScheme>
    <a:fontScheme name="Hoskisso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Hoskiss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skiss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skiss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skiss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skis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skis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skis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</TotalTime>
  <Pages>8888840</Pages>
  <Words>1011</Words>
  <Application>Microsoft Office PowerPoint</Application>
  <PresentationFormat>On-screen Show (4:3)</PresentationFormat>
  <Paragraphs>246</Paragraphs>
  <Slides>28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Book Antiqua</vt:lpstr>
      <vt:lpstr>Garamond</vt:lpstr>
      <vt:lpstr>Perpetua Titling MT</vt:lpstr>
      <vt:lpstr>Times New Roman</vt:lpstr>
      <vt:lpstr>Hoskisson</vt:lpstr>
      <vt:lpstr>Document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Bargaining Power of Suppliers:  Wal Mart &amp; P&amp;G (Proctor &amp; Gamble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Jay Dial</dc:creator>
  <cp:lastModifiedBy>dua_home</cp:lastModifiedBy>
  <cp:revision>86</cp:revision>
  <dcterms:created xsi:type="dcterms:W3CDTF">1998-05-27T19:49:32Z</dcterms:created>
  <dcterms:modified xsi:type="dcterms:W3CDTF">2013-09-24T05:21:34Z</dcterms:modified>
</cp:coreProperties>
</file>