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57" r:id="rId2"/>
    <p:sldMasterId id="2147483681" r:id="rId3"/>
    <p:sldMasterId id="2147483776" r:id="rId4"/>
  </p:sldMasterIdLst>
  <p:notesMasterIdLst>
    <p:notesMasterId r:id="rId23"/>
  </p:notesMasterIdLst>
  <p:handoutMasterIdLst>
    <p:handoutMasterId r:id="rId24"/>
  </p:handoutMasterIdLst>
  <p:sldIdLst>
    <p:sldId id="258" r:id="rId5"/>
    <p:sldId id="304" r:id="rId6"/>
    <p:sldId id="305" r:id="rId7"/>
    <p:sldId id="292" r:id="rId8"/>
    <p:sldId id="294" r:id="rId9"/>
    <p:sldId id="306" r:id="rId10"/>
    <p:sldId id="295" r:id="rId11"/>
    <p:sldId id="296" r:id="rId12"/>
    <p:sldId id="298" r:id="rId13"/>
    <p:sldId id="307" r:id="rId14"/>
    <p:sldId id="301" r:id="rId15"/>
    <p:sldId id="302" r:id="rId16"/>
    <p:sldId id="259" r:id="rId17"/>
    <p:sldId id="299" r:id="rId18"/>
    <p:sldId id="260" r:id="rId19"/>
    <p:sldId id="280" r:id="rId20"/>
    <p:sldId id="281" r:id="rId21"/>
    <p:sldId id="303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3300"/>
    <a:srgbClr val="FFE8B9"/>
    <a:srgbClr val="FFFF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>
        <p:scale>
          <a:sx n="84" d="100"/>
          <a:sy n="84" d="100"/>
        </p:scale>
        <p:origin x="-175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89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200" b="1" i="1"/>
              <a:t> University of Alberta, School of Business,                                       Executive Education and Lifelong Learning </a:t>
            </a:r>
          </a:p>
        </p:txBody>
      </p:sp>
    </p:spTree>
    <p:extLst>
      <p:ext uri="{BB962C8B-B14F-4D97-AF65-F5344CB8AC3E}">
        <p14:creationId xmlns:p14="http://schemas.microsoft.com/office/powerpoint/2010/main" val="1430595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060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Ehsan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3500049-7949-4CFA-9210-6F62B33DE204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68FE84BF-8901-4FE7-953A-CBF22D7926CB}" type="slidenum">
              <a:rPr lang="en-US" sz="1200">
                <a:solidFill>
                  <a:prstClr val="black"/>
                </a:solidFill>
                <a:latin typeface="Arial" charset="0"/>
                <a:cs typeface="+mn-cs"/>
              </a:rPr>
              <a:pPr algn="r">
                <a:spcBef>
                  <a:spcPct val="50000"/>
                </a:spcBef>
                <a:defRPr/>
              </a:pPr>
              <a:t>7</a:t>
            </a:fld>
            <a:endParaRPr lang="en-US" sz="1200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90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CA"/>
          </a:p>
        </p:txBody>
      </p:sp>
      <p:grpSp>
        <p:nvGrpSpPr>
          <p:cNvPr id="5" name="Group 1165"/>
          <p:cNvGrpSpPr>
            <a:grpSpLocks/>
          </p:cNvGrpSpPr>
          <p:nvPr userDrawn="1"/>
        </p:nvGrpSpPr>
        <p:grpSpPr bwMode="auto">
          <a:xfrm>
            <a:off x="0" y="0"/>
            <a:ext cx="9144000" cy="838200"/>
            <a:chOff x="0" y="0"/>
            <a:chExt cx="5760" cy="528"/>
          </a:xfrm>
        </p:grpSpPr>
        <p:pic>
          <p:nvPicPr>
            <p:cNvPr id="6" name="Picture 1097" descr="CEMD Top bar logo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98"/>
            <p:cNvSpPr txBox="1">
              <a:spLocks noChangeArrowheads="1"/>
            </p:cNvSpPr>
            <p:nvPr userDrawn="1"/>
          </p:nvSpPr>
          <p:spPr bwMode="auto">
            <a:xfrm>
              <a:off x="1824" y="0"/>
              <a:ext cx="3936" cy="519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700" b="1"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en-US" sz="2000" b="1" i="1"/>
                <a:t>Executive Education &amp; Lifelong Learning</a:t>
              </a:r>
            </a:p>
            <a:p>
              <a:pPr algn="ctr">
                <a:defRPr/>
              </a:pPr>
              <a:endParaRPr lang="en-US" sz="1200" b="1" i="1"/>
            </a:p>
            <a:p>
              <a:pPr algn="ctr">
                <a:spcBef>
                  <a:spcPct val="50000"/>
                </a:spcBef>
                <a:defRPr/>
              </a:pPr>
              <a:endParaRPr lang="en-US" sz="600"/>
            </a:p>
          </p:txBody>
        </p:sp>
      </p:grpSp>
      <p:sp>
        <p:nvSpPr>
          <p:cNvPr id="123971" name="Rectangle 1091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887538"/>
            <a:ext cx="7678737" cy="641350"/>
          </a:xfrm>
        </p:spPr>
        <p:txBody>
          <a:bodyPr anchor="b">
            <a:sp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72" name="Rectangle 109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57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14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8963" y="838200"/>
            <a:ext cx="2084387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6100763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9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72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21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CA">
              <a:cs typeface="Arial" charset="0"/>
            </a:endParaRPr>
          </a:p>
        </p:txBody>
      </p:sp>
      <p:grpSp>
        <p:nvGrpSpPr>
          <p:cNvPr id="5" name="Group 5"/>
          <p:cNvGrpSpPr>
            <a:grpSpLocks/>
          </p:cNvGrpSpPr>
          <p:nvPr userDrawn="1"/>
        </p:nvGrpSpPr>
        <p:grpSpPr bwMode="auto">
          <a:xfrm>
            <a:off x="0" y="0"/>
            <a:ext cx="9144000" cy="838200"/>
            <a:chOff x="0" y="0"/>
            <a:chExt cx="5760" cy="528"/>
          </a:xfrm>
        </p:grpSpPr>
        <p:pic>
          <p:nvPicPr>
            <p:cNvPr id="6" name="Picture 6" descr="CEMD Top bar logo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 userDrawn="1"/>
          </p:nvSpPr>
          <p:spPr bwMode="auto">
            <a:xfrm>
              <a:off x="1824" y="0"/>
              <a:ext cx="3936" cy="519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700" b="1"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en-US" sz="2000" b="1" i="1"/>
                <a:t>Executive Education &amp; Lifelong Learning</a:t>
              </a:r>
            </a:p>
            <a:p>
              <a:pPr algn="ctr">
                <a:defRPr/>
              </a:pPr>
              <a:endParaRPr lang="en-US" sz="1200" b="1" i="1"/>
            </a:p>
            <a:p>
              <a:pPr algn="ctr">
                <a:spcBef>
                  <a:spcPct val="50000"/>
                </a:spcBef>
                <a:defRPr/>
              </a:pPr>
              <a:endParaRPr lang="en-US" sz="600"/>
            </a:p>
          </p:txBody>
        </p:sp>
      </p:grpSp>
      <p:sp>
        <p:nvSpPr>
          <p:cNvPr id="178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887538"/>
            <a:ext cx="7678737" cy="641350"/>
          </a:xfrm>
        </p:spPr>
        <p:txBody>
          <a:bodyPr anchor="b">
            <a:sp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26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77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25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376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877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7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6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333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954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908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135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8963" y="838200"/>
            <a:ext cx="2084387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6100763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861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157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857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087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819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27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277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853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996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0397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726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579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181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370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CA" noProof="0" smtClean="0"/>
          </a:p>
        </p:txBody>
      </p:sp>
    </p:spTree>
    <p:extLst>
      <p:ext uri="{BB962C8B-B14F-4D97-AF65-F5344CB8AC3E}">
        <p14:creationId xmlns:p14="http://schemas.microsoft.com/office/powerpoint/2010/main" val="3406731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CA" noProof="0" smtClean="0"/>
          </a:p>
        </p:txBody>
      </p:sp>
    </p:spTree>
    <p:extLst>
      <p:ext uri="{BB962C8B-B14F-4D97-AF65-F5344CB8AC3E}">
        <p14:creationId xmlns:p14="http://schemas.microsoft.com/office/powerpoint/2010/main" val="3951003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6AAA2231-B951-4FD6-B3FF-863592A61300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796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9E264-35EA-4755-A954-D2F5334F47FD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97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ACD4E-B904-4449-B45C-7116EEF2D024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79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55C0D-031C-4B30-A058-7BCF56A057ED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64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47719-8346-422D-BB05-26CD9E2516A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991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2BB3D-CBCD-4C63-8B09-2756562502E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15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52555-13CE-4A50-A8C0-A5880D032C47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990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BEA46-7181-45C0-BDB9-417A09FC75F7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5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DAFF-962C-4838-9272-A1E6B9B8540E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9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89D0-BB18-4F13-B236-6BA168F070B2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77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BCEE-D1F1-4C2C-BF2F-CFC5264CE443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5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8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5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1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04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Main bullet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80" descr="ExecEd-horzC-lr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772150"/>
            <a:ext cx="2273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4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000">
          <a:solidFill>
            <a:srgbClr val="0033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000">
          <a:solidFill>
            <a:srgbClr val="003366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5pPr>
      <a:lvl6pPr marL="25146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6pPr>
      <a:lvl7pPr marL="29718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7pPr>
      <a:lvl8pPr marL="34290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8pPr>
      <a:lvl9pPr marL="38862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Main bullet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2" name="Picture 4" descr="ExecEd-horzC-lr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772150"/>
            <a:ext cx="2273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5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000">
          <a:solidFill>
            <a:srgbClr val="0033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000">
          <a:solidFill>
            <a:srgbClr val="003366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5pPr>
      <a:lvl6pPr marL="25146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6pPr>
      <a:lvl7pPr marL="29718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7pPr>
      <a:lvl8pPr marL="34290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8pPr>
      <a:lvl9pPr marL="3886200" indent="-228600" algn="l" rtl="0" fontAlgn="base">
        <a:spcBef>
          <a:spcPct val="10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sz="2000">
          <a:solidFill>
            <a:srgbClr val="0033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owerPoint Template ThinStri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305800" y="61722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b="1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534400" y="63246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D249EB78-C50D-435A-94C1-C0D2FFDD2A18}" type="slidenum">
              <a:rPr lang="en-US" sz="900" b="1">
                <a:solidFill>
                  <a:srgbClr val="000000"/>
                </a:solidFill>
                <a:latin typeface="Arial" charset="0"/>
                <a:cs typeface="+mn-cs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904B93-3329-45F9-B3EB-F267B53F50E0}" type="slidenum">
              <a:rPr lang="en-CA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‹#›</a:t>
            </a:fld>
            <a:endParaRPr lang="en-CA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678737" cy="1200150"/>
          </a:xfrm>
        </p:spPr>
        <p:txBody>
          <a:bodyPr/>
          <a:lstStyle/>
          <a:p>
            <a:pPr algn="ctr" eaLnBrk="1" hangingPunct="1"/>
            <a:r>
              <a:rPr lang="en-CA" dirty="0" smtClean="0"/>
              <a:t>Strategic Analysis Framework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Vision to Situation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914400" y="2286000"/>
            <a:ext cx="4437062" cy="3114675"/>
          </a:xfrm>
        </p:spPr>
        <p:txBody>
          <a:bodyPr/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Criteria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Situation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CA" dirty="0" smtClean="0">
                <a:solidFill>
                  <a:schemeClr val="tx1"/>
                </a:solidFill>
              </a:rPr>
              <a:t>Strategic Issue in 2003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AutoNum type="arabicPeriod"/>
            </a:pPr>
            <a:r>
              <a:rPr lang="en-CA" sz="1800" b="1" dirty="0" smtClean="0"/>
              <a:t>Whether </a:t>
            </a:r>
            <a:r>
              <a:rPr lang="en-CA" sz="1800" b="1" dirty="0" smtClean="0"/>
              <a:t>to serve </a:t>
            </a:r>
            <a:r>
              <a:rPr lang="en-CA" sz="1800" b="1" dirty="0" smtClean="0"/>
              <a:t>Toronto directly and/or stay in Hamilton?</a:t>
            </a:r>
          </a:p>
          <a:p>
            <a:pPr marL="800100" lvl="1" indent="-342900" eaLnBrk="1" hangingPunct="1"/>
            <a:r>
              <a:rPr lang="en-CA" sz="1800" dirty="0" smtClean="0"/>
              <a:t>Yes….No Toronto?</a:t>
            </a:r>
          </a:p>
          <a:p>
            <a:pPr marL="800100" lvl="1" indent="-342900" eaLnBrk="1" hangingPunct="1"/>
            <a:r>
              <a:rPr lang="en-CA" sz="1800" dirty="0" smtClean="0"/>
              <a:t>Yes….No Hamilton?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CA" sz="1800" b="1" dirty="0" smtClean="0"/>
              <a:t>Whether WestJet should stick to its point-to-point low cost strategy or not?</a:t>
            </a:r>
          </a:p>
          <a:p>
            <a:pPr marL="800100" lvl="1" indent="-342900" eaLnBrk="1" hangingPunct="1"/>
            <a:r>
              <a:rPr lang="en-CA" sz="1800" dirty="0" smtClean="0"/>
              <a:t>Yes….No ?</a:t>
            </a:r>
          </a:p>
          <a:p>
            <a:pPr eaLnBrk="1" hangingPunct="1"/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14762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077200" cy="9144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CA" sz="3200" dirty="0" smtClean="0">
                <a:solidFill>
                  <a:schemeClr val="tx1"/>
                </a:solidFill>
              </a:rPr>
              <a:t>Historical Description of the Situation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Please take a few minutes and examine the Westjet case.</a:t>
            </a:r>
          </a:p>
          <a:p>
            <a:pPr eaLnBrk="1" hangingPunct="1"/>
            <a:r>
              <a:rPr lang="en-CA" dirty="0" smtClean="0"/>
              <a:t>What is the historical </a:t>
            </a:r>
            <a:r>
              <a:rPr lang="en-CA" b="1" dirty="0" smtClean="0"/>
              <a:t>situation</a:t>
            </a:r>
            <a:r>
              <a:rPr lang="en-CA" dirty="0" smtClean="0"/>
              <a:t> surrounding the strategy issue?</a:t>
            </a:r>
          </a:p>
          <a:p>
            <a:pPr lvl="1" eaLnBrk="1" hangingPunct="1"/>
            <a:r>
              <a:rPr lang="en-CA" dirty="0" smtClean="0"/>
              <a:t>E.g., why is this an issue in general terms for WestJet?</a:t>
            </a:r>
          </a:p>
          <a:p>
            <a:pPr lvl="1" eaLnBrk="1" hangingPunct="1"/>
            <a:r>
              <a:rPr lang="en-CA" dirty="0" smtClean="0"/>
              <a:t>What are some other relevant pieces of recent history? </a:t>
            </a:r>
            <a:endParaRPr lang="en-CA" dirty="0"/>
          </a:p>
          <a:p>
            <a:pPr lvl="1" eaLnBrk="1" hangingPunct="1"/>
            <a:endParaRPr lang="en-CA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CA" dirty="0" smtClean="0">
                <a:solidFill>
                  <a:schemeClr val="tx1"/>
                </a:solidFill>
              </a:rPr>
              <a:t>The Situation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CA" dirty="0" smtClean="0">
                <a:solidFill>
                  <a:schemeClr val="tx1"/>
                </a:solidFill>
              </a:rPr>
              <a:t>Important Elements in Situation: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Vision, Goals, Criteria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7545387" cy="3810000"/>
          </a:xfrm>
        </p:spPr>
        <p:txBody>
          <a:bodyPr/>
          <a:lstStyle/>
          <a:p>
            <a:pPr eaLnBrk="1" hangingPunct="1"/>
            <a:r>
              <a:rPr lang="en-CA" b="1" dirty="0" smtClean="0">
                <a:solidFill>
                  <a:srgbClr val="000000"/>
                </a:solidFill>
              </a:rPr>
              <a:t>Vision</a:t>
            </a:r>
            <a:r>
              <a:rPr lang="en-CA" dirty="0" smtClean="0">
                <a:solidFill>
                  <a:srgbClr val="000000"/>
                </a:solidFill>
              </a:rPr>
              <a:t> is a </a:t>
            </a:r>
            <a:r>
              <a:rPr lang="en-CA" b="1" dirty="0" smtClean="0">
                <a:solidFill>
                  <a:srgbClr val="000000"/>
                </a:solidFill>
              </a:rPr>
              <a:t>big picture </a:t>
            </a:r>
            <a:r>
              <a:rPr lang="en-CA" dirty="0" smtClean="0"/>
              <a:t>statement that guides and motivates a person, group, or organization. </a:t>
            </a:r>
          </a:p>
          <a:p>
            <a:pPr eaLnBrk="1" hangingPunct="1">
              <a:buFont typeface="Wingdings" pitchFamily="2" charset="2"/>
              <a:buNone/>
            </a:pPr>
            <a:endParaRPr lang="en-CA" dirty="0" smtClean="0"/>
          </a:p>
          <a:p>
            <a:pPr eaLnBrk="1" hangingPunct="1"/>
            <a:r>
              <a:rPr lang="en-CA" b="1" dirty="0" smtClean="0">
                <a:solidFill>
                  <a:srgbClr val="000000"/>
                </a:solidFill>
              </a:rPr>
              <a:t>Goals </a:t>
            </a:r>
            <a:r>
              <a:rPr lang="en-CA" dirty="0" smtClean="0"/>
              <a:t>are the explicit and implicit </a:t>
            </a:r>
            <a:r>
              <a:rPr lang="en-CA" dirty="0" smtClean="0">
                <a:solidFill>
                  <a:srgbClr val="000000"/>
                </a:solidFill>
              </a:rPr>
              <a:t>targets</a:t>
            </a:r>
            <a:r>
              <a:rPr lang="en-CA" dirty="0" smtClean="0"/>
              <a:t> that an organization wants to reach.</a:t>
            </a:r>
          </a:p>
          <a:p>
            <a:pPr eaLnBrk="1" hangingPunct="1">
              <a:buFont typeface="Wingdings" pitchFamily="2" charset="2"/>
              <a:buNone/>
            </a:pPr>
            <a:endParaRPr lang="en-CA" dirty="0" smtClean="0"/>
          </a:p>
          <a:p>
            <a:pPr eaLnBrk="1" hangingPunct="1"/>
            <a:r>
              <a:rPr lang="en-CA" dirty="0" smtClean="0"/>
              <a:t>Criteria are the implicit and explicit decision rules </a:t>
            </a:r>
            <a:r>
              <a:rPr lang="en-CA" dirty="0" smtClean="0">
                <a:solidFill>
                  <a:srgbClr val="000000"/>
                </a:solidFill>
              </a:rPr>
              <a:t>or </a:t>
            </a:r>
            <a:r>
              <a:rPr lang="en-CA" b="1" dirty="0" smtClean="0">
                <a:solidFill>
                  <a:srgbClr val="000000"/>
                </a:solidFill>
              </a:rPr>
              <a:t>“things that matter” to the decision maker(s).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CA" dirty="0" smtClean="0">
                <a:solidFill>
                  <a:schemeClr val="tx1"/>
                </a:solidFill>
              </a:rPr>
              <a:t>Westjet </a:t>
            </a:r>
            <a:r>
              <a:rPr lang="en-CA" dirty="0" smtClean="0">
                <a:solidFill>
                  <a:schemeClr val="tx1"/>
                </a:solidFill>
              </a:rPr>
              <a:t>Case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decisions?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Vision?</a:t>
            </a:r>
            <a:endParaRPr lang="en-CA" dirty="0" smtClean="0"/>
          </a:p>
          <a:p>
            <a:pPr eaLnBrk="1" hangingPunct="1">
              <a:spcBef>
                <a:spcPct val="0"/>
              </a:spcBef>
            </a:pPr>
            <a:endParaRPr lang="en-CA" dirty="0" smtClean="0"/>
          </a:p>
          <a:p>
            <a:pPr eaLnBrk="1" hangingPunct="1">
              <a:spcBef>
                <a:spcPct val="0"/>
              </a:spcBef>
            </a:pPr>
            <a:r>
              <a:rPr lang="en-CA" dirty="0" smtClean="0"/>
              <a:t>Goals?</a:t>
            </a:r>
            <a:endParaRPr lang="en-CA" dirty="0" smtClean="0"/>
          </a:p>
          <a:p>
            <a:pPr lvl="1" eaLnBrk="1" hangingPunct="1">
              <a:spcBef>
                <a:spcPct val="0"/>
              </a:spcBef>
            </a:pPr>
            <a:r>
              <a:rPr lang="en-CA" dirty="0" smtClean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CA" dirty="0" smtClean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CA" dirty="0" smtClean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CA" dirty="0" smtClean="0"/>
              <a:t>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CA" dirty="0" smtClean="0"/>
          </a:p>
          <a:p>
            <a:pPr eaLnBrk="1" hangingPunct="1">
              <a:spcBef>
                <a:spcPct val="0"/>
              </a:spcBef>
            </a:pPr>
            <a:r>
              <a:rPr lang="en-CA" dirty="0" smtClean="0"/>
              <a:t>Implicit Criteria for Decisions?:</a:t>
            </a:r>
          </a:p>
          <a:p>
            <a:pPr lvl="1" eaLnBrk="1" hangingPunct="1">
              <a:spcBef>
                <a:spcPct val="0"/>
              </a:spcBef>
            </a:pPr>
            <a:r>
              <a:rPr lang="en-CA" dirty="0" smtClean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CA" dirty="0" smtClean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CA" sz="1800" dirty="0" smtClean="0"/>
              <a:t>  </a:t>
            </a: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CA" dirty="0" smtClean="0">
                <a:solidFill>
                  <a:schemeClr val="tx1"/>
                </a:solidFill>
              </a:rPr>
              <a:t>Clive </a:t>
            </a:r>
            <a:r>
              <a:rPr lang="en-CA" dirty="0" err="1" smtClean="0">
                <a:solidFill>
                  <a:schemeClr val="tx1"/>
                </a:solidFill>
              </a:rPr>
              <a:t>Bedoe’s</a:t>
            </a:r>
            <a:r>
              <a:rPr lang="en-CA" dirty="0" smtClean="0">
                <a:solidFill>
                  <a:schemeClr val="tx1"/>
                </a:solidFill>
              </a:rPr>
              <a:t> Vision &amp; Goals </a:t>
            </a:r>
            <a:r>
              <a:rPr lang="en-CA" sz="1600" dirty="0" smtClean="0">
                <a:solidFill>
                  <a:schemeClr val="tx1"/>
                </a:solidFill>
              </a:rPr>
              <a:t>(circa 2003)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110538" cy="3962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CA" b="1" dirty="0" smtClean="0">
                <a:solidFill>
                  <a:srgbClr val="000000"/>
                </a:solidFill>
              </a:rPr>
              <a:t>Strategy is defined, most generally, as the means to achieve ends. In our case to gain that competitive advantage.</a:t>
            </a:r>
          </a:p>
          <a:p>
            <a:pPr eaLnBrk="1" hangingPunct="1"/>
            <a:r>
              <a:rPr lang="en-CA" b="1" dirty="0" smtClean="0"/>
              <a:t>There are three levels of strategy: </a:t>
            </a:r>
          </a:p>
          <a:p>
            <a:pPr lvl="1" eaLnBrk="1" hangingPunct="1"/>
            <a:r>
              <a:rPr lang="en-CA" dirty="0"/>
              <a:t>C</a:t>
            </a:r>
            <a:r>
              <a:rPr lang="en-CA" dirty="0" smtClean="0"/>
              <a:t>orporate</a:t>
            </a:r>
          </a:p>
          <a:p>
            <a:pPr lvl="1" eaLnBrk="1" hangingPunct="1"/>
            <a:r>
              <a:rPr lang="en-CA" dirty="0" smtClean="0"/>
              <a:t>Business</a:t>
            </a:r>
          </a:p>
          <a:p>
            <a:pPr lvl="1" eaLnBrk="1" hangingPunct="1"/>
            <a:r>
              <a:rPr lang="en-CA" dirty="0" smtClean="0"/>
              <a:t>Functional</a:t>
            </a:r>
            <a:endParaRPr lang="en-CA" dirty="0" smtClean="0"/>
          </a:p>
          <a:p>
            <a:pPr eaLnBrk="1" hangingPunct="1"/>
            <a:r>
              <a:rPr lang="en-CA" b="1" dirty="0" smtClean="0"/>
              <a:t>There are also two general types of </a:t>
            </a:r>
            <a:r>
              <a:rPr lang="en-CA" b="1" dirty="0" smtClean="0"/>
              <a:t>strategy</a:t>
            </a:r>
            <a:endParaRPr lang="en-CA" b="1" dirty="0" smtClean="0"/>
          </a:p>
          <a:p>
            <a:pPr lvl="1" eaLnBrk="1" hangingPunct="1"/>
            <a:r>
              <a:rPr lang="en-CA" dirty="0" smtClean="0"/>
              <a:t>Competitive</a:t>
            </a:r>
          </a:p>
          <a:p>
            <a:pPr lvl="1" eaLnBrk="1" hangingPunct="1"/>
            <a:r>
              <a:rPr lang="en-CA" dirty="0" smtClean="0"/>
              <a:t>cooperative</a:t>
            </a:r>
            <a:endParaRPr lang="en-CA" dirty="0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28600" y="6248400"/>
            <a:ext cx="678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CA" sz="800" dirty="0">
                <a:solidFill>
                  <a:schemeClr val="bg2"/>
                </a:solidFill>
                <a:latin typeface="Tahoma" pitchFamily="34" charset="0"/>
              </a:rPr>
              <a:t>feet...http://www.ted.com - When</a:t>
            </a:r>
            <a:r>
              <a:rPr lang="en-CA" sz="800" b="1" dirty="0">
                <a:solidFill>
                  <a:schemeClr val="bg2"/>
                </a:solidFill>
                <a:latin typeface="Tahoma" pitchFamily="34" charset="0"/>
              </a:rPr>
              <a:t> Richard Branson</a:t>
            </a:r>
            <a:r>
              <a:rPr lang="en-CA" sz="800" dirty="0">
                <a:solidFill>
                  <a:schemeClr val="bg2"/>
                </a:solidFill>
                <a:latin typeface="Tahoma" pitchFamily="34" charset="0"/>
              </a:rPr>
              <a:t> was at school, his headmaster predicted he would wind up either a millionaire</a:t>
            </a:r>
          </a:p>
          <a:p>
            <a:pPr algn="ctr"/>
            <a:r>
              <a:rPr lang="en-CA" sz="800" dirty="0">
                <a:solidFill>
                  <a:schemeClr val="bg2"/>
                </a:solidFill>
                <a:latin typeface="Tahoma" pitchFamily="34" charset="0"/>
              </a:rPr>
              <a:t>http://www.youtube.com/watch?v=DudfBIxw6do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533400"/>
            <a:ext cx="77724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CA" sz="3600" kern="0" dirty="0">
                <a:latin typeface="+mj-lt"/>
                <a:ea typeface="+mj-ea"/>
                <a:cs typeface="+mj-cs"/>
              </a:rPr>
              <a:t>Important Elements in Situation:</a:t>
            </a:r>
            <a:br>
              <a:rPr lang="en-CA" sz="3600" kern="0" dirty="0">
                <a:latin typeface="+mj-lt"/>
                <a:ea typeface="+mj-ea"/>
                <a:cs typeface="+mj-cs"/>
              </a:rPr>
            </a:br>
            <a:r>
              <a:rPr lang="en-CA" sz="3600" kern="0" dirty="0">
                <a:latin typeface="+mj-lt"/>
                <a:ea typeface="+mj-ea"/>
                <a:cs typeface="+mj-cs"/>
              </a:rPr>
              <a:t>Current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915988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CA" sz="3200" smtClean="0">
                <a:solidFill>
                  <a:schemeClr val="tx1"/>
                </a:solidFill>
              </a:rPr>
              <a:t>Generic Competitive Strategies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2286000" cy="40386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CA" dirty="0" smtClean="0">
                <a:solidFill>
                  <a:srgbClr val="000000"/>
                </a:solidFill>
              </a:rPr>
              <a:t>Differentiation (Diff)</a:t>
            </a:r>
          </a:p>
          <a:p>
            <a:pPr eaLnBrk="1" hangingPunct="1"/>
            <a:r>
              <a:rPr lang="en-CA" dirty="0" smtClean="0">
                <a:solidFill>
                  <a:srgbClr val="000000"/>
                </a:solidFill>
              </a:rPr>
              <a:t>Niche/Focus (N)</a:t>
            </a:r>
          </a:p>
          <a:p>
            <a:pPr eaLnBrk="1" hangingPunct="1"/>
            <a:r>
              <a:rPr lang="en-CA" dirty="0" smtClean="0">
                <a:solidFill>
                  <a:srgbClr val="000000"/>
                </a:solidFill>
              </a:rPr>
              <a:t>Cost Leadership (CL)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105400" y="2743200"/>
            <a:ext cx="0" cy="266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105400" y="5410200"/>
            <a:ext cx="3200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132138" y="3789363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Differentiated</a:t>
            </a:r>
          </a:p>
          <a:p>
            <a:pPr eaLnBrk="1" hangingPunct="1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Prod./Services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32325" y="27797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572000" y="4953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943600" y="55626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Cost/Quality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985125" y="54467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7239000" y="4419600"/>
            <a:ext cx="6096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6096000" y="3581400"/>
            <a:ext cx="6096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7239000" y="34290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257800" y="2667000"/>
            <a:ext cx="2743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latin typeface="Arial" charset="0"/>
                <a:cs typeface="Arial" charset="0"/>
              </a:rPr>
              <a:t>DIFF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5334000" y="3276600"/>
            <a:ext cx="609600" cy="19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latin typeface="Arial" charset="0"/>
                <a:cs typeface="Arial" charset="0"/>
              </a:rPr>
              <a:t>CL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219700" y="55165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56999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Cost Leadership is an integrated set of actions designed to produce or deliver goods or services at </a:t>
            </a:r>
            <a:r>
              <a:rPr lang="en-US" sz="1200" b="1" dirty="0" smtClean="0">
                <a:solidFill>
                  <a:srgbClr val="000000"/>
                </a:solidFill>
              </a:rPr>
              <a:t>the lowest cost</a:t>
            </a:r>
            <a:r>
              <a:rPr lang="en-US" sz="1200" dirty="0" smtClean="0">
                <a:solidFill>
                  <a:srgbClr val="000000"/>
                </a:solidFill>
              </a:rPr>
              <a:t>, relative to competitors with features that are acceptable to customers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486650" cy="9874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CA" sz="3200" smtClean="0">
                <a:solidFill>
                  <a:schemeClr val="tx1"/>
                </a:solidFill>
              </a:rPr>
              <a:t>Generic Cooperative Strategies</a:t>
            </a:r>
            <a:r>
              <a:rPr lang="en-CA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75107" name="Group 3"/>
          <p:cNvGraphicFramePr>
            <a:graphicFrameLocks noGrp="1"/>
          </p:cNvGraphicFramePr>
          <p:nvPr>
            <p:ph idx="1"/>
          </p:nvPr>
        </p:nvGraphicFramePr>
        <p:xfrm>
          <a:off x="912813" y="1905000"/>
          <a:ext cx="7404100" cy="3559175"/>
        </p:xfrm>
        <a:graphic>
          <a:graphicData uri="http://schemas.openxmlformats.org/drawingml/2006/table">
            <a:tbl>
              <a:tblPr/>
              <a:tblGrid>
                <a:gridCol w="2003425"/>
                <a:gridCol w="2663825"/>
                <a:gridCol w="2736850"/>
              </a:tblGrid>
              <a:tr h="10191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Coordination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3429000" y="3352800"/>
            <a:ext cx="194468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Partnerships/JVs</a:t>
            </a:r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5410200" y="4038600"/>
            <a:ext cx="2232025" cy="71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Stakeholders</a:t>
            </a:r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2971800" y="4648200"/>
            <a:ext cx="187166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Acquisitions </a:t>
            </a:r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4495800" y="3733800"/>
            <a:ext cx="19446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Alliances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6477000" y="4800600"/>
            <a:ext cx="19446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Franchises</a:t>
            </a:r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2895600" y="3048000"/>
            <a:ext cx="144145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>
                <a:solidFill>
                  <a:srgbClr val="000000"/>
                </a:solidFill>
                <a:latin typeface="Arial" charset="0"/>
                <a:cs typeface="Arial" charset="0"/>
              </a:rPr>
              <a:t>Mergers</a:t>
            </a:r>
          </a:p>
        </p:txBody>
      </p:sp>
      <p:sp>
        <p:nvSpPr>
          <p:cNvPr id="22555" name="Oval 28"/>
          <p:cNvSpPr>
            <a:spLocks noChangeArrowheads="1"/>
          </p:cNvSpPr>
          <p:nvPr/>
        </p:nvSpPr>
        <p:spPr bwMode="auto">
          <a:xfrm>
            <a:off x="6400800" y="3124200"/>
            <a:ext cx="18002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1800" dirty="0">
                <a:solidFill>
                  <a:srgbClr val="000000"/>
                </a:solidFill>
                <a:latin typeface="Arial" charset="0"/>
                <a:cs typeface="Arial" charset="0"/>
              </a:rPr>
              <a:t>Associations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CA" dirty="0" smtClean="0">
                <a:solidFill>
                  <a:schemeClr val="tx1"/>
                </a:solidFill>
              </a:rPr>
              <a:t>Westjet’s Situation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Overall strategy at the corporate level?</a:t>
            </a:r>
          </a:p>
          <a:p>
            <a:pPr lvl="1" eaLnBrk="1" hangingPunct="1"/>
            <a:r>
              <a:rPr lang="en-CA" dirty="0" smtClean="0"/>
              <a:t> </a:t>
            </a:r>
            <a:endParaRPr lang="en-CA" dirty="0" smtClean="0"/>
          </a:p>
          <a:p>
            <a:pPr marL="457200" lvl="1" indent="0" eaLnBrk="1" hangingPunct="1">
              <a:buNone/>
            </a:pPr>
            <a:r>
              <a:rPr lang="en-CA" dirty="0" smtClean="0"/>
              <a:t> </a:t>
            </a:r>
            <a:endParaRPr lang="en-CA" dirty="0" smtClean="0"/>
          </a:p>
          <a:p>
            <a:pPr eaLnBrk="1" hangingPunct="1"/>
            <a:r>
              <a:rPr lang="en-CA" dirty="0" smtClean="0"/>
              <a:t>Implications of the strategy move to Toronto for the corporate strategy?</a:t>
            </a:r>
          </a:p>
          <a:p>
            <a:pPr lvl="1" eaLnBrk="1" hangingPunct="1"/>
            <a:r>
              <a:rPr lang="en-CA" dirty="0" smtClean="0"/>
              <a:t> 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CA" smtClean="0">
                <a:solidFill>
                  <a:schemeClr val="tx1"/>
                </a:solidFill>
              </a:rPr>
              <a:t>The Need for Strategy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1800" smtClean="0"/>
              <a:t>The difference between managing and leading is like the difference between operations and strategy. Strategy is about finding sustainable competitive advantage. (Porter)</a:t>
            </a:r>
          </a:p>
          <a:p>
            <a:pPr>
              <a:lnSpc>
                <a:spcPct val="90000"/>
              </a:lnSpc>
            </a:pPr>
            <a:endParaRPr lang="en-CA" sz="1800" smtClean="0"/>
          </a:p>
          <a:p>
            <a:pPr>
              <a:lnSpc>
                <a:spcPct val="90000"/>
              </a:lnSpc>
            </a:pPr>
            <a:r>
              <a:rPr lang="en-CA" sz="1800" smtClean="0"/>
              <a:t>The most common downfall of the manager is not having enough time and the proper training to engage in strategic decision making. (Mintzberg)</a:t>
            </a:r>
          </a:p>
        </p:txBody>
      </p:sp>
      <p:pic>
        <p:nvPicPr>
          <p:cNvPr id="7172" name="Picture 5" descr="mintzber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49725"/>
            <a:ext cx="201612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 descr="Michael Por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1863" y="1989138"/>
            <a:ext cx="1581150" cy="1671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9144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CA" sz="2800" smtClean="0">
                <a:solidFill>
                  <a:schemeClr val="tx1"/>
                </a:solidFill>
              </a:rPr>
              <a:t>Standard Strategic Analysis Framework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2632075" y="2492375"/>
            <a:ext cx="3457575" cy="3024188"/>
          </a:xfrm>
          <a:prstGeom prst="ellipse">
            <a:avLst/>
          </a:prstGeom>
          <a:noFill/>
          <a:ln w="5715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724524" y="2420938"/>
            <a:ext cx="1743075" cy="4616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dirty="0"/>
              <a:t>Situation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161088" y="3573463"/>
            <a:ext cx="1839912" cy="830997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dirty="0"/>
              <a:t>External</a:t>
            </a:r>
          </a:p>
          <a:p>
            <a:pPr eaLnBrk="1" hangingPunct="1"/>
            <a:r>
              <a:rPr lang="en-CA" dirty="0"/>
              <a:t>Analysis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800725" y="4940300"/>
            <a:ext cx="1666874" cy="830997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dirty="0"/>
              <a:t>Internal </a:t>
            </a:r>
          </a:p>
          <a:p>
            <a:pPr eaLnBrk="1" hangingPunct="1"/>
            <a:r>
              <a:rPr lang="en-CA" dirty="0"/>
              <a:t>Analysis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276600" y="5661025"/>
            <a:ext cx="22098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CA" dirty="0"/>
              <a:t>Performance</a:t>
            </a:r>
          </a:p>
          <a:p>
            <a:pPr algn="ctr" eaLnBrk="1" hangingPunct="1"/>
            <a:r>
              <a:rPr lang="en-CA" dirty="0"/>
              <a:t>Analysis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143000" y="4868863"/>
            <a:ext cx="1814513" cy="830997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dirty="0"/>
              <a:t>Solution</a:t>
            </a:r>
          </a:p>
          <a:p>
            <a:pPr eaLnBrk="1" hangingPunct="1"/>
            <a:r>
              <a:rPr lang="en-CA" dirty="0"/>
              <a:t>Analysis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3573463"/>
            <a:ext cx="2532063" cy="40011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lang="en-CA" sz="2000" dirty="0" smtClean="0"/>
              <a:t>Recommendations</a:t>
            </a:r>
            <a:endParaRPr lang="en-CA" sz="2000" dirty="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0" y="2420938"/>
            <a:ext cx="2951163" cy="4616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3856038" y="2636838"/>
            <a:ext cx="1295400" cy="287337"/>
          </a:xfrm>
          <a:prstGeom prst="curvedDownArrow">
            <a:avLst>
              <a:gd name="adj1" fmla="val 90166"/>
              <a:gd name="adj2" fmla="val 180332"/>
              <a:gd name="adj3" fmla="val 33333"/>
            </a:avLst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 rot="10609211">
            <a:off x="3713163" y="4940300"/>
            <a:ext cx="1295400" cy="287338"/>
          </a:xfrm>
          <a:prstGeom prst="curvedDownArrow">
            <a:avLst>
              <a:gd name="adj1" fmla="val 90166"/>
              <a:gd name="adj2" fmla="val 180331"/>
              <a:gd name="adj3" fmla="val 33333"/>
            </a:avLst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448050" y="1603829"/>
            <a:ext cx="1825625" cy="646331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CA" sz="1800" dirty="0"/>
              <a:t>Vision, Goals, </a:t>
            </a:r>
          </a:p>
          <a:p>
            <a:pPr algn="ctr" eaLnBrk="1" hangingPunct="1"/>
            <a:r>
              <a:rPr lang="en-CA" sz="1800" dirty="0"/>
              <a:t>and Strategy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CA" sz="3200" smtClean="0">
                <a:solidFill>
                  <a:schemeClr val="tx1"/>
                </a:solidFill>
              </a:rPr>
              <a:t>Standard Strategic Analysis Framework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2632075" y="2492375"/>
            <a:ext cx="3457575" cy="3024188"/>
          </a:xfrm>
          <a:prstGeom prst="ellipse">
            <a:avLst/>
          </a:prstGeom>
          <a:noFill/>
          <a:ln w="5715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587750" y="1773238"/>
            <a:ext cx="16668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CA" sz="1800">
                <a:latin typeface="Arial" charset="0"/>
                <a:cs typeface="Arial" charset="0"/>
              </a:rPr>
              <a:t>Vision, Goals, </a:t>
            </a:r>
          </a:p>
          <a:p>
            <a:pPr algn="ctr" eaLnBrk="1" hangingPunct="1"/>
            <a:r>
              <a:rPr lang="en-CA" sz="1800">
                <a:latin typeface="Arial" charset="0"/>
                <a:cs typeface="Arial" charset="0"/>
              </a:rPr>
              <a:t>and Strategy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24525" y="2420938"/>
            <a:ext cx="10826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latin typeface="Arial" charset="0"/>
                <a:cs typeface="Arial" charset="0"/>
              </a:rPr>
              <a:t>Situation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161088" y="3573463"/>
            <a:ext cx="10445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latin typeface="Arial" charset="0"/>
                <a:cs typeface="Arial" charset="0"/>
              </a:rPr>
              <a:t>External</a:t>
            </a:r>
          </a:p>
          <a:p>
            <a:pPr eaLnBrk="1" hangingPunct="1"/>
            <a:r>
              <a:rPr lang="en-CA" sz="180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800725" y="4940300"/>
            <a:ext cx="10445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latin typeface="Arial" charset="0"/>
                <a:cs typeface="Arial" charset="0"/>
              </a:rPr>
              <a:t>Internal </a:t>
            </a:r>
          </a:p>
          <a:p>
            <a:pPr eaLnBrk="1" hangingPunct="1"/>
            <a:r>
              <a:rPr lang="en-CA" sz="180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8400" y="5661025"/>
            <a:ext cx="15017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CA" sz="1800">
                <a:latin typeface="Arial" charset="0"/>
                <a:cs typeface="Arial" charset="0"/>
              </a:rPr>
              <a:t>Performance</a:t>
            </a:r>
          </a:p>
          <a:p>
            <a:pPr algn="ctr" eaLnBrk="1" hangingPunct="1"/>
            <a:r>
              <a:rPr lang="en-CA" sz="180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912938" y="4868863"/>
            <a:ext cx="10445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CA" sz="1800">
                <a:latin typeface="Arial" charset="0"/>
                <a:cs typeface="Arial" charset="0"/>
              </a:rPr>
              <a:t>Solution</a:t>
            </a:r>
          </a:p>
          <a:p>
            <a:pPr eaLnBrk="1" hangingPunct="1"/>
            <a:r>
              <a:rPr lang="en-CA" sz="180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966788" y="3573463"/>
            <a:ext cx="15652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lang="en-CA" sz="1800" dirty="0">
                <a:latin typeface="Arial" charset="0"/>
                <a:cs typeface="Arial" charset="0"/>
              </a:rPr>
              <a:t>Recommend-</a:t>
            </a:r>
          </a:p>
          <a:p>
            <a:pPr algn="r" eaLnBrk="1" hangingPunct="1"/>
            <a:r>
              <a:rPr lang="en-CA" sz="1800" dirty="0" err="1">
                <a:latin typeface="Arial" charset="0"/>
                <a:cs typeface="Arial" charset="0"/>
              </a:rPr>
              <a:t>ations</a:t>
            </a:r>
            <a:endParaRPr lang="en-CA" sz="1800" dirty="0">
              <a:latin typeface="Arial" charset="0"/>
              <a:cs typeface="Arial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14488" y="2420938"/>
            <a:ext cx="13366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lang="en-CA" sz="1800">
                <a:latin typeface="Arial" charset="0"/>
                <a:cs typeface="Arial" charset="0"/>
              </a:rPr>
              <a:t>Implement-</a:t>
            </a:r>
          </a:p>
          <a:p>
            <a:pPr algn="r" eaLnBrk="1" hangingPunct="1"/>
            <a:r>
              <a:rPr lang="en-CA" sz="1800">
                <a:latin typeface="Arial" charset="0"/>
                <a:cs typeface="Arial" charset="0"/>
              </a:rPr>
              <a:t>ation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3856038" y="2636838"/>
            <a:ext cx="1295400" cy="287337"/>
          </a:xfrm>
          <a:prstGeom prst="curvedDownArrow">
            <a:avLst>
              <a:gd name="adj1" fmla="val 90166"/>
              <a:gd name="adj2" fmla="val 180332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rot="10609211">
            <a:off x="3713163" y="4940300"/>
            <a:ext cx="1295400" cy="287338"/>
          </a:xfrm>
          <a:prstGeom prst="curvedDownArrow">
            <a:avLst>
              <a:gd name="adj1" fmla="val 90166"/>
              <a:gd name="adj2" fmla="val 180331"/>
              <a:gd name="adj3" fmla="val 33333"/>
            </a:avLst>
          </a:prstGeom>
          <a:solidFill>
            <a:srgbClr val="FF0000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 rot="-120271">
            <a:off x="3352800" y="1371600"/>
            <a:ext cx="2159000" cy="1414463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 rot="-120271">
            <a:off x="633413" y="3162300"/>
            <a:ext cx="2159000" cy="1414463"/>
          </a:xfrm>
          <a:prstGeom prst="ellipse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0000"/>
              <a:lumOff val="4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CA" dirty="0" smtClean="0"/>
              <a:t>Impact (Solution)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2362200"/>
          <a:ext cx="6477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370946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1</a:t>
                      </a:r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2</a:t>
                      </a:r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3</a:t>
                      </a:r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Other</a:t>
                      </a:r>
                      <a:endParaRPr lang="en-CA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Criterion 1</a:t>
                      </a:r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Criterion 2</a:t>
                      </a:r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Criterion 3</a:t>
                      </a:r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Criterion 4</a:t>
                      </a:r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Choice </a:t>
                      </a:r>
                      <a:endParaRPr lang="en-CA" sz="1800" b="1" dirty="0"/>
                    </a:p>
                  </a:txBody>
                  <a:tcPr marT="45733" marB="45733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b="1" dirty="0"/>
                    </a:p>
                  </a:txBody>
                  <a:tcPr marT="45733" marB="45733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b="1" dirty="0"/>
                    </a:p>
                  </a:txBody>
                  <a:tcPr marT="45733" marB="45733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b="1" dirty="0"/>
                    </a:p>
                  </a:txBody>
                  <a:tcPr marT="45733" marB="45733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b="1" dirty="0"/>
                    </a:p>
                  </a:txBody>
                  <a:tcPr marT="45733" marB="45733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4" y="1762950"/>
          <a:ext cx="8358248" cy="4658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374"/>
                <a:gridCol w="1183834"/>
                <a:gridCol w="1115792"/>
                <a:gridCol w="1149812"/>
                <a:gridCol w="1149812"/>
                <a:gridCol w="1149812"/>
                <a:gridCol w="1149812"/>
              </a:tblGrid>
              <a:tr h="296591"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        Options      </a:t>
                      </a:r>
                    </a:p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Criteria</a:t>
                      </a:r>
                      <a:endParaRPr lang="en-US" sz="1200" b="1" dirty="0"/>
                    </a:p>
                  </a:txBody>
                  <a:tcPr marL="76359" marR="76359" marT="38180" marB="3818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/>
                        <a:t>Distributor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59" marR="76359" marT="38180" marB="38180">
                    <a:solidFill>
                      <a:srgbClr val="CCFF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Retailer and Installer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CCFF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76359" marR="76359" marT="38180" marB="38180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1" kern="1200" dirty="0" smtClean="0"/>
                        <a:t>Solar </a:t>
                      </a:r>
                      <a:r>
                        <a:rPr kumimoji="0" lang="en-US" sz="1200" b="1" kern="1200" baseline="0" dirty="0" smtClean="0"/>
                        <a:t>Farm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59" marR="76359" marT="38180" marB="38180">
                    <a:solidFill>
                      <a:srgbClr val="CCFF33"/>
                    </a:solidFill>
                  </a:tcPr>
                </a:tc>
              </a:tr>
              <a:tr h="6516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Residential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Light Commercial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Rural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Small Government  Projects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Profitable</a:t>
                      </a:r>
                      <a:endParaRPr lang="en-CA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45963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Consumer</a:t>
                      </a:r>
                      <a:r>
                        <a:rPr lang="en-US" sz="1200" b="1" baseline="0" dirty="0" smtClean="0"/>
                        <a:t> Demand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45963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Environmental Impact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45963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Social Image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516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Economic</a:t>
                      </a:r>
                      <a:r>
                        <a:rPr lang="en-US" sz="1200" b="1" baseline="0" dirty="0" smtClean="0"/>
                        <a:t> Benefit to Customer</a:t>
                      </a:r>
                      <a:endParaRPr lang="en-US" sz="1200" b="1" dirty="0" smtClean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45963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Competitive Advantage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45963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Government Support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30183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Energy Efficiency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N/A</a:t>
                      </a:r>
                      <a:endParaRPr lang="en-US" sz="1200" b="1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59" marR="76359" marT="38180" marB="38180"/>
                </a:tc>
              </a:tr>
              <a:tr h="27083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Total</a:t>
                      </a:r>
                      <a:endParaRPr lang="en-US" sz="1200" b="1" dirty="0"/>
                    </a:p>
                  </a:txBody>
                  <a:tcPr marL="76359" marR="76359" marT="38180" marB="3818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200" b="1" u="none" strike="noStrike" dirty="0" smtClean="0"/>
                        <a:t>17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955" marR="7955" marT="795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200" b="1" u="none" strike="noStrike" dirty="0"/>
                        <a:t>20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955" marR="7955" marT="795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200" b="1" u="none" strike="noStrike" dirty="0"/>
                        <a:t>20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955" marR="7955" marT="795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200" b="1" u="none" strike="noStrike" dirty="0"/>
                        <a:t>15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955" marR="7955" marT="795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200" b="1" u="none" strike="noStrike" dirty="0"/>
                        <a:t>22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955" marR="7955" marT="795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200" b="1" u="none" strike="noStrike" dirty="0"/>
                        <a:t>22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955" marR="7955" marT="7955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8686800" cy="1428736"/>
          </a:xfrm>
        </p:spPr>
        <p:txBody>
          <a:bodyPr>
            <a:normAutofit/>
          </a:bodyPr>
          <a:lstStyle/>
          <a:p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Option Analysis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2000232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2357422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2714612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3357554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3714744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4286248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4643438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5000628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5643570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6000760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3357554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714744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3357554" y="364331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3714744" y="364331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786578" y="3571876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7143768" y="3571876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5-Point Star 28"/>
          <p:cNvSpPr/>
          <p:nvPr/>
        </p:nvSpPr>
        <p:spPr>
          <a:xfrm>
            <a:off x="5643570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6000760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6786578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143768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5-Point Star 32"/>
          <p:cNvSpPr/>
          <p:nvPr/>
        </p:nvSpPr>
        <p:spPr>
          <a:xfrm>
            <a:off x="7858148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5-Point Star 33"/>
          <p:cNvSpPr/>
          <p:nvPr/>
        </p:nvSpPr>
        <p:spPr>
          <a:xfrm>
            <a:off x="8215338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5-Point Star 34"/>
          <p:cNvSpPr/>
          <p:nvPr/>
        </p:nvSpPr>
        <p:spPr>
          <a:xfrm>
            <a:off x="5643570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5-Point Star 35"/>
          <p:cNvSpPr/>
          <p:nvPr/>
        </p:nvSpPr>
        <p:spPr>
          <a:xfrm>
            <a:off x="6000760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5-Point Star 36"/>
          <p:cNvSpPr/>
          <p:nvPr/>
        </p:nvSpPr>
        <p:spPr>
          <a:xfrm>
            <a:off x="3357554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5-Point Star 37"/>
          <p:cNvSpPr/>
          <p:nvPr/>
        </p:nvSpPr>
        <p:spPr>
          <a:xfrm>
            <a:off x="3714744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929586" y="5929330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5-Point Star 39"/>
          <p:cNvSpPr/>
          <p:nvPr/>
        </p:nvSpPr>
        <p:spPr>
          <a:xfrm>
            <a:off x="8286776" y="5929330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2357422" y="3571876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5786446" y="3571876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5-Point Star 42"/>
          <p:cNvSpPr/>
          <p:nvPr/>
        </p:nvSpPr>
        <p:spPr>
          <a:xfrm>
            <a:off x="4643438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5-Point Star 43"/>
          <p:cNvSpPr/>
          <p:nvPr/>
        </p:nvSpPr>
        <p:spPr>
          <a:xfrm>
            <a:off x="2357422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5-Point Star 44"/>
          <p:cNvSpPr/>
          <p:nvPr/>
        </p:nvSpPr>
        <p:spPr>
          <a:xfrm>
            <a:off x="5786446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5-Point Star 45"/>
          <p:cNvSpPr/>
          <p:nvPr/>
        </p:nvSpPr>
        <p:spPr>
          <a:xfrm>
            <a:off x="4643438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5-Point Star 46"/>
          <p:cNvSpPr/>
          <p:nvPr/>
        </p:nvSpPr>
        <p:spPr>
          <a:xfrm>
            <a:off x="5786446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2000232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7" name="5-Point Star 56"/>
          <p:cNvSpPr/>
          <p:nvPr/>
        </p:nvSpPr>
        <p:spPr>
          <a:xfrm>
            <a:off x="2357422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8" name="5-Point Star 57"/>
          <p:cNvSpPr/>
          <p:nvPr/>
        </p:nvSpPr>
        <p:spPr>
          <a:xfrm>
            <a:off x="2714612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-Point Star 58"/>
          <p:cNvSpPr/>
          <p:nvPr/>
        </p:nvSpPr>
        <p:spPr>
          <a:xfrm>
            <a:off x="7786710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0" name="5-Point Star 59"/>
          <p:cNvSpPr/>
          <p:nvPr/>
        </p:nvSpPr>
        <p:spPr>
          <a:xfrm>
            <a:off x="8143900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1" name="5-Point Star 60"/>
          <p:cNvSpPr/>
          <p:nvPr/>
        </p:nvSpPr>
        <p:spPr>
          <a:xfrm>
            <a:off x="8501090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2" name="5-Point Star 61"/>
          <p:cNvSpPr/>
          <p:nvPr/>
        </p:nvSpPr>
        <p:spPr>
          <a:xfrm>
            <a:off x="4286248" y="3571876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4643438" y="3571876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4" name="5-Point Star 63"/>
          <p:cNvSpPr/>
          <p:nvPr/>
        </p:nvSpPr>
        <p:spPr>
          <a:xfrm>
            <a:off x="5000628" y="3571876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5" name="5-Point Star 64"/>
          <p:cNvSpPr/>
          <p:nvPr/>
        </p:nvSpPr>
        <p:spPr>
          <a:xfrm>
            <a:off x="2000232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6" name="5-Point Star 65"/>
          <p:cNvSpPr/>
          <p:nvPr/>
        </p:nvSpPr>
        <p:spPr>
          <a:xfrm>
            <a:off x="2357422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7" name="5-Point Star 66"/>
          <p:cNvSpPr/>
          <p:nvPr/>
        </p:nvSpPr>
        <p:spPr>
          <a:xfrm>
            <a:off x="2714612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8" name="5-Point Star 67"/>
          <p:cNvSpPr/>
          <p:nvPr/>
        </p:nvSpPr>
        <p:spPr>
          <a:xfrm>
            <a:off x="3143240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9" name="5-Point Star 68"/>
          <p:cNvSpPr/>
          <p:nvPr/>
        </p:nvSpPr>
        <p:spPr>
          <a:xfrm>
            <a:off x="3500430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0" name="5-Point Star 69"/>
          <p:cNvSpPr/>
          <p:nvPr/>
        </p:nvSpPr>
        <p:spPr>
          <a:xfrm>
            <a:off x="3857620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4286248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5" name="5-Point Star 74"/>
          <p:cNvSpPr/>
          <p:nvPr/>
        </p:nvSpPr>
        <p:spPr>
          <a:xfrm>
            <a:off x="4643438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6" name="5-Point Star 75"/>
          <p:cNvSpPr/>
          <p:nvPr/>
        </p:nvSpPr>
        <p:spPr>
          <a:xfrm>
            <a:off x="5000628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0" name="5-Point Star 79"/>
          <p:cNvSpPr/>
          <p:nvPr/>
        </p:nvSpPr>
        <p:spPr>
          <a:xfrm>
            <a:off x="6572264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1" name="5-Point Star 80"/>
          <p:cNvSpPr/>
          <p:nvPr/>
        </p:nvSpPr>
        <p:spPr>
          <a:xfrm>
            <a:off x="6929454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2" name="5-Point Star 81"/>
          <p:cNvSpPr/>
          <p:nvPr/>
        </p:nvSpPr>
        <p:spPr>
          <a:xfrm>
            <a:off x="7286644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3" name="5-Point Star 82"/>
          <p:cNvSpPr/>
          <p:nvPr/>
        </p:nvSpPr>
        <p:spPr>
          <a:xfrm>
            <a:off x="7715272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8072462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5" name="5-Point Star 84"/>
          <p:cNvSpPr/>
          <p:nvPr/>
        </p:nvSpPr>
        <p:spPr>
          <a:xfrm>
            <a:off x="8429652" y="407194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6" name="5-Point Star 85"/>
          <p:cNvSpPr/>
          <p:nvPr/>
        </p:nvSpPr>
        <p:spPr>
          <a:xfrm>
            <a:off x="7715272" y="364331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5-Point Star 86"/>
          <p:cNvSpPr/>
          <p:nvPr/>
        </p:nvSpPr>
        <p:spPr>
          <a:xfrm>
            <a:off x="8072462" y="364331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8" name="5-Point Star 87"/>
          <p:cNvSpPr/>
          <p:nvPr/>
        </p:nvSpPr>
        <p:spPr>
          <a:xfrm>
            <a:off x="8429652" y="364331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9" name="5-Point Star 88"/>
          <p:cNvSpPr/>
          <p:nvPr/>
        </p:nvSpPr>
        <p:spPr>
          <a:xfrm>
            <a:off x="6572264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0" name="5-Point Star 89"/>
          <p:cNvSpPr/>
          <p:nvPr/>
        </p:nvSpPr>
        <p:spPr>
          <a:xfrm>
            <a:off x="6929454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1" name="5-Point Star 90"/>
          <p:cNvSpPr/>
          <p:nvPr/>
        </p:nvSpPr>
        <p:spPr>
          <a:xfrm>
            <a:off x="7286644" y="314324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2" name="5-Point Star 91"/>
          <p:cNvSpPr/>
          <p:nvPr/>
        </p:nvSpPr>
        <p:spPr>
          <a:xfrm>
            <a:off x="6572264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3" name="5-Point Star 92"/>
          <p:cNvSpPr/>
          <p:nvPr/>
        </p:nvSpPr>
        <p:spPr>
          <a:xfrm>
            <a:off x="6929454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4" name="5-Point Star 93"/>
          <p:cNvSpPr/>
          <p:nvPr/>
        </p:nvSpPr>
        <p:spPr>
          <a:xfrm>
            <a:off x="7286644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5" name="5-Point Star 94"/>
          <p:cNvSpPr/>
          <p:nvPr/>
        </p:nvSpPr>
        <p:spPr>
          <a:xfrm>
            <a:off x="7786710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6" name="5-Point Star 95"/>
          <p:cNvSpPr/>
          <p:nvPr/>
        </p:nvSpPr>
        <p:spPr>
          <a:xfrm>
            <a:off x="8143900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7" name="5-Point Star 96"/>
          <p:cNvSpPr/>
          <p:nvPr/>
        </p:nvSpPr>
        <p:spPr>
          <a:xfrm>
            <a:off x="8501090" y="278605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8" name="5-Point Star 97"/>
          <p:cNvSpPr/>
          <p:nvPr/>
        </p:nvSpPr>
        <p:spPr>
          <a:xfrm>
            <a:off x="5500694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9" name="5-Point Star 98"/>
          <p:cNvSpPr/>
          <p:nvPr/>
        </p:nvSpPr>
        <p:spPr>
          <a:xfrm>
            <a:off x="5857884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0" name="5-Point Star 99"/>
          <p:cNvSpPr/>
          <p:nvPr/>
        </p:nvSpPr>
        <p:spPr>
          <a:xfrm>
            <a:off x="6215074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1" name="5-Point Star 100"/>
          <p:cNvSpPr/>
          <p:nvPr/>
        </p:nvSpPr>
        <p:spPr>
          <a:xfrm>
            <a:off x="3143240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" name="5-Point Star 101"/>
          <p:cNvSpPr/>
          <p:nvPr/>
        </p:nvSpPr>
        <p:spPr>
          <a:xfrm>
            <a:off x="3500430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" name="5-Point Star 102"/>
          <p:cNvSpPr/>
          <p:nvPr/>
        </p:nvSpPr>
        <p:spPr>
          <a:xfrm>
            <a:off x="3857620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2000232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5" name="5-Point Star 104"/>
          <p:cNvSpPr/>
          <p:nvPr/>
        </p:nvSpPr>
        <p:spPr>
          <a:xfrm>
            <a:off x="2357422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6" name="5-Point Star 105"/>
          <p:cNvSpPr/>
          <p:nvPr/>
        </p:nvSpPr>
        <p:spPr>
          <a:xfrm>
            <a:off x="2714612" y="4572008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7" name="5-Point Star 106"/>
          <p:cNvSpPr/>
          <p:nvPr/>
        </p:nvSpPr>
        <p:spPr>
          <a:xfrm>
            <a:off x="7715272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8" name="5-Point Star 107"/>
          <p:cNvSpPr/>
          <p:nvPr/>
        </p:nvSpPr>
        <p:spPr>
          <a:xfrm>
            <a:off x="8072462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9" name="5-Point Star 108"/>
          <p:cNvSpPr/>
          <p:nvPr/>
        </p:nvSpPr>
        <p:spPr>
          <a:xfrm>
            <a:off x="8429652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0" name="5-Point Star 109"/>
          <p:cNvSpPr/>
          <p:nvPr/>
        </p:nvSpPr>
        <p:spPr>
          <a:xfrm>
            <a:off x="6572264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1" name="5-Point Star 110"/>
          <p:cNvSpPr/>
          <p:nvPr/>
        </p:nvSpPr>
        <p:spPr>
          <a:xfrm>
            <a:off x="6929454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2" name="5-Point Star 111"/>
          <p:cNvSpPr/>
          <p:nvPr/>
        </p:nvSpPr>
        <p:spPr>
          <a:xfrm>
            <a:off x="7286644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3" name="5-Point Star 112"/>
          <p:cNvSpPr/>
          <p:nvPr/>
        </p:nvSpPr>
        <p:spPr>
          <a:xfrm>
            <a:off x="4286248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4" name="5-Point Star 113"/>
          <p:cNvSpPr/>
          <p:nvPr/>
        </p:nvSpPr>
        <p:spPr>
          <a:xfrm>
            <a:off x="4643438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5" name="5-Point Star 114"/>
          <p:cNvSpPr/>
          <p:nvPr/>
        </p:nvSpPr>
        <p:spPr>
          <a:xfrm>
            <a:off x="5000628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6" name="5-Point Star 115"/>
          <p:cNvSpPr/>
          <p:nvPr/>
        </p:nvSpPr>
        <p:spPr>
          <a:xfrm>
            <a:off x="3214678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7" name="5-Point Star 116"/>
          <p:cNvSpPr/>
          <p:nvPr/>
        </p:nvSpPr>
        <p:spPr>
          <a:xfrm>
            <a:off x="3571868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8" name="5-Point Star 117"/>
          <p:cNvSpPr/>
          <p:nvPr/>
        </p:nvSpPr>
        <p:spPr>
          <a:xfrm>
            <a:off x="3929058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9" name="5-Point Star 118"/>
          <p:cNvSpPr/>
          <p:nvPr/>
        </p:nvSpPr>
        <p:spPr>
          <a:xfrm>
            <a:off x="2000232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0" name="5-Point Star 119"/>
          <p:cNvSpPr/>
          <p:nvPr/>
        </p:nvSpPr>
        <p:spPr>
          <a:xfrm>
            <a:off x="2357422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1" name="5-Point Star 120"/>
          <p:cNvSpPr/>
          <p:nvPr/>
        </p:nvSpPr>
        <p:spPr>
          <a:xfrm>
            <a:off x="2714612" y="5072074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4286248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4643438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4" name="5-Point Star 123"/>
          <p:cNvSpPr/>
          <p:nvPr/>
        </p:nvSpPr>
        <p:spPr>
          <a:xfrm>
            <a:off x="5000628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5" name="5-Point Star 124"/>
          <p:cNvSpPr/>
          <p:nvPr/>
        </p:nvSpPr>
        <p:spPr>
          <a:xfrm>
            <a:off x="6572264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6" name="5-Point Star 125"/>
          <p:cNvSpPr/>
          <p:nvPr/>
        </p:nvSpPr>
        <p:spPr>
          <a:xfrm>
            <a:off x="6929454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7" name="5-Point Star 126"/>
          <p:cNvSpPr/>
          <p:nvPr/>
        </p:nvSpPr>
        <p:spPr>
          <a:xfrm>
            <a:off x="7286644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8" name="5-Point Star 127"/>
          <p:cNvSpPr/>
          <p:nvPr/>
        </p:nvSpPr>
        <p:spPr>
          <a:xfrm>
            <a:off x="7715272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9" name="5-Point Star 128"/>
          <p:cNvSpPr/>
          <p:nvPr/>
        </p:nvSpPr>
        <p:spPr>
          <a:xfrm>
            <a:off x="8072462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0" name="5-Point Star 129"/>
          <p:cNvSpPr/>
          <p:nvPr/>
        </p:nvSpPr>
        <p:spPr>
          <a:xfrm>
            <a:off x="8429652" y="550070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1" name="5-Point Star 130"/>
          <p:cNvSpPr/>
          <p:nvPr/>
        </p:nvSpPr>
        <p:spPr>
          <a:xfrm>
            <a:off x="6572264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2" name="5-Point Star 131"/>
          <p:cNvSpPr/>
          <p:nvPr/>
        </p:nvSpPr>
        <p:spPr>
          <a:xfrm>
            <a:off x="6929454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3" name="5-Point Star 132"/>
          <p:cNvSpPr/>
          <p:nvPr/>
        </p:nvSpPr>
        <p:spPr>
          <a:xfrm>
            <a:off x="7286644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4" name="5-Point Star 133"/>
          <p:cNvSpPr/>
          <p:nvPr/>
        </p:nvSpPr>
        <p:spPr>
          <a:xfrm>
            <a:off x="5429256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5" name="5-Point Star 134"/>
          <p:cNvSpPr/>
          <p:nvPr/>
        </p:nvSpPr>
        <p:spPr>
          <a:xfrm>
            <a:off x="5786446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6" name="5-Point Star 135"/>
          <p:cNvSpPr/>
          <p:nvPr/>
        </p:nvSpPr>
        <p:spPr>
          <a:xfrm>
            <a:off x="6143636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7" name="5-Point Star 136"/>
          <p:cNvSpPr/>
          <p:nvPr/>
        </p:nvSpPr>
        <p:spPr>
          <a:xfrm>
            <a:off x="4286248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8" name="5-Point Star 137"/>
          <p:cNvSpPr/>
          <p:nvPr/>
        </p:nvSpPr>
        <p:spPr>
          <a:xfrm>
            <a:off x="4643438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9" name="5-Point Star 138"/>
          <p:cNvSpPr/>
          <p:nvPr/>
        </p:nvSpPr>
        <p:spPr>
          <a:xfrm>
            <a:off x="5000628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0" name="5-Point Star 139"/>
          <p:cNvSpPr/>
          <p:nvPr/>
        </p:nvSpPr>
        <p:spPr>
          <a:xfrm>
            <a:off x="3143240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1" name="5-Point Star 140"/>
          <p:cNvSpPr/>
          <p:nvPr/>
        </p:nvSpPr>
        <p:spPr>
          <a:xfrm>
            <a:off x="3500430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2" name="5-Point Star 141"/>
          <p:cNvSpPr/>
          <p:nvPr/>
        </p:nvSpPr>
        <p:spPr>
          <a:xfrm>
            <a:off x="3857620" y="5857892"/>
            <a:ext cx="214314" cy="214314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3071802" y="2071678"/>
            <a:ext cx="1143008" cy="4357718"/>
          </a:xfrm>
          <a:custGeom>
            <a:avLst/>
            <a:gdLst>
              <a:gd name="connsiteX0" fmla="*/ 0 w 1143008"/>
              <a:gd name="connsiteY0" fmla="*/ 0 h 4357718"/>
              <a:gd name="connsiteX1" fmla="*/ 1143008 w 1143008"/>
              <a:gd name="connsiteY1" fmla="*/ 0 h 4357718"/>
              <a:gd name="connsiteX2" fmla="*/ 1143008 w 1143008"/>
              <a:gd name="connsiteY2" fmla="*/ 4357718 h 4357718"/>
              <a:gd name="connsiteX3" fmla="*/ 0 w 1143008"/>
              <a:gd name="connsiteY3" fmla="*/ 4357718 h 4357718"/>
              <a:gd name="connsiteX4" fmla="*/ 0 w 1143008"/>
              <a:gd name="connsiteY4" fmla="*/ 0 h 435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8" h="4357718">
                <a:moveTo>
                  <a:pt x="0" y="0"/>
                </a:moveTo>
                <a:lnTo>
                  <a:pt x="1143008" y="0"/>
                </a:lnTo>
                <a:lnTo>
                  <a:pt x="1143008" y="4357718"/>
                </a:lnTo>
                <a:lnTo>
                  <a:pt x="0" y="4357718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b="1" dirty="0">
              <a:ln w="76200">
                <a:solidFill>
                  <a:srgbClr val="333399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500826" y="2071678"/>
            <a:ext cx="1143008" cy="43577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 dirty="0">
              <a:ln w="18000">
                <a:solidFill>
                  <a:srgbClr val="333399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52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229600" cy="427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CA" sz="2200" b="1" smtClean="0">
                <a:solidFill>
                  <a:schemeClr val="tx1"/>
                </a:solidFill>
                <a:latin typeface="Arial" charset="0"/>
              </a:rPr>
              <a:t>Example: Weighted Value Ranking</a:t>
            </a:r>
            <a:endParaRPr lang="en-US" sz="2200" b="1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8788"/>
            <a:ext cx="8229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estje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4676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38600"/>
            <a:ext cx="7772400" cy="914400"/>
          </a:xfrm>
        </p:spPr>
        <p:txBody>
          <a:bodyPr/>
          <a:lstStyle/>
          <a:p>
            <a:pPr algn="ctr" eaLnBrk="1" hangingPunct="1"/>
            <a:r>
              <a:rPr lang="en-CA" smtClean="0"/>
              <a:t>The Pearson 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9144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CA" dirty="0" smtClean="0">
                <a:solidFill>
                  <a:schemeClr val="tx1"/>
                </a:solidFill>
              </a:rPr>
              <a:t>Situation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1">
      <a:dk1>
        <a:srgbClr val="356677"/>
      </a:dk1>
      <a:lt1>
        <a:srgbClr val="FFFFFF"/>
      </a:lt1>
      <a:dk2>
        <a:srgbClr val="3E798E"/>
      </a:dk2>
      <a:lt2>
        <a:srgbClr val="FFFFCC"/>
      </a:lt2>
      <a:accent1>
        <a:srgbClr val="7FA0B1"/>
      </a:accent1>
      <a:accent2>
        <a:srgbClr val="3A7184"/>
      </a:accent2>
      <a:accent3>
        <a:srgbClr val="AFBEC6"/>
      </a:accent3>
      <a:accent4>
        <a:srgbClr val="DADADA"/>
      </a:accent4>
      <a:accent5>
        <a:srgbClr val="C0CDD5"/>
      </a:accent5>
      <a:accent6>
        <a:srgbClr val="346677"/>
      </a:accent6>
      <a:hlink>
        <a:srgbClr val="FFBF0B"/>
      </a:hlink>
      <a:folHlink>
        <a:srgbClr val="CC9900"/>
      </a:folHlink>
    </a:clrScheme>
    <a:fontScheme name="Bold Stripes">
      <a:majorFont>
        <a:latin typeface="Verdan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old Stripes">
  <a:themeElements>
    <a:clrScheme name="1_Bold Stripes 1">
      <a:dk1>
        <a:srgbClr val="356677"/>
      </a:dk1>
      <a:lt1>
        <a:srgbClr val="FFFFFF"/>
      </a:lt1>
      <a:dk2>
        <a:srgbClr val="3E798E"/>
      </a:dk2>
      <a:lt2>
        <a:srgbClr val="FFFFCC"/>
      </a:lt2>
      <a:accent1>
        <a:srgbClr val="7FA0B1"/>
      </a:accent1>
      <a:accent2>
        <a:srgbClr val="3A7184"/>
      </a:accent2>
      <a:accent3>
        <a:srgbClr val="AFBEC6"/>
      </a:accent3>
      <a:accent4>
        <a:srgbClr val="DADADA"/>
      </a:accent4>
      <a:accent5>
        <a:srgbClr val="C0CDD5"/>
      </a:accent5>
      <a:accent6>
        <a:srgbClr val="346677"/>
      </a:accent6>
      <a:hlink>
        <a:srgbClr val="FFBF0B"/>
      </a:hlink>
      <a:folHlink>
        <a:srgbClr val="CC9900"/>
      </a:folHlink>
    </a:clrScheme>
    <a:fontScheme name="1_Bold Stripes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2088</TotalTime>
  <Words>538</Words>
  <Application>Microsoft Office PowerPoint</Application>
  <PresentationFormat>On-screen Show (4:3)</PresentationFormat>
  <Paragraphs>166</Paragraphs>
  <Slides>18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Bold Stripes</vt:lpstr>
      <vt:lpstr>1_Bold Stripes</vt:lpstr>
      <vt:lpstr>Default Design</vt:lpstr>
      <vt:lpstr>World in hand design template</vt:lpstr>
      <vt:lpstr>Strategic Analysis Framework Vision to Situation</vt:lpstr>
      <vt:lpstr>The Need for Strategy</vt:lpstr>
      <vt:lpstr>Standard Strategic Analysis Framework</vt:lpstr>
      <vt:lpstr>Standard Strategic Analysis Framework</vt:lpstr>
      <vt:lpstr>Impact (Solution) Matrix</vt:lpstr>
      <vt:lpstr>Option Analysis</vt:lpstr>
      <vt:lpstr>Example: Weighted Value Ranking</vt:lpstr>
      <vt:lpstr>The Pearson Decision</vt:lpstr>
      <vt:lpstr>Situation Analysis</vt:lpstr>
      <vt:lpstr>Strategic Issue in 2003</vt:lpstr>
      <vt:lpstr>Historical Description of the Situation</vt:lpstr>
      <vt:lpstr>The Situation</vt:lpstr>
      <vt:lpstr>Important Elements in Situation: Vision, Goals, Criteria</vt:lpstr>
      <vt:lpstr>Westjet Case decisions?</vt:lpstr>
      <vt:lpstr>Clive Bedoe’s Vision &amp; Goals (circa 2003)</vt:lpstr>
      <vt:lpstr>Generic Competitive Strategies</vt:lpstr>
      <vt:lpstr>Generic Cooperative Strategies </vt:lpstr>
      <vt:lpstr>Westjet’s Situation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financial information</dc:title>
  <dc:creator>Andrew Small</dc:creator>
  <cp:lastModifiedBy>nait</cp:lastModifiedBy>
  <cp:revision>225</cp:revision>
  <cp:lastPrinted>2000-10-11T18:23:39Z</cp:lastPrinted>
  <dcterms:created xsi:type="dcterms:W3CDTF">1997-11-11T16:25:32Z</dcterms:created>
  <dcterms:modified xsi:type="dcterms:W3CDTF">2013-09-19T03:31:42Z</dcterms:modified>
</cp:coreProperties>
</file>