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34"/>
  </p:notesMasterIdLst>
  <p:handoutMasterIdLst>
    <p:handoutMasterId r:id="rId35"/>
  </p:handoutMasterIdLst>
  <p:sldIdLst>
    <p:sldId id="258" r:id="rId2"/>
    <p:sldId id="313" r:id="rId3"/>
    <p:sldId id="278" r:id="rId4"/>
    <p:sldId id="321" r:id="rId5"/>
    <p:sldId id="357" r:id="rId6"/>
    <p:sldId id="301" r:id="rId7"/>
    <p:sldId id="274" r:id="rId8"/>
    <p:sldId id="280" r:id="rId9"/>
    <p:sldId id="322" r:id="rId10"/>
    <p:sldId id="359" r:id="rId11"/>
    <p:sldId id="363" r:id="rId12"/>
    <p:sldId id="281" r:id="rId13"/>
    <p:sldId id="282" r:id="rId14"/>
    <p:sldId id="360" r:id="rId15"/>
    <p:sldId id="283" r:id="rId16"/>
    <p:sldId id="344" r:id="rId17"/>
    <p:sldId id="307" r:id="rId18"/>
    <p:sldId id="361" r:id="rId19"/>
    <p:sldId id="362" r:id="rId20"/>
    <p:sldId id="336" r:id="rId21"/>
    <p:sldId id="337" r:id="rId22"/>
    <p:sldId id="338" r:id="rId23"/>
    <p:sldId id="339" r:id="rId24"/>
    <p:sldId id="345" r:id="rId25"/>
    <p:sldId id="346" r:id="rId26"/>
    <p:sldId id="354" r:id="rId27"/>
    <p:sldId id="348" r:id="rId28"/>
    <p:sldId id="349" r:id="rId29"/>
    <p:sldId id="350" r:id="rId30"/>
    <p:sldId id="351" r:id="rId31"/>
    <p:sldId id="355" r:id="rId32"/>
    <p:sldId id="358"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Times New Roman" pitchFamily="18" charset="0"/>
      </a:defRPr>
    </a:lvl1pPr>
    <a:lvl2pPr marL="457200" algn="l" rtl="0" fontAlgn="base">
      <a:spcBef>
        <a:spcPct val="0"/>
      </a:spcBef>
      <a:spcAft>
        <a:spcPct val="0"/>
      </a:spcAft>
      <a:defRPr sz="2400" kern="1200">
        <a:solidFill>
          <a:schemeClr val="tx1"/>
        </a:solidFill>
        <a:latin typeface="Verdana" pitchFamily="34" charset="0"/>
        <a:ea typeface="+mn-ea"/>
        <a:cs typeface="Times New Roman" pitchFamily="18" charset="0"/>
      </a:defRPr>
    </a:lvl2pPr>
    <a:lvl3pPr marL="914400" algn="l" rtl="0" fontAlgn="base">
      <a:spcBef>
        <a:spcPct val="0"/>
      </a:spcBef>
      <a:spcAft>
        <a:spcPct val="0"/>
      </a:spcAft>
      <a:defRPr sz="2400" kern="1200">
        <a:solidFill>
          <a:schemeClr val="tx1"/>
        </a:solidFill>
        <a:latin typeface="Verdana" pitchFamily="34" charset="0"/>
        <a:ea typeface="+mn-ea"/>
        <a:cs typeface="Times New Roman" pitchFamily="18" charset="0"/>
      </a:defRPr>
    </a:lvl3pPr>
    <a:lvl4pPr marL="1371600" algn="l" rtl="0" fontAlgn="base">
      <a:spcBef>
        <a:spcPct val="0"/>
      </a:spcBef>
      <a:spcAft>
        <a:spcPct val="0"/>
      </a:spcAft>
      <a:defRPr sz="2400" kern="1200">
        <a:solidFill>
          <a:schemeClr val="tx1"/>
        </a:solidFill>
        <a:latin typeface="Verdana" pitchFamily="34" charset="0"/>
        <a:ea typeface="+mn-ea"/>
        <a:cs typeface="Times New Roman" pitchFamily="18" charset="0"/>
      </a:defRPr>
    </a:lvl4pPr>
    <a:lvl5pPr marL="1828800" algn="l" rtl="0" fontAlgn="base">
      <a:spcBef>
        <a:spcPct val="0"/>
      </a:spcBef>
      <a:spcAft>
        <a:spcPct val="0"/>
      </a:spcAft>
      <a:defRPr sz="2400" kern="1200">
        <a:solidFill>
          <a:schemeClr val="tx1"/>
        </a:solidFill>
        <a:latin typeface="Verdana" pitchFamily="34" charset="0"/>
        <a:ea typeface="+mn-ea"/>
        <a:cs typeface="Times New Roman" pitchFamily="18" charset="0"/>
      </a:defRPr>
    </a:lvl5pPr>
    <a:lvl6pPr marL="2286000" algn="l" defTabSz="914400" rtl="0" eaLnBrk="1" latinLnBrk="0" hangingPunct="1">
      <a:defRPr sz="2400" kern="1200">
        <a:solidFill>
          <a:schemeClr val="tx1"/>
        </a:solidFill>
        <a:latin typeface="Verdana" pitchFamily="34" charset="0"/>
        <a:ea typeface="+mn-ea"/>
        <a:cs typeface="Times New Roman" pitchFamily="18" charset="0"/>
      </a:defRPr>
    </a:lvl6pPr>
    <a:lvl7pPr marL="2743200" algn="l" defTabSz="914400" rtl="0" eaLnBrk="1" latinLnBrk="0" hangingPunct="1">
      <a:defRPr sz="2400" kern="1200">
        <a:solidFill>
          <a:schemeClr val="tx1"/>
        </a:solidFill>
        <a:latin typeface="Verdana" pitchFamily="34" charset="0"/>
        <a:ea typeface="+mn-ea"/>
        <a:cs typeface="Times New Roman" pitchFamily="18" charset="0"/>
      </a:defRPr>
    </a:lvl7pPr>
    <a:lvl8pPr marL="3200400" algn="l" defTabSz="914400" rtl="0" eaLnBrk="1" latinLnBrk="0" hangingPunct="1">
      <a:defRPr sz="2400" kern="1200">
        <a:solidFill>
          <a:schemeClr val="tx1"/>
        </a:solidFill>
        <a:latin typeface="Verdana" pitchFamily="34" charset="0"/>
        <a:ea typeface="+mn-ea"/>
        <a:cs typeface="Times New Roman" pitchFamily="18" charset="0"/>
      </a:defRPr>
    </a:lvl8pPr>
    <a:lvl9pPr marL="3657600" algn="l" defTabSz="914400" rtl="0" eaLnBrk="1" latinLnBrk="0" hangingPunct="1">
      <a:defRPr sz="2400" kern="1200">
        <a:solidFill>
          <a:schemeClr val="tx1"/>
        </a:solidFill>
        <a:latin typeface="Verdan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FF"/>
    <a:srgbClr val="66FF66"/>
    <a:srgbClr val="DDDDDD"/>
    <a:srgbClr val="A5FDDB"/>
    <a:srgbClr val="C0C0C0"/>
    <a:srgbClr val="FFFF66"/>
    <a:srgbClr val="21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107" d="100"/>
          <a:sy n="107" d="100"/>
        </p:scale>
        <p:origin x="-1098"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8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304800" y="228600"/>
            <a:ext cx="6248400" cy="457200"/>
          </a:xfrm>
          <a:prstGeom prst="rect">
            <a:avLst/>
          </a:prstGeom>
          <a:noFill/>
          <a:ln w="9525">
            <a:noFill/>
            <a:miter lim="800000"/>
            <a:headEnd/>
            <a:tailEnd/>
          </a:ln>
          <a:effectLst>
            <a:prstShdw prst="shdw13" dist="53882" dir="13500000">
              <a:schemeClr val="bg2"/>
            </a:prstShdw>
          </a:effectLst>
        </p:spPr>
        <p:txBody>
          <a:bodyPr>
            <a:spAutoFit/>
          </a:bodyPr>
          <a:lstStyle/>
          <a:p>
            <a:pPr algn="ctr" eaLnBrk="0" hangingPunct="0">
              <a:spcBef>
                <a:spcPct val="50000"/>
              </a:spcBef>
            </a:pPr>
            <a:r>
              <a:rPr lang="en-US" sz="1200" b="1" i="1"/>
              <a:t> University of Alberta, School of Business,                                       Executive Education and Lifelong Learning </a:t>
            </a:r>
          </a:p>
        </p:txBody>
      </p:sp>
    </p:spTree>
    <p:extLst>
      <p:ext uri="{BB962C8B-B14F-4D97-AF65-F5344CB8AC3E}">
        <p14:creationId xmlns:p14="http://schemas.microsoft.com/office/powerpoint/2010/main" val="4222545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52525" y="692150"/>
            <a:ext cx="455295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Tree>
    <p:extLst>
      <p:ext uri="{BB962C8B-B14F-4D97-AF65-F5344CB8AC3E}">
        <p14:creationId xmlns:p14="http://schemas.microsoft.com/office/powerpoint/2010/main" val="869886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3970" name="Rectangle 1090"/>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endParaRPr kumimoji="1" lang="en-CA"/>
          </a:p>
        </p:txBody>
      </p:sp>
      <p:sp>
        <p:nvSpPr>
          <p:cNvPr id="123971" name="Rectangle 1091"/>
          <p:cNvSpPr>
            <a:spLocks noGrp="1" noChangeArrowheads="1"/>
          </p:cNvSpPr>
          <p:nvPr>
            <p:ph type="ctrTitle" sz="quarter"/>
          </p:nvPr>
        </p:nvSpPr>
        <p:spPr>
          <a:xfrm>
            <a:off x="779463" y="1887538"/>
            <a:ext cx="7678737" cy="641350"/>
          </a:xfrm>
        </p:spPr>
        <p:txBody>
          <a:bodyPr anchor="b">
            <a:spAutoFit/>
          </a:bodyPr>
          <a:lstStyle>
            <a:lvl1pPr algn="r">
              <a:defRPr/>
            </a:lvl1pPr>
          </a:lstStyle>
          <a:p>
            <a:r>
              <a:rPr lang="en-US"/>
              <a:t>Click to edit Master title style</a:t>
            </a:r>
          </a:p>
        </p:txBody>
      </p:sp>
      <p:sp>
        <p:nvSpPr>
          <p:cNvPr id="123972" name="Rectangle 1092"/>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grpSp>
        <p:nvGrpSpPr>
          <p:cNvPr id="124045" name="Group 1165"/>
          <p:cNvGrpSpPr>
            <a:grpSpLocks/>
          </p:cNvGrpSpPr>
          <p:nvPr userDrawn="1"/>
        </p:nvGrpSpPr>
        <p:grpSpPr bwMode="auto">
          <a:xfrm>
            <a:off x="0" y="0"/>
            <a:ext cx="9144000" cy="838200"/>
            <a:chOff x="0" y="0"/>
            <a:chExt cx="5760" cy="528"/>
          </a:xfrm>
        </p:grpSpPr>
        <p:pic>
          <p:nvPicPr>
            <p:cNvPr id="123977" name="Picture 1097" descr="CEMD Top bar logo"/>
            <p:cNvPicPr>
              <a:picLocks noChangeAspect="1" noChangeArrowheads="1"/>
            </p:cNvPicPr>
            <p:nvPr userDrawn="1"/>
          </p:nvPicPr>
          <p:blipFill>
            <a:blip r:embed="rId2"/>
            <a:srcRect/>
            <a:stretch>
              <a:fillRect/>
            </a:stretch>
          </p:blipFill>
          <p:spPr bwMode="auto">
            <a:xfrm>
              <a:off x="0" y="0"/>
              <a:ext cx="5760" cy="528"/>
            </a:xfrm>
            <a:prstGeom prst="rect">
              <a:avLst/>
            </a:prstGeom>
            <a:noFill/>
          </p:spPr>
        </p:pic>
        <p:sp>
          <p:nvSpPr>
            <p:cNvPr id="123978" name="Text Box 1098"/>
            <p:cNvSpPr txBox="1">
              <a:spLocks noChangeArrowheads="1"/>
            </p:cNvSpPr>
            <p:nvPr userDrawn="1"/>
          </p:nvSpPr>
          <p:spPr bwMode="auto">
            <a:xfrm>
              <a:off x="1824" y="0"/>
              <a:ext cx="3936" cy="519"/>
            </a:xfrm>
            <a:prstGeom prst="rect">
              <a:avLst/>
            </a:prstGeom>
            <a:solidFill>
              <a:srgbClr val="003366"/>
            </a:solidFill>
            <a:ln w="9525">
              <a:noFill/>
              <a:miter lim="800000"/>
              <a:headEnd/>
              <a:tailEnd/>
            </a:ln>
            <a:effectLst/>
          </p:spPr>
          <p:txBody>
            <a:bodyPr>
              <a:spAutoFit/>
            </a:bodyPr>
            <a:lstStyle/>
            <a:p>
              <a:pPr algn="ctr">
                <a:spcBef>
                  <a:spcPct val="50000"/>
                </a:spcBef>
              </a:pPr>
              <a:endParaRPr lang="en-US" sz="700" b="1">
                <a:latin typeface="Book Antiqua" pitchFamily="18" charset="0"/>
              </a:endParaRPr>
            </a:p>
            <a:p>
              <a:pPr algn="ctr"/>
              <a:r>
                <a:rPr lang="en-US" sz="2000" b="1" i="1"/>
                <a:t>Executive Education &amp; Lifelong Learning</a:t>
              </a:r>
            </a:p>
            <a:p>
              <a:pPr algn="ctr"/>
              <a:endParaRPr lang="en-US" sz="1200" b="1" i="1"/>
            </a:p>
            <a:p>
              <a:pPr algn="ctr">
                <a:spcBef>
                  <a:spcPct val="50000"/>
                </a:spcBef>
              </a:pPr>
              <a:endParaRPr lang="en-US" sz="60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8963" y="838200"/>
            <a:ext cx="2084387" cy="4876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838200"/>
            <a:ext cx="6100763"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9144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912813" y="1905000"/>
            <a:ext cx="3978275" cy="182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912813" y="3886200"/>
            <a:ext cx="3978275" cy="182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half" idx="3"/>
          </p:nvPr>
        </p:nvSpPr>
        <p:spPr>
          <a:xfrm>
            <a:off x="5043488" y="1905000"/>
            <a:ext cx="3979862"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914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912813" y="1905000"/>
            <a:ext cx="3978275"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43488" y="1905000"/>
            <a:ext cx="3979862"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772400" cy="9144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912813" y="1905000"/>
            <a:ext cx="8110537" cy="3810000"/>
          </a:xfrm>
        </p:spPr>
        <p:txBody>
          <a:bodyPr/>
          <a:lstStyle/>
          <a:p>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12813" y="1905000"/>
            <a:ext cx="3978275"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043488" y="1905000"/>
            <a:ext cx="3979862" cy="381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2946" name="Rectangle 66"/>
          <p:cNvSpPr>
            <a:spLocks noGrp="1" noChangeArrowheads="1"/>
          </p:cNvSpPr>
          <p:nvPr>
            <p:ph type="body" idx="1"/>
          </p:nvPr>
        </p:nvSpPr>
        <p:spPr bwMode="auto">
          <a:xfrm>
            <a:off x="912813" y="1905000"/>
            <a:ext cx="8110537" cy="381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Main bullet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57" name="Rectangle 77"/>
          <p:cNvSpPr>
            <a:spLocks noGrp="1" noChangeArrowheads="1"/>
          </p:cNvSpPr>
          <p:nvPr>
            <p:ph type="title"/>
          </p:nvPr>
        </p:nvSpPr>
        <p:spPr bwMode="auto">
          <a:xfrm>
            <a:off x="685800" y="83820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22960" name="Picture 80" descr="ExecEd-horzC-lrg"/>
          <p:cNvPicPr>
            <a:picLocks noChangeAspect="1" noChangeArrowheads="1"/>
          </p:cNvPicPr>
          <p:nvPr userDrawn="1"/>
        </p:nvPicPr>
        <p:blipFill>
          <a:blip r:embed="rId16" cstate="print"/>
          <a:srcRect/>
          <a:stretch>
            <a:fillRect/>
          </a:stretch>
        </p:blipFill>
        <p:spPr bwMode="auto">
          <a:xfrm>
            <a:off x="6648450" y="5772150"/>
            <a:ext cx="2273300" cy="927100"/>
          </a:xfrm>
          <a:prstGeom prst="rect">
            <a:avLst/>
          </a:prstGeom>
          <a:noFill/>
        </p:spPr>
      </p:pic>
    </p:spTree>
  </p:cSld>
  <p:clrMap bg1="dk2" tx1="lt1" bg2="dk1" tx2="lt2" accent1="accent1" accent2="accent2" accent3="accent3" accent4="accent4" accent5="accent5" accent6="accent6" hlink="hlink" folHlink="folHlink"/>
  <p:sldLayoutIdLst>
    <p:sldLayoutId id="214748365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1" r:id="rId12"/>
    <p:sldLayoutId id="2147483682" r:id="rId13"/>
    <p:sldLayoutId id="2147483683" r:id="rId14"/>
  </p:sldLayoutIdLst>
  <p:txStyles>
    <p:titleStyle>
      <a:lvl1pPr algn="l" rtl="0" fontAlgn="base">
        <a:spcBef>
          <a:spcPct val="0"/>
        </a:spcBef>
        <a:spcAft>
          <a:spcPct val="0"/>
        </a:spcAft>
        <a:defRPr sz="3600">
          <a:solidFill>
            <a:srgbClr val="003366"/>
          </a:solidFill>
          <a:latin typeface="+mj-lt"/>
          <a:ea typeface="+mj-ea"/>
          <a:cs typeface="+mj-cs"/>
        </a:defRPr>
      </a:lvl1pPr>
      <a:lvl2pPr algn="l" rtl="0" fontAlgn="base">
        <a:spcBef>
          <a:spcPct val="0"/>
        </a:spcBef>
        <a:spcAft>
          <a:spcPct val="0"/>
        </a:spcAft>
        <a:defRPr sz="3600">
          <a:solidFill>
            <a:srgbClr val="003366"/>
          </a:solidFill>
          <a:latin typeface="Verdana" pitchFamily="34" charset="0"/>
          <a:cs typeface="Times New Roman" pitchFamily="18" charset="0"/>
        </a:defRPr>
      </a:lvl2pPr>
      <a:lvl3pPr algn="l" rtl="0" fontAlgn="base">
        <a:spcBef>
          <a:spcPct val="0"/>
        </a:spcBef>
        <a:spcAft>
          <a:spcPct val="0"/>
        </a:spcAft>
        <a:defRPr sz="3600">
          <a:solidFill>
            <a:srgbClr val="003366"/>
          </a:solidFill>
          <a:latin typeface="Verdana" pitchFamily="34" charset="0"/>
          <a:cs typeface="Times New Roman" pitchFamily="18" charset="0"/>
        </a:defRPr>
      </a:lvl3pPr>
      <a:lvl4pPr algn="l" rtl="0" fontAlgn="base">
        <a:spcBef>
          <a:spcPct val="0"/>
        </a:spcBef>
        <a:spcAft>
          <a:spcPct val="0"/>
        </a:spcAft>
        <a:defRPr sz="3600">
          <a:solidFill>
            <a:srgbClr val="003366"/>
          </a:solidFill>
          <a:latin typeface="Verdana" pitchFamily="34" charset="0"/>
          <a:cs typeface="Times New Roman" pitchFamily="18" charset="0"/>
        </a:defRPr>
      </a:lvl4pPr>
      <a:lvl5pPr algn="l" rtl="0" fontAlgn="base">
        <a:spcBef>
          <a:spcPct val="0"/>
        </a:spcBef>
        <a:spcAft>
          <a:spcPct val="0"/>
        </a:spcAft>
        <a:defRPr sz="3600">
          <a:solidFill>
            <a:srgbClr val="003366"/>
          </a:solidFill>
          <a:latin typeface="Verdana" pitchFamily="34" charset="0"/>
          <a:cs typeface="Times New Roman" pitchFamily="18" charset="0"/>
        </a:defRPr>
      </a:lvl5pPr>
      <a:lvl6pPr marL="457200" algn="l" rtl="0" fontAlgn="base">
        <a:spcBef>
          <a:spcPct val="0"/>
        </a:spcBef>
        <a:spcAft>
          <a:spcPct val="0"/>
        </a:spcAft>
        <a:defRPr sz="3600">
          <a:solidFill>
            <a:srgbClr val="003366"/>
          </a:solidFill>
          <a:latin typeface="Verdana" pitchFamily="34" charset="0"/>
          <a:cs typeface="Times New Roman" pitchFamily="18" charset="0"/>
        </a:defRPr>
      </a:lvl6pPr>
      <a:lvl7pPr marL="914400" algn="l" rtl="0" fontAlgn="base">
        <a:spcBef>
          <a:spcPct val="0"/>
        </a:spcBef>
        <a:spcAft>
          <a:spcPct val="0"/>
        </a:spcAft>
        <a:defRPr sz="3600">
          <a:solidFill>
            <a:srgbClr val="003366"/>
          </a:solidFill>
          <a:latin typeface="Verdana" pitchFamily="34" charset="0"/>
          <a:cs typeface="Times New Roman" pitchFamily="18" charset="0"/>
        </a:defRPr>
      </a:lvl7pPr>
      <a:lvl8pPr marL="1371600" algn="l" rtl="0" fontAlgn="base">
        <a:spcBef>
          <a:spcPct val="0"/>
        </a:spcBef>
        <a:spcAft>
          <a:spcPct val="0"/>
        </a:spcAft>
        <a:defRPr sz="3600">
          <a:solidFill>
            <a:srgbClr val="003366"/>
          </a:solidFill>
          <a:latin typeface="Verdana" pitchFamily="34" charset="0"/>
          <a:cs typeface="Times New Roman" pitchFamily="18" charset="0"/>
        </a:defRPr>
      </a:lvl8pPr>
      <a:lvl9pPr marL="1828800" algn="l" rtl="0" fontAlgn="base">
        <a:spcBef>
          <a:spcPct val="0"/>
        </a:spcBef>
        <a:spcAft>
          <a:spcPct val="0"/>
        </a:spcAft>
        <a:defRPr sz="3600">
          <a:solidFill>
            <a:srgbClr val="003366"/>
          </a:solidFill>
          <a:latin typeface="Verdana" pitchFamily="34" charset="0"/>
          <a:cs typeface="Times New Roman" pitchFamily="18" charset="0"/>
        </a:defRPr>
      </a:lvl9pPr>
    </p:titleStyle>
    <p:bodyStyle>
      <a:lvl1pPr marL="342900" indent="-342900" algn="l" rtl="0" fontAlgn="base">
        <a:spcBef>
          <a:spcPct val="100000"/>
        </a:spcBef>
        <a:spcAft>
          <a:spcPct val="0"/>
        </a:spcAft>
        <a:buClr>
          <a:srgbClr val="003366"/>
        </a:buClr>
        <a:buFont typeface="Wingdings" pitchFamily="2" charset="2"/>
        <a:buChar char="v"/>
        <a:defRPr sz="2000">
          <a:solidFill>
            <a:srgbClr val="003366"/>
          </a:solidFill>
          <a:latin typeface="+mn-lt"/>
          <a:ea typeface="+mn-ea"/>
          <a:cs typeface="+mn-cs"/>
        </a:defRPr>
      </a:lvl1pPr>
      <a:lvl2pPr marL="742950" indent="-285750" algn="l" rtl="0" fontAlgn="base">
        <a:spcBef>
          <a:spcPct val="100000"/>
        </a:spcBef>
        <a:spcAft>
          <a:spcPct val="0"/>
        </a:spcAft>
        <a:buClr>
          <a:srgbClr val="003366"/>
        </a:buClr>
        <a:buFont typeface="Wingdings" pitchFamily="2" charset="2"/>
        <a:buChar char="Ø"/>
        <a:defRPr sz="2000">
          <a:solidFill>
            <a:srgbClr val="003366"/>
          </a:solidFill>
          <a:latin typeface="+mn-lt"/>
          <a:cs typeface="+mn-cs"/>
        </a:defRPr>
      </a:lvl2pPr>
      <a:lvl3pPr marL="11430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3pPr>
      <a:lvl4pPr marL="1600200" indent="-228600" algn="l" rtl="0" fontAlgn="base">
        <a:spcBef>
          <a:spcPct val="100000"/>
        </a:spcBef>
        <a:spcAft>
          <a:spcPct val="0"/>
        </a:spcAft>
        <a:buClr>
          <a:srgbClr val="003366"/>
        </a:buClr>
        <a:buFont typeface="Wingdings" pitchFamily="2" charset="2"/>
        <a:buChar char="Ø"/>
        <a:defRPr sz="2000">
          <a:solidFill>
            <a:srgbClr val="003366"/>
          </a:solidFill>
          <a:latin typeface="+mn-lt"/>
          <a:cs typeface="+mn-cs"/>
        </a:defRPr>
      </a:lvl4pPr>
      <a:lvl5pPr marL="20574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5pPr>
      <a:lvl6pPr marL="25146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6pPr>
      <a:lvl7pPr marL="29718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7pPr>
      <a:lvl8pPr marL="34290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8pPr>
      <a:lvl9pPr marL="3886200" indent="-228600" algn="l" rtl="0" fontAlgn="base">
        <a:spcBef>
          <a:spcPct val="100000"/>
        </a:spcBef>
        <a:spcAft>
          <a:spcPct val="0"/>
        </a:spcAft>
        <a:buClr>
          <a:srgbClr val="003366"/>
        </a:buClr>
        <a:buFont typeface="Wingdings" pitchFamily="2" charset="2"/>
        <a:buChar char="v"/>
        <a:defRPr sz="2000">
          <a:solidFill>
            <a:srgbClr val="0033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779463" y="220564"/>
            <a:ext cx="7678737" cy="2308324"/>
          </a:xfrm>
        </p:spPr>
        <p:txBody>
          <a:bodyPr/>
          <a:lstStyle/>
          <a:p>
            <a:r>
              <a:rPr lang="en-CA" b="1" dirty="0" smtClean="0"/>
              <a:t>STRATEGIC PLANNING</a:t>
            </a:r>
            <a:r>
              <a:rPr lang="en-CA" dirty="0" smtClean="0"/>
              <a:t/>
            </a:r>
            <a:br>
              <a:rPr lang="en-CA" dirty="0" smtClean="0"/>
            </a:br>
            <a:r>
              <a:rPr lang="en-CA" dirty="0" smtClean="0"/>
              <a:t/>
            </a:r>
            <a:br>
              <a:rPr lang="en-CA" dirty="0" smtClean="0"/>
            </a:br>
            <a:r>
              <a:rPr lang="en-CA" dirty="0" smtClean="0"/>
              <a:t>External</a:t>
            </a:r>
            <a:r>
              <a:rPr lang="en-CA" dirty="0"/>
              <a:t>, Internal, and Performance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609600"/>
            <a:ext cx="7772400" cy="1143000"/>
          </a:xfrm>
          <a:solidFill>
            <a:schemeClr val="bg1"/>
          </a:solidFill>
        </p:spPr>
        <p:txBody>
          <a:bodyPr/>
          <a:lstStyle/>
          <a:p>
            <a:pPr algn="ctr"/>
            <a:r>
              <a:rPr lang="en-US" sz="2800" dirty="0" smtClean="0">
                <a:solidFill>
                  <a:schemeClr val="tx1"/>
                </a:solidFill>
              </a:rPr>
              <a:t>Product </a:t>
            </a:r>
            <a:r>
              <a:rPr lang="en-US" sz="2800" dirty="0">
                <a:solidFill>
                  <a:schemeClr val="tx1"/>
                </a:solidFill>
              </a:rPr>
              <a:t>Consumer Matrix (PCM)</a:t>
            </a:r>
            <a:br>
              <a:rPr lang="en-US" sz="2800" dirty="0">
                <a:solidFill>
                  <a:schemeClr val="tx1"/>
                </a:solidFill>
              </a:rPr>
            </a:br>
            <a:r>
              <a:rPr lang="en-US" sz="2800" dirty="0" smtClean="0">
                <a:solidFill>
                  <a:schemeClr val="tx1"/>
                </a:solidFill>
              </a:rPr>
              <a:t>for SolarRay Technologies</a:t>
            </a:r>
            <a:endParaRPr lang="en-US" sz="2800" dirty="0">
              <a:solidFill>
                <a:schemeClr val="tx1"/>
              </a:solidFill>
            </a:endParaRPr>
          </a:p>
        </p:txBody>
      </p:sp>
      <p:sp>
        <p:nvSpPr>
          <p:cNvPr id="196611" name="Rectangle 3"/>
          <p:cNvSpPr>
            <a:spLocks noGrp="1" noChangeArrowheads="1"/>
          </p:cNvSpPr>
          <p:nvPr>
            <p:ph type="body" sz="half" idx="1"/>
          </p:nvPr>
        </p:nvSpPr>
        <p:spPr>
          <a:xfrm>
            <a:off x="912813" y="1905000"/>
            <a:ext cx="3379787" cy="404813"/>
          </a:xfrm>
        </p:spPr>
        <p:txBody>
          <a:bodyPr/>
          <a:lstStyle/>
          <a:p>
            <a:pPr>
              <a:lnSpc>
                <a:spcPct val="80000"/>
              </a:lnSpc>
            </a:pPr>
            <a:endParaRPr lang="en-US" sz="6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p:txBody>
      </p:sp>
      <p:sp>
        <p:nvSpPr>
          <p:cNvPr id="196703" name="Text Box 95"/>
          <p:cNvSpPr txBox="1">
            <a:spLocks noChangeArrowheads="1"/>
          </p:cNvSpPr>
          <p:nvPr/>
        </p:nvSpPr>
        <p:spPr bwMode="auto">
          <a:xfrm>
            <a:off x="746125" y="6153150"/>
            <a:ext cx="2157413" cy="336550"/>
          </a:xfrm>
          <a:prstGeom prst="rect">
            <a:avLst/>
          </a:prstGeom>
          <a:noFill/>
          <a:ln w="9525">
            <a:noFill/>
            <a:miter lim="800000"/>
            <a:headEnd/>
            <a:tailEnd/>
          </a:ln>
          <a:effectLst/>
        </p:spPr>
        <p:txBody>
          <a:bodyPr wrap="none">
            <a:spAutoFit/>
          </a:bodyPr>
          <a:lstStyle/>
          <a:p>
            <a:r>
              <a:rPr lang="en-CA" sz="1600" dirty="0"/>
              <a:t>E.g., case Exhibit 1</a:t>
            </a:r>
          </a:p>
        </p:txBody>
      </p:sp>
      <p:graphicFrame>
        <p:nvGraphicFramePr>
          <p:cNvPr id="3" name="Table 2"/>
          <p:cNvGraphicFramePr>
            <a:graphicFrameLocks noGrp="1"/>
          </p:cNvGraphicFramePr>
          <p:nvPr>
            <p:extLst>
              <p:ext uri="{D42A27DB-BD31-4B8C-83A1-F6EECF244321}">
                <p14:modId xmlns:p14="http://schemas.microsoft.com/office/powerpoint/2010/main" val="2890188795"/>
              </p:ext>
            </p:extLst>
          </p:nvPr>
        </p:nvGraphicFramePr>
        <p:xfrm>
          <a:off x="1295400" y="2209800"/>
          <a:ext cx="6549390" cy="3657600"/>
        </p:xfrm>
        <a:graphic>
          <a:graphicData uri="http://schemas.openxmlformats.org/drawingml/2006/table">
            <a:tbl>
              <a:tblPr firstRow="1" firstCol="1" bandRow="1">
                <a:tableStyleId>{5C22544A-7EE6-4342-B048-85BDC9FD1C3A}</a:tableStyleId>
              </a:tblPr>
              <a:tblGrid>
                <a:gridCol w="1238885"/>
                <a:gridCol w="450215"/>
                <a:gridCol w="723900"/>
                <a:gridCol w="806450"/>
                <a:gridCol w="809625"/>
                <a:gridCol w="720090"/>
                <a:gridCol w="462280"/>
                <a:gridCol w="617855"/>
                <a:gridCol w="720090"/>
              </a:tblGrid>
              <a:tr h="622935">
                <a:tc>
                  <a:txBody>
                    <a:bodyPr/>
                    <a:lstStyle/>
                    <a:p>
                      <a:pPr marL="0" marR="0" algn="l">
                        <a:spcBef>
                          <a:spcPts val="0"/>
                        </a:spcBef>
                        <a:spcAft>
                          <a:spcPts val="0"/>
                        </a:spcAft>
                      </a:pPr>
                      <a:r>
                        <a:rPr lang="en-CA" sz="1200" dirty="0">
                          <a:effectLst/>
                        </a:rPr>
                        <a:t>         Consumers</a:t>
                      </a:r>
                      <a:endParaRPr lang="en-US" sz="1200" dirty="0">
                        <a:effectLst/>
                      </a:endParaRPr>
                    </a:p>
                    <a:p>
                      <a:pPr marL="0" marR="0" algn="l">
                        <a:spcBef>
                          <a:spcPts val="0"/>
                        </a:spcBef>
                        <a:spcAft>
                          <a:spcPts val="0"/>
                        </a:spcAft>
                      </a:pPr>
                      <a:r>
                        <a:rPr lang="en-CA" sz="1200" dirty="0">
                          <a:effectLst/>
                        </a:rPr>
                        <a:t/>
                      </a:r>
                      <a:br>
                        <a:rPr lang="en-CA" sz="1200" dirty="0">
                          <a:effectLst/>
                        </a:rPr>
                      </a:br>
                      <a:r>
                        <a:rPr lang="en-CA" sz="1200" dirty="0">
                          <a:effectLst/>
                        </a:rPr>
                        <a:t>Products</a:t>
                      </a:r>
                      <a:br>
                        <a:rPr lang="en-CA" sz="1200" dirty="0">
                          <a:effectLst/>
                        </a:rPr>
                      </a:br>
                      <a:endParaRPr lang="en-US" sz="1200" dirty="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Rural</a:t>
                      </a:r>
                      <a:endParaRPr lang="en-US" sz="1200">
                        <a:effectLst/>
                      </a:endParaRPr>
                    </a:p>
                    <a:p>
                      <a:pPr marL="0" marR="0" algn="l">
                        <a:spcBef>
                          <a:spcPts val="0"/>
                        </a:spcBef>
                        <a:spcAft>
                          <a:spcPts val="0"/>
                        </a:spcAft>
                      </a:pPr>
                      <a:r>
                        <a:rPr lang="en-CA" sz="1200">
                          <a:effectLst/>
                        </a:rPr>
                        <a:t> </a:t>
                      </a:r>
                      <a:endParaRPr lang="en-US" sz="1200">
                        <a:effectLst/>
                      </a:endParaRPr>
                    </a:p>
                    <a:p>
                      <a:pPr marL="0" marR="0" algn="l">
                        <a:spcBef>
                          <a:spcPts val="0"/>
                        </a:spcBef>
                        <a:spcAft>
                          <a:spcPts val="0"/>
                        </a:spcAft>
                      </a:pPr>
                      <a:r>
                        <a:rPr lang="en-CA" sz="1200">
                          <a:effectLst/>
                        </a:rPr>
                        <a:t> </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Residential</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Commercial</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Government</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Non-Profit</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Sunny</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Overcast</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l">
                        <a:spcBef>
                          <a:spcPts val="0"/>
                        </a:spcBef>
                        <a:spcAft>
                          <a:spcPts val="0"/>
                        </a:spcAft>
                      </a:pPr>
                      <a:r>
                        <a:rPr lang="en-CA" sz="1200">
                          <a:effectLst/>
                        </a:rPr>
                        <a:t>24/7 Emergency Services</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1st Generation PV Panels </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2nd Generation PV Panels</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3rd Generation PV Panels</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Inverters</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Battery Back Up</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Net-Metering</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No Battery Backup</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Consultation</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r>
              <a:tr h="0">
                <a:tc>
                  <a:txBody>
                    <a:bodyPr/>
                    <a:lstStyle/>
                    <a:p>
                      <a:pPr marL="0" marR="0" algn="l">
                        <a:spcBef>
                          <a:spcPts val="0"/>
                        </a:spcBef>
                        <a:spcAft>
                          <a:spcPts val="0"/>
                        </a:spcAft>
                      </a:pPr>
                      <a:r>
                        <a:rPr lang="en-CA" sz="1200">
                          <a:effectLst/>
                        </a:rPr>
                        <a:t>Installation</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a:effectLst/>
                        </a:rPr>
                        <a:t>XXX</a:t>
                      </a:r>
                      <a:endParaRPr lang="en-US" sz="1200">
                        <a:solidFill>
                          <a:srgbClr val="000000"/>
                        </a:solidFill>
                        <a:effectLst/>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CA" sz="1000" dirty="0">
                          <a:effectLst/>
                        </a:rPr>
                        <a:t>XXX</a:t>
                      </a:r>
                      <a:endParaRPr lang="en-US" sz="1200" dirty="0">
                        <a:solidFill>
                          <a:srgbClr val="000000"/>
                        </a:solidFill>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945039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609600"/>
            <a:ext cx="7772400" cy="1143000"/>
          </a:xfrm>
          <a:solidFill>
            <a:schemeClr val="bg1"/>
          </a:solidFill>
        </p:spPr>
        <p:txBody>
          <a:bodyPr/>
          <a:lstStyle/>
          <a:p>
            <a:pPr algn="ctr"/>
            <a:r>
              <a:rPr lang="en-US" sz="2800" dirty="0" smtClean="0">
                <a:solidFill>
                  <a:schemeClr val="tx1"/>
                </a:solidFill>
              </a:rPr>
              <a:t>Possible Product </a:t>
            </a:r>
            <a:r>
              <a:rPr lang="en-US" sz="2800" dirty="0">
                <a:solidFill>
                  <a:schemeClr val="tx1"/>
                </a:solidFill>
              </a:rPr>
              <a:t>Consumer Matrix (PCM)</a:t>
            </a:r>
            <a:br>
              <a:rPr lang="en-US" sz="2800" dirty="0">
                <a:solidFill>
                  <a:schemeClr val="tx1"/>
                </a:solidFill>
              </a:rPr>
            </a:br>
            <a:r>
              <a:rPr lang="en-US" sz="2800" dirty="0" smtClean="0">
                <a:solidFill>
                  <a:schemeClr val="tx1"/>
                </a:solidFill>
              </a:rPr>
              <a:t>for Westjet</a:t>
            </a:r>
            <a:endParaRPr lang="en-US" sz="2800" dirty="0">
              <a:solidFill>
                <a:schemeClr val="tx1"/>
              </a:solidFill>
            </a:endParaRPr>
          </a:p>
        </p:txBody>
      </p:sp>
      <p:sp>
        <p:nvSpPr>
          <p:cNvPr id="196611" name="Rectangle 3"/>
          <p:cNvSpPr>
            <a:spLocks noGrp="1" noChangeArrowheads="1"/>
          </p:cNvSpPr>
          <p:nvPr>
            <p:ph type="body" sz="half" idx="1"/>
          </p:nvPr>
        </p:nvSpPr>
        <p:spPr>
          <a:xfrm>
            <a:off x="912813" y="1905000"/>
            <a:ext cx="3379787" cy="404813"/>
          </a:xfrm>
        </p:spPr>
        <p:txBody>
          <a:bodyPr/>
          <a:lstStyle/>
          <a:p>
            <a:pPr>
              <a:lnSpc>
                <a:spcPct val="80000"/>
              </a:lnSpc>
            </a:pPr>
            <a:endParaRPr lang="en-US" sz="600" dirty="0"/>
          </a:p>
          <a:p>
            <a:pPr>
              <a:lnSpc>
                <a:spcPct val="80000"/>
              </a:lnSpc>
            </a:pPr>
            <a:endParaRPr lang="en-US" sz="500" dirty="0"/>
          </a:p>
          <a:p>
            <a:pPr>
              <a:lnSpc>
                <a:spcPct val="80000"/>
              </a:lnSpc>
            </a:pPr>
            <a:endParaRPr lang="en-US" sz="500" dirty="0"/>
          </a:p>
          <a:p>
            <a:pPr>
              <a:lnSpc>
                <a:spcPct val="80000"/>
              </a:lnSpc>
            </a:pPr>
            <a:endParaRPr lang="en-US" sz="500" dirty="0"/>
          </a:p>
          <a:p>
            <a:pPr>
              <a:lnSpc>
                <a:spcPct val="80000"/>
              </a:lnSpc>
            </a:pPr>
            <a:endParaRPr lang="en-US" sz="500" dirty="0"/>
          </a:p>
          <a:p>
            <a:pPr>
              <a:lnSpc>
                <a:spcPct val="80000"/>
              </a:lnSpc>
            </a:pPr>
            <a:endParaRPr lang="en-US" sz="500" dirty="0"/>
          </a:p>
        </p:txBody>
      </p:sp>
      <p:sp>
        <p:nvSpPr>
          <p:cNvPr id="196703" name="Text Box 95"/>
          <p:cNvSpPr txBox="1">
            <a:spLocks noChangeArrowheads="1"/>
          </p:cNvSpPr>
          <p:nvPr/>
        </p:nvSpPr>
        <p:spPr bwMode="auto">
          <a:xfrm>
            <a:off x="746125" y="6153150"/>
            <a:ext cx="2157413" cy="336550"/>
          </a:xfrm>
          <a:prstGeom prst="rect">
            <a:avLst/>
          </a:prstGeom>
          <a:noFill/>
          <a:ln w="9525">
            <a:noFill/>
            <a:miter lim="800000"/>
            <a:headEnd/>
            <a:tailEnd/>
          </a:ln>
          <a:effectLst/>
        </p:spPr>
        <p:txBody>
          <a:bodyPr wrap="none">
            <a:spAutoFit/>
          </a:bodyPr>
          <a:lstStyle/>
          <a:p>
            <a:r>
              <a:rPr lang="en-CA" sz="1600" dirty="0"/>
              <a:t>E.g., case Exhibit 1</a:t>
            </a:r>
          </a:p>
        </p:txBody>
      </p:sp>
      <p:graphicFrame>
        <p:nvGraphicFramePr>
          <p:cNvPr id="6" name="Group 46"/>
          <p:cNvGraphicFramePr>
            <a:graphicFrameLocks noGrp="1"/>
          </p:cNvGraphicFramePr>
          <p:nvPr>
            <p:ph sz="half" idx="2"/>
          </p:nvPr>
        </p:nvGraphicFramePr>
        <p:xfrm>
          <a:off x="609600" y="2133600"/>
          <a:ext cx="8037513" cy="3851910"/>
        </p:xfrm>
        <a:graphic>
          <a:graphicData uri="http://schemas.openxmlformats.org/drawingml/2006/table">
            <a:tbl>
              <a:tblPr/>
              <a:tblGrid>
                <a:gridCol w="1725475"/>
                <a:gridCol w="1490183"/>
                <a:gridCol w="1606196"/>
                <a:gridCol w="1609463"/>
                <a:gridCol w="1606196"/>
              </a:tblGrid>
              <a:tr h="673100">
                <a:tc>
                  <a:txBody>
                    <a:bodyPr/>
                    <a:lstStyle/>
                    <a:p>
                      <a:pPr marL="0" marR="0" lvl="0" indent="0" algn="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Consumers</a:t>
                      </a:r>
                    </a:p>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Products/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Value - Focused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Mixed 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Business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Elites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Short Haul, Low 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Short Haul, Spot Demand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Medium Haul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Long Haul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Vacation Destination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r>
            </a:tbl>
          </a:graphicData>
        </a:graphic>
      </p:graphicFrame>
    </p:spTree>
    <p:extLst>
      <p:ext uri="{BB962C8B-B14F-4D97-AF65-F5344CB8AC3E}">
        <p14:creationId xmlns:p14="http://schemas.microsoft.com/office/powerpoint/2010/main" val="3626308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5800" y="533400"/>
            <a:ext cx="7772400" cy="914400"/>
          </a:xfrm>
          <a:solidFill>
            <a:schemeClr val="bg1"/>
          </a:solidFill>
        </p:spPr>
        <p:txBody>
          <a:bodyPr/>
          <a:lstStyle/>
          <a:p>
            <a:r>
              <a:rPr lang="en-US">
                <a:solidFill>
                  <a:schemeClr val="tx1"/>
                </a:solidFill>
              </a:rPr>
              <a:t>Porter</a:t>
            </a:r>
            <a:r>
              <a:rPr lang="en-US">
                <a:solidFill>
                  <a:schemeClr val="tx1"/>
                </a:solidFill>
                <a:latin typeface="Times New Roman"/>
              </a:rPr>
              <a:t>’</a:t>
            </a:r>
            <a:r>
              <a:rPr lang="en-US">
                <a:solidFill>
                  <a:schemeClr val="tx1"/>
                </a:solidFill>
              </a:rPr>
              <a:t>s Five-Forces</a:t>
            </a:r>
          </a:p>
        </p:txBody>
      </p:sp>
      <p:sp>
        <p:nvSpPr>
          <p:cNvPr id="168963" name="Rectangle 3"/>
          <p:cNvSpPr>
            <a:spLocks noGrp="1" noChangeArrowheads="1"/>
          </p:cNvSpPr>
          <p:nvPr>
            <p:ph type="body" idx="1"/>
          </p:nvPr>
        </p:nvSpPr>
        <p:spPr/>
        <p:txBody>
          <a:bodyPr/>
          <a:lstStyle/>
          <a:p>
            <a:pPr>
              <a:lnSpc>
                <a:spcPct val="90000"/>
              </a:lnSpc>
            </a:pPr>
            <a:r>
              <a:rPr lang="en-US" dirty="0"/>
              <a:t>Porter’s Five Forces is then used to assess the issues within the market in which you are competing or wish to compete.</a:t>
            </a:r>
          </a:p>
          <a:p>
            <a:pPr>
              <a:lnSpc>
                <a:spcPct val="90000"/>
              </a:lnSpc>
              <a:buFont typeface="Wingdings" pitchFamily="2" charset="2"/>
              <a:buAutoNum type="arabicPeriod"/>
            </a:pPr>
            <a:r>
              <a:rPr lang="en-US" dirty="0" smtClean="0"/>
              <a:t>Rivalry</a:t>
            </a:r>
            <a:endParaRPr lang="en-US" dirty="0"/>
          </a:p>
          <a:p>
            <a:pPr>
              <a:lnSpc>
                <a:spcPct val="90000"/>
              </a:lnSpc>
              <a:buFont typeface="Wingdings" pitchFamily="2" charset="2"/>
              <a:buAutoNum type="arabicPeriod"/>
            </a:pPr>
            <a:r>
              <a:rPr lang="en-US" dirty="0"/>
              <a:t>Buyer </a:t>
            </a:r>
            <a:r>
              <a:rPr lang="en-US" dirty="0" smtClean="0"/>
              <a:t>Power</a:t>
            </a:r>
            <a:endParaRPr lang="en-US" dirty="0"/>
          </a:p>
          <a:p>
            <a:pPr>
              <a:lnSpc>
                <a:spcPct val="90000"/>
              </a:lnSpc>
              <a:buFont typeface="Wingdings" pitchFamily="2" charset="2"/>
              <a:buAutoNum type="arabicPeriod"/>
            </a:pPr>
            <a:r>
              <a:rPr lang="en-US" dirty="0"/>
              <a:t>Supplier </a:t>
            </a:r>
            <a:r>
              <a:rPr lang="en-US" dirty="0" smtClean="0"/>
              <a:t>Power</a:t>
            </a:r>
            <a:endParaRPr lang="en-US" dirty="0"/>
          </a:p>
          <a:p>
            <a:pPr>
              <a:lnSpc>
                <a:spcPct val="90000"/>
              </a:lnSpc>
              <a:buFont typeface="Wingdings" pitchFamily="2" charset="2"/>
              <a:buAutoNum type="arabicPeriod"/>
            </a:pPr>
            <a:r>
              <a:rPr lang="en-US" dirty="0"/>
              <a:t>Barriers to </a:t>
            </a:r>
            <a:r>
              <a:rPr lang="en-US" dirty="0" smtClean="0"/>
              <a:t>Entry</a:t>
            </a:r>
            <a:endParaRPr lang="en-US" dirty="0"/>
          </a:p>
          <a:p>
            <a:pPr>
              <a:lnSpc>
                <a:spcPct val="90000"/>
              </a:lnSpc>
              <a:buFont typeface="Wingdings" pitchFamily="2" charset="2"/>
              <a:buAutoNum type="arabicPeriod"/>
            </a:pPr>
            <a:r>
              <a:rPr lang="en-US" dirty="0"/>
              <a:t>Threat of </a:t>
            </a:r>
            <a:r>
              <a:rPr lang="en-US" dirty="0" smtClean="0"/>
              <a:t>Substitutes</a:t>
            </a:r>
            <a:endParaRPr lang="en-US" dirty="0"/>
          </a:p>
          <a:p>
            <a:pPr>
              <a:lnSpc>
                <a:spcPct val="90000"/>
              </a:lnSpc>
            </a:pPr>
            <a:r>
              <a:rPr lang="en-US" dirty="0"/>
              <a:t>Role of </a:t>
            </a:r>
            <a:r>
              <a:rPr lang="en-US" dirty="0" smtClean="0"/>
              <a:t>Government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9986" name="Object 2"/>
          <p:cNvGraphicFramePr>
            <a:graphicFrameLocks noChangeAspect="1"/>
          </p:cNvGraphicFramePr>
          <p:nvPr>
            <p:extLst>
              <p:ext uri="{D42A27DB-BD31-4B8C-83A1-F6EECF244321}">
                <p14:modId xmlns:p14="http://schemas.microsoft.com/office/powerpoint/2010/main" val="1764497079"/>
              </p:ext>
            </p:extLst>
          </p:nvPr>
        </p:nvGraphicFramePr>
        <p:xfrm>
          <a:off x="307975" y="1266825"/>
          <a:ext cx="3992563" cy="5036641"/>
        </p:xfrm>
        <a:graphic>
          <a:graphicData uri="http://schemas.openxmlformats.org/presentationml/2006/ole">
            <mc:AlternateContent xmlns:mc="http://schemas.openxmlformats.org/markup-compatibility/2006">
              <mc:Choice xmlns:v="urn:schemas-microsoft-com:vml" Requires="v">
                <p:oleObj spid="_x0000_s170016" name="Document" r:id="rId3" imgW="5397235" imgH="6210992" progId="Word.Document.8">
                  <p:embed/>
                </p:oleObj>
              </mc:Choice>
              <mc:Fallback>
                <p:oleObj name="Document" r:id="rId3" imgW="5397235" imgH="6210992" progId="Word.Document.8">
                  <p:embed/>
                  <p:pic>
                    <p:nvPicPr>
                      <p:cNvPr id="0" name="Picture 2"/>
                      <p:cNvPicPr>
                        <a:picLocks noChangeAspect="1" noChangeArrowheads="1"/>
                      </p:cNvPicPr>
                      <p:nvPr/>
                    </p:nvPicPr>
                    <p:blipFill>
                      <a:blip r:embed="rId4"/>
                      <a:srcRect/>
                      <a:stretch>
                        <a:fillRect/>
                      </a:stretch>
                    </p:blipFill>
                    <p:spPr bwMode="auto">
                      <a:xfrm>
                        <a:off x="307975" y="1266825"/>
                        <a:ext cx="3992563" cy="5036641"/>
                      </a:xfrm>
                      <a:prstGeom prst="rect">
                        <a:avLst/>
                      </a:prstGeom>
                      <a:noFill/>
                      <a:ln>
                        <a:noFill/>
                      </a:ln>
                      <a:effectLst/>
                      <a:extLst/>
                    </p:spPr>
                  </p:pic>
                </p:oleObj>
              </mc:Fallback>
            </mc:AlternateContent>
          </a:graphicData>
        </a:graphic>
      </p:graphicFrame>
      <p:sp>
        <p:nvSpPr>
          <p:cNvPr id="169987" name="Text Box 3"/>
          <p:cNvSpPr txBox="1">
            <a:spLocks noChangeArrowheads="1"/>
          </p:cNvSpPr>
          <p:nvPr/>
        </p:nvSpPr>
        <p:spPr bwMode="auto">
          <a:xfrm>
            <a:off x="4572000" y="609600"/>
            <a:ext cx="4343400" cy="5693866"/>
          </a:xfrm>
          <a:prstGeom prst="rect">
            <a:avLst/>
          </a:prstGeom>
          <a:noFill/>
          <a:ln w="9525">
            <a:noFill/>
            <a:miter lim="800000"/>
            <a:headEnd/>
            <a:tailEnd/>
          </a:ln>
          <a:effectLst/>
        </p:spPr>
        <p:txBody>
          <a:bodyPr>
            <a:spAutoFit/>
          </a:bodyPr>
          <a:lstStyle/>
          <a:p>
            <a:r>
              <a:rPr lang="en-US" sz="1200" dirty="0">
                <a:solidFill>
                  <a:srgbClr val="000000"/>
                </a:solidFill>
                <a:latin typeface="Times New Roman" pitchFamily="18" charset="0"/>
                <a:cs typeface="Arial" charset="0"/>
              </a:rPr>
              <a:t>….Beer companies need economic scale, as mentioned by Mr. </a:t>
            </a:r>
            <a:r>
              <a:rPr lang="en-US" sz="1200" dirty="0" err="1">
                <a:solidFill>
                  <a:srgbClr val="000000"/>
                </a:solidFill>
                <a:latin typeface="Times New Roman" pitchFamily="18" charset="0"/>
                <a:cs typeface="Arial" charset="0"/>
              </a:rPr>
              <a:t>Peng</a:t>
            </a:r>
            <a:r>
              <a:rPr lang="en-US" sz="1200" dirty="0">
                <a:solidFill>
                  <a:srgbClr val="000000"/>
                </a:solidFill>
                <a:latin typeface="Times New Roman" pitchFamily="18" charset="0"/>
                <a:cs typeface="Arial" charset="0"/>
              </a:rPr>
              <a:t>, the beer company should reach at least </a:t>
            </a:r>
            <a:r>
              <a:rPr lang="en-US" sz="1200" b="1" dirty="0">
                <a:solidFill>
                  <a:srgbClr val="000000"/>
                </a:solidFill>
                <a:latin typeface="Times New Roman" pitchFamily="18" charset="0"/>
                <a:cs typeface="Arial" charset="0"/>
              </a:rPr>
              <a:t>50 </a:t>
            </a:r>
            <a:r>
              <a:rPr lang="en-US" sz="1200" b="1" dirty="0" err="1">
                <a:solidFill>
                  <a:srgbClr val="000000"/>
                </a:solidFill>
                <a:latin typeface="Times New Roman" pitchFamily="18" charset="0"/>
                <a:cs typeface="Arial" charset="0"/>
              </a:rPr>
              <a:t>Ktons</a:t>
            </a:r>
            <a:r>
              <a:rPr lang="en-US" sz="1200" b="1" dirty="0">
                <a:solidFill>
                  <a:srgbClr val="000000"/>
                </a:solidFill>
                <a:latin typeface="Times New Roman" pitchFamily="18" charset="0"/>
                <a:cs typeface="Arial" charset="0"/>
              </a:rPr>
              <a:t> of sales to reach break even poin</a:t>
            </a:r>
            <a:r>
              <a:rPr lang="en-US" sz="1200" dirty="0">
                <a:solidFill>
                  <a:srgbClr val="000000"/>
                </a:solidFill>
                <a:latin typeface="Times New Roman" pitchFamily="18" charset="0"/>
                <a:cs typeface="Arial" charset="0"/>
              </a:rPr>
              <a:t>t. And the investment for such company is around 150 million </a:t>
            </a:r>
            <a:r>
              <a:rPr lang="en-US" sz="1200" dirty="0" err="1">
                <a:solidFill>
                  <a:srgbClr val="000000"/>
                </a:solidFill>
                <a:latin typeface="Times New Roman" pitchFamily="18" charset="0"/>
                <a:cs typeface="Arial" charset="0"/>
              </a:rPr>
              <a:t>rmb</a:t>
            </a:r>
            <a:r>
              <a:rPr lang="en-US" sz="1200" dirty="0">
                <a:solidFill>
                  <a:srgbClr val="000000"/>
                </a:solidFill>
                <a:latin typeface="Times New Roman" pitchFamily="18" charset="0"/>
                <a:cs typeface="Arial" charset="0"/>
              </a:rPr>
              <a:t>. This represents high </a:t>
            </a:r>
            <a:r>
              <a:rPr lang="en-US" sz="1200" b="1" dirty="0">
                <a:solidFill>
                  <a:srgbClr val="000000"/>
                </a:solidFill>
                <a:latin typeface="Times New Roman" pitchFamily="18" charset="0"/>
                <a:cs typeface="Arial" charset="0"/>
              </a:rPr>
              <a:t>sunk cost</a:t>
            </a:r>
            <a:r>
              <a:rPr lang="en-US" sz="1200" dirty="0">
                <a:solidFill>
                  <a:srgbClr val="000000"/>
                </a:solidFill>
                <a:latin typeface="Times New Roman" pitchFamily="18" charset="0"/>
                <a:cs typeface="Arial" charset="0"/>
              </a:rPr>
              <a:t>, and high </a:t>
            </a:r>
            <a:r>
              <a:rPr lang="en-US" sz="1200" b="1" dirty="0">
                <a:solidFill>
                  <a:srgbClr val="000000"/>
                </a:solidFill>
                <a:latin typeface="Times New Roman" pitchFamily="18" charset="0"/>
                <a:cs typeface="Arial" charset="0"/>
              </a:rPr>
              <a:t>exit barriers</a:t>
            </a:r>
            <a:r>
              <a:rPr lang="en-US" sz="1200" dirty="0">
                <a:solidFill>
                  <a:srgbClr val="000000"/>
                </a:solidFill>
                <a:latin typeface="Times New Roman" pitchFamily="18" charset="0"/>
                <a:cs typeface="Arial" charset="0"/>
              </a:rPr>
              <a:t>. Also, to establish the </a:t>
            </a:r>
            <a:r>
              <a:rPr lang="en-US" sz="1200" b="1" dirty="0">
                <a:solidFill>
                  <a:srgbClr val="000000"/>
                </a:solidFill>
                <a:latin typeface="Times New Roman" pitchFamily="18" charset="0"/>
                <a:cs typeface="Arial" charset="0"/>
              </a:rPr>
              <a:t>distribution channel </a:t>
            </a:r>
            <a:r>
              <a:rPr lang="en-US" sz="1200" dirty="0" smtClean="0">
                <a:solidFill>
                  <a:srgbClr val="000000"/>
                </a:solidFill>
                <a:latin typeface="Times New Roman" pitchFamily="18" charset="0"/>
                <a:cs typeface="Arial" charset="0"/>
              </a:rPr>
              <a:t>also costs </a:t>
            </a:r>
            <a:r>
              <a:rPr lang="en-US" sz="1200" dirty="0">
                <a:solidFill>
                  <a:srgbClr val="000000"/>
                </a:solidFill>
                <a:latin typeface="Times New Roman" pitchFamily="18" charset="0"/>
                <a:cs typeface="Arial" charset="0"/>
              </a:rPr>
              <a:t>a lot of money. In the early ‘90th, the local government can ask, even order the local banks to loan to the new projects such as the brewery projects. As the banks are turned from the planned economic module, it is difficult for them to invest in the low profit projects. So we believe that the barrier for a new entry is high. </a:t>
            </a:r>
            <a:endParaRPr lang="en-US" sz="1200" b="1" dirty="0">
              <a:solidFill>
                <a:srgbClr val="000000"/>
              </a:solidFill>
              <a:latin typeface="Times New Roman" pitchFamily="18" charset="0"/>
              <a:cs typeface="Arial" charset="0"/>
            </a:endParaRPr>
          </a:p>
          <a:p>
            <a:r>
              <a:rPr lang="en-US" sz="1200" b="1" dirty="0">
                <a:solidFill>
                  <a:srgbClr val="000000"/>
                </a:solidFill>
                <a:latin typeface="Times New Roman" pitchFamily="18" charset="0"/>
                <a:cs typeface="Arial" charset="0"/>
              </a:rPr>
              <a:t>Supplier Power--Low</a:t>
            </a:r>
            <a:endParaRPr lang="en-US" sz="1200" dirty="0">
              <a:solidFill>
                <a:srgbClr val="000000"/>
              </a:solidFill>
              <a:latin typeface="Times New Roman" pitchFamily="18" charset="0"/>
              <a:cs typeface="Arial" charset="0"/>
            </a:endParaRPr>
          </a:p>
          <a:p>
            <a:r>
              <a:rPr lang="en-US" sz="1200" dirty="0">
                <a:solidFill>
                  <a:srgbClr val="000000"/>
                </a:solidFill>
                <a:latin typeface="Times New Roman" pitchFamily="18" charset="0"/>
                <a:cs typeface="Arial" charset="0"/>
              </a:rPr>
              <a:t>The key raw materials are barley wheat, malts, hop, and the package materials. All these </a:t>
            </a:r>
            <a:r>
              <a:rPr lang="en-US" sz="1200" b="1" dirty="0">
                <a:solidFill>
                  <a:srgbClr val="000000"/>
                </a:solidFill>
                <a:latin typeface="Times New Roman" pitchFamily="18" charset="0"/>
                <a:cs typeface="Arial" charset="0"/>
              </a:rPr>
              <a:t>materials are provided by a lot of suppliers </a:t>
            </a:r>
            <a:r>
              <a:rPr lang="en-US" sz="1200" dirty="0">
                <a:solidFill>
                  <a:srgbClr val="000000"/>
                </a:solidFill>
                <a:latin typeface="Times New Roman" pitchFamily="18" charset="0"/>
                <a:cs typeface="Arial" charset="0"/>
              </a:rPr>
              <a:t>from both domestic and abroad. The bargain power for the suppliers is low. On the other hand, the switching cost from one supplier to another is low. The supplier’s power is low.</a:t>
            </a:r>
            <a:endParaRPr lang="en-US" sz="1200" b="1" dirty="0">
              <a:solidFill>
                <a:srgbClr val="000000"/>
              </a:solidFill>
              <a:latin typeface="Times New Roman" pitchFamily="18" charset="0"/>
              <a:cs typeface="Arial" charset="0"/>
            </a:endParaRPr>
          </a:p>
          <a:p>
            <a:r>
              <a:rPr lang="en-US" sz="1200" b="1" dirty="0">
                <a:solidFill>
                  <a:srgbClr val="000000"/>
                </a:solidFill>
                <a:latin typeface="Times New Roman" pitchFamily="18" charset="0"/>
                <a:cs typeface="Arial" charset="0"/>
              </a:rPr>
              <a:t>Buyers Power--High</a:t>
            </a:r>
            <a:endParaRPr lang="en-US" sz="1200" dirty="0">
              <a:solidFill>
                <a:srgbClr val="000000"/>
              </a:solidFill>
              <a:latin typeface="Times New Roman" pitchFamily="18" charset="0"/>
              <a:cs typeface="Arial" charset="0"/>
            </a:endParaRPr>
          </a:p>
          <a:p>
            <a:r>
              <a:rPr lang="en-US" sz="1200" dirty="0">
                <a:solidFill>
                  <a:srgbClr val="000000"/>
                </a:solidFill>
                <a:latin typeface="Times New Roman" pitchFamily="18" charset="0"/>
                <a:cs typeface="Arial" charset="0"/>
              </a:rPr>
              <a:t>Due to the integration of the retailer, the supermarkets, and the shopping centers became dominant in the retail market, the bargaining power of the buyers is high, and the price sensitivity is high because there are </a:t>
            </a:r>
            <a:r>
              <a:rPr lang="en-US" sz="1200" b="1" dirty="0">
                <a:solidFill>
                  <a:srgbClr val="000000"/>
                </a:solidFill>
                <a:latin typeface="Times New Roman" pitchFamily="18" charset="0"/>
                <a:cs typeface="Arial" charset="0"/>
              </a:rPr>
              <a:t>many similar products </a:t>
            </a:r>
            <a:r>
              <a:rPr lang="en-US" sz="1200" dirty="0">
                <a:solidFill>
                  <a:srgbClr val="000000"/>
                </a:solidFill>
                <a:latin typeface="Times New Roman" pitchFamily="18" charset="0"/>
                <a:cs typeface="Arial" charset="0"/>
              </a:rPr>
              <a:t>available from the rivals in the industry and low switching cost for the buyers. </a:t>
            </a:r>
            <a:endParaRPr lang="en-US" sz="1200" b="1" dirty="0">
              <a:solidFill>
                <a:srgbClr val="000000"/>
              </a:solidFill>
              <a:latin typeface="Times New Roman" pitchFamily="18" charset="0"/>
              <a:cs typeface="Arial" charset="0"/>
            </a:endParaRPr>
          </a:p>
          <a:p>
            <a:r>
              <a:rPr lang="en-US" sz="1200" b="1" dirty="0">
                <a:solidFill>
                  <a:srgbClr val="000000"/>
                </a:solidFill>
                <a:latin typeface="Times New Roman" pitchFamily="18" charset="0"/>
                <a:cs typeface="Arial" charset="0"/>
              </a:rPr>
              <a:t>Substitutes—Low</a:t>
            </a:r>
            <a:endParaRPr lang="en-US" sz="1200" dirty="0">
              <a:solidFill>
                <a:srgbClr val="000000"/>
              </a:solidFill>
              <a:latin typeface="Times New Roman" pitchFamily="18" charset="0"/>
              <a:cs typeface="Arial" charset="0"/>
            </a:endParaRPr>
          </a:p>
          <a:p>
            <a:r>
              <a:rPr lang="en-US" sz="1200" dirty="0">
                <a:solidFill>
                  <a:srgbClr val="000000"/>
                </a:solidFill>
                <a:latin typeface="Times New Roman" pitchFamily="18" charset="0"/>
                <a:cs typeface="Arial" charset="0"/>
              </a:rPr>
              <a:t>The substitutes of the beer mainly are the soft drinks such as Coca Cola, Pepsi Cola, and especially tea flavor drinks in China. Because all these products are low price products, </a:t>
            </a:r>
            <a:endParaRPr lang="en-US" sz="1200" b="1" dirty="0">
              <a:solidFill>
                <a:srgbClr val="000000"/>
              </a:solidFill>
              <a:latin typeface="Times New Roman" pitchFamily="18" charset="0"/>
              <a:cs typeface="Arial" charset="0"/>
            </a:endParaRPr>
          </a:p>
          <a:p>
            <a:r>
              <a:rPr lang="en-US" sz="1200" b="1" dirty="0">
                <a:solidFill>
                  <a:srgbClr val="000000"/>
                </a:solidFill>
                <a:latin typeface="Times New Roman" pitchFamily="18" charset="0"/>
                <a:cs typeface="Arial" charset="0"/>
              </a:rPr>
              <a:t>Government—High</a:t>
            </a:r>
          </a:p>
          <a:p>
            <a:r>
              <a:rPr lang="en-US" sz="1200" b="1" dirty="0">
                <a:solidFill>
                  <a:srgbClr val="000000"/>
                </a:solidFill>
                <a:latin typeface="Times New Roman" pitchFamily="18" charset="0"/>
                <a:cs typeface="Arial" charset="0"/>
              </a:rPr>
              <a:t> </a:t>
            </a:r>
            <a:r>
              <a:rPr lang="en-US" sz="1200" dirty="0">
                <a:solidFill>
                  <a:srgbClr val="000000"/>
                </a:solidFill>
                <a:latin typeface="Times New Roman" pitchFamily="18" charset="0"/>
                <a:cs typeface="Arial" charset="0"/>
              </a:rPr>
              <a:t>Government plays an important role in the industry. The major factors are </a:t>
            </a:r>
            <a:r>
              <a:rPr lang="en-US" sz="1200" b="1" dirty="0">
                <a:solidFill>
                  <a:srgbClr val="000000"/>
                </a:solidFill>
                <a:latin typeface="Times New Roman" pitchFamily="18" charset="0"/>
                <a:cs typeface="Arial" charset="0"/>
              </a:rPr>
              <a:t>tax, quality and hygiene check</a:t>
            </a:r>
            <a:r>
              <a:rPr lang="en-US" sz="1200" dirty="0">
                <a:solidFill>
                  <a:srgbClr val="000000"/>
                </a:solidFill>
                <a:latin typeface="Times New Roman" pitchFamily="18" charset="0"/>
                <a:cs typeface="Arial" charset="0"/>
              </a:rPr>
              <a:t>, and also the safety regulations</a:t>
            </a:r>
            <a:r>
              <a:rPr lang="en-US" sz="1600" dirty="0">
                <a:solidFill>
                  <a:srgbClr val="000000"/>
                </a:solidFill>
                <a:latin typeface="Times New Roman" pitchFamily="18" charset="0"/>
                <a:cs typeface="Arial" charset="0"/>
              </a:rPr>
              <a:t>…</a:t>
            </a:r>
          </a:p>
        </p:txBody>
      </p:sp>
      <p:sp>
        <p:nvSpPr>
          <p:cNvPr id="169988" name="Text Box 4"/>
          <p:cNvSpPr txBox="1">
            <a:spLocks noChangeArrowheads="1"/>
          </p:cNvSpPr>
          <p:nvPr/>
        </p:nvSpPr>
        <p:spPr bwMode="auto">
          <a:xfrm>
            <a:off x="304800" y="685800"/>
            <a:ext cx="4022725" cy="579438"/>
          </a:xfrm>
          <a:prstGeom prst="rect">
            <a:avLst/>
          </a:prstGeom>
          <a:solidFill>
            <a:schemeClr val="bg1"/>
          </a:solidFill>
          <a:ln w="9525">
            <a:noFill/>
            <a:miter lim="800000"/>
            <a:headEnd/>
            <a:tailEnd/>
          </a:ln>
          <a:effectLst/>
        </p:spPr>
        <p:txBody>
          <a:bodyPr wrap="none">
            <a:spAutoFit/>
          </a:bodyPr>
          <a:lstStyle/>
          <a:p>
            <a:r>
              <a:rPr lang="en-US" sz="3200">
                <a:latin typeface="Times New Roman" pitchFamily="18" charset="0"/>
                <a:cs typeface="Arial" charset="0"/>
              </a:rPr>
              <a:t>Tsingtao Beer Example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533400"/>
            <a:ext cx="7772400" cy="914400"/>
          </a:xfrm>
          <a:solidFill>
            <a:schemeClr val="bg1"/>
          </a:solidFill>
        </p:spPr>
        <p:txBody>
          <a:bodyPr>
            <a:normAutofit fontScale="90000"/>
          </a:bodyPr>
          <a:lstStyle/>
          <a:p>
            <a:r>
              <a:rPr lang="en-US" dirty="0" smtClean="0">
                <a:solidFill>
                  <a:schemeClr val="tx1"/>
                </a:solidFill>
              </a:rPr>
              <a:t>Assignment 2: </a:t>
            </a:r>
            <a:r>
              <a:rPr lang="en-US" dirty="0" smtClean="0">
                <a:solidFill>
                  <a:schemeClr val="tx1"/>
                </a:solidFill>
              </a:rPr>
              <a:t>Five-Forces</a:t>
            </a:r>
            <a:r>
              <a:rPr lang="en-US" dirty="0">
                <a:solidFill>
                  <a:schemeClr val="tx1"/>
                </a:solidFill>
              </a:rPr>
              <a:t>: </a:t>
            </a:r>
            <a:r>
              <a:rPr lang="en-US" dirty="0" smtClean="0">
                <a:solidFill>
                  <a:schemeClr val="tx1"/>
                </a:solidFill>
              </a:rPr>
              <a:t>WestJet</a:t>
            </a:r>
            <a:endParaRPr lang="en-US" dirty="0">
              <a:solidFill>
                <a:schemeClr val="tx1"/>
              </a:solidFill>
            </a:endParaRPr>
          </a:p>
        </p:txBody>
      </p:sp>
      <p:sp>
        <p:nvSpPr>
          <p:cNvPr id="198659" name="Rectangle 3"/>
          <p:cNvSpPr>
            <a:spLocks noGrp="1" noChangeArrowheads="1"/>
          </p:cNvSpPr>
          <p:nvPr>
            <p:ph type="body" idx="1"/>
          </p:nvPr>
        </p:nvSpPr>
        <p:spPr/>
        <p:txBody>
          <a:bodyPr/>
          <a:lstStyle/>
          <a:p>
            <a:pPr marL="381000" indent="-381000">
              <a:lnSpc>
                <a:spcPct val="90000"/>
              </a:lnSpc>
            </a:pPr>
            <a:r>
              <a:rPr lang="en-US" dirty="0"/>
              <a:t>What </a:t>
            </a:r>
            <a:r>
              <a:rPr lang="en-US" dirty="0" smtClean="0"/>
              <a:t>are the </a:t>
            </a:r>
            <a:r>
              <a:rPr lang="en-US" dirty="0"/>
              <a:t>Five Forces for </a:t>
            </a:r>
            <a:r>
              <a:rPr lang="en-US" dirty="0" err="1" smtClean="0"/>
              <a:t>Wesjet</a:t>
            </a:r>
            <a:r>
              <a:rPr lang="en-US" dirty="0" smtClean="0"/>
              <a:t> ?</a:t>
            </a:r>
            <a:endParaRPr lang="en-US" dirty="0"/>
          </a:p>
          <a:p>
            <a:pPr marL="381000" indent="-381000">
              <a:lnSpc>
                <a:spcPct val="90000"/>
              </a:lnSpc>
              <a:buFont typeface="Wingdings" pitchFamily="2" charset="2"/>
              <a:buAutoNum type="arabicPeriod"/>
            </a:pPr>
            <a:r>
              <a:rPr lang="en-US" dirty="0"/>
              <a:t>Rivalry –  </a:t>
            </a:r>
            <a:endParaRPr lang="en-US" dirty="0">
              <a:solidFill>
                <a:srgbClr val="21FF21"/>
              </a:solidFill>
            </a:endParaRPr>
          </a:p>
          <a:p>
            <a:pPr marL="381000" indent="-381000">
              <a:lnSpc>
                <a:spcPct val="90000"/>
              </a:lnSpc>
              <a:buFont typeface="Wingdings" pitchFamily="2" charset="2"/>
              <a:buAutoNum type="arabicPeriod"/>
            </a:pPr>
            <a:r>
              <a:rPr lang="en-US" dirty="0"/>
              <a:t>Buyer Power –</a:t>
            </a:r>
          </a:p>
          <a:p>
            <a:pPr marL="381000" indent="-381000">
              <a:lnSpc>
                <a:spcPct val="90000"/>
              </a:lnSpc>
              <a:buFont typeface="Wingdings" pitchFamily="2" charset="2"/>
              <a:buAutoNum type="arabicPeriod"/>
            </a:pPr>
            <a:r>
              <a:rPr lang="en-US" dirty="0"/>
              <a:t>Supplier Power –</a:t>
            </a:r>
          </a:p>
          <a:p>
            <a:pPr marL="381000" indent="-381000">
              <a:lnSpc>
                <a:spcPct val="90000"/>
              </a:lnSpc>
              <a:buFont typeface="Wingdings" pitchFamily="2" charset="2"/>
              <a:buAutoNum type="arabicPeriod"/>
            </a:pPr>
            <a:r>
              <a:rPr lang="en-US" dirty="0"/>
              <a:t>Barriers to Entry – </a:t>
            </a:r>
            <a:endParaRPr lang="en-US" dirty="0">
              <a:solidFill>
                <a:srgbClr val="21FF21"/>
              </a:solidFill>
            </a:endParaRPr>
          </a:p>
          <a:p>
            <a:pPr marL="381000" indent="-381000">
              <a:lnSpc>
                <a:spcPct val="90000"/>
              </a:lnSpc>
              <a:buFont typeface="Wingdings" pitchFamily="2" charset="2"/>
              <a:buAutoNum type="arabicPeriod"/>
            </a:pPr>
            <a:r>
              <a:rPr lang="en-US" dirty="0"/>
              <a:t>Threat of Substitutes – </a:t>
            </a:r>
            <a:endParaRPr lang="en-US" dirty="0">
              <a:solidFill>
                <a:srgbClr val="21FF21"/>
              </a:solidFill>
            </a:endParaRPr>
          </a:p>
          <a:p>
            <a:pPr marL="381000" indent="-381000">
              <a:lnSpc>
                <a:spcPct val="90000"/>
              </a:lnSpc>
            </a:pPr>
            <a:r>
              <a:rPr lang="en-US" dirty="0"/>
              <a:t>Role of Government – </a:t>
            </a:r>
            <a:endParaRPr lang="en-US" dirty="0">
              <a:solidFill>
                <a:srgbClr val="21FF21"/>
              </a:solidFill>
            </a:endParaRPr>
          </a:p>
        </p:txBody>
      </p:sp>
    </p:spTree>
    <p:extLst>
      <p:ext uri="{BB962C8B-B14F-4D97-AF65-F5344CB8AC3E}">
        <p14:creationId xmlns:p14="http://schemas.microsoft.com/office/powerpoint/2010/main" val="92520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5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8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85800" y="685800"/>
            <a:ext cx="7772400" cy="914400"/>
          </a:xfrm>
          <a:solidFill>
            <a:schemeClr val="bg1"/>
          </a:solidFill>
        </p:spPr>
        <p:txBody>
          <a:bodyPr/>
          <a:lstStyle/>
          <a:p>
            <a:r>
              <a:rPr lang="en-CA" sz="3200">
                <a:solidFill>
                  <a:schemeClr val="tx1"/>
                </a:solidFill>
              </a:rPr>
              <a:t>PEST Analysis </a:t>
            </a:r>
            <a:r>
              <a:rPr lang="en-CA" sz="3200">
                <a:solidFill>
                  <a:schemeClr val="tx1"/>
                </a:solidFill>
                <a:latin typeface="Times New Roman"/>
              </a:rPr>
              <a:t>–</a:t>
            </a:r>
            <a:r>
              <a:rPr lang="en-CA" sz="3200">
                <a:solidFill>
                  <a:schemeClr val="tx1"/>
                </a:solidFill>
              </a:rPr>
              <a:t> Checking for Trouble</a:t>
            </a:r>
          </a:p>
        </p:txBody>
      </p:sp>
      <p:sp>
        <p:nvSpPr>
          <p:cNvPr id="171011" name="Rectangle 3"/>
          <p:cNvSpPr>
            <a:spLocks noGrp="1" noChangeArrowheads="1"/>
          </p:cNvSpPr>
          <p:nvPr>
            <p:ph type="body" idx="1"/>
          </p:nvPr>
        </p:nvSpPr>
        <p:spPr>
          <a:xfrm>
            <a:off x="457200" y="1828800"/>
            <a:ext cx="8291513" cy="4624388"/>
          </a:xfrm>
        </p:spPr>
        <p:txBody>
          <a:bodyPr/>
          <a:lstStyle/>
          <a:p>
            <a:pPr>
              <a:lnSpc>
                <a:spcPct val="80000"/>
              </a:lnSpc>
              <a:buFont typeface="Wingdings" pitchFamily="2" charset="2"/>
              <a:buNone/>
            </a:pPr>
            <a:r>
              <a:rPr lang="en-CA" sz="1600" dirty="0"/>
              <a:t>In PEST analysis, you focus on the </a:t>
            </a:r>
            <a:r>
              <a:rPr lang="en-CA" sz="1600" b="1" dirty="0"/>
              <a:t>macro environment </a:t>
            </a:r>
            <a:r>
              <a:rPr lang="en-CA" sz="1600" dirty="0"/>
              <a:t>around the </a:t>
            </a:r>
            <a:r>
              <a:rPr lang="en-CA" sz="1600" dirty="0">
                <a:solidFill>
                  <a:srgbClr val="C00000"/>
                </a:solidFill>
              </a:rPr>
              <a:t>current and target market opportunities</a:t>
            </a:r>
            <a:r>
              <a:rPr lang="en-CA" sz="1600" dirty="0"/>
              <a:t>. It is often used to check for potential trouble. The analysis requires experience and art to construct; relying on </a:t>
            </a:r>
            <a:r>
              <a:rPr lang="en-CA" sz="1600" dirty="0">
                <a:solidFill>
                  <a:srgbClr val="C00000"/>
                </a:solidFill>
              </a:rPr>
              <a:t>local experts </a:t>
            </a:r>
            <a:r>
              <a:rPr lang="en-CA" sz="1600" dirty="0"/>
              <a:t>is important. </a:t>
            </a:r>
          </a:p>
          <a:p>
            <a:pPr>
              <a:lnSpc>
                <a:spcPct val="80000"/>
              </a:lnSpc>
            </a:pPr>
            <a:endParaRPr lang="en-CA" sz="1600" dirty="0"/>
          </a:p>
          <a:p>
            <a:pPr>
              <a:lnSpc>
                <a:spcPct val="80000"/>
              </a:lnSpc>
            </a:pPr>
            <a:r>
              <a:rPr lang="en-CA" sz="1600" b="1" dirty="0"/>
              <a:t>Political</a:t>
            </a:r>
            <a:r>
              <a:rPr lang="en-CA" sz="1600" dirty="0"/>
              <a:t> – what current and past factors might enhance or inhibit your strategies</a:t>
            </a:r>
          </a:p>
          <a:p>
            <a:pPr>
              <a:lnSpc>
                <a:spcPct val="80000"/>
              </a:lnSpc>
            </a:pPr>
            <a:r>
              <a:rPr lang="en-CA" sz="1600" b="1" dirty="0"/>
              <a:t>Economic</a:t>
            </a:r>
            <a:r>
              <a:rPr lang="en-CA" sz="1600" dirty="0"/>
              <a:t> – what assumptions about the economy are built into your assessments and how might you modify them?</a:t>
            </a:r>
          </a:p>
          <a:p>
            <a:pPr>
              <a:lnSpc>
                <a:spcPct val="80000"/>
              </a:lnSpc>
            </a:pPr>
            <a:r>
              <a:rPr lang="en-CA" sz="1600" b="1" dirty="0"/>
              <a:t>Social </a:t>
            </a:r>
            <a:r>
              <a:rPr lang="en-CA" sz="1600" dirty="0"/>
              <a:t>– are there supporting factors for your strategy, or elements that might undermine it in the long run?</a:t>
            </a:r>
          </a:p>
          <a:p>
            <a:pPr>
              <a:lnSpc>
                <a:spcPct val="80000"/>
              </a:lnSpc>
            </a:pPr>
            <a:r>
              <a:rPr lang="en-CA" sz="1600" b="1" dirty="0"/>
              <a:t>Technological</a:t>
            </a:r>
            <a:r>
              <a:rPr lang="en-CA" sz="1600" dirty="0"/>
              <a:t> – do you and your competitors have similar technologies and is there a new, disruptive technology on the horizon?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solidFill>
            <a:schemeClr val="bg1"/>
          </a:solidFill>
        </p:spPr>
        <p:txBody>
          <a:bodyPr>
            <a:normAutofit fontScale="90000"/>
          </a:bodyPr>
          <a:lstStyle/>
          <a:p>
            <a:pPr algn="ctr"/>
            <a:r>
              <a:rPr lang="en-CA" dirty="0" smtClean="0">
                <a:solidFill>
                  <a:schemeClr val="tx1"/>
                </a:solidFill>
              </a:rPr>
              <a:t>Some </a:t>
            </a:r>
            <a:r>
              <a:rPr lang="en-CA" dirty="0" smtClean="0">
                <a:solidFill>
                  <a:schemeClr val="tx1"/>
                </a:solidFill>
              </a:rPr>
              <a:t>e</a:t>
            </a:r>
            <a:r>
              <a:rPr lang="en-CA" dirty="0" smtClean="0">
                <a:solidFill>
                  <a:schemeClr val="tx1"/>
                </a:solidFill>
              </a:rPr>
              <a:t>xamples of Westjet:</a:t>
            </a:r>
            <a:br>
              <a:rPr lang="en-CA" dirty="0" smtClean="0">
                <a:solidFill>
                  <a:schemeClr val="tx1"/>
                </a:solidFill>
              </a:rPr>
            </a:br>
            <a:r>
              <a:rPr lang="en-CA" dirty="0" smtClean="0">
                <a:solidFill>
                  <a:schemeClr val="tx1"/>
                </a:solidFill>
              </a:rPr>
              <a:t>5-Forces </a:t>
            </a:r>
            <a:r>
              <a:rPr lang="en-CA" dirty="0" smtClean="0">
                <a:solidFill>
                  <a:schemeClr val="tx1"/>
                </a:solidFill>
              </a:rPr>
              <a:t>&amp; PEST</a:t>
            </a:r>
            <a:endParaRPr lang="en-CA" dirty="0">
              <a:solidFill>
                <a:schemeClr val="tx1"/>
              </a:solidFill>
            </a:endParaRPr>
          </a:p>
        </p:txBody>
      </p:sp>
      <p:sp>
        <p:nvSpPr>
          <p:cNvPr id="151555" name="Rectangle 3"/>
          <p:cNvSpPr>
            <a:spLocks noGrp="1" noChangeArrowheads="1"/>
          </p:cNvSpPr>
          <p:nvPr>
            <p:ph type="body" idx="1"/>
          </p:nvPr>
        </p:nvSpPr>
        <p:spPr/>
        <p:txBody>
          <a:bodyPr>
            <a:normAutofit fontScale="77500" lnSpcReduction="20000"/>
          </a:bodyPr>
          <a:lstStyle/>
          <a:p>
            <a:r>
              <a:rPr lang="en-CA" dirty="0" smtClean="0"/>
              <a:t>Porters: </a:t>
            </a:r>
            <a:r>
              <a:rPr lang="en-CA" dirty="0"/>
              <a:t>Industry Rivalry and Canadian Market</a:t>
            </a:r>
          </a:p>
          <a:p>
            <a:r>
              <a:rPr lang="en-CA" dirty="0" smtClean="0"/>
              <a:t>Porters: </a:t>
            </a:r>
            <a:r>
              <a:rPr lang="en-CA" dirty="0"/>
              <a:t>Government and Competition (e.g., “failure” of Ward Air and Canadian Airlines)</a:t>
            </a:r>
          </a:p>
          <a:p>
            <a:r>
              <a:rPr lang="en-CA" dirty="0" smtClean="0"/>
              <a:t>TEPS (PEST) Factors</a:t>
            </a:r>
          </a:p>
          <a:p>
            <a:pPr lvl="1"/>
            <a:r>
              <a:rPr lang="en-CA" dirty="0" smtClean="0"/>
              <a:t>technology </a:t>
            </a:r>
            <a:r>
              <a:rPr lang="en-CA" dirty="0"/>
              <a:t>change in airline </a:t>
            </a:r>
            <a:r>
              <a:rPr lang="en-CA" dirty="0" smtClean="0"/>
              <a:t>industry</a:t>
            </a:r>
          </a:p>
          <a:p>
            <a:pPr lvl="1"/>
            <a:r>
              <a:rPr lang="en-CA" dirty="0" smtClean="0"/>
              <a:t>economic </a:t>
            </a:r>
            <a:r>
              <a:rPr lang="en-CA" dirty="0"/>
              <a:t>pressures on </a:t>
            </a:r>
            <a:r>
              <a:rPr lang="en-CA" dirty="0" smtClean="0"/>
              <a:t>airlines</a:t>
            </a:r>
          </a:p>
          <a:p>
            <a:pPr lvl="1"/>
            <a:r>
              <a:rPr lang="en-CA" dirty="0" smtClean="0"/>
              <a:t>political </a:t>
            </a:r>
            <a:r>
              <a:rPr lang="en-CA" dirty="0"/>
              <a:t>(regulatory </a:t>
            </a:r>
            <a:r>
              <a:rPr lang="en-CA" dirty="0" smtClean="0"/>
              <a:t>issues)</a:t>
            </a:r>
          </a:p>
          <a:p>
            <a:pPr lvl="1"/>
            <a:r>
              <a:rPr lang="en-CA" dirty="0" smtClean="0"/>
              <a:t>social </a:t>
            </a:r>
            <a:r>
              <a:rPr lang="en-CA" dirty="0"/>
              <a:t>preferences</a:t>
            </a:r>
          </a:p>
          <a:p>
            <a:r>
              <a:rPr lang="en-CA" dirty="0" smtClean="0"/>
              <a:t>Consider; Stakeholder </a:t>
            </a:r>
            <a:r>
              <a:rPr lang="en-CA" dirty="0"/>
              <a:t>Issues – employees as stakeholders may want to keep to original mission and region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2" name="Rectangle 4"/>
          <p:cNvSpPr>
            <a:spLocks noGrp="1" noChangeArrowheads="1"/>
          </p:cNvSpPr>
          <p:nvPr>
            <p:ph type="title"/>
          </p:nvPr>
        </p:nvSpPr>
        <p:spPr>
          <a:solidFill>
            <a:schemeClr val="bg1"/>
          </a:solidFill>
        </p:spPr>
        <p:txBody>
          <a:bodyPr/>
          <a:lstStyle/>
          <a:p>
            <a:r>
              <a:rPr lang="en-CA">
                <a:solidFill>
                  <a:schemeClr val="tx1"/>
                </a:solidFill>
              </a:rPr>
              <a:t>Tools for Internal Analysis</a:t>
            </a:r>
          </a:p>
        </p:txBody>
      </p:sp>
      <p:sp>
        <p:nvSpPr>
          <p:cNvPr id="201734" name="Rectangle 6"/>
          <p:cNvSpPr>
            <a:spLocks noGrp="1" noChangeArrowheads="1"/>
          </p:cNvSpPr>
          <p:nvPr>
            <p:ph type="body" idx="1"/>
          </p:nvPr>
        </p:nvSpPr>
        <p:spPr>
          <a:xfrm>
            <a:off x="912813" y="1905000"/>
            <a:ext cx="7240587" cy="3810000"/>
          </a:xfrm>
        </p:spPr>
        <p:txBody>
          <a:bodyPr/>
          <a:lstStyle/>
          <a:p>
            <a:pPr marL="381000" indent="-381000">
              <a:buFont typeface="Wingdings" pitchFamily="2" charset="2"/>
              <a:buAutoNum type="arabicPeriod"/>
            </a:pPr>
            <a:r>
              <a:rPr lang="en-CA" dirty="0"/>
              <a:t>Value Chain</a:t>
            </a:r>
          </a:p>
          <a:p>
            <a:pPr marL="381000" indent="-381000">
              <a:buFont typeface="Wingdings" pitchFamily="2" charset="2"/>
              <a:buAutoNum type="arabicPeriod"/>
            </a:pPr>
            <a:r>
              <a:rPr lang="en-CA" dirty="0"/>
              <a:t>Resources and Capabilities </a:t>
            </a:r>
            <a:r>
              <a:rPr lang="en-CA" dirty="0" smtClean="0"/>
              <a:t>Assessment</a:t>
            </a:r>
          </a:p>
          <a:p>
            <a:pPr marL="381000" indent="-381000">
              <a:buFont typeface="Wingdings" pitchFamily="2" charset="2"/>
              <a:buAutoNum type="arabicPeriod"/>
            </a:pPr>
            <a:r>
              <a:rPr lang="en-CA" dirty="0" smtClean="0"/>
              <a:t>Business Model</a:t>
            </a:r>
            <a:endParaRPr lang="en-CA"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33400" y="838200"/>
            <a:ext cx="7772400" cy="914400"/>
          </a:xfrm>
          <a:solidFill>
            <a:schemeClr val="accent2"/>
          </a:solidFill>
        </p:spPr>
        <p:txBody>
          <a:bodyPr/>
          <a:lstStyle/>
          <a:p>
            <a:r>
              <a:rPr lang="en-US" dirty="0">
                <a:solidFill>
                  <a:schemeClr val="tx1"/>
                </a:solidFill>
              </a:rPr>
              <a:t>Value Chain Template </a:t>
            </a:r>
            <a:r>
              <a:rPr lang="en-US" sz="1800" dirty="0" smtClean="0">
                <a:solidFill>
                  <a:schemeClr val="tx1"/>
                </a:solidFill>
              </a:rPr>
              <a:t>(Porter</a:t>
            </a:r>
            <a:r>
              <a:rPr lang="en-US" sz="1800" dirty="0">
                <a:solidFill>
                  <a:schemeClr val="tx1"/>
                </a:solidFill>
              </a:rPr>
              <a:t>)</a:t>
            </a:r>
            <a:r>
              <a:rPr lang="en-US" dirty="0">
                <a:solidFill>
                  <a:schemeClr val="tx1"/>
                </a:solidFill>
              </a:rPr>
              <a:t> </a:t>
            </a:r>
          </a:p>
        </p:txBody>
      </p:sp>
      <p:pic>
        <p:nvPicPr>
          <p:cNvPr id="173058" name="Picture 2" descr="http://3.bp.blogspot.com/-aDb-TgficoY/TjgHsKowqaI/AAAAAAAABG8/XehVhE60R9Y/s1600/The+Value+Chain+Por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686" y="2057400"/>
            <a:ext cx="64960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477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SolarRay Value Chain</a:t>
            </a:r>
            <a:endParaRPr lang="en-CA" dirty="0"/>
          </a:p>
        </p:txBody>
      </p:sp>
      <p:pic>
        <p:nvPicPr>
          <p:cNvPr id="3" name="Picture 2"/>
          <p:cNvPicPr/>
          <p:nvPr/>
        </p:nvPicPr>
        <p:blipFill>
          <a:blip r:embed="rId2" cstate="print"/>
          <a:srcRect/>
          <a:stretch>
            <a:fillRect/>
          </a:stretch>
        </p:blipFill>
        <p:spPr bwMode="auto">
          <a:xfrm>
            <a:off x="1219200" y="1828800"/>
            <a:ext cx="6781800" cy="3047999"/>
          </a:xfrm>
          <a:prstGeom prst="rect">
            <a:avLst/>
          </a:prstGeom>
          <a:noFill/>
          <a:ln w="9525">
            <a:noFill/>
            <a:miter lim="800000"/>
            <a:headEnd/>
            <a:tailEnd/>
          </a:ln>
        </p:spPr>
      </p:pic>
    </p:spTree>
    <p:extLst>
      <p:ext uri="{BB962C8B-B14F-4D97-AF65-F5344CB8AC3E}">
        <p14:creationId xmlns:p14="http://schemas.microsoft.com/office/powerpoint/2010/main" val="139168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4213" y="476250"/>
            <a:ext cx="7772400" cy="914400"/>
          </a:xfrm>
          <a:solidFill>
            <a:schemeClr val="bg1"/>
          </a:solidFill>
        </p:spPr>
        <p:txBody>
          <a:bodyPr/>
          <a:lstStyle/>
          <a:p>
            <a:pPr algn="ctr"/>
            <a:r>
              <a:rPr lang="en-CA" sz="3200">
                <a:solidFill>
                  <a:schemeClr val="tx1"/>
                </a:solidFill>
              </a:rPr>
              <a:t>The Standard Strategic Analysis Framework</a:t>
            </a:r>
          </a:p>
        </p:txBody>
      </p:sp>
      <p:sp>
        <p:nvSpPr>
          <p:cNvPr id="219139" name="Oval 3"/>
          <p:cNvSpPr>
            <a:spLocks noChangeArrowheads="1"/>
          </p:cNvSpPr>
          <p:nvPr/>
        </p:nvSpPr>
        <p:spPr bwMode="auto">
          <a:xfrm>
            <a:off x="2632075" y="2492375"/>
            <a:ext cx="3457575" cy="3024188"/>
          </a:xfrm>
          <a:prstGeom prst="ellipse">
            <a:avLst/>
          </a:prstGeom>
          <a:noFill/>
          <a:ln w="57150">
            <a:solidFill>
              <a:srgbClr val="6699FF"/>
            </a:solidFill>
            <a:round/>
            <a:headEnd/>
            <a:tailEnd/>
          </a:ln>
          <a:effectLst/>
        </p:spPr>
        <p:txBody>
          <a:bodyPr wrap="none" anchor="ctr"/>
          <a:lstStyle/>
          <a:p>
            <a:endParaRPr lang="en-CA"/>
          </a:p>
        </p:txBody>
      </p:sp>
      <p:sp>
        <p:nvSpPr>
          <p:cNvPr id="219140" name="Text Box 4"/>
          <p:cNvSpPr txBox="1">
            <a:spLocks noChangeArrowheads="1"/>
          </p:cNvSpPr>
          <p:nvPr/>
        </p:nvSpPr>
        <p:spPr bwMode="auto">
          <a:xfrm>
            <a:off x="3708400" y="1773238"/>
            <a:ext cx="1425575" cy="650875"/>
          </a:xfrm>
          <a:prstGeom prst="rect">
            <a:avLst/>
          </a:prstGeom>
          <a:solidFill>
            <a:schemeClr val="accent1"/>
          </a:solidFill>
          <a:ln w="9525">
            <a:solidFill>
              <a:srgbClr val="6699FF"/>
            </a:solidFill>
            <a:miter lim="800000"/>
            <a:headEnd/>
            <a:tailEnd/>
          </a:ln>
          <a:effectLst/>
        </p:spPr>
        <p:txBody>
          <a:bodyPr wrap="none">
            <a:spAutoFit/>
          </a:bodyPr>
          <a:lstStyle/>
          <a:p>
            <a:pPr algn="ctr"/>
            <a:r>
              <a:rPr lang="en-CA" sz="1800">
                <a:latin typeface="Arial" charset="0"/>
                <a:cs typeface="Arial" charset="0"/>
              </a:rPr>
              <a:t>Strategic </a:t>
            </a:r>
          </a:p>
          <a:p>
            <a:pPr algn="ctr"/>
            <a:r>
              <a:rPr lang="en-CA" sz="1800">
                <a:latin typeface="Arial" charset="0"/>
                <a:cs typeface="Arial" charset="0"/>
              </a:rPr>
              <a:t>Issue/Vision</a:t>
            </a:r>
          </a:p>
        </p:txBody>
      </p:sp>
      <p:sp>
        <p:nvSpPr>
          <p:cNvPr id="219141" name="Text Box 5"/>
          <p:cNvSpPr txBox="1">
            <a:spLocks noChangeArrowheads="1"/>
          </p:cNvSpPr>
          <p:nvPr/>
        </p:nvSpPr>
        <p:spPr bwMode="auto">
          <a:xfrm>
            <a:off x="5724525" y="2420938"/>
            <a:ext cx="1082675" cy="376237"/>
          </a:xfrm>
          <a:prstGeom prst="rect">
            <a:avLst/>
          </a:prstGeom>
          <a:solidFill>
            <a:schemeClr val="accent1"/>
          </a:solidFill>
          <a:ln w="9525">
            <a:solidFill>
              <a:srgbClr val="6699FF"/>
            </a:solidFill>
            <a:miter lim="800000"/>
            <a:headEnd/>
            <a:tailEnd/>
          </a:ln>
          <a:effectLst/>
        </p:spPr>
        <p:txBody>
          <a:bodyPr wrap="none">
            <a:spAutoFit/>
          </a:bodyPr>
          <a:lstStyle/>
          <a:p>
            <a:r>
              <a:rPr lang="en-CA" sz="1800" dirty="0">
                <a:latin typeface="Arial" charset="0"/>
                <a:cs typeface="Arial" charset="0"/>
              </a:rPr>
              <a:t>Situation</a:t>
            </a:r>
          </a:p>
        </p:txBody>
      </p:sp>
      <p:sp>
        <p:nvSpPr>
          <p:cNvPr id="219142" name="Text Box 6"/>
          <p:cNvSpPr txBox="1">
            <a:spLocks noChangeArrowheads="1"/>
          </p:cNvSpPr>
          <p:nvPr/>
        </p:nvSpPr>
        <p:spPr bwMode="auto">
          <a:xfrm>
            <a:off x="6161088" y="3573463"/>
            <a:ext cx="1044575" cy="650875"/>
          </a:xfrm>
          <a:prstGeom prst="rect">
            <a:avLst/>
          </a:prstGeom>
          <a:solidFill>
            <a:schemeClr val="accent1"/>
          </a:solidFill>
          <a:ln w="9525">
            <a:solidFill>
              <a:srgbClr val="6699FF"/>
            </a:solidFill>
            <a:miter lim="800000"/>
            <a:headEnd/>
            <a:tailEnd/>
          </a:ln>
          <a:effectLst/>
        </p:spPr>
        <p:txBody>
          <a:bodyPr wrap="none">
            <a:spAutoFit/>
          </a:bodyPr>
          <a:lstStyle/>
          <a:p>
            <a:r>
              <a:rPr lang="en-CA" sz="1800">
                <a:latin typeface="Arial" charset="0"/>
                <a:cs typeface="Arial" charset="0"/>
              </a:rPr>
              <a:t>External</a:t>
            </a:r>
          </a:p>
          <a:p>
            <a:r>
              <a:rPr lang="en-CA" sz="1800">
                <a:latin typeface="Arial" charset="0"/>
                <a:cs typeface="Arial" charset="0"/>
              </a:rPr>
              <a:t>Analysis</a:t>
            </a:r>
          </a:p>
        </p:txBody>
      </p:sp>
      <p:sp>
        <p:nvSpPr>
          <p:cNvPr id="219143" name="Text Box 7"/>
          <p:cNvSpPr txBox="1">
            <a:spLocks noChangeArrowheads="1"/>
          </p:cNvSpPr>
          <p:nvPr/>
        </p:nvSpPr>
        <p:spPr bwMode="auto">
          <a:xfrm>
            <a:off x="5800725" y="4940300"/>
            <a:ext cx="1044575" cy="650875"/>
          </a:xfrm>
          <a:prstGeom prst="rect">
            <a:avLst/>
          </a:prstGeom>
          <a:solidFill>
            <a:schemeClr val="accent1"/>
          </a:solidFill>
          <a:ln w="9525">
            <a:solidFill>
              <a:srgbClr val="6699FF"/>
            </a:solidFill>
            <a:miter lim="800000"/>
            <a:headEnd/>
            <a:tailEnd/>
          </a:ln>
          <a:effectLst/>
        </p:spPr>
        <p:txBody>
          <a:bodyPr wrap="none">
            <a:spAutoFit/>
          </a:bodyPr>
          <a:lstStyle/>
          <a:p>
            <a:r>
              <a:rPr lang="en-CA" sz="1800">
                <a:latin typeface="Arial" charset="0"/>
                <a:cs typeface="Arial" charset="0"/>
              </a:rPr>
              <a:t>Internal </a:t>
            </a:r>
          </a:p>
          <a:p>
            <a:r>
              <a:rPr lang="en-CA" sz="1800">
                <a:latin typeface="Arial" charset="0"/>
                <a:cs typeface="Arial" charset="0"/>
              </a:rPr>
              <a:t>Analysis</a:t>
            </a:r>
          </a:p>
        </p:txBody>
      </p:sp>
      <p:sp>
        <p:nvSpPr>
          <p:cNvPr id="219144" name="Text Box 8"/>
          <p:cNvSpPr txBox="1">
            <a:spLocks noChangeArrowheads="1"/>
          </p:cNvSpPr>
          <p:nvPr/>
        </p:nvSpPr>
        <p:spPr bwMode="auto">
          <a:xfrm>
            <a:off x="3708400" y="5661025"/>
            <a:ext cx="1501775" cy="650875"/>
          </a:xfrm>
          <a:prstGeom prst="rect">
            <a:avLst/>
          </a:prstGeom>
          <a:solidFill>
            <a:schemeClr val="accent1"/>
          </a:solidFill>
          <a:ln w="9525">
            <a:solidFill>
              <a:srgbClr val="6699FF"/>
            </a:solidFill>
            <a:miter lim="800000"/>
            <a:headEnd/>
            <a:tailEnd/>
          </a:ln>
          <a:effectLst/>
        </p:spPr>
        <p:txBody>
          <a:bodyPr wrap="none">
            <a:spAutoFit/>
          </a:bodyPr>
          <a:lstStyle/>
          <a:p>
            <a:pPr algn="ctr"/>
            <a:r>
              <a:rPr lang="en-CA" sz="1800">
                <a:latin typeface="Arial" charset="0"/>
                <a:cs typeface="Arial" charset="0"/>
              </a:rPr>
              <a:t>Performance</a:t>
            </a:r>
          </a:p>
          <a:p>
            <a:pPr algn="ctr"/>
            <a:r>
              <a:rPr lang="en-CA" sz="1800">
                <a:latin typeface="Arial" charset="0"/>
                <a:cs typeface="Arial" charset="0"/>
              </a:rPr>
              <a:t>Analysis</a:t>
            </a:r>
          </a:p>
        </p:txBody>
      </p:sp>
      <p:sp>
        <p:nvSpPr>
          <p:cNvPr id="219145" name="Text Box 9"/>
          <p:cNvSpPr txBox="1">
            <a:spLocks noChangeArrowheads="1"/>
          </p:cNvSpPr>
          <p:nvPr/>
        </p:nvSpPr>
        <p:spPr bwMode="auto">
          <a:xfrm>
            <a:off x="1912938" y="4868863"/>
            <a:ext cx="1044575" cy="650875"/>
          </a:xfrm>
          <a:prstGeom prst="rect">
            <a:avLst/>
          </a:prstGeom>
          <a:solidFill>
            <a:schemeClr val="accent1"/>
          </a:solidFill>
          <a:ln w="9525">
            <a:solidFill>
              <a:srgbClr val="6699FF"/>
            </a:solidFill>
            <a:miter lim="800000"/>
            <a:headEnd/>
            <a:tailEnd/>
          </a:ln>
          <a:effectLst/>
        </p:spPr>
        <p:txBody>
          <a:bodyPr wrap="none">
            <a:spAutoFit/>
          </a:bodyPr>
          <a:lstStyle/>
          <a:p>
            <a:r>
              <a:rPr lang="en-CA" sz="1800">
                <a:latin typeface="Arial" charset="0"/>
                <a:cs typeface="Arial" charset="0"/>
              </a:rPr>
              <a:t>Solution</a:t>
            </a:r>
          </a:p>
          <a:p>
            <a:r>
              <a:rPr lang="en-CA" sz="1800">
                <a:latin typeface="Arial" charset="0"/>
                <a:cs typeface="Arial" charset="0"/>
              </a:rPr>
              <a:t>Analysis</a:t>
            </a:r>
          </a:p>
        </p:txBody>
      </p:sp>
      <p:sp>
        <p:nvSpPr>
          <p:cNvPr id="219146" name="Text Box 10"/>
          <p:cNvSpPr txBox="1">
            <a:spLocks noChangeArrowheads="1"/>
          </p:cNvSpPr>
          <p:nvPr/>
        </p:nvSpPr>
        <p:spPr bwMode="auto">
          <a:xfrm>
            <a:off x="966788" y="3573463"/>
            <a:ext cx="1565275" cy="650875"/>
          </a:xfrm>
          <a:prstGeom prst="rect">
            <a:avLst/>
          </a:prstGeom>
          <a:solidFill>
            <a:schemeClr val="accent1"/>
          </a:solidFill>
          <a:ln w="9525">
            <a:solidFill>
              <a:srgbClr val="6699FF"/>
            </a:solidFill>
            <a:miter lim="800000"/>
            <a:headEnd/>
            <a:tailEnd/>
          </a:ln>
          <a:effectLst/>
        </p:spPr>
        <p:txBody>
          <a:bodyPr wrap="none">
            <a:spAutoFit/>
          </a:bodyPr>
          <a:lstStyle/>
          <a:p>
            <a:pPr algn="r"/>
            <a:r>
              <a:rPr lang="en-CA" sz="1800">
                <a:latin typeface="Arial" charset="0"/>
                <a:cs typeface="Arial" charset="0"/>
              </a:rPr>
              <a:t>Recommend-</a:t>
            </a:r>
          </a:p>
          <a:p>
            <a:pPr algn="r"/>
            <a:r>
              <a:rPr lang="en-CA" sz="1800">
                <a:latin typeface="Arial" charset="0"/>
                <a:cs typeface="Arial" charset="0"/>
              </a:rPr>
              <a:t>ations</a:t>
            </a:r>
          </a:p>
        </p:txBody>
      </p:sp>
      <p:sp>
        <p:nvSpPr>
          <p:cNvPr id="219147" name="Text Box 11"/>
          <p:cNvSpPr txBox="1">
            <a:spLocks noChangeArrowheads="1"/>
          </p:cNvSpPr>
          <p:nvPr/>
        </p:nvSpPr>
        <p:spPr bwMode="auto">
          <a:xfrm>
            <a:off x="1614488" y="2420938"/>
            <a:ext cx="1336675" cy="650875"/>
          </a:xfrm>
          <a:prstGeom prst="rect">
            <a:avLst/>
          </a:prstGeom>
          <a:solidFill>
            <a:schemeClr val="accent1"/>
          </a:solidFill>
          <a:ln w="9525">
            <a:solidFill>
              <a:srgbClr val="6699FF"/>
            </a:solidFill>
            <a:miter lim="800000"/>
            <a:headEnd/>
            <a:tailEnd/>
          </a:ln>
          <a:effectLst/>
        </p:spPr>
        <p:txBody>
          <a:bodyPr wrap="none">
            <a:spAutoFit/>
          </a:bodyPr>
          <a:lstStyle/>
          <a:p>
            <a:pPr algn="r"/>
            <a:r>
              <a:rPr lang="en-CA" sz="1800">
                <a:latin typeface="Arial" charset="0"/>
                <a:cs typeface="Arial" charset="0"/>
              </a:rPr>
              <a:t>Implement-</a:t>
            </a:r>
          </a:p>
          <a:p>
            <a:pPr algn="r"/>
            <a:r>
              <a:rPr lang="en-CA" sz="1800">
                <a:latin typeface="Arial" charset="0"/>
                <a:cs typeface="Arial" charset="0"/>
              </a:rPr>
              <a:t>ation</a:t>
            </a:r>
          </a:p>
        </p:txBody>
      </p:sp>
      <p:sp>
        <p:nvSpPr>
          <p:cNvPr id="219148" name="AutoShape 12"/>
          <p:cNvSpPr>
            <a:spLocks noChangeArrowheads="1"/>
          </p:cNvSpPr>
          <p:nvPr/>
        </p:nvSpPr>
        <p:spPr bwMode="auto">
          <a:xfrm>
            <a:off x="3856038" y="2636838"/>
            <a:ext cx="1295400" cy="287337"/>
          </a:xfrm>
          <a:prstGeom prst="curvedDownArrow">
            <a:avLst>
              <a:gd name="adj1" fmla="val 90166"/>
              <a:gd name="adj2" fmla="val 180332"/>
              <a:gd name="adj3" fmla="val 33333"/>
            </a:avLst>
          </a:prstGeom>
          <a:solidFill>
            <a:schemeClr val="accent1"/>
          </a:solidFill>
          <a:ln w="9525">
            <a:solidFill>
              <a:srgbClr val="6699FF"/>
            </a:solidFill>
            <a:miter lim="800000"/>
            <a:headEnd/>
            <a:tailEnd/>
          </a:ln>
          <a:effectLst/>
        </p:spPr>
        <p:txBody>
          <a:bodyPr wrap="none" anchor="ctr"/>
          <a:lstStyle/>
          <a:p>
            <a:endParaRPr lang="en-CA"/>
          </a:p>
        </p:txBody>
      </p:sp>
      <p:sp>
        <p:nvSpPr>
          <p:cNvPr id="219149" name="AutoShape 13"/>
          <p:cNvSpPr>
            <a:spLocks noChangeArrowheads="1"/>
          </p:cNvSpPr>
          <p:nvPr/>
        </p:nvSpPr>
        <p:spPr bwMode="auto">
          <a:xfrm rot="10609211">
            <a:off x="3713163" y="4940300"/>
            <a:ext cx="1295400" cy="287338"/>
          </a:xfrm>
          <a:prstGeom prst="curvedDownArrow">
            <a:avLst>
              <a:gd name="adj1" fmla="val 90166"/>
              <a:gd name="adj2" fmla="val 180331"/>
              <a:gd name="adj3" fmla="val 33333"/>
            </a:avLst>
          </a:prstGeom>
          <a:solidFill>
            <a:schemeClr val="accent1"/>
          </a:solidFill>
          <a:ln w="9525">
            <a:solidFill>
              <a:srgbClr val="6699FF"/>
            </a:solidFill>
            <a:miter lim="800000"/>
            <a:headEnd/>
            <a:tailEnd/>
          </a:ln>
          <a:effectLst/>
        </p:spPr>
        <p:txBody>
          <a:bodyPr wrap="none" anchor="ctr"/>
          <a:lstStyle/>
          <a:p>
            <a:endParaRPr lang="en-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33400" y="685800"/>
            <a:ext cx="8229600" cy="1143000"/>
          </a:xfrm>
          <a:solidFill>
            <a:schemeClr val="bg1"/>
          </a:solidFill>
        </p:spPr>
        <p:txBody>
          <a:bodyPr/>
          <a:lstStyle/>
          <a:p>
            <a:r>
              <a:rPr lang="en-US" sz="3200" b="1" dirty="0">
                <a:solidFill>
                  <a:schemeClr val="tx1"/>
                </a:solidFill>
              </a:rPr>
              <a:t>Resources and Capabilities</a:t>
            </a:r>
            <a:r>
              <a:rPr lang="en-US" sz="3200" dirty="0">
                <a:solidFill>
                  <a:schemeClr val="tx1"/>
                </a:solidFill>
              </a:rPr>
              <a:t> </a:t>
            </a:r>
            <a:br>
              <a:rPr lang="en-US" sz="3200" dirty="0">
                <a:solidFill>
                  <a:schemeClr val="tx1"/>
                </a:solidFill>
              </a:rPr>
            </a:br>
            <a:r>
              <a:rPr lang="en-US" sz="2000" dirty="0">
                <a:solidFill>
                  <a:schemeClr val="tx1"/>
                </a:solidFill>
              </a:rPr>
              <a:t>(A Resource-Based View </a:t>
            </a:r>
            <a:r>
              <a:rPr lang="en-US" sz="2000" dirty="0">
                <a:solidFill>
                  <a:schemeClr val="tx1"/>
                </a:solidFill>
                <a:latin typeface="Times New Roman"/>
              </a:rPr>
              <a:t>–</a:t>
            </a:r>
            <a:r>
              <a:rPr lang="en-US" sz="2000" dirty="0">
                <a:solidFill>
                  <a:schemeClr val="tx1"/>
                </a:solidFill>
              </a:rPr>
              <a:t> RBV)</a:t>
            </a:r>
          </a:p>
        </p:txBody>
      </p:sp>
      <p:sp>
        <p:nvSpPr>
          <p:cNvPr id="247811" name="Rectangle 3"/>
          <p:cNvSpPr>
            <a:spLocks noGrp="1" noChangeArrowheads="1"/>
          </p:cNvSpPr>
          <p:nvPr>
            <p:ph type="body" idx="1"/>
          </p:nvPr>
        </p:nvSpPr>
        <p:spPr>
          <a:xfrm>
            <a:off x="457200" y="1828800"/>
            <a:ext cx="8229600" cy="5029200"/>
          </a:xfrm>
        </p:spPr>
        <p:txBody>
          <a:bodyPr/>
          <a:lstStyle/>
          <a:p>
            <a:pPr marL="609600" indent="-609600">
              <a:lnSpc>
                <a:spcPct val="90000"/>
              </a:lnSpc>
            </a:pPr>
            <a:r>
              <a:rPr lang="en-US" sz="1800" dirty="0">
                <a:solidFill>
                  <a:srgbClr val="000000"/>
                </a:solidFill>
              </a:rPr>
              <a:t>RBV (Barney, 1991) says </a:t>
            </a:r>
            <a:r>
              <a:rPr lang="en-US" sz="1800" b="1" u="sng" dirty="0">
                <a:solidFill>
                  <a:srgbClr val="000000"/>
                </a:solidFill>
              </a:rPr>
              <a:t>resources</a:t>
            </a:r>
            <a:r>
              <a:rPr lang="en-US" sz="1800" b="1" dirty="0">
                <a:solidFill>
                  <a:srgbClr val="000000"/>
                </a:solidFill>
              </a:rPr>
              <a:t> </a:t>
            </a:r>
            <a:r>
              <a:rPr lang="en-US" sz="1800" dirty="0">
                <a:solidFill>
                  <a:srgbClr val="000000"/>
                </a:solidFill>
              </a:rPr>
              <a:t>are tangible or intangible.</a:t>
            </a:r>
          </a:p>
          <a:p>
            <a:pPr marL="1004888" lvl="1" indent="-533400">
              <a:lnSpc>
                <a:spcPct val="90000"/>
              </a:lnSpc>
            </a:pPr>
            <a:r>
              <a:rPr lang="en-US" dirty="0">
                <a:solidFill>
                  <a:srgbClr val="000000"/>
                </a:solidFill>
              </a:rPr>
              <a:t>They have four characteristics:</a:t>
            </a:r>
          </a:p>
          <a:p>
            <a:pPr marL="1377950" lvl="2" indent="-468313">
              <a:lnSpc>
                <a:spcPct val="90000"/>
              </a:lnSpc>
              <a:buFont typeface="Wingdings" pitchFamily="2" charset="2"/>
              <a:buAutoNum type="arabicPeriod"/>
            </a:pPr>
            <a:r>
              <a:rPr lang="en-US" sz="2800" b="1" dirty="0">
                <a:solidFill>
                  <a:srgbClr val="000000"/>
                </a:solidFill>
              </a:rPr>
              <a:t>V</a:t>
            </a:r>
            <a:r>
              <a:rPr lang="en-US" dirty="0">
                <a:solidFill>
                  <a:srgbClr val="000000"/>
                </a:solidFill>
              </a:rPr>
              <a:t>aluable</a:t>
            </a:r>
          </a:p>
          <a:p>
            <a:pPr marL="1377950" lvl="2" indent="-468313">
              <a:lnSpc>
                <a:spcPct val="90000"/>
              </a:lnSpc>
              <a:buFont typeface="Wingdings" pitchFamily="2" charset="2"/>
              <a:buAutoNum type="arabicPeriod"/>
            </a:pPr>
            <a:r>
              <a:rPr lang="en-US" sz="2800" b="1" dirty="0">
                <a:solidFill>
                  <a:srgbClr val="000000"/>
                </a:solidFill>
              </a:rPr>
              <a:t>R</a:t>
            </a:r>
            <a:r>
              <a:rPr lang="en-US" dirty="0">
                <a:solidFill>
                  <a:srgbClr val="000000"/>
                </a:solidFill>
              </a:rPr>
              <a:t>are, </a:t>
            </a:r>
          </a:p>
          <a:p>
            <a:pPr marL="1377950" lvl="2" indent="-468313">
              <a:lnSpc>
                <a:spcPct val="90000"/>
              </a:lnSpc>
              <a:buFont typeface="Wingdings" pitchFamily="2" charset="2"/>
              <a:buAutoNum type="arabicPeriod"/>
            </a:pPr>
            <a:r>
              <a:rPr lang="en-US" sz="2800" b="1" dirty="0">
                <a:solidFill>
                  <a:srgbClr val="000000"/>
                </a:solidFill>
              </a:rPr>
              <a:t>I</a:t>
            </a:r>
            <a:r>
              <a:rPr lang="en-US" dirty="0">
                <a:solidFill>
                  <a:srgbClr val="000000"/>
                </a:solidFill>
              </a:rPr>
              <a:t>nimitable</a:t>
            </a:r>
          </a:p>
          <a:p>
            <a:pPr marL="1377950" lvl="2" indent="-468313">
              <a:lnSpc>
                <a:spcPct val="90000"/>
              </a:lnSpc>
              <a:buFont typeface="Wingdings" pitchFamily="2" charset="2"/>
              <a:buAutoNum type="arabicPeriod"/>
            </a:pPr>
            <a:r>
              <a:rPr lang="en-US" sz="2800" b="1" dirty="0">
                <a:solidFill>
                  <a:srgbClr val="000000"/>
                </a:solidFill>
              </a:rPr>
              <a:t>N</a:t>
            </a:r>
            <a:r>
              <a:rPr lang="en-US" dirty="0">
                <a:solidFill>
                  <a:srgbClr val="000000"/>
                </a:solidFill>
              </a:rPr>
              <a:t>on-substitutable </a:t>
            </a:r>
          </a:p>
          <a:p>
            <a:pPr marL="1377950" lvl="2" indent="-468313">
              <a:lnSpc>
                <a:spcPct val="90000"/>
              </a:lnSpc>
              <a:buFont typeface="Wingdings" pitchFamily="2" charset="2"/>
              <a:buNone/>
            </a:pPr>
            <a:endParaRPr lang="en-US" dirty="0">
              <a:solidFill>
                <a:schemeClr val="tx1"/>
              </a:solidFill>
            </a:endParaRPr>
          </a:p>
          <a:p>
            <a:pPr marL="1004888" lvl="1" indent="-533400" algn="r">
              <a:lnSpc>
                <a:spcPct val="90000"/>
              </a:lnSpc>
              <a:buFont typeface="Wingdings" pitchFamily="2" charset="2"/>
              <a:buNone/>
            </a:pPr>
            <a:endParaRPr lang="en-US" dirty="0">
              <a:solidFill>
                <a:schemeClr val="tx1"/>
              </a:solidFill>
            </a:endParaRPr>
          </a:p>
          <a:p>
            <a:pPr marL="609600" indent="-609600">
              <a:lnSpc>
                <a:spcPct val="90000"/>
              </a:lnSpc>
              <a:buFont typeface="Wingdings" pitchFamily="2" charset="2"/>
              <a:buNone/>
            </a:pPr>
            <a:endParaRPr lang="en-US" dirty="0">
              <a:solidFill>
                <a:schemeClr val="tx1"/>
              </a:solidFill>
            </a:endParaRPr>
          </a:p>
        </p:txBody>
      </p:sp>
      <p:sp>
        <p:nvSpPr>
          <p:cNvPr id="247812" name="Text Box 4"/>
          <p:cNvSpPr txBox="1">
            <a:spLocks noChangeArrowheads="1"/>
          </p:cNvSpPr>
          <p:nvPr/>
        </p:nvSpPr>
        <p:spPr bwMode="auto">
          <a:xfrm>
            <a:off x="4038600" y="3657600"/>
            <a:ext cx="1520825" cy="588963"/>
          </a:xfrm>
          <a:prstGeom prst="rect">
            <a:avLst/>
          </a:prstGeom>
          <a:solidFill>
            <a:schemeClr val="bg1"/>
          </a:solidFill>
          <a:ln w="9525">
            <a:solidFill>
              <a:srgbClr val="FF3300"/>
            </a:solidFill>
            <a:miter lim="800000"/>
            <a:headEnd/>
            <a:tailEnd/>
          </a:ln>
          <a:effectLst/>
        </p:spPr>
        <p:txBody>
          <a:bodyPr wrap="none">
            <a:spAutoFit/>
          </a:bodyPr>
          <a:lstStyle/>
          <a:p>
            <a:pPr algn="ctr"/>
            <a:r>
              <a:rPr lang="en-US" sz="3200">
                <a:latin typeface="Times New Roman" pitchFamily="18" charset="0"/>
                <a:cs typeface="Arial" charset="0"/>
              </a:rPr>
              <a:t>“VRIN</a:t>
            </a:r>
            <a:r>
              <a:rPr lang="en-US" b="1">
                <a:latin typeface="Times New Roman" pitchFamily="18" charset="0"/>
                <a:cs typeface="Arial" charset="0"/>
              </a:rPr>
              <a:t>”</a:t>
            </a:r>
            <a:endParaRPr lang="en-US" sz="3200">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533400" y="609600"/>
            <a:ext cx="8153400" cy="1143000"/>
          </a:xfrm>
          <a:solidFill>
            <a:schemeClr val="bg1"/>
          </a:solidFill>
        </p:spPr>
        <p:txBody>
          <a:bodyPr/>
          <a:lstStyle/>
          <a:p>
            <a:r>
              <a:rPr lang="en-US" sz="3200" b="1">
                <a:solidFill>
                  <a:schemeClr val="tx1"/>
                </a:solidFill>
              </a:rPr>
              <a:t>Capabilities</a:t>
            </a:r>
            <a:r>
              <a:rPr lang="en-US" sz="2400">
                <a:solidFill>
                  <a:schemeClr val="tx1"/>
                </a:solidFill>
              </a:rPr>
              <a:t> </a:t>
            </a:r>
            <a:r>
              <a:rPr lang="en-US" sz="1600">
                <a:solidFill>
                  <a:schemeClr val="tx1"/>
                </a:solidFill>
              </a:rPr>
              <a:t>(Miller et al., 2002)</a:t>
            </a:r>
          </a:p>
        </p:txBody>
      </p:sp>
      <p:sp>
        <p:nvSpPr>
          <p:cNvPr id="248835" name="Text Box 3"/>
          <p:cNvSpPr txBox="1">
            <a:spLocks noChangeArrowheads="1"/>
          </p:cNvSpPr>
          <p:nvPr/>
        </p:nvSpPr>
        <p:spPr bwMode="auto">
          <a:xfrm>
            <a:off x="381000" y="2057400"/>
            <a:ext cx="8153400" cy="3539430"/>
          </a:xfrm>
          <a:prstGeom prst="rect">
            <a:avLst/>
          </a:prstGeom>
          <a:noFill/>
          <a:ln w="9525">
            <a:noFill/>
            <a:miter lim="800000"/>
            <a:headEnd/>
            <a:tailEnd/>
          </a:ln>
          <a:effectLst/>
        </p:spPr>
        <p:txBody>
          <a:bodyPr>
            <a:spAutoFit/>
          </a:bodyPr>
          <a:lstStyle/>
          <a:p>
            <a:r>
              <a:rPr lang="en-US" dirty="0">
                <a:solidFill>
                  <a:srgbClr val="000000"/>
                </a:solidFill>
                <a:latin typeface="+mn-lt"/>
                <a:cs typeface="Arial" charset="0"/>
              </a:rPr>
              <a:t>“Capabilities are more fundamental than </a:t>
            </a:r>
            <a:r>
              <a:rPr lang="en-US" dirty="0" smtClean="0">
                <a:solidFill>
                  <a:srgbClr val="000000"/>
                </a:solidFill>
                <a:latin typeface="+mn-lt"/>
                <a:cs typeface="Arial" charset="0"/>
              </a:rPr>
              <a:t>resources</a:t>
            </a:r>
            <a:endParaRPr lang="en-US" dirty="0">
              <a:solidFill>
                <a:srgbClr val="000000"/>
              </a:solidFill>
              <a:latin typeface="+mn-lt"/>
              <a:cs typeface="Arial" charset="0"/>
            </a:endParaRPr>
          </a:p>
          <a:p>
            <a:r>
              <a:rPr lang="en-US" dirty="0">
                <a:solidFill>
                  <a:srgbClr val="000000"/>
                </a:solidFill>
                <a:latin typeface="+mn-lt"/>
                <a:cs typeface="Arial" charset="0"/>
              </a:rPr>
              <a:t>they represent </a:t>
            </a:r>
            <a:r>
              <a:rPr lang="en-US" b="1" dirty="0">
                <a:solidFill>
                  <a:srgbClr val="000000"/>
                </a:solidFill>
                <a:latin typeface="+mn-lt"/>
                <a:cs typeface="Arial" charset="0"/>
              </a:rPr>
              <a:t>abilities</a:t>
            </a:r>
            <a:r>
              <a:rPr lang="en-US" dirty="0">
                <a:solidFill>
                  <a:srgbClr val="000000"/>
                </a:solidFill>
                <a:latin typeface="+mn-lt"/>
                <a:cs typeface="Arial" charset="0"/>
              </a:rPr>
              <a:t> </a:t>
            </a:r>
            <a:r>
              <a:rPr lang="en-US" b="1" dirty="0">
                <a:solidFill>
                  <a:srgbClr val="000000"/>
                </a:solidFill>
                <a:latin typeface="+mn-lt"/>
                <a:cs typeface="Arial" charset="0"/>
              </a:rPr>
              <a:t>to create resources </a:t>
            </a:r>
            <a:r>
              <a:rPr lang="en-US" dirty="0">
                <a:solidFill>
                  <a:srgbClr val="000000"/>
                </a:solidFill>
                <a:latin typeface="+mn-lt"/>
                <a:cs typeface="Arial" charset="0"/>
              </a:rPr>
              <a:t>or to make </a:t>
            </a:r>
          </a:p>
          <a:p>
            <a:r>
              <a:rPr lang="en-US" dirty="0">
                <a:solidFill>
                  <a:srgbClr val="000000"/>
                </a:solidFill>
                <a:latin typeface="+mn-lt"/>
                <a:cs typeface="Arial" charset="0"/>
              </a:rPr>
              <a:t>them more valuable or sustainable</a:t>
            </a:r>
            <a:r>
              <a:rPr lang="en-US" dirty="0" smtClean="0">
                <a:solidFill>
                  <a:srgbClr val="000000"/>
                </a:solidFill>
                <a:latin typeface="+mn-lt"/>
                <a:cs typeface="Arial" charset="0"/>
              </a:rPr>
              <a:t>.”</a:t>
            </a:r>
          </a:p>
          <a:p>
            <a:endParaRPr lang="en-US" sz="2800" dirty="0">
              <a:solidFill>
                <a:srgbClr val="000000"/>
              </a:solidFill>
              <a:latin typeface="+mn-lt"/>
              <a:cs typeface="Arial" charset="0"/>
            </a:endParaRPr>
          </a:p>
          <a:p>
            <a:r>
              <a:rPr lang="en-US" dirty="0" smtClean="0">
                <a:solidFill>
                  <a:srgbClr val="000000"/>
                </a:solidFill>
                <a:latin typeface="+mn-lt"/>
                <a:cs typeface="Arial" charset="0"/>
              </a:rPr>
              <a:t>Capabilities:</a:t>
            </a:r>
          </a:p>
          <a:p>
            <a:r>
              <a:rPr lang="en-US" dirty="0" smtClean="0">
                <a:solidFill>
                  <a:srgbClr val="000000"/>
                </a:solidFill>
                <a:latin typeface="+mn-lt"/>
                <a:cs typeface="Arial" charset="0"/>
              </a:rPr>
              <a:t>	include knowledge</a:t>
            </a:r>
            <a:endParaRPr lang="en-US" dirty="0" smtClean="0">
              <a:solidFill>
                <a:srgbClr val="000000"/>
              </a:solidFill>
              <a:latin typeface="+mn-lt"/>
              <a:cs typeface="Arial" charset="0"/>
            </a:endParaRPr>
          </a:p>
          <a:p>
            <a:r>
              <a:rPr lang="en-US" dirty="0" smtClean="0">
                <a:solidFill>
                  <a:srgbClr val="000000"/>
                </a:solidFill>
                <a:latin typeface="+mn-lt"/>
                <a:cs typeface="Arial" charset="0"/>
              </a:rPr>
              <a:t>	innovation</a:t>
            </a:r>
            <a:endParaRPr lang="en-US" dirty="0" smtClean="0">
              <a:solidFill>
                <a:srgbClr val="000000"/>
              </a:solidFill>
              <a:latin typeface="+mn-lt"/>
              <a:cs typeface="Arial" charset="0"/>
            </a:endParaRPr>
          </a:p>
          <a:p>
            <a:r>
              <a:rPr lang="en-US" dirty="0" smtClean="0">
                <a:solidFill>
                  <a:srgbClr val="000000"/>
                </a:solidFill>
                <a:latin typeface="+mn-lt"/>
                <a:cs typeface="Arial" charset="0"/>
              </a:rPr>
              <a:t>	operating </a:t>
            </a:r>
            <a:r>
              <a:rPr lang="en-US" dirty="0">
                <a:solidFill>
                  <a:srgbClr val="000000"/>
                </a:solidFill>
                <a:latin typeface="+mn-lt"/>
                <a:cs typeface="Arial" charset="0"/>
              </a:rPr>
              <a:t>abilities and </a:t>
            </a:r>
            <a:r>
              <a:rPr lang="en-US" dirty="0" smtClean="0">
                <a:solidFill>
                  <a:srgbClr val="000000"/>
                </a:solidFill>
                <a:latin typeface="+mn-lt"/>
                <a:cs typeface="Arial" charset="0"/>
              </a:rPr>
              <a:t>routines</a:t>
            </a:r>
            <a:endParaRPr lang="en-US" dirty="0">
              <a:solidFill>
                <a:srgbClr val="000000"/>
              </a:solidFill>
              <a:latin typeface="+mn-lt"/>
              <a:cs typeface="Arial" charset="0"/>
            </a:endParaRPr>
          </a:p>
          <a:p>
            <a:endParaRPr lang="en-US" sz="2800" dirty="0">
              <a:solidFill>
                <a:srgbClr val="000000"/>
              </a:solidFill>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381000" y="533400"/>
            <a:ext cx="7772400" cy="914400"/>
          </a:xfrm>
          <a:solidFill>
            <a:schemeClr val="bg1"/>
          </a:solidFill>
        </p:spPr>
        <p:txBody>
          <a:bodyPr>
            <a:normAutofit fontScale="90000"/>
          </a:bodyPr>
          <a:lstStyle/>
          <a:p>
            <a:pPr algn="ctr"/>
            <a:r>
              <a:rPr lang="en-US" sz="3200" dirty="0">
                <a:solidFill>
                  <a:schemeClr val="tx1"/>
                </a:solidFill>
              </a:rPr>
              <a:t>Resources and </a:t>
            </a:r>
            <a:r>
              <a:rPr lang="en-US" sz="3200" dirty="0" smtClean="0">
                <a:solidFill>
                  <a:schemeClr val="tx1"/>
                </a:solidFill>
              </a:rPr>
              <a:t>Capabilities for Volkswagen: </a:t>
            </a:r>
            <a:r>
              <a:rPr lang="en-US" sz="1600" dirty="0">
                <a:solidFill>
                  <a:schemeClr val="tx1"/>
                </a:solidFill>
              </a:rPr>
              <a:t>(Source: Grant, 2002: 162)</a:t>
            </a:r>
            <a:r>
              <a:rPr lang="en-US" sz="3200" dirty="0">
                <a:solidFill>
                  <a:schemeClr val="tx1"/>
                </a:solidFill>
              </a:rPr>
              <a:t> </a:t>
            </a:r>
            <a:endParaRPr lang="en-US" sz="1600" dirty="0">
              <a:solidFill>
                <a:schemeClr val="tx1"/>
              </a:solidFill>
            </a:endParaRPr>
          </a:p>
        </p:txBody>
      </p:sp>
      <p:graphicFrame>
        <p:nvGraphicFramePr>
          <p:cNvPr id="249907" name="Group 51"/>
          <p:cNvGraphicFramePr>
            <a:graphicFrameLocks noGrp="1"/>
          </p:cNvGraphicFramePr>
          <p:nvPr>
            <p:ph type="tbl" idx="1"/>
            <p:extLst>
              <p:ext uri="{D42A27DB-BD31-4B8C-83A1-F6EECF244321}">
                <p14:modId xmlns:p14="http://schemas.microsoft.com/office/powerpoint/2010/main" val="1873377618"/>
              </p:ext>
            </p:extLst>
          </p:nvPr>
        </p:nvGraphicFramePr>
        <p:xfrm>
          <a:off x="457200" y="1828800"/>
          <a:ext cx="8229600" cy="4302128"/>
        </p:xfrm>
        <a:graphic>
          <a:graphicData uri="http://schemas.openxmlformats.org/drawingml/2006/table">
            <a:tbl>
              <a:tblPr/>
              <a:tblGrid>
                <a:gridCol w="2209800"/>
                <a:gridCol w="1905000"/>
                <a:gridCol w="2057400"/>
                <a:gridCol w="2057400"/>
              </a:tblGrid>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chemeClr val="hlink"/>
                          </a:solidFill>
                          <a:effectLst/>
                          <a:latin typeface="Arial" charset="0"/>
                          <a:cs typeface="Times New Roman" pitchFamily="18" charset="0"/>
                        </a:rPr>
                        <a:t>Res</a:t>
                      </a:r>
                      <a:r>
                        <a:rPr kumimoji="0" lang="en-US" sz="1800" b="0" i="0" u="none" strike="noStrike" cap="none" normalizeH="0" baseline="0" dirty="0" smtClean="0">
                          <a:ln>
                            <a:noFill/>
                          </a:ln>
                          <a:solidFill>
                            <a:srgbClr val="003366"/>
                          </a:solidFill>
                          <a:effectLst/>
                          <a:latin typeface="Arial" charset="0"/>
                          <a:cs typeface="Times New Roman" pitchFamily="18" charset="0"/>
                        </a:rPr>
                        <a:t>./</a:t>
                      </a:r>
                      <a:r>
                        <a:rPr kumimoji="0" lang="en-US" sz="1800" b="1" i="0" u="none" strike="noStrike" cap="none" normalizeH="0" baseline="0" dirty="0" smtClean="0">
                          <a:ln>
                            <a:noFill/>
                          </a:ln>
                          <a:solidFill>
                            <a:schemeClr val="bg1"/>
                          </a:solidFill>
                          <a:effectLst/>
                          <a:latin typeface="Arial" charset="0"/>
                          <a:cs typeface="Times New Roman" pitchFamily="18" charset="0"/>
                        </a:rPr>
                        <a:t>Cap.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VW 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Comment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smtClean="0">
                          <a:ln>
                            <a:noFill/>
                          </a:ln>
                          <a:solidFill>
                            <a:srgbClr val="003366"/>
                          </a:solidFill>
                          <a:effectLst/>
                          <a:latin typeface="Arial" charset="0"/>
                          <a:cs typeface="Times New Roman" pitchFamily="18" charset="0"/>
                        </a:rPr>
                        <a:t>VW’s capital investments during recent yrs. Exceed op. cash flows.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65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Technology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smtClean="0">
                          <a:ln>
                            <a:noFill/>
                          </a:ln>
                          <a:solidFill>
                            <a:srgbClr val="003366"/>
                          </a:solidFill>
                          <a:effectLst/>
                          <a:latin typeface="Arial" charset="0"/>
                          <a:cs typeface="Times New Roman" pitchFamily="18" charset="0"/>
                        </a:rPr>
                        <a:t>VW not a leader in car science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Distribution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dirty="0" smtClean="0">
                          <a:ln>
                            <a:noFill/>
                          </a:ln>
                          <a:solidFill>
                            <a:srgbClr val="003366"/>
                          </a:solidFill>
                          <a:effectLst/>
                          <a:latin typeface="Arial" charset="0"/>
                          <a:cs typeface="Times New Roman" pitchFamily="18" charset="0"/>
                        </a:rPr>
                        <a:t>Dealership less </a:t>
                      </a:r>
                      <a:r>
                        <a:rPr kumimoji="0" lang="en-US" sz="900" b="0" i="0" u="none" strike="noStrike" cap="none" normalizeH="0" baseline="0" dirty="0" smtClean="0">
                          <a:ln>
                            <a:noFill/>
                          </a:ln>
                          <a:solidFill>
                            <a:srgbClr val="003366"/>
                          </a:solidFill>
                          <a:effectLst/>
                          <a:latin typeface="Arial" charset="0"/>
                          <a:cs typeface="Times New Roman" pitchFamily="18" charset="0"/>
                        </a:rPr>
                        <a:t>geography </a:t>
                      </a:r>
                      <a:r>
                        <a:rPr kumimoji="0" lang="en-US" sz="900" b="0" i="0" u="none" strike="noStrike" cap="none" normalizeH="0" baseline="0" dirty="0" smtClean="0">
                          <a:ln>
                            <a:noFill/>
                          </a:ln>
                          <a:solidFill>
                            <a:srgbClr val="003366"/>
                          </a:solidFill>
                          <a:effectLst/>
                          <a:latin typeface="Arial" charset="0"/>
                          <a:cs typeface="Times New Roman" pitchFamily="18" charset="0"/>
                        </a:rPr>
                        <a:t>dispersed than Ford, GM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Product Dev.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smtClean="0">
                          <a:ln>
                            <a:noFill/>
                          </a:ln>
                          <a:solidFill>
                            <a:srgbClr val="003366"/>
                          </a:solidFill>
                          <a:effectLst/>
                          <a:latin typeface="Arial" charset="0"/>
                          <a:cs typeface="Times New Roman" pitchFamily="18" charset="0"/>
                        </a:rPr>
                        <a:t>Traditional Weakness of VW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R&amp;D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dirty="0" smtClean="0">
                          <a:ln>
                            <a:noFill/>
                          </a:ln>
                          <a:solidFill>
                            <a:srgbClr val="003366"/>
                          </a:solidFill>
                          <a:effectLst/>
                          <a:latin typeface="Arial" charset="0"/>
                          <a:cs typeface="Times New Roman" pitchFamily="18" charset="0"/>
                        </a:rPr>
                        <a:t>Comparative strength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65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Govt. Rel.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900" b="0" i="0" u="none" strike="noStrike" cap="none" normalizeH="0" baseline="0" dirty="0" smtClean="0">
                          <a:ln>
                            <a:noFill/>
                          </a:ln>
                          <a:solidFill>
                            <a:srgbClr val="003366"/>
                          </a:solidFill>
                          <a:effectLst/>
                          <a:latin typeface="Arial" charset="0"/>
                          <a:cs typeface="Times New Roman" pitchFamily="18" charset="0"/>
                        </a:rPr>
                        <a:t>Important in emerging markets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9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9906" name="Text Box 50"/>
          <p:cNvSpPr txBox="1">
            <a:spLocks noChangeArrowheads="1"/>
          </p:cNvSpPr>
          <p:nvPr/>
        </p:nvSpPr>
        <p:spPr bwMode="auto">
          <a:xfrm>
            <a:off x="457200" y="5943600"/>
            <a:ext cx="5380960" cy="646331"/>
          </a:xfrm>
          <a:prstGeom prst="rect">
            <a:avLst/>
          </a:prstGeom>
          <a:noFill/>
          <a:ln w="9525">
            <a:noFill/>
            <a:miter lim="800000"/>
            <a:headEnd/>
            <a:tailEnd/>
          </a:ln>
          <a:effectLst/>
        </p:spPr>
        <p:txBody>
          <a:bodyPr wrap="none">
            <a:spAutoFit/>
          </a:bodyPr>
          <a:lstStyle/>
          <a:p>
            <a:r>
              <a:rPr lang="en-US" sz="1800" dirty="0">
                <a:solidFill>
                  <a:schemeClr val="bg1"/>
                </a:solidFill>
                <a:latin typeface="Times New Roman" pitchFamily="18" charset="0"/>
                <a:cs typeface="Arial" charset="0"/>
              </a:rPr>
              <a:t>Note: compared to GM, Ford, Toyota, Honda, Chrysler, </a:t>
            </a:r>
            <a:endParaRPr lang="en-US" sz="1800" dirty="0" smtClean="0">
              <a:solidFill>
                <a:schemeClr val="bg1"/>
              </a:solidFill>
              <a:latin typeface="Times New Roman" pitchFamily="18" charset="0"/>
              <a:cs typeface="Arial" charset="0"/>
            </a:endParaRPr>
          </a:p>
          <a:p>
            <a:r>
              <a:rPr lang="en-US" sz="1800" dirty="0" smtClean="0">
                <a:solidFill>
                  <a:schemeClr val="bg1"/>
                </a:solidFill>
                <a:latin typeface="Times New Roman" pitchFamily="18" charset="0"/>
                <a:cs typeface="Arial" charset="0"/>
              </a:rPr>
              <a:t>Nisan</a:t>
            </a:r>
            <a:r>
              <a:rPr lang="en-US" sz="1800" dirty="0">
                <a:solidFill>
                  <a:schemeClr val="bg1"/>
                </a:solidFill>
                <a:latin typeface="Times New Roman" pitchFamily="18" charset="0"/>
                <a:cs typeface="Arial" charset="0"/>
              </a:rPr>
              <a:t>, Fiat, and </a:t>
            </a:r>
            <a:r>
              <a:rPr lang="en-US" sz="1800" dirty="0" smtClean="0">
                <a:solidFill>
                  <a:schemeClr val="bg1"/>
                </a:solidFill>
                <a:latin typeface="Times New Roman" pitchFamily="18" charset="0"/>
                <a:cs typeface="Arial" charset="0"/>
              </a:rPr>
              <a:t>(Peugeot-Citron) PSA</a:t>
            </a:r>
            <a:r>
              <a:rPr lang="en-US" sz="1800" dirty="0">
                <a:solidFill>
                  <a:schemeClr val="bg1"/>
                </a:solidFill>
                <a:latin typeface="Times New Roman" pitchFamily="18" charset="0"/>
                <a:cs typeface="Arial"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81000" y="533400"/>
            <a:ext cx="7772400" cy="914400"/>
          </a:xfrm>
          <a:solidFill>
            <a:schemeClr val="bg1"/>
          </a:solidFill>
        </p:spPr>
        <p:txBody>
          <a:bodyPr>
            <a:normAutofit fontScale="90000"/>
          </a:bodyPr>
          <a:lstStyle/>
          <a:p>
            <a:r>
              <a:rPr lang="en-US" sz="3200" dirty="0" smtClean="0">
                <a:solidFill>
                  <a:schemeClr val="tx1"/>
                </a:solidFill>
              </a:rPr>
              <a:t>Assignment 3: </a:t>
            </a:r>
            <a:r>
              <a:rPr lang="en-US" sz="3200" dirty="0" smtClean="0">
                <a:solidFill>
                  <a:schemeClr val="tx1"/>
                </a:solidFill>
              </a:rPr>
              <a:t>What are the possible Resources </a:t>
            </a:r>
            <a:r>
              <a:rPr lang="en-US" sz="3200" dirty="0">
                <a:solidFill>
                  <a:schemeClr val="tx1"/>
                </a:solidFill>
              </a:rPr>
              <a:t>and </a:t>
            </a:r>
            <a:r>
              <a:rPr lang="en-US" sz="3200" dirty="0" smtClean="0">
                <a:solidFill>
                  <a:schemeClr val="tx1"/>
                </a:solidFill>
              </a:rPr>
              <a:t>Capabilities for Westjet</a:t>
            </a:r>
            <a:endParaRPr lang="en-US" sz="1600" dirty="0">
              <a:solidFill>
                <a:schemeClr val="tx1"/>
              </a:solidFill>
            </a:endParaRPr>
          </a:p>
        </p:txBody>
      </p:sp>
      <p:graphicFrame>
        <p:nvGraphicFramePr>
          <p:cNvPr id="250883" name="Group 3"/>
          <p:cNvGraphicFramePr>
            <a:graphicFrameLocks noGrp="1"/>
          </p:cNvGraphicFramePr>
          <p:nvPr>
            <p:ph type="tbl" idx="1"/>
            <p:extLst>
              <p:ext uri="{D42A27DB-BD31-4B8C-83A1-F6EECF244321}">
                <p14:modId xmlns:p14="http://schemas.microsoft.com/office/powerpoint/2010/main" val="899314374"/>
              </p:ext>
            </p:extLst>
          </p:nvPr>
        </p:nvGraphicFramePr>
        <p:xfrm>
          <a:off x="457200" y="1828800"/>
          <a:ext cx="8229600" cy="4302128"/>
        </p:xfrm>
        <a:graphic>
          <a:graphicData uri="http://schemas.openxmlformats.org/drawingml/2006/table">
            <a:tbl>
              <a:tblPr/>
              <a:tblGrid>
                <a:gridCol w="2209800"/>
                <a:gridCol w="1905000"/>
                <a:gridCol w="2057400"/>
                <a:gridCol w="2057400"/>
              </a:tblGrid>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chemeClr val="hlink"/>
                          </a:solidFill>
                          <a:effectLst/>
                          <a:latin typeface="Arial" charset="0"/>
                          <a:cs typeface="Times New Roman" pitchFamily="18" charset="0"/>
                        </a:rPr>
                        <a:t>Res</a:t>
                      </a:r>
                      <a:r>
                        <a:rPr kumimoji="0" lang="en-US" sz="1800" b="0" i="0" u="none" strike="noStrike" cap="none" normalizeH="0" baseline="0" dirty="0" smtClean="0">
                          <a:ln>
                            <a:noFill/>
                          </a:ln>
                          <a:solidFill>
                            <a:srgbClr val="003366"/>
                          </a:solidFill>
                          <a:effectLst/>
                          <a:latin typeface="Arial" charset="0"/>
                          <a:cs typeface="Times New Roman" pitchFamily="18" charset="0"/>
                        </a:rPr>
                        <a:t>       /         </a:t>
                      </a:r>
                      <a:r>
                        <a:rPr kumimoji="0" lang="en-US" sz="1800" b="1" i="0" u="none" strike="noStrike" cap="none" normalizeH="0" baseline="0" dirty="0" smtClean="0">
                          <a:ln>
                            <a:noFill/>
                          </a:ln>
                          <a:solidFill>
                            <a:schemeClr val="bg1"/>
                          </a:solidFill>
                          <a:effectLst/>
                          <a:latin typeface="Arial" charset="0"/>
                          <a:cs typeface="Times New Roman" pitchFamily="18" charset="0"/>
                        </a:rPr>
                        <a:t>Cap</a:t>
                      </a:r>
                      <a:endParaRPr kumimoji="0" lang="en-US" sz="1800" b="1" i="0" u="none" strike="noStrike" cap="none" normalizeH="0" baseline="0" dirty="0" smtClean="0">
                        <a:ln>
                          <a:noFill/>
                        </a:ln>
                        <a:solidFill>
                          <a:schemeClr val="bg1"/>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Importance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WJ 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Comment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65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65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9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85000"/>
                      </a:schemeClr>
                    </a:solidFill>
                  </a:tcPr>
                </a:tc>
              </a:tr>
              <a:tr h="538163">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9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0930" name="Text Box 50"/>
          <p:cNvSpPr txBox="1">
            <a:spLocks noChangeArrowheads="1"/>
          </p:cNvSpPr>
          <p:nvPr/>
        </p:nvSpPr>
        <p:spPr bwMode="auto">
          <a:xfrm>
            <a:off x="457200" y="6248400"/>
            <a:ext cx="6741333" cy="369332"/>
          </a:xfrm>
          <a:prstGeom prst="rect">
            <a:avLst/>
          </a:prstGeom>
          <a:noFill/>
          <a:ln w="9525">
            <a:noFill/>
            <a:miter lim="800000"/>
            <a:headEnd/>
            <a:tailEnd/>
          </a:ln>
          <a:effectLst/>
        </p:spPr>
        <p:txBody>
          <a:bodyPr wrap="none">
            <a:spAutoFit/>
          </a:bodyPr>
          <a:lstStyle/>
          <a:p>
            <a:r>
              <a:rPr lang="en-US" sz="1800" dirty="0">
                <a:solidFill>
                  <a:schemeClr val="bg1"/>
                </a:solidFill>
                <a:latin typeface="Times New Roman" pitchFamily="18" charset="0"/>
                <a:cs typeface="Arial" charset="0"/>
              </a:rPr>
              <a:t>Note: compared </a:t>
            </a:r>
            <a:r>
              <a:rPr lang="en-US" sz="1800" dirty="0" smtClean="0">
                <a:solidFill>
                  <a:schemeClr val="bg1"/>
                </a:solidFill>
                <a:latin typeface="Times New Roman" pitchFamily="18" charset="0"/>
                <a:cs typeface="Arial" charset="0"/>
              </a:rPr>
              <a:t>to say: </a:t>
            </a:r>
            <a:r>
              <a:rPr lang="en-US" sz="1800" dirty="0" smtClean="0">
                <a:solidFill>
                  <a:schemeClr val="bg1"/>
                </a:solidFill>
                <a:latin typeface="Times New Roman" pitchFamily="18" charset="0"/>
                <a:cs typeface="Arial" charset="0"/>
              </a:rPr>
              <a:t>Air Canada, United Airlines, Southwest, Virgin</a:t>
            </a:r>
            <a:endParaRPr lang="en-US" sz="1800" dirty="0">
              <a:solidFill>
                <a:schemeClr val="bg1"/>
              </a:solidFill>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381000"/>
            <a:ext cx="7772400" cy="914400"/>
          </a:xfrm>
          <a:solidFill>
            <a:schemeClr val="bg1"/>
          </a:solidFill>
        </p:spPr>
        <p:txBody>
          <a:bodyPr/>
          <a:lstStyle/>
          <a:p>
            <a:r>
              <a:rPr lang="en-CA" sz="2400" b="1" dirty="0">
                <a:solidFill>
                  <a:schemeClr val="tx1"/>
                </a:solidFill>
              </a:rPr>
              <a:t>Strategy Map of Southwest Business </a:t>
            </a:r>
            <a:r>
              <a:rPr lang="en-CA" sz="2400" b="1" dirty="0" smtClean="0">
                <a:solidFill>
                  <a:schemeClr val="tx1"/>
                </a:solidFill>
              </a:rPr>
              <a:t>Model</a:t>
            </a:r>
            <a:endParaRPr lang="en-CA" sz="1000" b="1" dirty="0">
              <a:solidFill>
                <a:schemeClr val="tx1"/>
              </a:solidFill>
            </a:endParaRPr>
          </a:p>
        </p:txBody>
      </p:sp>
      <p:sp>
        <p:nvSpPr>
          <p:cNvPr id="186371" name="Text Box 3"/>
          <p:cNvSpPr txBox="1">
            <a:spLocks noChangeArrowheads="1"/>
          </p:cNvSpPr>
          <p:nvPr/>
        </p:nvSpPr>
        <p:spPr bwMode="auto">
          <a:xfrm>
            <a:off x="669925" y="2170113"/>
            <a:ext cx="1978025" cy="376237"/>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Secondary Airports</a:t>
            </a:r>
          </a:p>
        </p:txBody>
      </p:sp>
      <p:sp>
        <p:nvSpPr>
          <p:cNvPr id="186372" name="Text Box 4"/>
          <p:cNvSpPr txBox="1">
            <a:spLocks noChangeArrowheads="1"/>
          </p:cNvSpPr>
          <p:nvPr/>
        </p:nvSpPr>
        <p:spPr bwMode="auto">
          <a:xfrm>
            <a:off x="1812925" y="2932113"/>
            <a:ext cx="1660525" cy="376237"/>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Less congestion</a:t>
            </a:r>
          </a:p>
        </p:txBody>
      </p:sp>
      <p:sp>
        <p:nvSpPr>
          <p:cNvPr id="186373" name="Text Box 5"/>
          <p:cNvSpPr txBox="1">
            <a:spLocks noChangeArrowheads="1"/>
          </p:cNvSpPr>
          <p:nvPr/>
        </p:nvSpPr>
        <p:spPr bwMode="auto">
          <a:xfrm>
            <a:off x="1203325" y="3541713"/>
            <a:ext cx="1882775" cy="376237"/>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Lower airport fees</a:t>
            </a:r>
          </a:p>
        </p:txBody>
      </p:sp>
      <p:sp>
        <p:nvSpPr>
          <p:cNvPr id="186374" name="Text Box 6"/>
          <p:cNvSpPr txBox="1">
            <a:spLocks noChangeArrowheads="1"/>
          </p:cNvSpPr>
          <p:nvPr/>
        </p:nvSpPr>
        <p:spPr bwMode="auto">
          <a:xfrm>
            <a:off x="1355725" y="4456113"/>
            <a:ext cx="1819275" cy="376237"/>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No assigned seats</a:t>
            </a:r>
          </a:p>
        </p:txBody>
      </p:sp>
      <p:sp>
        <p:nvSpPr>
          <p:cNvPr id="186375" name="Text Box 7"/>
          <p:cNvSpPr txBox="1">
            <a:spLocks noChangeArrowheads="1"/>
          </p:cNvSpPr>
          <p:nvPr/>
        </p:nvSpPr>
        <p:spPr bwMode="auto">
          <a:xfrm>
            <a:off x="2270125" y="5141913"/>
            <a:ext cx="1063625" cy="376237"/>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No meals</a:t>
            </a:r>
          </a:p>
        </p:txBody>
      </p:sp>
      <p:sp>
        <p:nvSpPr>
          <p:cNvPr id="186376" name="Text Box 8"/>
          <p:cNvSpPr txBox="1">
            <a:spLocks noChangeArrowheads="1"/>
          </p:cNvSpPr>
          <p:nvPr/>
        </p:nvSpPr>
        <p:spPr bwMode="auto">
          <a:xfrm>
            <a:off x="2498725" y="5751513"/>
            <a:ext cx="2181225" cy="650875"/>
          </a:xfrm>
          <a:prstGeom prst="rect">
            <a:avLst/>
          </a:prstGeom>
          <a:solidFill>
            <a:srgbClr val="EAEAEA"/>
          </a:solidFill>
          <a:ln w="9525">
            <a:solidFill>
              <a:srgbClr val="000000"/>
            </a:solidFill>
            <a:miter lim="800000"/>
            <a:headEnd/>
            <a:tailEnd/>
          </a:ln>
          <a:effectLst/>
        </p:spPr>
        <p:txBody>
          <a:bodyPr wrap="none">
            <a:spAutoFit/>
          </a:bodyPr>
          <a:lstStyle/>
          <a:p>
            <a:r>
              <a:rPr lang="en-CA" sz="1800" b="1">
                <a:solidFill>
                  <a:srgbClr val="000000"/>
                </a:solidFill>
                <a:latin typeface="Times New Roman" pitchFamily="18" charset="0"/>
                <a:cs typeface="Arial" charset="0"/>
              </a:rPr>
              <a:t>Target leisure. Price</a:t>
            </a:r>
          </a:p>
          <a:p>
            <a:r>
              <a:rPr lang="en-CA" sz="1800" b="1">
                <a:solidFill>
                  <a:srgbClr val="000000"/>
                </a:solidFill>
                <a:latin typeface="Times New Roman" pitchFamily="18" charset="0"/>
                <a:cs typeface="Arial" charset="0"/>
              </a:rPr>
              <a:t>sensitive travellers</a:t>
            </a:r>
          </a:p>
        </p:txBody>
      </p:sp>
      <p:sp>
        <p:nvSpPr>
          <p:cNvPr id="186377" name="Text Box 9"/>
          <p:cNvSpPr txBox="1">
            <a:spLocks noChangeArrowheads="1"/>
          </p:cNvSpPr>
          <p:nvPr/>
        </p:nvSpPr>
        <p:spPr bwMode="auto">
          <a:xfrm>
            <a:off x="5943600" y="2209800"/>
            <a:ext cx="2130425" cy="376238"/>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Motivated workforce</a:t>
            </a:r>
          </a:p>
        </p:txBody>
      </p:sp>
      <p:sp>
        <p:nvSpPr>
          <p:cNvPr id="186378" name="Text Box 10"/>
          <p:cNvSpPr txBox="1">
            <a:spLocks noChangeArrowheads="1"/>
          </p:cNvSpPr>
          <p:nvPr/>
        </p:nvSpPr>
        <p:spPr bwMode="auto">
          <a:xfrm>
            <a:off x="6994525" y="2703513"/>
            <a:ext cx="1962150" cy="366712"/>
          </a:xfrm>
          <a:prstGeom prst="rect">
            <a:avLst/>
          </a:prstGeom>
          <a:noFill/>
          <a:ln w="9525">
            <a:noFill/>
            <a:miter lim="800000"/>
            <a:headEnd/>
            <a:tailEnd/>
          </a:ln>
          <a:effectLst/>
        </p:spPr>
        <p:txBody>
          <a:bodyPr wrap="none">
            <a:spAutoFit/>
          </a:bodyPr>
          <a:lstStyle/>
          <a:p>
            <a:r>
              <a:rPr lang="en-CA" sz="1800">
                <a:latin typeface="Times New Roman" pitchFamily="18" charset="0"/>
                <a:cs typeface="Arial" charset="0"/>
              </a:rPr>
              <a:t>Flexible work rules</a:t>
            </a:r>
          </a:p>
        </p:txBody>
      </p:sp>
      <p:sp>
        <p:nvSpPr>
          <p:cNvPr id="186379" name="Text Box 11"/>
          <p:cNvSpPr txBox="1">
            <a:spLocks noChangeArrowheads="1"/>
          </p:cNvSpPr>
          <p:nvPr/>
        </p:nvSpPr>
        <p:spPr bwMode="auto">
          <a:xfrm>
            <a:off x="5470525" y="3084513"/>
            <a:ext cx="1990725" cy="376237"/>
          </a:xfrm>
          <a:prstGeom prst="rect">
            <a:avLst/>
          </a:prstGeom>
          <a:solidFill>
            <a:srgbClr val="EAEAEA"/>
          </a:solidFill>
          <a:ln w="9525">
            <a:solidFill>
              <a:srgbClr val="000000"/>
            </a:solidFill>
            <a:miter lim="800000"/>
            <a:headEnd/>
            <a:tailEnd/>
          </a:ln>
          <a:effectLst/>
        </p:spPr>
        <p:txBody>
          <a:bodyPr wrap="none">
            <a:spAutoFit/>
          </a:bodyPr>
          <a:lstStyle/>
          <a:p>
            <a:r>
              <a:rPr lang="en-CA" sz="1800" b="1" dirty="0">
                <a:solidFill>
                  <a:srgbClr val="000000"/>
                </a:solidFill>
                <a:latin typeface="Times New Roman" pitchFamily="18" charset="0"/>
                <a:cs typeface="Arial" charset="0"/>
              </a:rPr>
              <a:t>Rapid turnaround</a:t>
            </a:r>
          </a:p>
        </p:txBody>
      </p:sp>
      <p:sp>
        <p:nvSpPr>
          <p:cNvPr id="186380" name="Text Box 12"/>
          <p:cNvSpPr txBox="1">
            <a:spLocks noChangeArrowheads="1"/>
          </p:cNvSpPr>
          <p:nvPr/>
        </p:nvSpPr>
        <p:spPr bwMode="auto">
          <a:xfrm>
            <a:off x="7223125" y="3846513"/>
            <a:ext cx="1495425" cy="650875"/>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Single aircraft</a:t>
            </a:r>
          </a:p>
          <a:p>
            <a:r>
              <a:rPr lang="en-CA" sz="1800">
                <a:solidFill>
                  <a:srgbClr val="000000"/>
                </a:solidFill>
                <a:latin typeface="Times New Roman" pitchFamily="18" charset="0"/>
                <a:cs typeface="Arial" charset="0"/>
              </a:rPr>
              <a:t>type</a:t>
            </a:r>
          </a:p>
        </p:txBody>
      </p:sp>
      <p:sp>
        <p:nvSpPr>
          <p:cNvPr id="186381" name="Text Box 13"/>
          <p:cNvSpPr txBox="1">
            <a:spLocks noChangeArrowheads="1"/>
          </p:cNvSpPr>
          <p:nvPr/>
        </p:nvSpPr>
        <p:spPr bwMode="auto">
          <a:xfrm>
            <a:off x="5775325" y="4456113"/>
            <a:ext cx="1425575" cy="650875"/>
          </a:xfrm>
          <a:prstGeom prst="rect">
            <a:avLst/>
          </a:prstGeom>
          <a:noFill/>
          <a:ln w="9525">
            <a:solidFill>
              <a:srgbClr val="000000"/>
            </a:solidFill>
            <a:miter lim="800000"/>
            <a:headEnd/>
            <a:tailEnd/>
          </a:ln>
          <a:effectLst/>
        </p:spPr>
        <p:txBody>
          <a:bodyPr wrap="none">
            <a:spAutoFit/>
          </a:bodyPr>
          <a:lstStyle/>
          <a:p>
            <a:r>
              <a:rPr lang="en-CA" sz="1800" dirty="0">
                <a:solidFill>
                  <a:srgbClr val="000000"/>
                </a:solidFill>
                <a:latin typeface="Times New Roman" pitchFamily="18" charset="0"/>
                <a:cs typeface="Arial" charset="0"/>
              </a:rPr>
              <a:t>High aircraft </a:t>
            </a:r>
          </a:p>
          <a:p>
            <a:r>
              <a:rPr lang="en-CA" sz="1800" dirty="0">
                <a:solidFill>
                  <a:srgbClr val="000000"/>
                </a:solidFill>
                <a:latin typeface="Times New Roman" pitchFamily="18" charset="0"/>
                <a:cs typeface="Arial" charset="0"/>
              </a:rPr>
              <a:t>utilization</a:t>
            </a:r>
          </a:p>
        </p:txBody>
      </p:sp>
      <p:sp>
        <p:nvSpPr>
          <p:cNvPr id="186382" name="Text Box 14"/>
          <p:cNvSpPr txBox="1">
            <a:spLocks noChangeArrowheads="1"/>
          </p:cNvSpPr>
          <p:nvPr/>
        </p:nvSpPr>
        <p:spPr bwMode="auto">
          <a:xfrm>
            <a:off x="6080125" y="5370513"/>
            <a:ext cx="1133475" cy="650875"/>
          </a:xfrm>
          <a:prstGeom prst="rect">
            <a:avLst/>
          </a:prstGeom>
          <a:solidFill>
            <a:srgbClr val="EAEAEA"/>
          </a:solidFill>
          <a:ln w="9525">
            <a:solidFill>
              <a:srgbClr val="000000"/>
            </a:solidFill>
            <a:miter lim="800000"/>
            <a:headEnd/>
            <a:tailEnd/>
          </a:ln>
          <a:effectLst/>
        </p:spPr>
        <p:txBody>
          <a:bodyPr wrap="none">
            <a:spAutoFit/>
          </a:bodyPr>
          <a:lstStyle/>
          <a:p>
            <a:r>
              <a:rPr lang="en-CA" sz="1800" b="1">
                <a:solidFill>
                  <a:srgbClr val="000000"/>
                </a:solidFill>
                <a:latin typeface="Times New Roman" pitchFamily="18" charset="0"/>
                <a:cs typeface="Arial" charset="0"/>
              </a:rPr>
              <a:t>Low cost</a:t>
            </a:r>
          </a:p>
          <a:p>
            <a:r>
              <a:rPr lang="en-CA" sz="1800" b="1">
                <a:solidFill>
                  <a:srgbClr val="000000"/>
                </a:solidFill>
                <a:latin typeface="Times New Roman" pitchFamily="18" charset="0"/>
                <a:cs typeface="Arial" charset="0"/>
              </a:rPr>
              <a:t>operation</a:t>
            </a:r>
          </a:p>
        </p:txBody>
      </p:sp>
      <p:sp>
        <p:nvSpPr>
          <p:cNvPr id="186383" name="Text Box 15"/>
          <p:cNvSpPr txBox="1">
            <a:spLocks noChangeArrowheads="1"/>
          </p:cNvSpPr>
          <p:nvPr/>
        </p:nvSpPr>
        <p:spPr bwMode="auto">
          <a:xfrm>
            <a:off x="7908925" y="5675313"/>
            <a:ext cx="1041400" cy="641350"/>
          </a:xfrm>
          <a:prstGeom prst="rect">
            <a:avLst/>
          </a:prstGeom>
          <a:noFill/>
          <a:ln w="9525">
            <a:noFill/>
            <a:miter lim="800000"/>
            <a:headEnd/>
            <a:tailEnd/>
          </a:ln>
          <a:effectLst/>
        </p:spPr>
        <p:txBody>
          <a:bodyPr wrap="none">
            <a:spAutoFit/>
          </a:bodyPr>
          <a:lstStyle/>
          <a:p>
            <a:r>
              <a:rPr lang="en-CA" sz="1800">
                <a:latin typeface="Times New Roman" pitchFamily="18" charset="0"/>
                <a:cs typeface="Arial" charset="0"/>
              </a:rPr>
              <a:t>No travel</a:t>
            </a:r>
          </a:p>
          <a:p>
            <a:r>
              <a:rPr lang="en-CA" sz="1800">
                <a:latin typeface="Times New Roman" pitchFamily="18" charset="0"/>
                <a:cs typeface="Arial" charset="0"/>
              </a:rPr>
              <a:t>agents</a:t>
            </a:r>
          </a:p>
        </p:txBody>
      </p:sp>
      <p:sp>
        <p:nvSpPr>
          <p:cNvPr id="186384" name="Text Box 16"/>
          <p:cNvSpPr txBox="1">
            <a:spLocks noChangeArrowheads="1"/>
          </p:cNvSpPr>
          <p:nvPr/>
        </p:nvSpPr>
        <p:spPr bwMode="auto">
          <a:xfrm>
            <a:off x="6308725" y="6284913"/>
            <a:ext cx="1114425" cy="376237"/>
          </a:xfrm>
          <a:prstGeom prst="rect">
            <a:avLst/>
          </a:prstGeom>
          <a:solidFill>
            <a:schemeClr val="tx1"/>
          </a:solid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Low fares</a:t>
            </a:r>
          </a:p>
        </p:txBody>
      </p:sp>
      <p:sp>
        <p:nvSpPr>
          <p:cNvPr id="186385" name="Line 17"/>
          <p:cNvSpPr>
            <a:spLocks noChangeShapeType="1"/>
          </p:cNvSpPr>
          <p:nvPr/>
        </p:nvSpPr>
        <p:spPr bwMode="auto">
          <a:xfrm flipH="1">
            <a:off x="6248400" y="2590800"/>
            <a:ext cx="152400" cy="493714"/>
          </a:xfrm>
          <a:prstGeom prst="line">
            <a:avLst/>
          </a:prstGeom>
          <a:noFill/>
          <a:ln w="9525">
            <a:solidFill>
              <a:srgbClr val="000000"/>
            </a:solidFill>
            <a:round/>
            <a:headEnd/>
            <a:tailEnd type="triangle" w="med" len="med"/>
          </a:ln>
          <a:effectLst/>
        </p:spPr>
        <p:txBody>
          <a:bodyPr/>
          <a:lstStyle/>
          <a:p>
            <a:endParaRPr lang="en-CA"/>
          </a:p>
        </p:txBody>
      </p:sp>
      <p:sp>
        <p:nvSpPr>
          <p:cNvPr id="186386" name="Line 18"/>
          <p:cNvSpPr>
            <a:spLocks noChangeShapeType="1"/>
          </p:cNvSpPr>
          <p:nvPr/>
        </p:nvSpPr>
        <p:spPr bwMode="auto">
          <a:xfrm>
            <a:off x="3473449" y="3084514"/>
            <a:ext cx="1967165" cy="188118"/>
          </a:xfrm>
          <a:prstGeom prst="line">
            <a:avLst/>
          </a:prstGeom>
          <a:noFill/>
          <a:ln w="9525">
            <a:solidFill>
              <a:srgbClr val="000000"/>
            </a:solidFill>
            <a:round/>
            <a:headEnd/>
            <a:tailEnd type="triangle" w="med" len="med"/>
          </a:ln>
          <a:effectLst/>
        </p:spPr>
        <p:txBody>
          <a:bodyPr/>
          <a:lstStyle/>
          <a:p>
            <a:endParaRPr lang="en-CA"/>
          </a:p>
        </p:txBody>
      </p:sp>
      <p:sp>
        <p:nvSpPr>
          <p:cNvPr id="186388" name="Line 20"/>
          <p:cNvSpPr>
            <a:spLocks noChangeShapeType="1"/>
          </p:cNvSpPr>
          <p:nvPr/>
        </p:nvSpPr>
        <p:spPr bwMode="auto">
          <a:xfrm>
            <a:off x="6278815" y="3505200"/>
            <a:ext cx="350585" cy="914400"/>
          </a:xfrm>
          <a:prstGeom prst="line">
            <a:avLst/>
          </a:prstGeom>
          <a:noFill/>
          <a:ln w="9525">
            <a:solidFill>
              <a:srgbClr val="000000"/>
            </a:solidFill>
            <a:round/>
            <a:headEnd/>
            <a:tailEnd type="triangle" w="med" len="med"/>
          </a:ln>
          <a:effectLst/>
        </p:spPr>
        <p:txBody>
          <a:bodyPr/>
          <a:lstStyle/>
          <a:p>
            <a:endParaRPr lang="en-CA"/>
          </a:p>
        </p:txBody>
      </p:sp>
      <p:sp>
        <p:nvSpPr>
          <p:cNvPr id="186389" name="Line 21"/>
          <p:cNvSpPr>
            <a:spLocks noChangeShapeType="1"/>
          </p:cNvSpPr>
          <p:nvPr/>
        </p:nvSpPr>
        <p:spPr bwMode="auto">
          <a:xfrm flipH="1">
            <a:off x="7239000" y="4497388"/>
            <a:ext cx="266700" cy="227012"/>
          </a:xfrm>
          <a:prstGeom prst="line">
            <a:avLst/>
          </a:prstGeom>
          <a:noFill/>
          <a:ln w="9525">
            <a:solidFill>
              <a:srgbClr val="000000"/>
            </a:solidFill>
            <a:round/>
            <a:headEnd/>
            <a:tailEnd type="triangle" w="med" len="med"/>
          </a:ln>
          <a:effectLst/>
        </p:spPr>
        <p:txBody>
          <a:bodyPr/>
          <a:lstStyle/>
          <a:p>
            <a:endParaRPr lang="en-CA"/>
          </a:p>
        </p:txBody>
      </p:sp>
      <p:sp>
        <p:nvSpPr>
          <p:cNvPr id="186390" name="Text Box 22"/>
          <p:cNvSpPr txBox="1">
            <a:spLocks noChangeArrowheads="1"/>
          </p:cNvSpPr>
          <p:nvPr/>
        </p:nvSpPr>
        <p:spPr bwMode="auto">
          <a:xfrm>
            <a:off x="7832725" y="4532313"/>
            <a:ext cx="1006475" cy="925512"/>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Lower</a:t>
            </a:r>
          </a:p>
          <a:p>
            <a:r>
              <a:rPr lang="en-CA" sz="1800">
                <a:solidFill>
                  <a:srgbClr val="000000"/>
                </a:solidFill>
                <a:latin typeface="Times New Roman" pitchFamily="18" charset="0"/>
                <a:cs typeface="Arial" charset="0"/>
              </a:rPr>
              <a:t>transport</a:t>
            </a:r>
          </a:p>
          <a:p>
            <a:r>
              <a:rPr lang="en-CA" sz="1800">
                <a:solidFill>
                  <a:srgbClr val="000000"/>
                </a:solidFill>
                <a:latin typeface="Times New Roman" pitchFamily="18" charset="0"/>
                <a:cs typeface="Arial" charset="0"/>
              </a:rPr>
              <a:t>costs</a:t>
            </a:r>
          </a:p>
        </p:txBody>
      </p:sp>
      <p:sp>
        <p:nvSpPr>
          <p:cNvPr id="186391" name="Line 23"/>
          <p:cNvSpPr>
            <a:spLocks noChangeShapeType="1"/>
          </p:cNvSpPr>
          <p:nvPr/>
        </p:nvSpPr>
        <p:spPr bwMode="auto">
          <a:xfrm flipH="1">
            <a:off x="7200900" y="4953000"/>
            <a:ext cx="647700" cy="0"/>
          </a:xfrm>
          <a:prstGeom prst="line">
            <a:avLst/>
          </a:prstGeom>
          <a:noFill/>
          <a:ln w="9525">
            <a:solidFill>
              <a:srgbClr val="000000"/>
            </a:solidFill>
            <a:round/>
            <a:headEnd/>
            <a:tailEnd type="triangle" w="med" len="med"/>
          </a:ln>
          <a:effectLst/>
        </p:spPr>
        <p:txBody>
          <a:bodyPr/>
          <a:lstStyle/>
          <a:p>
            <a:endParaRPr lang="en-CA"/>
          </a:p>
        </p:txBody>
      </p:sp>
      <p:sp>
        <p:nvSpPr>
          <p:cNvPr id="186392" name="Line 24"/>
          <p:cNvSpPr>
            <a:spLocks noChangeShapeType="1"/>
          </p:cNvSpPr>
          <p:nvPr/>
        </p:nvSpPr>
        <p:spPr bwMode="auto">
          <a:xfrm>
            <a:off x="6705600" y="5105400"/>
            <a:ext cx="38100" cy="265113"/>
          </a:xfrm>
          <a:prstGeom prst="line">
            <a:avLst/>
          </a:prstGeom>
          <a:noFill/>
          <a:ln w="9525">
            <a:solidFill>
              <a:srgbClr val="000000"/>
            </a:solidFill>
            <a:round/>
            <a:headEnd/>
            <a:tailEnd type="triangle" w="med" len="med"/>
          </a:ln>
          <a:effectLst/>
        </p:spPr>
        <p:txBody>
          <a:bodyPr/>
          <a:lstStyle/>
          <a:p>
            <a:endParaRPr lang="en-CA"/>
          </a:p>
        </p:txBody>
      </p:sp>
      <p:sp>
        <p:nvSpPr>
          <p:cNvPr id="186393" name="Line 25"/>
          <p:cNvSpPr>
            <a:spLocks noChangeShapeType="1"/>
          </p:cNvSpPr>
          <p:nvPr/>
        </p:nvSpPr>
        <p:spPr bwMode="auto">
          <a:xfrm>
            <a:off x="6934200" y="6019800"/>
            <a:ext cx="76200" cy="304800"/>
          </a:xfrm>
          <a:prstGeom prst="line">
            <a:avLst/>
          </a:prstGeom>
          <a:noFill/>
          <a:ln w="9525">
            <a:solidFill>
              <a:srgbClr val="000000"/>
            </a:solidFill>
            <a:round/>
            <a:headEnd/>
            <a:tailEnd type="triangle" w="med" len="med"/>
          </a:ln>
          <a:effectLst/>
        </p:spPr>
        <p:txBody>
          <a:bodyPr/>
          <a:lstStyle/>
          <a:p>
            <a:endParaRPr lang="en-CA"/>
          </a:p>
        </p:txBody>
      </p:sp>
      <p:sp>
        <p:nvSpPr>
          <p:cNvPr id="186394" name="Line 26"/>
          <p:cNvSpPr>
            <a:spLocks noChangeShapeType="1"/>
          </p:cNvSpPr>
          <p:nvPr/>
        </p:nvSpPr>
        <p:spPr bwMode="auto">
          <a:xfrm flipH="1">
            <a:off x="7315200" y="5457825"/>
            <a:ext cx="1020762" cy="866775"/>
          </a:xfrm>
          <a:prstGeom prst="line">
            <a:avLst/>
          </a:prstGeom>
          <a:noFill/>
          <a:ln w="9525">
            <a:solidFill>
              <a:srgbClr val="000000"/>
            </a:solidFill>
            <a:round/>
            <a:headEnd/>
            <a:tailEnd type="triangle" w="med" len="med"/>
          </a:ln>
          <a:effectLst/>
        </p:spPr>
        <p:txBody>
          <a:bodyPr/>
          <a:lstStyle/>
          <a:p>
            <a:endParaRPr lang="en-CA"/>
          </a:p>
        </p:txBody>
      </p:sp>
      <p:sp>
        <p:nvSpPr>
          <p:cNvPr id="186395" name="Line 27"/>
          <p:cNvSpPr>
            <a:spLocks noChangeShapeType="1"/>
          </p:cNvSpPr>
          <p:nvPr/>
        </p:nvSpPr>
        <p:spPr bwMode="auto">
          <a:xfrm flipH="1" flipV="1">
            <a:off x="4602415" y="6248400"/>
            <a:ext cx="1676400" cy="152400"/>
          </a:xfrm>
          <a:prstGeom prst="line">
            <a:avLst/>
          </a:prstGeom>
          <a:noFill/>
          <a:ln w="9525">
            <a:solidFill>
              <a:srgbClr val="000000"/>
            </a:solidFill>
            <a:round/>
            <a:headEnd/>
            <a:tailEnd type="triangle" w="med" len="med"/>
          </a:ln>
          <a:effectLst/>
        </p:spPr>
        <p:txBody>
          <a:bodyPr/>
          <a:lstStyle/>
          <a:p>
            <a:endParaRPr lang="en-CA"/>
          </a:p>
        </p:txBody>
      </p:sp>
      <p:sp>
        <p:nvSpPr>
          <p:cNvPr id="186396" name="Line 28"/>
          <p:cNvSpPr>
            <a:spLocks noChangeShapeType="1"/>
          </p:cNvSpPr>
          <p:nvPr/>
        </p:nvSpPr>
        <p:spPr bwMode="auto">
          <a:xfrm>
            <a:off x="2667000" y="5486400"/>
            <a:ext cx="76200" cy="228600"/>
          </a:xfrm>
          <a:prstGeom prst="line">
            <a:avLst/>
          </a:prstGeom>
          <a:noFill/>
          <a:ln w="9525">
            <a:solidFill>
              <a:srgbClr val="000000"/>
            </a:solidFill>
            <a:round/>
            <a:headEnd type="triangle" w="med" len="med"/>
            <a:tailEnd/>
          </a:ln>
          <a:effectLst/>
        </p:spPr>
        <p:txBody>
          <a:bodyPr/>
          <a:lstStyle/>
          <a:p>
            <a:endParaRPr lang="en-CA"/>
          </a:p>
        </p:txBody>
      </p:sp>
      <p:sp>
        <p:nvSpPr>
          <p:cNvPr id="186397" name="Line 29"/>
          <p:cNvSpPr>
            <a:spLocks noChangeShapeType="1"/>
          </p:cNvSpPr>
          <p:nvPr/>
        </p:nvSpPr>
        <p:spPr bwMode="auto">
          <a:xfrm>
            <a:off x="2286000" y="4876800"/>
            <a:ext cx="152400" cy="228600"/>
          </a:xfrm>
          <a:prstGeom prst="line">
            <a:avLst/>
          </a:prstGeom>
          <a:noFill/>
          <a:ln w="9525">
            <a:solidFill>
              <a:srgbClr val="000000"/>
            </a:solidFill>
            <a:round/>
            <a:headEnd type="triangle" w="med" len="med"/>
            <a:tailEnd/>
          </a:ln>
          <a:effectLst/>
        </p:spPr>
        <p:txBody>
          <a:bodyPr/>
          <a:lstStyle/>
          <a:p>
            <a:endParaRPr lang="en-CA"/>
          </a:p>
        </p:txBody>
      </p:sp>
      <p:sp>
        <p:nvSpPr>
          <p:cNvPr id="186398" name="Line 30"/>
          <p:cNvSpPr>
            <a:spLocks noChangeShapeType="1"/>
          </p:cNvSpPr>
          <p:nvPr/>
        </p:nvSpPr>
        <p:spPr bwMode="auto">
          <a:xfrm>
            <a:off x="1981200" y="3352800"/>
            <a:ext cx="76200" cy="228600"/>
          </a:xfrm>
          <a:prstGeom prst="line">
            <a:avLst/>
          </a:prstGeom>
          <a:noFill/>
          <a:ln w="9525">
            <a:solidFill>
              <a:srgbClr val="000000"/>
            </a:solidFill>
            <a:round/>
            <a:headEnd/>
            <a:tailEnd type="triangle" w="med" len="med"/>
          </a:ln>
          <a:effectLst/>
        </p:spPr>
        <p:txBody>
          <a:bodyPr/>
          <a:lstStyle/>
          <a:p>
            <a:endParaRPr lang="en-CA"/>
          </a:p>
        </p:txBody>
      </p:sp>
      <p:sp>
        <p:nvSpPr>
          <p:cNvPr id="186399" name="Line 31"/>
          <p:cNvSpPr>
            <a:spLocks noChangeShapeType="1"/>
          </p:cNvSpPr>
          <p:nvPr/>
        </p:nvSpPr>
        <p:spPr bwMode="auto">
          <a:xfrm>
            <a:off x="1676400" y="2590800"/>
            <a:ext cx="228600" cy="304800"/>
          </a:xfrm>
          <a:prstGeom prst="line">
            <a:avLst/>
          </a:prstGeom>
          <a:noFill/>
          <a:ln w="9525">
            <a:solidFill>
              <a:srgbClr val="000000"/>
            </a:solidFill>
            <a:round/>
            <a:headEnd/>
            <a:tailEnd type="triangle" w="med" len="med"/>
          </a:ln>
          <a:effectLst/>
        </p:spPr>
        <p:txBody>
          <a:bodyPr/>
          <a:lstStyle/>
          <a:p>
            <a:endParaRPr lang="en-CA"/>
          </a:p>
        </p:txBody>
      </p:sp>
      <p:sp>
        <p:nvSpPr>
          <p:cNvPr id="186400" name="Line 32"/>
          <p:cNvSpPr>
            <a:spLocks noChangeShapeType="1"/>
          </p:cNvSpPr>
          <p:nvPr/>
        </p:nvSpPr>
        <p:spPr bwMode="auto">
          <a:xfrm>
            <a:off x="1371600" y="2514600"/>
            <a:ext cx="228600" cy="990600"/>
          </a:xfrm>
          <a:prstGeom prst="line">
            <a:avLst/>
          </a:prstGeom>
          <a:noFill/>
          <a:ln w="9525">
            <a:solidFill>
              <a:srgbClr val="000000"/>
            </a:solidFill>
            <a:round/>
            <a:headEnd/>
            <a:tailEnd type="triangle" w="med" len="med"/>
          </a:ln>
          <a:effectLst/>
        </p:spPr>
        <p:txBody>
          <a:bodyPr/>
          <a:lstStyle/>
          <a:p>
            <a:endParaRPr lang="en-CA"/>
          </a:p>
        </p:txBody>
      </p:sp>
      <p:sp>
        <p:nvSpPr>
          <p:cNvPr id="186401" name="Line 33"/>
          <p:cNvSpPr>
            <a:spLocks noChangeShapeType="1"/>
          </p:cNvSpPr>
          <p:nvPr/>
        </p:nvSpPr>
        <p:spPr bwMode="auto">
          <a:xfrm flipH="1" flipV="1">
            <a:off x="1676399" y="4832350"/>
            <a:ext cx="822325" cy="1189038"/>
          </a:xfrm>
          <a:prstGeom prst="line">
            <a:avLst/>
          </a:prstGeom>
          <a:noFill/>
          <a:ln w="9525">
            <a:solidFill>
              <a:srgbClr val="000000"/>
            </a:solidFill>
            <a:round/>
            <a:headEnd/>
            <a:tailEnd type="triangle" w="med" len="med"/>
          </a:ln>
          <a:effectLst/>
        </p:spPr>
        <p:txBody>
          <a:bodyPr/>
          <a:lstStyle/>
          <a:p>
            <a:endParaRPr lang="en-CA"/>
          </a:p>
        </p:txBody>
      </p:sp>
      <p:sp>
        <p:nvSpPr>
          <p:cNvPr id="186402" name="Line 34"/>
          <p:cNvSpPr>
            <a:spLocks noChangeShapeType="1"/>
          </p:cNvSpPr>
          <p:nvPr/>
        </p:nvSpPr>
        <p:spPr bwMode="auto">
          <a:xfrm>
            <a:off x="2438400" y="6248400"/>
            <a:ext cx="0" cy="0"/>
          </a:xfrm>
          <a:prstGeom prst="line">
            <a:avLst/>
          </a:prstGeom>
          <a:noFill/>
          <a:ln w="9525">
            <a:solidFill>
              <a:srgbClr val="000000"/>
            </a:solidFill>
            <a:round/>
            <a:headEnd/>
            <a:tailEnd type="triangle" w="med" len="med"/>
          </a:ln>
          <a:effectLst/>
        </p:spPr>
        <p:txBody>
          <a:bodyPr/>
          <a:lstStyle/>
          <a:p>
            <a:endParaRPr lang="en-CA"/>
          </a:p>
        </p:txBody>
      </p:sp>
      <p:sp>
        <p:nvSpPr>
          <p:cNvPr id="186403" name="Line 35"/>
          <p:cNvSpPr>
            <a:spLocks noChangeShapeType="1"/>
          </p:cNvSpPr>
          <p:nvPr/>
        </p:nvSpPr>
        <p:spPr bwMode="auto">
          <a:xfrm flipV="1">
            <a:off x="3200399" y="3352800"/>
            <a:ext cx="2270125" cy="1066800"/>
          </a:xfrm>
          <a:prstGeom prst="line">
            <a:avLst/>
          </a:prstGeom>
          <a:noFill/>
          <a:ln w="9525">
            <a:solidFill>
              <a:srgbClr val="000000"/>
            </a:solidFill>
            <a:round/>
            <a:headEnd/>
            <a:tailEnd type="triangle" w="med" len="med"/>
          </a:ln>
          <a:effectLst/>
        </p:spPr>
        <p:txBody>
          <a:bodyPr/>
          <a:lstStyle/>
          <a:p>
            <a:endParaRPr lang="en-CA"/>
          </a:p>
        </p:txBody>
      </p:sp>
      <p:sp>
        <p:nvSpPr>
          <p:cNvPr id="186404" name="Line 36"/>
          <p:cNvSpPr>
            <a:spLocks noChangeShapeType="1"/>
          </p:cNvSpPr>
          <p:nvPr/>
        </p:nvSpPr>
        <p:spPr bwMode="auto">
          <a:xfrm flipV="1">
            <a:off x="3333749" y="3453925"/>
            <a:ext cx="2230691" cy="1687988"/>
          </a:xfrm>
          <a:prstGeom prst="line">
            <a:avLst/>
          </a:prstGeom>
          <a:noFill/>
          <a:ln w="9525">
            <a:solidFill>
              <a:srgbClr val="000000"/>
            </a:solidFill>
            <a:round/>
            <a:headEnd/>
            <a:tailEnd type="triangle" w="med" len="med"/>
          </a:ln>
          <a:effectLst/>
        </p:spPr>
        <p:txBody>
          <a:bodyPr/>
          <a:lstStyle/>
          <a:p>
            <a:endParaRPr lang="en-CA"/>
          </a:p>
        </p:txBody>
      </p:sp>
      <p:sp>
        <p:nvSpPr>
          <p:cNvPr id="186405" name="Line 37"/>
          <p:cNvSpPr>
            <a:spLocks noChangeShapeType="1"/>
          </p:cNvSpPr>
          <p:nvPr/>
        </p:nvSpPr>
        <p:spPr bwMode="auto">
          <a:xfrm>
            <a:off x="3333749" y="5330031"/>
            <a:ext cx="2746375" cy="421482"/>
          </a:xfrm>
          <a:prstGeom prst="line">
            <a:avLst/>
          </a:prstGeom>
          <a:noFill/>
          <a:ln w="9525">
            <a:solidFill>
              <a:srgbClr val="000000"/>
            </a:solidFill>
            <a:round/>
            <a:headEnd/>
            <a:tailEnd type="triangle" w="med" len="med"/>
          </a:ln>
          <a:effectLst/>
        </p:spPr>
        <p:txBody>
          <a:bodyPr/>
          <a:lstStyle/>
          <a:p>
            <a:endParaRPr lang="en-CA"/>
          </a:p>
        </p:txBody>
      </p:sp>
      <p:sp>
        <p:nvSpPr>
          <p:cNvPr id="186406" name="Line 38"/>
          <p:cNvSpPr>
            <a:spLocks noChangeShapeType="1"/>
          </p:cNvSpPr>
          <p:nvPr/>
        </p:nvSpPr>
        <p:spPr bwMode="auto">
          <a:xfrm>
            <a:off x="3086099" y="3695700"/>
            <a:ext cx="2994025" cy="1822450"/>
          </a:xfrm>
          <a:prstGeom prst="line">
            <a:avLst/>
          </a:prstGeom>
          <a:noFill/>
          <a:ln w="9525">
            <a:solidFill>
              <a:srgbClr val="000000"/>
            </a:solidFill>
            <a:round/>
            <a:headEnd/>
            <a:tailEnd type="triangle" w="med" len="med"/>
          </a:ln>
          <a:effectLst/>
        </p:spPr>
        <p:txBody>
          <a:bodyPr/>
          <a:lstStyle/>
          <a:p>
            <a:endParaRPr lang="en-CA"/>
          </a:p>
        </p:txBody>
      </p:sp>
      <p:sp>
        <p:nvSpPr>
          <p:cNvPr id="186407" name="Line 39"/>
          <p:cNvSpPr>
            <a:spLocks noChangeShapeType="1"/>
          </p:cNvSpPr>
          <p:nvPr/>
        </p:nvSpPr>
        <p:spPr bwMode="auto">
          <a:xfrm flipH="1" flipV="1">
            <a:off x="914399" y="2546349"/>
            <a:ext cx="1584325" cy="3738563"/>
          </a:xfrm>
          <a:custGeom>
            <a:avLst/>
            <a:gdLst>
              <a:gd name="connsiteX0" fmla="*/ 0 w 1524000"/>
              <a:gd name="connsiteY0" fmla="*/ 0 h 3549650"/>
              <a:gd name="connsiteX1" fmla="*/ 1524000 w 1524000"/>
              <a:gd name="connsiteY1" fmla="*/ 3549650 h 3549650"/>
              <a:gd name="connsiteX0" fmla="*/ 0 w 1524000"/>
              <a:gd name="connsiteY0" fmla="*/ 0 h 3549650"/>
              <a:gd name="connsiteX1" fmla="*/ 1524000 w 1524000"/>
              <a:gd name="connsiteY1" fmla="*/ 3549650 h 3549650"/>
              <a:gd name="connsiteX0" fmla="*/ 0 w 1524000"/>
              <a:gd name="connsiteY0" fmla="*/ 0 h 3549650"/>
              <a:gd name="connsiteX1" fmla="*/ 1515454 w 1524000"/>
              <a:gd name="connsiteY1" fmla="*/ 1600912 h 3549650"/>
              <a:gd name="connsiteX2" fmla="*/ 1524000 w 1524000"/>
              <a:gd name="connsiteY2" fmla="*/ 3549650 h 3549650"/>
            </a:gdLst>
            <a:ahLst/>
            <a:cxnLst>
              <a:cxn ang="0">
                <a:pos x="connsiteX0" y="connsiteY0"/>
              </a:cxn>
              <a:cxn ang="0">
                <a:pos x="connsiteX1" y="connsiteY1"/>
              </a:cxn>
              <a:cxn ang="0">
                <a:pos x="connsiteX2" y="connsiteY2"/>
              </a:cxn>
            </a:cxnLst>
            <a:rect l="l" t="t" r="r" b="b"/>
            <a:pathLst>
              <a:path w="1524000" h="3549650">
                <a:moveTo>
                  <a:pt x="0" y="0"/>
                </a:moveTo>
                <a:cubicBezTo>
                  <a:pt x="294355" y="670370"/>
                  <a:pt x="1221099" y="930542"/>
                  <a:pt x="1515454" y="1600912"/>
                </a:cubicBezTo>
                <a:cubicBezTo>
                  <a:pt x="1518303" y="2250491"/>
                  <a:pt x="1521151" y="2900071"/>
                  <a:pt x="1524000" y="3549650"/>
                </a:cubicBezTo>
              </a:path>
            </a:pathLst>
          </a:custGeom>
          <a:noFill/>
          <a:ln w="9525">
            <a:solidFill>
              <a:srgbClr val="000000"/>
            </a:solidFill>
            <a:round/>
            <a:headEnd/>
            <a:tailEnd type="triangle" w="med" len="med"/>
          </a:ln>
          <a:effectLst/>
        </p:spPr>
        <p:txBody>
          <a:bodyPr/>
          <a:lstStyle/>
          <a:p>
            <a:endParaRPr lang="en-CA"/>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85800" y="533400"/>
            <a:ext cx="7772400" cy="914400"/>
          </a:xfrm>
          <a:solidFill>
            <a:schemeClr val="bg1"/>
          </a:solidFill>
        </p:spPr>
        <p:txBody>
          <a:bodyPr/>
          <a:lstStyle/>
          <a:p>
            <a:r>
              <a:rPr lang="en-CA" sz="2400" b="1">
                <a:solidFill>
                  <a:schemeClr val="tx1"/>
                </a:solidFill>
              </a:rPr>
              <a:t>Strategy Map of JetBlue Bus. Model </a:t>
            </a:r>
            <a:br>
              <a:rPr lang="en-CA" sz="2400" b="1">
                <a:solidFill>
                  <a:schemeClr val="tx1"/>
                </a:solidFill>
              </a:rPr>
            </a:br>
            <a:r>
              <a:rPr lang="en-CA" sz="1000" b="1">
                <a:solidFill>
                  <a:schemeClr val="tx1"/>
                </a:solidFill>
              </a:rPr>
              <a:t>(courtesy of case notes p. 21)</a:t>
            </a:r>
          </a:p>
        </p:txBody>
      </p:sp>
      <p:sp>
        <p:nvSpPr>
          <p:cNvPr id="162819" name="Text Box 3"/>
          <p:cNvSpPr txBox="1">
            <a:spLocks noChangeArrowheads="1"/>
          </p:cNvSpPr>
          <p:nvPr/>
        </p:nvSpPr>
        <p:spPr bwMode="auto">
          <a:xfrm>
            <a:off x="669925" y="2170113"/>
            <a:ext cx="1495425" cy="376237"/>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Main Airports</a:t>
            </a:r>
          </a:p>
        </p:txBody>
      </p:sp>
      <p:sp>
        <p:nvSpPr>
          <p:cNvPr id="162820" name="Text Box 4"/>
          <p:cNvSpPr txBox="1">
            <a:spLocks noChangeArrowheads="1"/>
          </p:cNvSpPr>
          <p:nvPr/>
        </p:nvSpPr>
        <p:spPr bwMode="auto">
          <a:xfrm>
            <a:off x="1812925" y="2932113"/>
            <a:ext cx="1870075" cy="376237"/>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Long Haul Flights</a:t>
            </a:r>
          </a:p>
        </p:txBody>
      </p:sp>
      <p:sp>
        <p:nvSpPr>
          <p:cNvPr id="162821" name="Text Box 5"/>
          <p:cNvSpPr txBox="1">
            <a:spLocks noChangeArrowheads="1"/>
          </p:cNvSpPr>
          <p:nvPr/>
        </p:nvSpPr>
        <p:spPr bwMode="auto">
          <a:xfrm>
            <a:off x="1219200" y="3581400"/>
            <a:ext cx="1679575" cy="650875"/>
          </a:xfrm>
          <a:prstGeom prst="rect">
            <a:avLst/>
          </a:prstGeom>
          <a:solidFill>
            <a:srgbClr val="EAEAEA"/>
          </a:solidFill>
          <a:ln w="9525">
            <a:solidFill>
              <a:srgbClr val="000000"/>
            </a:solidFill>
            <a:miter lim="800000"/>
            <a:headEnd/>
            <a:tailEnd/>
          </a:ln>
          <a:effectLst/>
        </p:spPr>
        <p:txBody>
          <a:bodyPr wrap="none">
            <a:spAutoFit/>
          </a:bodyPr>
          <a:lstStyle/>
          <a:p>
            <a:r>
              <a:rPr lang="en-CA" sz="1800" b="1" dirty="0">
                <a:solidFill>
                  <a:srgbClr val="000000"/>
                </a:solidFill>
                <a:latin typeface="Times New Roman" pitchFamily="18" charset="0"/>
                <a:cs typeface="Arial" charset="0"/>
              </a:rPr>
              <a:t>Overnight and </a:t>
            </a:r>
          </a:p>
          <a:p>
            <a:r>
              <a:rPr lang="en-CA" sz="1800" b="1" dirty="0">
                <a:solidFill>
                  <a:srgbClr val="000000"/>
                </a:solidFill>
                <a:latin typeface="Times New Roman" pitchFamily="18" charset="0"/>
                <a:cs typeface="Arial" charset="0"/>
              </a:rPr>
              <a:t>Late Night</a:t>
            </a:r>
          </a:p>
        </p:txBody>
      </p:sp>
      <p:sp>
        <p:nvSpPr>
          <p:cNvPr id="162822" name="Text Box 6"/>
          <p:cNvSpPr txBox="1">
            <a:spLocks noChangeArrowheads="1"/>
          </p:cNvSpPr>
          <p:nvPr/>
        </p:nvSpPr>
        <p:spPr bwMode="auto">
          <a:xfrm>
            <a:off x="1371600" y="4343400"/>
            <a:ext cx="1393825" cy="650875"/>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High Quality</a:t>
            </a:r>
          </a:p>
          <a:p>
            <a:r>
              <a:rPr lang="en-CA" sz="1800">
                <a:solidFill>
                  <a:srgbClr val="000000"/>
                </a:solidFill>
                <a:latin typeface="Times New Roman" pitchFamily="18" charset="0"/>
                <a:cs typeface="Arial" charset="0"/>
              </a:rPr>
              <a:t>Service</a:t>
            </a:r>
          </a:p>
        </p:txBody>
      </p:sp>
      <p:sp>
        <p:nvSpPr>
          <p:cNvPr id="162823" name="Text Box 7"/>
          <p:cNvSpPr txBox="1">
            <a:spLocks noChangeArrowheads="1"/>
          </p:cNvSpPr>
          <p:nvPr/>
        </p:nvSpPr>
        <p:spPr bwMode="auto">
          <a:xfrm>
            <a:off x="2286000" y="4953000"/>
            <a:ext cx="1362075" cy="650875"/>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Meals/Seats/</a:t>
            </a:r>
          </a:p>
          <a:p>
            <a:r>
              <a:rPr lang="en-CA" sz="1800">
                <a:solidFill>
                  <a:srgbClr val="000000"/>
                </a:solidFill>
                <a:latin typeface="Times New Roman" pitchFamily="18" charset="0"/>
                <a:cs typeface="Arial" charset="0"/>
              </a:rPr>
              <a:t>TV</a:t>
            </a:r>
          </a:p>
        </p:txBody>
      </p:sp>
      <p:sp>
        <p:nvSpPr>
          <p:cNvPr id="162824" name="Text Box 8"/>
          <p:cNvSpPr txBox="1">
            <a:spLocks noChangeArrowheads="1"/>
          </p:cNvSpPr>
          <p:nvPr/>
        </p:nvSpPr>
        <p:spPr bwMode="auto">
          <a:xfrm>
            <a:off x="2057400" y="6172200"/>
            <a:ext cx="1857375" cy="376238"/>
          </a:xfrm>
          <a:prstGeom prst="rect">
            <a:avLst/>
          </a:prstGeom>
          <a:solidFill>
            <a:srgbClr val="EAEAEA"/>
          </a:solidFill>
          <a:ln w="9525">
            <a:solidFill>
              <a:srgbClr val="000000"/>
            </a:solidFill>
            <a:miter lim="800000"/>
            <a:headEnd/>
            <a:tailEnd/>
          </a:ln>
          <a:effectLst/>
        </p:spPr>
        <p:txBody>
          <a:bodyPr wrap="none">
            <a:spAutoFit/>
          </a:bodyPr>
          <a:lstStyle/>
          <a:p>
            <a:r>
              <a:rPr lang="en-CA" sz="1800" b="1" dirty="0">
                <a:solidFill>
                  <a:srgbClr val="000000"/>
                </a:solidFill>
                <a:latin typeface="Times New Roman" pitchFamily="18" charset="0"/>
                <a:cs typeface="Arial" charset="0"/>
              </a:rPr>
              <a:t>Airline of Choice</a:t>
            </a:r>
          </a:p>
        </p:txBody>
      </p:sp>
      <p:sp>
        <p:nvSpPr>
          <p:cNvPr id="162825" name="Text Box 9"/>
          <p:cNvSpPr txBox="1">
            <a:spLocks noChangeArrowheads="1"/>
          </p:cNvSpPr>
          <p:nvPr/>
        </p:nvSpPr>
        <p:spPr bwMode="auto">
          <a:xfrm>
            <a:off x="5943600" y="2209800"/>
            <a:ext cx="2130425" cy="376238"/>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Motivated workforce</a:t>
            </a:r>
          </a:p>
        </p:txBody>
      </p:sp>
      <p:sp>
        <p:nvSpPr>
          <p:cNvPr id="162826" name="Text Box 10"/>
          <p:cNvSpPr txBox="1">
            <a:spLocks noChangeArrowheads="1"/>
          </p:cNvSpPr>
          <p:nvPr/>
        </p:nvSpPr>
        <p:spPr bwMode="auto">
          <a:xfrm>
            <a:off x="6994525" y="2703513"/>
            <a:ext cx="1962150" cy="366712"/>
          </a:xfrm>
          <a:prstGeom prst="rect">
            <a:avLst/>
          </a:prstGeom>
          <a:noFill/>
          <a:ln w="9525">
            <a:noFill/>
            <a:miter lim="800000"/>
            <a:headEnd/>
            <a:tailEnd/>
          </a:ln>
          <a:effectLst/>
        </p:spPr>
        <p:txBody>
          <a:bodyPr wrap="none">
            <a:spAutoFit/>
          </a:bodyPr>
          <a:lstStyle/>
          <a:p>
            <a:r>
              <a:rPr lang="en-CA" sz="1800">
                <a:latin typeface="Times New Roman" pitchFamily="18" charset="0"/>
                <a:cs typeface="Arial" charset="0"/>
              </a:rPr>
              <a:t>Flexible work rules</a:t>
            </a:r>
          </a:p>
        </p:txBody>
      </p:sp>
      <p:sp>
        <p:nvSpPr>
          <p:cNvPr id="162827" name="Text Box 11"/>
          <p:cNvSpPr txBox="1">
            <a:spLocks noChangeArrowheads="1"/>
          </p:cNvSpPr>
          <p:nvPr/>
        </p:nvSpPr>
        <p:spPr bwMode="auto">
          <a:xfrm>
            <a:off x="5470525" y="3084513"/>
            <a:ext cx="1990725" cy="376237"/>
          </a:xfrm>
          <a:prstGeom prst="rect">
            <a:avLst/>
          </a:prstGeom>
          <a:solidFill>
            <a:srgbClr val="EAEAEA"/>
          </a:solidFill>
          <a:ln w="9525">
            <a:solidFill>
              <a:srgbClr val="000000"/>
            </a:solidFill>
            <a:miter lim="800000"/>
            <a:headEnd/>
            <a:tailEnd/>
          </a:ln>
          <a:effectLst/>
        </p:spPr>
        <p:txBody>
          <a:bodyPr wrap="none">
            <a:spAutoFit/>
          </a:bodyPr>
          <a:lstStyle/>
          <a:p>
            <a:r>
              <a:rPr lang="en-CA" sz="1800" b="1">
                <a:solidFill>
                  <a:srgbClr val="000000"/>
                </a:solidFill>
                <a:latin typeface="Times New Roman" pitchFamily="18" charset="0"/>
                <a:cs typeface="Arial" charset="0"/>
              </a:rPr>
              <a:t>Rapid turnaround</a:t>
            </a:r>
          </a:p>
        </p:txBody>
      </p:sp>
      <p:sp>
        <p:nvSpPr>
          <p:cNvPr id="162828" name="Text Box 12"/>
          <p:cNvSpPr txBox="1">
            <a:spLocks noChangeArrowheads="1"/>
          </p:cNvSpPr>
          <p:nvPr/>
        </p:nvSpPr>
        <p:spPr bwMode="auto">
          <a:xfrm>
            <a:off x="7223125" y="3846513"/>
            <a:ext cx="1495425" cy="650875"/>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Single aircraft</a:t>
            </a:r>
          </a:p>
          <a:p>
            <a:r>
              <a:rPr lang="en-CA" sz="1800">
                <a:solidFill>
                  <a:srgbClr val="000000"/>
                </a:solidFill>
                <a:latin typeface="Times New Roman" pitchFamily="18" charset="0"/>
                <a:cs typeface="Arial" charset="0"/>
              </a:rPr>
              <a:t>type</a:t>
            </a:r>
          </a:p>
        </p:txBody>
      </p:sp>
      <p:sp>
        <p:nvSpPr>
          <p:cNvPr id="162829" name="Text Box 13"/>
          <p:cNvSpPr txBox="1">
            <a:spLocks noChangeArrowheads="1"/>
          </p:cNvSpPr>
          <p:nvPr/>
        </p:nvSpPr>
        <p:spPr bwMode="auto">
          <a:xfrm>
            <a:off x="5791200" y="4419600"/>
            <a:ext cx="1539875" cy="650875"/>
          </a:xfrm>
          <a:prstGeom prst="rect">
            <a:avLst/>
          </a:prstGeom>
          <a:solidFill>
            <a:srgbClr val="EAEAEA"/>
          </a:solidFill>
          <a:ln w="9525">
            <a:solidFill>
              <a:srgbClr val="000000"/>
            </a:solidFill>
            <a:miter lim="800000"/>
            <a:headEnd/>
            <a:tailEnd/>
          </a:ln>
          <a:effectLst/>
        </p:spPr>
        <p:txBody>
          <a:bodyPr wrap="none">
            <a:spAutoFit/>
          </a:bodyPr>
          <a:lstStyle/>
          <a:p>
            <a:r>
              <a:rPr lang="en-CA" sz="1800" b="1">
                <a:solidFill>
                  <a:srgbClr val="000000"/>
                </a:solidFill>
                <a:latin typeface="Times New Roman" pitchFamily="18" charset="0"/>
                <a:cs typeface="Arial" charset="0"/>
              </a:rPr>
              <a:t>High aircraft </a:t>
            </a:r>
          </a:p>
          <a:p>
            <a:r>
              <a:rPr lang="en-CA" sz="1800" b="1">
                <a:solidFill>
                  <a:srgbClr val="000000"/>
                </a:solidFill>
                <a:latin typeface="Times New Roman" pitchFamily="18" charset="0"/>
                <a:cs typeface="Arial" charset="0"/>
              </a:rPr>
              <a:t>utilization</a:t>
            </a:r>
          </a:p>
        </p:txBody>
      </p:sp>
      <p:sp>
        <p:nvSpPr>
          <p:cNvPr id="162830" name="Text Box 14"/>
          <p:cNvSpPr txBox="1">
            <a:spLocks noChangeArrowheads="1"/>
          </p:cNvSpPr>
          <p:nvPr/>
        </p:nvSpPr>
        <p:spPr bwMode="auto">
          <a:xfrm>
            <a:off x="6080125" y="5370513"/>
            <a:ext cx="1057275" cy="650875"/>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Low cost</a:t>
            </a:r>
          </a:p>
          <a:p>
            <a:r>
              <a:rPr lang="en-CA" sz="1800">
                <a:solidFill>
                  <a:srgbClr val="000000"/>
                </a:solidFill>
                <a:latin typeface="Times New Roman" pitchFamily="18" charset="0"/>
                <a:cs typeface="Arial" charset="0"/>
              </a:rPr>
              <a:t>operation</a:t>
            </a:r>
          </a:p>
        </p:txBody>
      </p:sp>
      <p:sp>
        <p:nvSpPr>
          <p:cNvPr id="162831" name="Text Box 15"/>
          <p:cNvSpPr txBox="1">
            <a:spLocks noChangeArrowheads="1"/>
          </p:cNvSpPr>
          <p:nvPr/>
        </p:nvSpPr>
        <p:spPr bwMode="auto">
          <a:xfrm>
            <a:off x="7908925" y="5675313"/>
            <a:ext cx="1041400" cy="641350"/>
          </a:xfrm>
          <a:prstGeom prst="rect">
            <a:avLst/>
          </a:prstGeom>
          <a:noFill/>
          <a:ln w="9525">
            <a:noFill/>
            <a:miter lim="800000"/>
            <a:headEnd/>
            <a:tailEnd/>
          </a:ln>
          <a:effectLst/>
        </p:spPr>
        <p:txBody>
          <a:bodyPr wrap="none">
            <a:spAutoFit/>
          </a:bodyPr>
          <a:lstStyle/>
          <a:p>
            <a:r>
              <a:rPr lang="en-CA" sz="1800" dirty="0">
                <a:latin typeface="Times New Roman" pitchFamily="18" charset="0"/>
                <a:cs typeface="Arial" charset="0"/>
              </a:rPr>
              <a:t>No travel</a:t>
            </a:r>
          </a:p>
          <a:p>
            <a:r>
              <a:rPr lang="en-CA" sz="1800" dirty="0">
                <a:latin typeface="Times New Roman" pitchFamily="18" charset="0"/>
                <a:cs typeface="Arial" charset="0"/>
              </a:rPr>
              <a:t>agents</a:t>
            </a:r>
          </a:p>
        </p:txBody>
      </p:sp>
      <p:sp>
        <p:nvSpPr>
          <p:cNvPr id="162832" name="Text Box 16"/>
          <p:cNvSpPr txBox="1">
            <a:spLocks noChangeArrowheads="1"/>
          </p:cNvSpPr>
          <p:nvPr/>
        </p:nvSpPr>
        <p:spPr bwMode="auto">
          <a:xfrm>
            <a:off x="6308725" y="6284913"/>
            <a:ext cx="1292225" cy="376237"/>
          </a:xfrm>
          <a:prstGeom prst="rect">
            <a:avLst/>
          </a:prstGeom>
          <a:solidFill>
            <a:schemeClr val="tx1"/>
          </a:solid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Lower fares</a:t>
            </a:r>
          </a:p>
        </p:txBody>
      </p:sp>
      <p:sp>
        <p:nvSpPr>
          <p:cNvPr id="162833" name="Line 17"/>
          <p:cNvSpPr>
            <a:spLocks noChangeShapeType="1"/>
          </p:cNvSpPr>
          <p:nvPr/>
        </p:nvSpPr>
        <p:spPr bwMode="auto">
          <a:xfrm flipH="1">
            <a:off x="6248400" y="2590799"/>
            <a:ext cx="152400" cy="479425"/>
          </a:xfrm>
          <a:prstGeom prst="line">
            <a:avLst/>
          </a:prstGeom>
          <a:noFill/>
          <a:ln w="9525">
            <a:solidFill>
              <a:srgbClr val="000000"/>
            </a:solidFill>
            <a:round/>
            <a:headEnd/>
            <a:tailEnd type="triangle" w="med" len="med"/>
          </a:ln>
          <a:effectLst/>
        </p:spPr>
        <p:txBody>
          <a:bodyPr/>
          <a:lstStyle/>
          <a:p>
            <a:endParaRPr lang="en-CA"/>
          </a:p>
        </p:txBody>
      </p:sp>
      <p:sp>
        <p:nvSpPr>
          <p:cNvPr id="162834" name="Line 18"/>
          <p:cNvSpPr>
            <a:spLocks noChangeShapeType="1"/>
          </p:cNvSpPr>
          <p:nvPr/>
        </p:nvSpPr>
        <p:spPr bwMode="auto">
          <a:xfrm>
            <a:off x="3657600" y="3124200"/>
            <a:ext cx="2133600" cy="1524000"/>
          </a:xfrm>
          <a:prstGeom prst="line">
            <a:avLst/>
          </a:prstGeom>
          <a:noFill/>
          <a:ln w="9525">
            <a:solidFill>
              <a:srgbClr val="000000"/>
            </a:solidFill>
            <a:round/>
            <a:headEnd/>
            <a:tailEnd type="triangle" w="med" len="med"/>
          </a:ln>
          <a:effectLst/>
        </p:spPr>
        <p:txBody>
          <a:bodyPr/>
          <a:lstStyle/>
          <a:p>
            <a:endParaRPr lang="en-CA"/>
          </a:p>
        </p:txBody>
      </p:sp>
      <p:sp>
        <p:nvSpPr>
          <p:cNvPr id="162836" name="Line 20"/>
          <p:cNvSpPr>
            <a:spLocks noChangeShapeType="1"/>
          </p:cNvSpPr>
          <p:nvPr/>
        </p:nvSpPr>
        <p:spPr bwMode="auto">
          <a:xfrm>
            <a:off x="6324600" y="3581400"/>
            <a:ext cx="304800" cy="838200"/>
          </a:xfrm>
          <a:prstGeom prst="line">
            <a:avLst/>
          </a:prstGeom>
          <a:noFill/>
          <a:ln w="9525">
            <a:solidFill>
              <a:srgbClr val="000000"/>
            </a:solidFill>
            <a:round/>
            <a:headEnd/>
            <a:tailEnd type="triangle" w="med" len="med"/>
          </a:ln>
          <a:effectLst/>
        </p:spPr>
        <p:txBody>
          <a:bodyPr/>
          <a:lstStyle/>
          <a:p>
            <a:endParaRPr lang="en-CA"/>
          </a:p>
        </p:txBody>
      </p:sp>
      <p:sp>
        <p:nvSpPr>
          <p:cNvPr id="162837" name="Line 21"/>
          <p:cNvSpPr>
            <a:spLocks noChangeShapeType="1"/>
          </p:cNvSpPr>
          <p:nvPr/>
        </p:nvSpPr>
        <p:spPr bwMode="auto">
          <a:xfrm flipH="1">
            <a:off x="7239000" y="4572000"/>
            <a:ext cx="381000" cy="152400"/>
          </a:xfrm>
          <a:prstGeom prst="line">
            <a:avLst/>
          </a:prstGeom>
          <a:noFill/>
          <a:ln w="9525">
            <a:solidFill>
              <a:srgbClr val="000000"/>
            </a:solidFill>
            <a:round/>
            <a:headEnd/>
            <a:tailEnd type="triangle" w="med" len="med"/>
          </a:ln>
          <a:effectLst/>
        </p:spPr>
        <p:txBody>
          <a:bodyPr/>
          <a:lstStyle/>
          <a:p>
            <a:endParaRPr lang="en-CA"/>
          </a:p>
        </p:txBody>
      </p:sp>
      <p:sp>
        <p:nvSpPr>
          <p:cNvPr id="162838" name="Text Box 22"/>
          <p:cNvSpPr txBox="1">
            <a:spLocks noChangeArrowheads="1"/>
          </p:cNvSpPr>
          <p:nvPr/>
        </p:nvSpPr>
        <p:spPr bwMode="auto">
          <a:xfrm>
            <a:off x="7832725" y="4532313"/>
            <a:ext cx="1006475" cy="925512"/>
          </a:xfrm>
          <a:prstGeom prst="rect">
            <a:avLst/>
          </a:prstGeom>
          <a:noFill/>
          <a:ln w="9525">
            <a:solidFill>
              <a:srgbClr val="000000"/>
            </a:solidFill>
            <a:miter lim="800000"/>
            <a:headEnd/>
            <a:tailEnd/>
          </a:ln>
          <a:effectLst/>
        </p:spPr>
        <p:txBody>
          <a:bodyPr wrap="none">
            <a:spAutoFit/>
          </a:bodyPr>
          <a:lstStyle/>
          <a:p>
            <a:r>
              <a:rPr lang="en-CA" sz="1800">
                <a:solidFill>
                  <a:srgbClr val="000000"/>
                </a:solidFill>
                <a:latin typeface="Times New Roman" pitchFamily="18" charset="0"/>
                <a:cs typeface="Arial" charset="0"/>
              </a:rPr>
              <a:t>Lower</a:t>
            </a:r>
          </a:p>
          <a:p>
            <a:r>
              <a:rPr lang="en-CA" sz="1800">
                <a:solidFill>
                  <a:srgbClr val="000000"/>
                </a:solidFill>
                <a:latin typeface="Times New Roman" pitchFamily="18" charset="0"/>
                <a:cs typeface="Arial" charset="0"/>
              </a:rPr>
              <a:t>transport</a:t>
            </a:r>
          </a:p>
          <a:p>
            <a:r>
              <a:rPr lang="en-CA" sz="1800">
                <a:solidFill>
                  <a:srgbClr val="000000"/>
                </a:solidFill>
                <a:latin typeface="Times New Roman" pitchFamily="18" charset="0"/>
                <a:cs typeface="Arial" charset="0"/>
              </a:rPr>
              <a:t>costs</a:t>
            </a:r>
          </a:p>
        </p:txBody>
      </p:sp>
      <p:sp>
        <p:nvSpPr>
          <p:cNvPr id="162839" name="Line 23"/>
          <p:cNvSpPr>
            <a:spLocks noChangeShapeType="1"/>
          </p:cNvSpPr>
          <p:nvPr/>
        </p:nvSpPr>
        <p:spPr bwMode="auto">
          <a:xfrm flipH="1">
            <a:off x="7239000" y="4953000"/>
            <a:ext cx="533400" cy="0"/>
          </a:xfrm>
          <a:prstGeom prst="line">
            <a:avLst/>
          </a:prstGeom>
          <a:noFill/>
          <a:ln w="9525">
            <a:solidFill>
              <a:srgbClr val="000000"/>
            </a:solidFill>
            <a:round/>
            <a:headEnd/>
            <a:tailEnd type="triangle" w="med" len="med"/>
          </a:ln>
          <a:effectLst/>
        </p:spPr>
        <p:txBody>
          <a:bodyPr/>
          <a:lstStyle/>
          <a:p>
            <a:endParaRPr lang="en-CA"/>
          </a:p>
        </p:txBody>
      </p:sp>
      <p:sp>
        <p:nvSpPr>
          <p:cNvPr id="162840" name="Line 24"/>
          <p:cNvSpPr>
            <a:spLocks noChangeShapeType="1"/>
          </p:cNvSpPr>
          <p:nvPr/>
        </p:nvSpPr>
        <p:spPr bwMode="auto">
          <a:xfrm>
            <a:off x="6705600" y="5105400"/>
            <a:ext cx="76200" cy="381000"/>
          </a:xfrm>
          <a:prstGeom prst="line">
            <a:avLst/>
          </a:prstGeom>
          <a:noFill/>
          <a:ln w="9525">
            <a:solidFill>
              <a:srgbClr val="000000"/>
            </a:solidFill>
            <a:round/>
            <a:headEnd/>
            <a:tailEnd type="triangle" w="med" len="med"/>
          </a:ln>
          <a:effectLst/>
        </p:spPr>
        <p:txBody>
          <a:bodyPr/>
          <a:lstStyle/>
          <a:p>
            <a:endParaRPr lang="en-CA"/>
          </a:p>
        </p:txBody>
      </p:sp>
      <p:sp>
        <p:nvSpPr>
          <p:cNvPr id="162841" name="Line 25"/>
          <p:cNvSpPr>
            <a:spLocks noChangeShapeType="1"/>
          </p:cNvSpPr>
          <p:nvPr/>
        </p:nvSpPr>
        <p:spPr bwMode="auto">
          <a:xfrm>
            <a:off x="6934200" y="6019800"/>
            <a:ext cx="76200" cy="304800"/>
          </a:xfrm>
          <a:prstGeom prst="line">
            <a:avLst/>
          </a:prstGeom>
          <a:noFill/>
          <a:ln w="9525">
            <a:solidFill>
              <a:srgbClr val="000000"/>
            </a:solidFill>
            <a:round/>
            <a:headEnd/>
            <a:tailEnd type="triangle" w="med" len="med"/>
          </a:ln>
          <a:effectLst/>
        </p:spPr>
        <p:txBody>
          <a:bodyPr/>
          <a:lstStyle/>
          <a:p>
            <a:endParaRPr lang="en-CA"/>
          </a:p>
        </p:txBody>
      </p:sp>
      <p:sp>
        <p:nvSpPr>
          <p:cNvPr id="162842" name="Line 26"/>
          <p:cNvSpPr>
            <a:spLocks noChangeShapeType="1"/>
          </p:cNvSpPr>
          <p:nvPr/>
        </p:nvSpPr>
        <p:spPr bwMode="auto">
          <a:xfrm flipH="1">
            <a:off x="7315199" y="5486400"/>
            <a:ext cx="758825" cy="838200"/>
          </a:xfrm>
          <a:prstGeom prst="line">
            <a:avLst/>
          </a:prstGeom>
          <a:noFill/>
          <a:ln w="9525">
            <a:solidFill>
              <a:srgbClr val="000000"/>
            </a:solidFill>
            <a:round/>
            <a:headEnd/>
            <a:tailEnd type="triangle" w="med" len="med"/>
          </a:ln>
          <a:effectLst/>
        </p:spPr>
        <p:txBody>
          <a:bodyPr/>
          <a:lstStyle/>
          <a:p>
            <a:endParaRPr lang="en-CA"/>
          </a:p>
        </p:txBody>
      </p:sp>
      <p:sp>
        <p:nvSpPr>
          <p:cNvPr id="162843" name="Line 27"/>
          <p:cNvSpPr>
            <a:spLocks noChangeShapeType="1"/>
          </p:cNvSpPr>
          <p:nvPr/>
        </p:nvSpPr>
        <p:spPr bwMode="auto">
          <a:xfrm flipH="1" flipV="1">
            <a:off x="5749924" y="6316663"/>
            <a:ext cx="558799" cy="84137"/>
          </a:xfrm>
          <a:prstGeom prst="line">
            <a:avLst/>
          </a:prstGeom>
          <a:noFill/>
          <a:ln w="9525">
            <a:solidFill>
              <a:srgbClr val="000000"/>
            </a:solidFill>
            <a:round/>
            <a:headEnd type="triangle" w="med" len="med"/>
            <a:tailEnd type="triangle" w="med" len="med"/>
          </a:ln>
          <a:effectLst/>
        </p:spPr>
        <p:txBody>
          <a:bodyPr/>
          <a:lstStyle/>
          <a:p>
            <a:endParaRPr lang="en-CA"/>
          </a:p>
        </p:txBody>
      </p:sp>
      <p:sp>
        <p:nvSpPr>
          <p:cNvPr id="162844" name="Line 28"/>
          <p:cNvSpPr>
            <a:spLocks noChangeShapeType="1"/>
          </p:cNvSpPr>
          <p:nvPr/>
        </p:nvSpPr>
        <p:spPr bwMode="auto">
          <a:xfrm>
            <a:off x="2590800" y="5562600"/>
            <a:ext cx="609600" cy="609600"/>
          </a:xfrm>
          <a:prstGeom prst="line">
            <a:avLst/>
          </a:prstGeom>
          <a:noFill/>
          <a:ln w="9525">
            <a:solidFill>
              <a:srgbClr val="000000"/>
            </a:solidFill>
            <a:round/>
            <a:headEnd/>
            <a:tailEnd type="triangle" w="med" len="med"/>
          </a:ln>
          <a:effectLst/>
        </p:spPr>
        <p:txBody>
          <a:bodyPr/>
          <a:lstStyle/>
          <a:p>
            <a:endParaRPr lang="en-CA"/>
          </a:p>
        </p:txBody>
      </p:sp>
      <p:sp>
        <p:nvSpPr>
          <p:cNvPr id="162845" name="Line 29"/>
          <p:cNvSpPr>
            <a:spLocks noChangeShapeType="1"/>
          </p:cNvSpPr>
          <p:nvPr/>
        </p:nvSpPr>
        <p:spPr bwMode="auto">
          <a:xfrm>
            <a:off x="2286000" y="4648200"/>
            <a:ext cx="152400" cy="228600"/>
          </a:xfrm>
          <a:prstGeom prst="line">
            <a:avLst/>
          </a:prstGeom>
          <a:noFill/>
          <a:ln w="9525">
            <a:solidFill>
              <a:srgbClr val="000000"/>
            </a:solidFill>
            <a:round/>
            <a:headEnd type="triangle" w="med" len="med"/>
            <a:tailEnd type="triangle" w="med" len="med"/>
          </a:ln>
          <a:effectLst/>
        </p:spPr>
        <p:txBody>
          <a:bodyPr/>
          <a:lstStyle/>
          <a:p>
            <a:endParaRPr lang="en-CA"/>
          </a:p>
        </p:txBody>
      </p:sp>
      <p:sp>
        <p:nvSpPr>
          <p:cNvPr id="162846" name="Line 30"/>
          <p:cNvSpPr>
            <a:spLocks noChangeShapeType="1"/>
          </p:cNvSpPr>
          <p:nvPr/>
        </p:nvSpPr>
        <p:spPr bwMode="auto">
          <a:xfrm>
            <a:off x="1981200" y="3352800"/>
            <a:ext cx="76200" cy="228600"/>
          </a:xfrm>
          <a:prstGeom prst="line">
            <a:avLst/>
          </a:prstGeom>
          <a:noFill/>
          <a:ln w="9525">
            <a:solidFill>
              <a:srgbClr val="000000"/>
            </a:solidFill>
            <a:round/>
            <a:headEnd/>
            <a:tailEnd type="triangle" w="med" len="med"/>
          </a:ln>
          <a:effectLst/>
        </p:spPr>
        <p:txBody>
          <a:bodyPr/>
          <a:lstStyle/>
          <a:p>
            <a:endParaRPr lang="en-CA"/>
          </a:p>
        </p:txBody>
      </p:sp>
      <p:sp>
        <p:nvSpPr>
          <p:cNvPr id="162847" name="Line 31"/>
          <p:cNvSpPr>
            <a:spLocks noChangeShapeType="1"/>
          </p:cNvSpPr>
          <p:nvPr/>
        </p:nvSpPr>
        <p:spPr bwMode="auto">
          <a:xfrm>
            <a:off x="1676400" y="2590800"/>
            <a:ext cx="228600" cy="304800"/>
          </a:xfrm>
          <a:prstGeom prst="line">
            <a:avLst/>
          </a:prstGeom>
          <a:noFill/>
          <a:ln w="9525">
            <a:solidFill>
              <a:srgbClr val="000000"/>
            </a:solidFill>
            <a:round/>
            <a:headEnd/>
            <a:tailEnd type="triangle" w="med" len="med"/>
          </a:ln>
          <a:effectLst/>
        </p:spPr>
        <p:txBody>
          <a:bodyPr/>
          <a:lstStyle/>
          <a:p>
            <a:endParaRPr lang="en-CA"/>
          </a:p>
        </p:txBody>
      </p:sp>
      <p:sp>
        <p:nvSpPr>
          <p:cNvPr id="162848" name="Line 32"/>
          <p:cNvSpPr>
            <a:spLocks noChangeShapeType="1"/>
          </p:cNvSpPr>
          <p:nvPr/>
        </p:nvSpPr>
        <p:spPr bwMode="auto">
          <a:xfrm>
            <a:off x="1371600" y="2514600"/>
            <a:ext cx="228600" cy="1066800"/>
          </a:xfrm>
          <a:prstGeom prst="line">
            <a:avLst/>
          </a:prstGeom>
          <a:noFill/>
          <a:ln w="9525">
            <a:solidFill>
              <a:srgbClr val="000000"/>
            </a:solidFill>
            <a:round/>
            <a:headEnd/>
            <a:tailEnd type="triangle" w="med" len="med"/>
          </a:ln>
          <a:effectLst/>
        </p:spPr>
        <p:txBody>
          <a:bodyPr/>
          <a:lstStyle/>
          <a:p>
            <a:endParaRPr lang="en-CA"/>
          </a:p>
        </p:txBody>
      </p:sp>
      <p:sp>
        <p:nvSpPr>
          <p:cNvPr id="162849" name="Line 33"/>
          <p:cNvSpPr>
            <a:spLocks noChangeShapeType="1"/>
          </p:cNvSpPr>
          <p:nvPr/>
        </p:nvSpPr>
        <p:spPr bwMode="auto">
          <a:xfrm flipH="1" flipV="1">
            <a:off x="1812924" y="4954588"/>
            <a:ext cx="854075" cy="1217612"/>
          </a:xfrm>
          <a:prstGeom prst="line">
            <a:avLst/>
          </a:prstGeom>
          <a:noFill/>
          <a:ln w="9525">
            <a:solidFill>
              <a:srgbClr val="000000"/>
            </a:solidFill>
            <a:round/>
            <a:headEnd type="triangle" w="med" len="med"/>
            <a:tailEnd/>
          </a:ln>
          <a:effectLst/>
        </p:spPr>
        <p:txBody>
          <a:bodyPr/>
          <a:lstStyle/>
          <a:p>
            <a:endParaRPr lang="en-CA"/>
          </a:p>
        </p:txBody>
      </p:sp>
      <p:sp>
        <p:nvSpPr>
          <p:cNvPr id="162850" name="Line 34"/>
          <p:cNvSpPr>
            <a:spLocks noChangeShapeType="1"/>
          </p:cNvSpPr>
          <p:nvPr/>
        </p:nvSpPr>
        <p:spPr bwMode="auto">
          <a:xfrm>
            <a:off x="2438400" y="6248400"/>
            <a:ext cx="0" cy="0"/>
          </a:xfrm>
          <a:prstGeom prst="line">
            <a:avLst/>
          </a:prstGeom>
          <a:noFill/>
          <a:ln w="9525">
            <a:solidFill>
              <a:srgbClr val="000000"/>
            </a:solidFill>
            <a:round/>
            <a:headEnd/>
            <a:tailEnd type="triangle" w="med" len="med"/>
          </a:ln>
          <a:effectLst/>
        </p:spPr>
        <p:txBody>
          <a:bodyPr/>
          <a:lstStyle/>
          <a:p>
            <a:endParaRPr lang="en-CA"/>
          </a:p>
        </p:txBody>
      </p:sp>
      <p:sp>
        <p:nvSpPr>
          <p:cNvPr id="162851" name="Line 35"/>
          <p:cNvSpPr>
            <a:spLocks noChangeShapeType="1"/>
          </p:cNvSpPr>
          <p:nvPr/>
        </p:nvSpPr>
        <p:spPr bwMode="auto">
          <a:xfrm flipV="1">
            <a:off x="2819399" y="3352800"/>
            <a:ext cx="2651125" cy="381000"/>
          </a:xfrm>
          <a:prstGeom prst="line">
            <a:avLst/>
          </a:prstGeom>
          <a:noFill/>
          <a:ln w="9525">
            <a:solidFill>
              <a:srgbClr val="000000"/>
            </a:solidFill>
            <a:round/>
            <a:headEnd/>
            <a:tailEnd type="triangle" w="med" len="med"/>
          </a:ln>
          <a:effectLst/>
        </p:spPr>
        <p:txBody>
          <a:bodyPr/>
          <a:lstStyle/>
          <a:p>
            <a:endParaRPr lang="en-CA"/>
          </a:p>
        </p:txBody>
      </p:sp>
      <p:sp>
        <p:nvSpPr>
          <p:cNvPr id="162852" name="Line 36"/>
          <p:cNvSpPr>
            <a:spLocks noChangeShapeType="1"/>
          </p:cNvSpPr>
          <p:nvPr/>
        </p:nvSpPr>
        <p:spPr bwMode="auto">
          <a:xfrm flipV="1">
            <a:off x="3505200" y="3657600"/>
            <a:ext cx="1752600" cy="1600200"/>
          </a:xfrm>
          <a:prstGeom prst="line">
            <a:avLst/>
          </a:prstGeom>
          <a:noFill/>
          <a:ln w="9525">
            <a:solidFill>
              <a:srgbClr val="000000"/>
            </a:solidFill>
            <a:round/>
            <a:headEnd/>
            <a:tailEnd type="triangle" w="med" len="med"/>
          </a:ln>
          <a:effectLst/>
        </p:spPr>
        <p:txBody>
          <a:bodyPr/>
          <a:lstStyle/>
          <a:p>
            <a:endParaRPr lang="en-CA"/>
          </a:p>
        </p:txBody>
      </p:sp>
      <p:sp>
        <p:nvSpPr>
          <p:cNvPr id="162853" name="Line 37"/>
          <p:cNvSpPr>
            <a:spLocks noChangeShapeType="1"/>
          </p:cNvSpPr>
          <p:nvPr/>
        </p:nvSpPr>
        <p:spPr bwMode="auto">
          <a:xfrm>
            <a:off x="3581399" y="5333999"/>
            <a:ext cx="2498725" cy="269875"/>
          </a:xfrm>
          <a:prstGeom prst="line">
            <a:avLst/>
          </a:prstGeom>
          <a:noFill/>
          <a:ln w="9525">
            <a:solidFill>
              <a:srgbClr val="000000"/>
            </a:solidFill>
            <a:round/>
            <a:headEnd/>
            <a:tailEnd type="triangle" w="med" len="med"/>
          </a:ln>
          <a:effectLst/>
        </p:spPr>
        <p:txBody>
          <a:bodyPr/>
          <a:lstStyle/>
          <a:p>
            <a:endParaRPr lang="en-CA"/>
          </a:p>
        </p:txBody>
      </p:sp>
      <p:sp>
        <p:nvSpPr>
          <p:cNvPr id="162854" name="Line 38"/>
          <p:cNvSpPr>
            <a:spLocks noChangeShapeType="1"/>
          </p:cNvSpPr>
          <p:nvPr/>
        </p:nvSpPr>
        <p:spPr bwMode="auto">
          <a:xfrm>
            <a:off x="2819400" y="3810000"/>
            <a:ext cx="2971800" cy="1066800"/>
          </a:xfrm>
          <a:prstGeom prst="line">
            <a:avLst/>
          </a:prstGeom>
          <a:noFill/>
          <a:ln w="9525">
            <a:solidFill>
              <a:srgbClr val="000000"/>
            </a:solidFill>
            <a:round/>
            <a:headEnd/>
            <a:tailEnd type="triangle" w="med" len="med"/>
          </a:ln>
          <a:effectLst/>
        </p:spPr>
        <p:txBody>
          <a:bodyPr/>
          <a:lstStyle/>
          <a:p>
            <a:endParaRPr lang="en-CA"/>
          </a:p>
        </p:txBody>
      </p:sp>
      <p:sp>
        <p:nvSpPr>
          <p:cNvPr id="162855" name="Line 39"/>
          <p:cNvSpPr>
            <a:spLocks noChangeShapeType="1"/>
          </p:cNvSpPr>
          <p:nvPr/>
        </p:nvSpPr>
        <p:spPr bwMode="auto">
          <a:xfrm flipH="1" flipV="1">
            <a:off x="990600" y="4800600"/>
            <a:ext cx="1447800" cy="1295400"/>
          </a:xfrm>
          <a:prstGeom prst="line">
            <a:avLst/>
          </a:prstGeom>
          <a:noFill/>
          <a:ln w="9525">
            <a:solidFill>
              <a:srgbClr val="000000"/>
            </a:solidFill>
            <a:round/>
            <a:headEnd type="triangle" w="med" len="med"/>
            <a:tailEnd/>
          </a:ln>
          <a:effectLst/>
        </p:spPr>
        <p:txBody>
          <a:bodyPr/>
          <a:lstStyle/>
          <a:p>
            <a:endParaRPr lang="en-CA"/>
          </a:p>
        </p:txBody>
      </p:sp>
      <p:sp>
        <p:nvSpPr>
          <p:cNvPr id="162856" name="Line 40"/>
          <p:cNvSpPr>
            <a:spLocks noChangeShapeType="1"/>
          </p:cNvSpPr>
          <p:nvPr/>
        </p:nvSpPr>
        <p:spPr bwMode="auto">
          <a:xfrm flipV="1">
            <a:off x="990600" y="2590800"/>
            <a:ext cx="0" cy="2209800"/>
          </a:xfrm>
          <a:prstGeom prst="line">
            <a:avLst/>
          </a:prstGeom>
          <a:noFill/>
          <a:ln w="9525">
            <a:solidFill>
              <a:srgbClr val="000000"/>
            </a:solidFill>
            <a:round/>
            <a:headEnd type="triangle" w="med" len="med"/>
            <a:tailEnd/>
          </a:ln>
          <a:effectLst/>
        </p:spPr>
        <p:txBody>
          <a:bodyPr/>
          <a:lstStyle/>
          <a:p>
            <a:endParaRPr lang="en-CA"/>
          </a:p>
        </p:txBody>
      </p:sp>
      <p:sp>
        <p:nvSpPr>
          <p:cNvPr id="162857" name="Line 41"/>
          <p:cNvSpPr>
            <a:spLocks noChangeShapeType="1"/>
          </p:cNvSpPr>
          <p:nvPr/>
        </p:nvSpPr>
        <p:spPr bwMode="auto">
          <a:xfrm flipH="1">
            <a:off x="2165350" y="2286000"/>
            <a:ext cx="3702050" cy="72231"/>
          </a:xfrm>
          <a:prstGeom prst="line">
            <a:avLst/>
          </a:prstGeom>
          <a:noFill/>
          <a:ln w="9525">
            <a:solidFill>
              <a:srgbClr val="000000"/>
            </a:solidFill>
            <a:round/>
            <a:headEnd/>
            <a:tailEnd type="triangle" w="med" len="med"/>
          </a:ln>
          <a:effectLst/>
        </p:spPr>
        <p:txBody>
          <a:bodyPr/>
          <a:lstStyle/>
          <a:p>
            <a:endParaRPr lang="en-CA"/>
          </a:p>
        </p:txBody>
      </p:sp>
      <p:sp>
        <p:nvSpPr>
          <p:cNvPr id="162858" name="Line 42"/>
          <p:cNvSpPr>
            <a:spLocks noChangeShapeType="1"/>
          </p:cNvSpPr>
          <p:nvPr/>
        </p:nvSpPr>
        <p:spPr bwMode="auto">
          <a:xfrm flipH="1">
            <a:off x="2898774" y="2514600"/>
            <a:ext cx="3121025" cy="1600200"/>
          </a:xfrm>
          <a:prstGeom prst="line">
            <a:avLst/>
          </a:prstGeom>
          <a:noFill/>
          <a:ln w="9525">
            <a:solidFill>
              <a:srgbClr val="000000"/>
            </a:solidFill>
            <a:round/>
            <a:headEnd/>
            <a:tailEnd type="triangle" w="med" len="med"/>
          </a:ln>
          <a:effectLst/>
        </p:spPr>
        <p:txBody>
          <a:bodyPr/>
          <a:lstStyle/>
          <a:p>
            <a:endParaRPr lang="en-CA"/>
          </a:p>
        </p:txBody>
      </p:sp>
      <p:sp>
        <p:nvSpPr>
          <p:cNvPr id="162859" name="Text Box 43"/>
          <p:cNvSpPr txBox="1">
            <a:spLocks noChangeArrowheads="1"/>
          </p:cNvSpPr>
          <p:nvPr/>
        </p:nvSpPr>
        <p:spPr bwMode="auto">
          <a:xfrm>
            <a:off x="4419600" y="6172200"/>
            <a:ext cx="1330325" cy="376238"/>
          </a:xfrm>
          <a:prstGeom prst="rect">
            <a:avLst/>
          </a:prstGeom>
          <a:solidFill>
            <a:srgbClr val="EAEAEA"/>
          </a:solidFill>
          <a:ln w="9525">
            <a:solidFill>
              <a:srgbClr val="000000"/>
            </a:solidFill>
            <a:miter lim="800000"/>
            <a:headEnd/>
            <a:tailEnd/>
          </a:ln>
          <a:effectLst/>
        </p:spPr>
        <p:txBody>
          <a:bodyPr wrap="none">
            <a:spAutoFit/>
          </a:bodyPr>
          <a:lstStyle/>
          <a:p>
            <a:r>
              <a:rPr lang="en-CA" sz="1800" b="1" dirty="0">
                <a:solidFill>
                  <a:srgbClr val="000000"/>
                </a:solidFill>
                <a:latin typeface="Times New Roman" pitchFamily="18" charset="0"/>
                <a:cs typeface="Arial" charset="0"/>
              </a:rPr>
              <a:t>High Loads</a:t>
            </a:r>
          </a:p>
        </p:txBody>
      </p:sp>
      <p:sp>
        <p:nvSpPr>
          <p:cNvPr id="162860" name="Line 44"/>
          <p:cNvSpPr>
            <a:spLocks noChangeShapeType="1"/>
          </p:cNvSpPr>
          <p:nvPr/>
        </p:nvSpPr>
        <p:spPr bwMode="auto">
          <a:xfrm>
            <a:off x="3886200" y="6324599"/>
            <a:ext cx="533400" cy="35719"/>
          </a:xfrm>
          <a:prstGeom prst="line">
            <a:avLst/>
          </a:prstGeom>
          <a:noFill/>
          <a:ln w="9525">
            <a:solidFill>
              <a:srgbClr val="000000"/>
            </a:solidFill>
            <a:round/>
            <a:headEnd type="triangle" w="med" len="med"/>
            <a:tailEnd type="triangle" w="med" len="med"/>
          </a:ln>
          <a:effectLst/>
        </p:spPr>
        <p:txBody>
          <a:bodyPr/>
          <a:lstStyle/>
          <a:p>
            <a:endParaRPr lang="en-CA"/>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533400"/>
            <a:ext cx="7772400" cy="914400"/>
          </a:xfrm>
          <a:solidFill>
            <a:schemeClr val="bg1"/>
          </a:solidFill>
        </p:spPr>
        <p:txBody>
          <a:bodyPr/>
          <a:lstStyle/>
          <a:p>
            <a:pPr algn="ctr"/>
            <a:r>
              <a:rPr lang="en-CA" sz="2400" b="1" dirty="0" smtClean="0">
                <a:solidFill>
                  <a:schemeClr val="tx1"/>
                </a:solidFill>
              </a:rPr>
              <a:t>WestJet's </a:t>
            </a:r>
            <a:r>
              <a:rPr lang="en-CA" sz="2400" b="1" dirty="0" smtClean="0">
                <a:solidFill>
                  <a:schemeClr val="tx1"/>
                </a:solidFill>
              </a:rPr>
              <a:t>Strategic Model?</a:t>
            </a:r>
            <a:endParaRPr lang="en-CA" sz="2400" b="1" dirty="0">
              <a:solidFill>
                <a:schemeClr val="tx1"/>
              </a:solidFill>
            </a:endParaRPr>
          </a:p>
        </p:txBody>
      </p:sp>
      <p:pic>
        <p:nvPicPr>
          <p:cNvPr id="163843" name="Picture 3"/>
          <p:cNvPicPr>
            <a:picLocks noChangeAspect="1" noChangeArrowheads="1"/>
          </p:cNvPicPr>
          <p:nvPr/>
        </p:nvPicPr>
        <p:blipFill>
          <a:blip r:embed="rId2"/>
          <a:srcRect/>
          <a:stretch>
            <a:fillRect/>
          </a:stretch>
        </p:blipFill>
        <p:spPr bwMode="auto">
          <a:xfrm>
            <a:off x="1066800" y="1676400"/>
            <a:ext cx="7086600" cy="3836988"/>
          </a:xfrm>
          <a:prstGeom prst="rect">
            <a:avLst/>
          </a:prstGeom>
          <a:noFill/>
          <a:ln w="9525">
            <a:solidFill>
              <a:srgbClr val="000000"/>
            </a:solidFill>
            <a:miter lim="800000"/>
            <a:headEnd/>
            <a:tailEnd/>
          </a:ln>
          <a:effectLst/>
        </p:spPr>
      </p:pic>
      <p:sp>
        <p:nvSpPr>
          <p:cNvPr id="163844" name="Rectangle 4"/>
          <p:cNvSpPr>
            <a:spLocks noChangeArrowheads="1"/>
          </p:cNvSpPr>
          <p:nvPr/>
        </p:nvSpPr>
        <p:spPr bwMode="auto">
          <a:xfrm>
            <a:off x="838200" y="5867400"/>
            <a:ext cx="2209800" cy="685800"/>
          </a:xfrm>
          <a:prstGeom prst="rect">
            <a:avLst/>
          </a:prstGeom>
          <a:solidFill>
            <a:schemeClr val="hlink"/>
          </a:solidFill>
          <a:ln w="9525">
            <a:solidFill>
              <a:srgbClr val="000000"/>
            </a:solidFill>
            <a:miter lim="800000"/>
            <a:headEnd/>
            <a:tailEnd/>
          </a:ln>
          <a:effectLst/>
        </p:spPr>
        <p:txBody>
          <a:bodyPr wrap="none" anchor="ctr"/>
          <a:lstStyle/>
          <a:p>
            <a:pPr algn="ctr"/>
            <a:r>
              <a:rPr lang="en-CA" sz="1800">
                <a:solidFill>
                  <a:srgbClr val="000000"/>
                </a:solidFill>
                <a:latin typeface="Times New Roman" pitchFamily="18" charset="0"/>
                <a:cs typeface="Arial" charset="0"/>
              </a:rPr>
              <a:t>Southwest Model</a:t>
            </a:r>
          </a:p>
        </p:txBody>
      </p:sp>
      <p:sp>
        <p:nvSpPr>
          <p:cNvPr id="163845" name="Rectangle 5"/>
          <p:cNvSpPr>
            <a:spLocks noChangeArrowheads="1"/>
          </p:cNvSpPr>
          <p:nvPr/>
        </p:nvSpPr>
        <p:spPr bwMode="auto">
          <a:xfrm>
            <a:off x="5943600" y="5791200"/>
            <a:ext cx="2362200" cy="762000"/>
          </a:xfrm>
          <a:prstGeom prst="rect">
            <a:avLst/>
          </a:prstGeom>
          <a:solidFill>
            <a:srgbClr val="0066FF"/>
          </a:solidFill>
          <a:ln w="9525">
            <a:solidFill>
              <a:srgbClr val="000000"/>
            </a:solidFill>
            <a:miter lim="800000"/>
            <a:headEnd/>
            <a:tailEnd/>
          </a:ln>
          <a:effectLst/>
        </p:spPr>
        <p:txBody>
          <a:bodyPr wrap="none" anchor="ctr"/>
          <a:lstStyle/>
          <a:p>
            <a:pPr algn="ctr"/>
            <a:r>
              <a:rPr lang="en-CA" sz="1800">
                <a:latin typeface="Times New Roman" pitchFamily="18" charset="0"/>
                <a:cs typeface="Arial" charset="0"/>
              </a:rPr>
              <a:t>JetBlue Model</a:t>
            </a:r>
          </a:p>
        </p:txBody>
      </p:sp>
      <p:sp>
        <p:nvSpPr>
          <p:cNvPr id="163846" name="Line 6"/>
          <p:cNvSpPr>
            <a:spLocks noChangeShapeType="1"/>
          </p:cNvSpPr>
          <p:nvPr/>
        </p:nvSpPr>
        <p:spPr bwMode="auto">
          <a:xfrm flipV="1">
            <a:off x="2133600" y="5410200"/>
            <a:ext cx="381000" cy="381000"/>
          </a:xfrm>
          <a:prstGeom prst="line">
            <a:avLst/>
          </a:prstGeom>
          <a:noFill/>
          <a:ln w="76200">
            <a:solidFill>
              <a:srgbClr val="000000"/>
            </a:solidFill>
            <a:round/>
            <a:headEnd/>
            <a:tailEnd type="triangle" w="med" len="med"/>
          </a:ln>
          <a:effectLst/>
        </p:spPr>
        <p:txBody>
          <a:bodyPr/>
          <a:lstStyle/>
          <a:p>
            <a:endParaRPr lang="en-CA"/>
          </a:p>
        </p:txBody>
      </p:sp>
      <p:sp>
        <p:nvSpPr>
          <p:cNvPr id="163847" name="Line 7"/>
          <p:cNvSpPr>
            <a:spLocks noChangeShapeType="1"/>
          </p:cNvSpPr>
          <p:nvPr/>
        </p:nvSpPr>
        <p:spPr bwMode="auto">
          <a:xfrm flipH="1" flipV="1">
            <a:off x="6629400" y="5257800"/>
            <a:ext cx="304800" cy="381000"/>
          </a:xfrm>
          <a:prstGeom prst="line">
            <a:avLst/>
          </a:prstGeom>
          <a:noFill/>
          <a:ln w="76200">
            <a:solidFill>
              <a:srgbClr val="000000"/>
            </a:solidFill>
            <a:round/>
            <a:headEnd/>
            <a:tailEnd type="triangle" w="med" len="med"/>
          </a:ln>
          <a:effectLst/>
        </p:spPr>
        <p:txBody>
          <a:bodyPr/>
          <a:lstStyle/>
          <a:p>
            <a:endParaRPr lang="en-CA"/>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solidFill>
            <a:schemeClr val="bg1"/>
          </a:solidFill>
        </p:spPr>
        <p:txBody>
          <a:bodyPr/>
          <a:lstStyle/>
          <a:p>
            <a:r>
              <a:rPr lang="en-CA">
                <a:solidFill>
                  <a:schemeClr val="tx1"/>
                </a:solidFill>
              </a:rPr>
              <a:t>Performance Analysis</a:t>
            </a:r>
          </a:p>
        </p:txBody>
      </p:sp>
      <p:sp>
        <p:nvSpPr>
          <p:cNvPr id="188419" name="Rectangle 3"/>
          <p:cNvSpPr>
            <a:spLocks noGrp="1" noChangeArrowheads="1"/>
          </p:cNvSpPr>
          <p:nvPr>
            <p:ph type="body" idx="1"/>
          </p:nvPr>
        </p:nvSpPr>
        <p:spPr/>
        <p:txBody>
          <a:bodyPr/>
          <a:lstStyle/>
          <a:p>
            <a:r>
              <a:rPr lang="en-CA"/>
              <a:t>External Measures</a:t>
            </a:r>
          </a:p>
          <a:p>
            <a:r>
              <a:rPr lang="en-CA"/>
              <a:t>Internal Operating Measures</a:t>
            </a:r>
          </a:p>
          <a:p>
            <a:r>
              <a:rPr lang="en-CA"/>
              <a:t>CSR Measures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33400" y="381000"/>
            <a:ext cx="7772400" cy="914400"/>
          </a:xfrm>
          <a:solidFill>
            <a:schemeClr val="bg1"/>
          </a:solidFill>
        </p:spPr>
        <p:txBody>
          <a:bodyPr/>
          <a:lstStyle/>
          <a:p>
            <a:r>
              <a:rPr lang="en-US" sz="3200">
                <a:solidFill>
                  <a:schemeClr val="tx1"/>
                </a:solidFill>
              </a:rPr>
              <a:t>External (Shareholder) Metric Types</a:t>
            </a:r>
          </a:p>
        </p:txBody>
      </p:sp>
      <p:sp>
        <p:nvSpPr>
          <p:cNvPr id="189443" name="Rectangle 3"/>
          <p:cNvSpPr>
            <a:spLocks noGrp="1" noChangeArrowheads="1"/>
          </p:cNvSpPr>
          <p:nvPr>
            <p:ph type="body" idx="1"/>
          </p:nvPr>
        </p:nvSpPr>
        <p:spPr>
          <a:xfrm>
            <a:off x="381000" y="1447800"/>
            <a:ext cx="8229600" cy="5029200"/>
          </a:xfrm>
          <a:solidFill>
            <a:schemeClr val="tx1"/>
          </a:solidFill>
        </p:spPr>
        <p:txBody>
          <a:bodyPr/>
          <a:lstStyle/>
          <a:p>
            <a:pPr>
              <a:lnSpc>
                <a:spcPct val="80000"/>
              </a:lnSpc>
            </a:pPr>
            <a:r>
              <a:rPr lang="en-US" dirty="0"/>
              <a:t>Share Value</a:t>
            </a:r>
          </a:p>
          <a:p>
            <a:pPr lvl="1">
              <a:lnSpc>
                <a:spcPct val="80000"/>
              </a:lnSpc>
            </a:pPr>
            <a:r>
              <a:rPr lang="en-US" sz="1800" dirty="0"/>
              <a:t>Depends on structure of shares &amp; governance</a:t>
            </a:r>
          </a:p>
          <a:p>
            <a:pPr lvl="2">
              <a:lnSpc>
                <a:spcPct val="80000"/>
              </a:lnSpc>
            </a:pPr>
            <a:r>
              <a:rPr lang="en-US" sz="1800" dirty="0"/>
              <a:t>Common shares : returns via </a:t>
            </a:r>
            <a:r>
              <a:rPr lang="en-US" sz="1800" dirty="0" smtClean="0"/>
              <a:t>Earnings per share (</a:t>
            </a:r>
            <a:r>
              <a:rPr lang="en-US" sz="1800" u="sng" dirty="0" smtClean="0"/>
              <a:t>EPS) and</a:t>
            </a:r>
            <a:r>
              <a:rPr lang="en-US" sz="1800" dirty="0" smtClean="0"/>
              <a:t> </a:t>
            </a:r>
            <a:r>
              <a:rPr lang="en-US" sz="1800" u="sng" dirty="0"/>
              <a:t>dividends</a:t>
            </a:r>
          </a:p>
          <a:p>
            <a:pPr>
              <a:lnSpc>
                <a:spcPct val="80000"/>
              </a:lnSpc>
            </a:pPr>
            <a:r>
              <a:rPr lang="en-US" dirty="0" smtClean="0"/>
              <a:t>Capital </a:t>
            </a:r>
            <a:r>
              <a:rPr lang="en-US" dirty="0"/>
              <a:t>Use</a:t>
            </a:r>
          </a:p>
          <a:p>
            <a:pPr lvl="1">
              <a:lnSpc>
                <a:spcPct val="80000"/>
              </a:lnSpc>
            </a:pPr>
            <a:r>
              <a:rPr lang="en-US" sz="1800" u="sng" dirty="0" err="1" smtClean="0"/>
              <a:t>Eg</a:t>
            </a:r>
            <a:r>
              <a:rPr lang="en-US" sz="1800" u="sng" dirty="0" smtClean="0"/>
              <a:t>. ROE</a:t>
            </a:r>
            <a:r>
              <a:rPr lang="en-US" sz="1800" u="sng" dirty="0"/>
              <a:t>, </a:t>
            </a:r>
            <a:r>
              <a:rPr lang="en-US" sz="1800" u="sng" dirty="0" smtClean="0"/>
              <a:t>ROA</a:t>
            </a: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85800" y="609600"/>
            <a:ext cx="7772400" cy="914400"/>
          </a:xfrm>
          <a:solidFill>
            <a:schemeClr val="bg1"/>
          </a:solidFill>
        </p:spPr>
        <p:txBody>
          <a:bodyPr/>
          <a:lstStyle/>
          <a:p>
            <a:r>
              <a:rPr lang="en-CA">
                <a:solidFill>
                  <a:schemeClr val="tx1"/>
                </a:solidFill>
              </a:rPr>
              <a:t>Operations Metric Types</a:t>
            </a:r>
          </a:p>
        </p:txBody>
      </p:sp>
      <p:sp>
        <p:nvSpPr>
          <p:cNvPr id="190467" name="Rectangle 3"/>
          <p:cNvSpPr>
            <a:spLocks noGrp="1" noChangeArrowheads="1"/>
          </p:cNvSpPr>
          <p:nvPr>
            <p:ph type="body" idx="1"/>
          </p:nvPr>
        </p:nvSpPr>
        <p:spPr/>
        <p:txBody>
          <a:bodyPr/>
          <a:lstStyle/>
          <a:p>
            <a:pPr>
              <a:lnSpc>
                <a:spcPct val="90000"/>
              </a:lnSpc>
            </a:pPr>
            <a:r>
              <a:rPr lang="en-CA" dirty="0"/>
              <a:t>Contribution </a:t>
            </a:r>
            <a:r>
              <a:rPr lang="en-CA" dirty="0" smtClean="0"/>
              <a:t>Margins </a:t>
            </a:r>
            <a:r>
              <a:rPr lang="en-CA" dirty="0" smtClean="0"/>
              <a:t>– e.g.. the </a:t>
            </a:r>
            <a:r>
              <a:rPr lang="en-CA" dirty="0"/>
              <a:t>marginal profit per unit sale</a:t>
            </a:r>
          </a:p>
          <a:p>
            <a:pPr>
              <a:lnSpc>
                <a:spcPct val="90000"/>
              </a:lnSpc>
            </a:pPr>
            <a:r>
              <a:rPr lang="en-CA" dirty="0"/>
              <a:t>Cash Flow</a:t>
            </a:r>
          </a:p>
          <a:p>
            <a:pPr>
              <a:lnSpc>
                <a:spcPct val="90000"/>
              </a:lnSpc>
            </a:pPr>
            <a:r>
              <a:rPr lang="en-CA" dirty="0" smtClean="0"/>
              <a:t>Inventory Analysis </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solidFill>
            <a:schemeClr val="accent1">
              <a:lumMod val="75000"/>
            </a:schemeClr>
          </a:solidFill>
        </p:spPr>
        <p:txBody>
          <a:bodyPr/>
          <a:lstStyle/>
          <a:p>
            <a:pPr algn="ctr"/>
            <a:r>
              <a:rPr lang="en-CA" sz="3200" dirty="0" smtClean="0">
                <a:solidFill>
                  <a:schemeClr val="tx1"/>
                </a:solidFill>
              </a:rPr>
              <a:t>Setting the Stage from SWOT Analysis</a:t>
            </a:r>
            <a:endParaRPr lang="en-CA" sz="3200" dirty="0">
              <a:solidFill>
                <a:schemeClr val="tx1"/>
              </a:solidFill>
            </a:endParaRPr>
          </a:p>
        </p:txBody>
      </p:sp>
      <p:sp>
        <p:nvSpPr>
          <p:cNvPr id="165891" name="Rectangle 3"/>
          <p:cNvSpPr>
            <a:spLocks noGrp="1" noChangeArrowheads="1"/>
          </p:cNvSpPr>
          <p:nvPr>
            <p:ph type="body" idx="1"/>
          </p:nvPr>
        </p:nvSpPr>
        <p:spPr>
          <a:xfrm>
            <a:off x="912813" y="1905000"/>
            <a:ext cx="6173787" cy="4038600"/>
          </a:xfrm>
        </p:spPr>
        <p:txBody>
          <a:bodyPr/>
          <a:lstStyle/>
          <a:p>
            <a:pPr>
              <a:lnSpc>
                <a:spcPct val="80000"/>
              </a:lnSpc>
            </a:pPr>
            <a:endParaRPr lang="en-CA" sz="1800" b="1" dirty="0" smtClean="0">
              <a:solidFill>
                <a:schemeClr val="bg1">
                  <a:lumMod val="50000"/>
                </a:schemeClr>
              </a:solidFill>
            </a:endParaRPr>
          </a:p>
          <a:p>
            <a:pPr>
              <a:lnSpc>
                <a:spcPct val="80000"/>
              </a:lnSpc>
            </a:pPr>
            <a:endParaRPr lang="en-CA" sz="1800" b="1" dirty="0">
              <a:solidFill>
                <a:schemeClr val="bg1">
                  <a:lumMod val="50000"/>
                </a:schemeClr>
              </a:solidFill>
            </a:endParaRPr>
          </a:p>
          <a:p>
            <a:pPr>
              <a:lnSpc>
                <a:spcPct val="80000"/>
              </a:lnSpc>
            </a:pPr>
            <a:r>
              <a:rPr lang="en-CA" sz="1800" dirty="0" smtClean="0">
                <a:solidFill>
                  <a:schemeClr val="bg1">
                    <a:lumMod val="50000"/>
                  </a:schemeClr>
                </a:solidFill>
              </a:rPr>
              <a:t>From SWOT:</a:t>
            </a:r>
          </a:p>
          <a:p>
            <a:pPr>
              <a:lnSpc>
                <a:spcPct val="80000"/>
              </a:lnSpc>
            </a:pPr>
            <a:r>
              <a:rPr lang="en-CA" sz="1800" dirty="0" smtClean="0">
                <a:solidFill>
                  <a:schemeClr val="bg1">
                    <a:lumMod val="50000"/>
                  </a:schemeClr>
                </a:solidFill>
              </a:rPr>
              <a:t>opportunities </a:t>
            </a:r>
            <a:r>
              <a:rPr lang="en-CA" sz="1800" dirty="0">
                <a:solidFill>
                  <a:schemeClr val="bg1">
                    <a:lumMod val="50000"/>
                  </a:schemeClr>
                </a:solidFill>
              </a:rPr>
              <a:t>and threats are typically factors related to the </a:t>
            </a:r>
            <a:r>
              <a:rPr lang="en-CA" sz="1800" b="1" dirty="0">
                <a:solidFill>
                  <a:schemeClr val="bg1">
                    <a:lumMod val="50000"/>
                  </a:schemeClr>
                </a:solidFill>
              </a:rPr>
              <a:t>external </a:t>
            </a:r>
            <a:r>
              <a:rPr lang="en-CA" sz="1800" b="1" dirty="0" smtClean="0">
                <a:solidFill>
                  <a:schemeClr val="bg1">
                    <a:lumMod val="50000"/>
                  </a:schemeClr>
                </a:solidFill>
              </a:rPr>
              <a:t>environment</a:t>
            </a:r>
            <a:endParaRPr lang="en-CA" sz="1800" b="1" dirty="0">
              <a:solidFill>
                <a:schemeClr val="bg1">
                  <a:lumMod val="50000"/>
                </a:schemeClr>
              </a:solidFill>
            </a:endParaRPr>
          </a:p>
          <a:p>
            <a:pPr>
              <a:lnSpc>
                <a:spcPct val="80000"/>
              </a:lnSpc>
            </a:pPr>
            <a:r>
              <a:rPr lang="en-CA" sz="1800" dirty="0" smtClean="0">
                <a:solidFill>
                  <a:schemeClr val="bg1">
                    <a:lumMod val="50000"/>
                  </a:schemeClr>
                </a:solidFill>
              </a:rPr>
              <a:t>strength </a:t>
            </a:r>
            <a:r>
              <a:rPr lang="en-CA" sz="1800" dirty="0">
                <a:solidFill>
                  <a:schemeClr val="bg1">
                    <a:lumMod val="50000"/>
                  </a:schemeClr>
                </a:solidFill>
              </a:rPr>
              <a:t>and weaknesses are more related to the </a:t>
            </a:r>
            <a:r>
              <a:rPr lang="en-CA" sz="1800" b="1" dirty="0">
                <a:solidFill>
                  <a:schemeClr val="bg1">
                    <a:lumMod val="50000"/>
                  </a:schemeClr>
                </a:solidFill>
              </a:rPr>
              <a:t>internal </a:t>
            </a:r>
            <a:r>
              <a:rPr lang="en-CA" sz="1800" b="1" dirty="0" smtClean="0">
                <a:solidFill>
                  <a:schemeClr val="bg1">
                    <a:lumMod val="50000"/>
                  </a:schemeClr>
                </a:solidFill>
              </a:rPr>
              <a:t>firm</a:t>
            </a:r>
            <a:endParaRPr lang="en-CA" sz="1800" b="1" dirty="0">
              <a:solidFill>
                <a:schemeClr val="bg1">
                  <a:lumMod val="50000"/>
                </a:schemeClr>
              </a:solidFill>
            </a:endParaRPr>
          </a:p>
        </p:txBody>
      </p:sp>
      <p:sp>
        <p:nvSpPr>
          <p:cNvPr id="165892" name="Line 4"/>
          <p:cNvSpPr>
            <a:spLocks noChangeShapeType="1"/>
          </p:cNvSpPr>
          <p:nvPr/>
        </p:nvSpPr>
        <p:spPr bwMode="auto">
          <a:xfrm>
            <a:off x="7669213" y="2997200"/>
            <a:ext cx="1587" cy="1439863"/>
          </a:xfrm>
          <a:prstGeom prst="line">
            <a:avLst/>
          </a:prstGeom>
          <a:noFill/>
          <a:ln w="9525">
            <a:solidFill>
              <a:srgbClr val="000000"/>
            </a:solidFill>
            <a:round/>
            <a:headEnd/>
            <a:tailEnd/>
          </a:ln>
          <a:effectLst/>
        </p:spPr>
        <p:txBody>
          <a:bodyPr/>
          <a:lstStyle/>
          <a:p>
            <a:endParaRPr lang="en-CA"/>
          </a:p>
        </p:txBody>
      </p:sp>
      <p:sp>
        <p:nvSpPr>
          <p:cNvPr id="165893" name="Line 5"/>
          <p:cNvSpPr>
            <a:spLocks noChangeShapeType="1"/>
          </p:cNvSpPr>
          <p:nvPr/>
        </p:nvSpPr>
        <p:spPr bwMode="auto">
          <a:xfrm>
            <a:off x="7019925" y="3644900"/>
            <a:ext cx="1260475" cy="1588"/>
          </a:xfrm>
          <a:prstGeom prst="line">
            <a:avLst/>
          </a:prstGeom>
          <a:noFill/>
          <a:ln w="9525">
            <a:solidFill>
              <a:srgbClr val="000000"/>
            </a:solidFill>
            <a:round/>
            <a:headEnd/>
            <a:tailEnd/>
          </a:ln>
          <a:effectLst/>
        </p:spPr>
        <p:txBody>
          <a:bodyPr/>
          <a:lstStyle/>
          <a:p>
            <a:endParaRPr lang="en-CA"/>
          </a:p>
        </p:txBody>
      </p:sp>
      <p:sp>
        <p:nvSpPr>
          <p:cNvPr id="165894" name="Text Box 6"/>
          <p:cNvSpPr txBox="1">
            <a:spLocks noChangeArrowheads="1"/>
          </p:cNvSpPr>
          <p:nvPr/>
        </p:nvSpPr>
        <p:spPr bwMode="auto">
          <a:xfrm>
            <a:off x="7167563" y="2971800"/>
            <a:ext cx="1073150" cy="1311275"/>
          </a:xfrm>
          <a:prstGeom prst="rect">
            <a:avLst/>
          </a:prstGeom>
          <a:noFill/>
          <a:ln w="9525">
            <a:noFill/>
            <a:miter lim="800000"/>
            <a:headEnd/>
            <a:tailEnd/>
          </a:ln>
          <a:effectLst/>
        </p:spPr>
        <p:txBody>
          <a:bodyPr wrap="none">
            <a:spAutoFit/>
          </a:bodyPr>
          <a:lstStyle/>
          <a:p>
            <a:pPr algn="ctr"/>
            <a:r>
              <a:rPr lang="en-CA" sz="2000">
                <a:solidFill>
                  <a:srgbClr val="000000"/>
                </a:solidFill>
                <a:latin typeface="Times New Roman" pitchFamily="18" charset="0"/>
                <a:cs typeface="Arial" charset="0"/>
              </a:rPr>
              <a:t>S        W</a:t>
            </a:r>
          </a:p>
          <a:p>
            <a:pPr algn="ctr"/>
            <a:endParaRPr lang="en-CA" sz="2000">
              <a:solidFill>
                <a:srgbClr val="000000"/>
              </a:solidFill>
              <a:latin typeface="Times New Roman" pitchFamily="18" charset="0"/>
              <a:cs typeface="Arial" charset="0"/>
            </a:endParaRPr>
          </a:p>
          <a:p>
            <a:pPr algn="ctr"/>
            <a:endParaRPr lang="en-CA" sz="2000">
              <a:solidFill>
                <a:srgbClr val="000000"/>
              </a:solidFill>
              <a:latin typeface="Times New Roman" pitchFamily="18" charset="0"/>
              <a:cs typeface="Arial" charset="0"/>
            </a:endParaRPr>
          </a:p>
          <a:p>
            <a:pPr algn="ctr"/>
            <a:r>
              <a:rPr lang="en-CA" sz="2000">
                <a:solidFill>
                  <a:srgbClr val="000000"/>
                </a:solidFill>
                <a:latin typeface="Times New Roman" pitchFamily="18" charset="0"/>
                <a:cs typeface="Arial" charset="0"/>
              </a:rPr>
              <a:t>O        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solidFill>
            <a:schemeClr val="bg1"/>
          </a:solidFill>
        </p:spPr>
        <p:txBody>
          <a:bodyPr/>
          <a:lstStyle/>
          <a:p>
            <a:r>
              <a:rPr lang="en-US">
                <a:solidFill>
                  <a:schemeClr val="tx1"/>
                </a:solidFill>
              </a:rPr>
              <a:t>CSR Metrics Types </a:t>
            </a:r>
            <a:r>
              <a:rPr lang="en-US" sz="2400">
                <a:solidFill>
                  <a:schemeClr val="tx1"/>
                </a:solidFill>
              </a:rPr>
              <a:t>(Narrow to Broad)</a:t>
            </a:r>
          </a:p>
        </p:txBody>
      </p:sp>
      <p:sp>
        <p:nvSpPr>
          <p:cNvPr id="191491" name="Rectangle 3"/>
          <p:cNvSpPr>
            <a:spLocks noGrp="1" noChangeArrowheads="1"/>
          </p:cNvSpPr>
          <p:nvPr>
            <p:ph type="body" idx="1"/>
          </p:nvPr>
        </p:nvSpPr>
        <p:spPr/>
        <p:txBody>
          <a:bodyPr>
            <a:normAutofit/>
          </a:bodyPr>
          <a:lstStyle/>
          <a:p>
            <a:r>
              <a:rPr lang="en-US" dirty="0" smtClean="0"/>
              <a:t>Stakeholder Satisfaction </a:t>
            </a:r>
            <a:r>
              <a:rPr lang="en-US" dirty="0" smtClean="0"/>
              <a:t>- (</a:t>
            </a:r>
            <a:r>
              <a:rPr lang="en-US" dirty="0" smtClean="0"/>
              <a:t>Surveys)</a:t>
            </a:r>
          </a:p>
          <a:p>
            <a:r>
              <a:rPr lang="en-US" dirty="0" smtClean="0"/>
              <a:t>Industry Rating </a:t>
            </a:r>
            <a:r>
              <a:rPr lang="en-US" dirty="0" smtClean="0"/>
              <a:t>- D&amp;B </a:t>
            </a:r>
            <a:r>
              <a:rPr lang="en-US" dirty="0" smtClean="0"/>
              <a:t>(verifies credit), Ethics </a:t>
            </a:r>
            <a:r>
              <a:rPr lang="en-US" dirty="0" smtClean="0"/>
              <a:t>Boards</a:t>
            </a:r>
            <a:endParaRPr lang="en-US" dirty="0" smtClean="0"/>
          </a:p>
          <a:p>
            <a:r>
              <a:rPr lang="en-US" dirty="0" smtClean="0"/>
              <a:t>Formal Social Certification </a:t>
            </a:r>
            <a:r>
              <a:rPr lang="en-US" dirty="0" smtClean="0"/>
              <a:t>- ISO </a:t>
            </a:r>
            <a:r>
              <a:rPr lang="en-US" dirty="0" smtClean="0"/>
              <a:t>14001 or Balanced </a:t>
            </a:r>
            <a:r>
              <a:rPr lang="en-US" dirty="0" smtClean="0"/>
              <a:t>Scorecard</a:t>
            </a:r>
          </a:p>
          <a:p>
            <a:r>
              <a:rPr lang="en-US" dirty="0" smtClean="0"/>
              <a:t>ERP solutions – CRM (Customer Relational Management)</a:t>
            </a:r>
            <a:endParaRPr lang="en-CA"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CA" dirty="0" smtClean="0">
                <a:solidFill>
                  <a:schemeClr val="tx1"/>
                </a:solidFill>
              </a:rPr>
              <a:t>Performance Summary</a:t>
            </a:r>
            <a:endParaRPr lang="en-CA" dirty="0">
              <a:solidFill>
                <a:schemeClr val="tx1"/>
              </a:solidFill>
            </a:endParaRPr>
          </a:p>
        </p:txBody>
      </p:sp>
      <p:sp>
        <p:nvSpPr>
          <p:cNvPr id="3" name="Content Placeholder 2"/>
          <p:cNvSpPr>
            <a:spLocks noGrp="1"/>
          </p:cNvSpPr>
          <p:nvPr>
            <p:ph idx="1"/>
          </p:nvPr>
        </p:nvSpPr>
        <p:spPr>
          <a:xfrm>
            <a:off x="609600" y="1905000"/>
            <a:ext cx="8110537" cy="3810000"/>
          </a:xfrm>
        </p:spPr>
        <p:txBody>
          <a:bodyPr/>
          <a:lstStyle/>
          <a:p>
            <a:r>
              <a:rPr lang="en-CA" sz="2400" dirty="0" smtClean="0"/>
              <a:t>WestJet </a:t>
            </a:r>
            <a:r>
              <a:rPr lang="en-CA" sz="2400" dirty="0" smtClean="0"/>
              <a:t>has been doing very well on most dimensions.</a:t>
            </a:r>
          </a:p>
          <a:p>
            <a:pPr lvl="1"/>
            <a:r>
              <a:rPr lang="en-CA" sz="2400" dirty="0" smtClean="0"/>
              <a:t>This is particularly true in light of the industry’s downturn in the post-9/11 period.</a:t>
            </a:r>
          </a:p>
          <a:p>
            <a:r>
              <a:rPr lang="en-CA" sz="2400" dirty="0" smtClean="0"/>
              <a:t>It is well-positioned for further expansion.</a:t>
            </a:r>
            <a:endParaRPr lang="en-CA"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609600"/>
            <a:ext cx="7772400" cy="914400"/>
          </a:xfrm>
          <a:solidFill>
            <a:schemeClr val="bg1"/>
          </a:solidFill>
        </p:spPr>
        <p:txBody>
          <a:bodyPr/>
          <a:lstStyle/>
          <a:p>
            <a:pPr algn="ctr"/>
            <a:r>
              <a:rPr lang="en-CA" dirty="0" smtClean="0">
                <a:solidFill>
                  <a:schemeClr val="tx1"/>
                </a:solidFill>
              </a:rPr>
              <a:t>WestJet SWOT example</a:t>
            </a:r>
            <a:endParaRPr lang="en-CA" dirty="0">
              <a:solidFill>
                <a:schemeClr val="tx1"/>
              </a:solidFill>
            </a:endParaRPr>
          </a:p>
        </p:txBody>
      </p:sp>
      <p:sp>
        <p:nvSpPr>
          <p:cNvPr id="150531" name="Rectangle 3"/>
          <p:cNvSpPr>
            <a:spLocks noGrp="1" noChangeArrowheads="1"/>
          </p:cNvSpPr>
          <p:nvPr>
            <p:ph type="body" sz="half" idx="1"/>
          </p:nvPr>
        </p:nvSpPr>
        <p:spPr>
          <a:xfrm>
            <a:off x="912813" y="1905000"/>
            <a:ext cx="3979862" cy="3810000"/>
          </a:xfrm>
        </p:spPr>
        <p:txBody>
          <a:bodyPr/>
          <a:lstStyle/>
          <a:p>
            <a:pPr>
              <a:lnSpc>
                <a:spcPct val="90000"/>
              </a:lnSpc>
            </a:pPr>
            <a:r>
              <a:rPr lang="en-CA" sz="1400" u="sng" dirty="0"/>
              <a:t>Strengths / Weaknesses</a:t>
            </a:r>
          </a:p>
          <a:p>
            <a:pPr>
              <a:lnSpc>
                <a:spcPct val="90000"/>
              </a:lnSpc>
            </a:pPr>
            <a:endParaRPr lang="en-CA" sz="1400" u="sng" dirty="0"/>
          </a:p>
          <a:p>
            <a:pPr>
              <a:lnSpc>
                <a:spcPct val="90000"/>
              </a:lnSpc>
            </a:pPr>
            <a:r>
              <a:rPr lang="en-CA" sz="1400" dirty="0"/>
              <a:t>Point-to-point bus. model</a:t>
            </a:r>
          </a:p>
          <a:p>
            <a:pPr>
              <a:lnSpc>
                <a:spcPct val="90000"/>
              </a:lnSpc>
            </a:pPr>
            <a:r>
              <a:rPr lang="en-CA" sz="1400" dirty="0"/>
              <a:t>Very good finances, esp. relative industry</a:t>
            </a:r>
          </a:p>
          <a:p>
            <a:pPr lvl="1">
              <a:lnSpc>
                <a:spcPct val="90000"/>
              </a:lnSpc>
            </a:pPr>
            <a:r>
              <a:rPr lang="en-CA" sz="1400" dirty="0"/>
              <a:t>Due to efficiency</a:t>
            </a:r>
          </a:p>
          <a:p>
            <a:pPr lvl="1">
              <a:lnSpc>
                <a:spcPct val="90000"/>
              </a:lnSpc>
            </a:pPr>
            <a:r>
              <a:rPr lang="en-CA" sz="1400" dirty="0"/>
              <a:t>Due to marketing</a:t>
            </a:r>
          </a:p>
          <a:p>
            <a:pPr lvl="1">
              <a:lnSpc>
                <a:spcPct val="90000"/>
              </a:lnSpc>
            </a:pPr>
            <a:r>
              <a:rPr lang="en-CA" sz="1400" dirty="0"/>
              <a:t>Due to culture</a:t>
            </a:r>
          </a:p>
          <a:p>
            <a:pPr>
              <a:lnSpc>
                <a:spcPct val="90000"/>
              </a:lnSpc>
            </a:pPr>
            <a:endParaRPr lang="en-CA" sz="1400" dirty="0"/>
          </a:p>
          <a:p>
            <a:pPr>
              <a:lnSpc>
                <a:spcPct val="90000"/>
              </a:lnSpc>
            </a:pPr>
            <a:r>
              <a:rPr lang="en-CA" sz="1400" dirty="0"/>
              <a:t>But still “western” identity and still “regional” and still a “start-up”.</a:t>
            </a:r>
          </a:p>
          <a:p>
            <a:pPr>
              <a:lnSpc>
                <a:spcPct val="90000"/>
              </a:lnSpc>
            </a:pPr>
            <a:r>
              <a:rPr lang="en-CA" sz="1400" dirty="0"/>
              <a:t>Bus. model is inflexible?</a:t>
            </a:r>
          </a:p>
          <a:p>
            <a:pPr>
              <a:lnSpc>
                <a:spcPct val="90000"/>
              </a:lnSpc>
            </a:pPr>
            <a:endParaRPr lang="en-CA" sz="1400" dirty="0"/>
          </a:p>
        </p:txBody>
      </p:sp>
      <p:sp>
        <p:nvSpPr>
          <p:cNvPr id="150532" name="Rectangle 4"/>
          <p:cNvSpPr>
            <a:spLocks noGrp="1" noChangeArrowheads="1"/>
          </p:cNvSpPr>
          <p:nvPr>
            <p:ph type="body" sz="half" idx="2"/>
          </p:nvPr>
        </p:nvSpPr>
        <p:spPr/>
        <p:txBody>
          <a:bodyPr/>
          <a:lstStyle/>
          <a:p>
            <a:pPr>
              <a:lnSpc>
                <a:spcPct val="90000"/>
              </a:lnSpc>
            </a:pPr>
            <a:r>
              <a:rPr lang="en-CA" sz="1400" u="sng" dirty="0"/>
              <a:t>Opportunity / Threats</a:t>
            </a:r>
          </a:p>
          <a:p>
            <a:pPr>
              <a:lnSpc>
                <a:spcPct val="90000"/>
              </a:lnSpc>
            </a:pPr>
            <a:endParaRPr lang="en-CA" sz="1400" u="sng" dirty="0"/>
          </a:p>
          <a:p>
            <a:pPr>
              <a:lnSpc>
                <a:spcPct val="90000"/>
              </a:lnSpc>
            </a:pPr>
            <a:r>
              <a:rPr lang="en-CA" sz="1400" dirty="0"/>
              <a:t>Many, many opportunities: every route in North America, not served by Southwest or JetBlue, seems possible.</a:t>
            </a:r>
          </a:p>
          <a:p>
            <a:pPr>
              <a:lnSpc>
                <a:spcPct val="90000"/>
              </a:lnSpc>
            </a:pPr>
            <a:r>
              <a:rPr lang="en-CA" sz="1400" dirty="0"/>
              <a:t>New fleet, young management, mostly non-union staff</a:t>
            </a:r>
          </a:p>
          <a:p>
            <a:pPr>
              <a:lnSpc>
                <a:spcPct val="90000"/>
              </a:lnSpc>
            </a:pPr>
            <a:r>
              <a:rPr lang="en-CA" sz="1400" dirty="0" smtClean="0"/>
              <a:t>Growth</a:t>
            </a:r>
            <a:endParaRPr lang="en-CA" sz="1400" dirty="0"/>
          </a:p>
          <a:p>
            <a:pPr>
              <a:lnSpc>
                <a:spcPct val="90000"/>
              </a:lnSpc>
            </a:pPr>
            <a:r>
              <a:rPr lang="en-CA" sz="1400" dirty="0"/>
              <a:t>Government rules</a:t>
            </a:r>
          </a:p>
          <a:p>
            <a:pPr>
              <a:lnSpc>
                <a:spcPct val="90000"/>
              </a:lnSpc>
            </a:pPr>
            <a:r>
              <a:rPr lang="en-CA" sz="1400" dirty="0"/>
              <a:t>Air Canada and </a:t>
            </a:r>
            <a:r>
              <a:rPr lang="en-CA" sz="1400" dirty="0" smtClean="0"/>
              <a:t>North American </a:t>
            </a:r>
            <a:r>
              <a:rPr lang="en-CA" sz="1400" dirty="0"/>
              <a:t>airline counterattack</a:t>
            </a:r>
          </a:p>
        </p:txBody>
      </p:sp>
      <p:sp>
        <p:nvSpPr>
          <p:cNvPr id="150533" name="Line 5"/>
          <p:cNvSpPr>
            <a:spLocks noChangeShapeType="1"/>
          </p:cNvSpPr>
          <p:nvPr/>
        </p:nvSpPr>
        <p:spPr bwMode="auto">
          <a:xfrm>
            <a:off x="4419600" y="2362200"/>
            <a:ext cx="0" cy="4191000"/>
          </a:xfrm>
          <a:prstGeom prst="line">
            <a:avLst/>
          </a:prstGeom>
          <a:noFill/>
          <a:ln w="9525">
            <a:solidFill>
              <a:schemeClr val="tx1"/>
            </a:solidFill>
            <a:round/>
            <a:headEnd/>
            <a:tailEnd/>
          </a:ln>
          <a:effectLst/>
        </p:spPr>
        <p:txBody>
          <a:bodyPr/>
          <a:lstStyle/>
          <a:p>
            <a:endParaRPr lang="en-CA"/>
          </a:p>
        </p:txBody>
      </p:sp>
      <p:sp>
        <p:nvSpPr>
          <p:cNvPr id="150534" name="Line 6"/>
          <p:cNvSpPr>
            <a:spLocks noChangeShapeType="1"/>
          </p:cNvSpPr>
          <p:nvPr/>
        </p:nvSpPr>
        <p:spPr bwMode="auto">
          <a:xfrm>
            <a:off x="381000" y="4495800"/>
            <a:ext cx="8229600" cy="0"/>
          </a:xfrm>
          <a:prstGeom prst="line">
            <a:avLst/>
          </a:prstGeom>
          <a:noFill/>
          <a:ln w="9525">
            <a:solidFill>
              <a:schemeClr val="tx1"/>
            </a:solidFill>
            <a:round/>
            <a:headEnd/>
            <a:tailEnd/>
          </a:ln>
          <a:effectLst/>
        </p:spPr>
        <p:txBody>
          <a:bodyPr/>
          <a:lstStyle/>
          <a:p>
            <a:endParaRPr lang="en-CA"/>
          </a:p>
        </p:txBody>
      </p:sp>
    </p:spTree>
    <p:extLst>
      <p:ext uri="{BB962C8B-B14F-4D97-AF65-F5344CB8AC3E}">
        <p14:creationId xmlns:p14="http://schemas.microsoft.com/office/powerpoint/2010/main" val="334711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5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53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53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053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0531">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53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053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053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53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05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905000" y="457200"/>
            <a:ext cx="4800600" cy="838200"/>
          </a:xfrm>
          <a:solidFill>
            <a:schemeClr val="accent2"/>
          </a:solidFill>
        </p:spPr>
        <p:txBody>
          <a:bodyPr>
            <a:normAutofit fontScale="90000"/>
          </a:bodyPr>
          <a:lstStyle/>
          <a:p>
            <a:pPr algn="ctr"/>
            <a:r>
              <a:rPr lang="en-CA" sz="3200" dirty="0">
                <a:solidFill>
                  <a:schemeClr val="tx1"/>
                </a:solidFill>
              </a:rPr>
              <a:t>Example: </a:t>
            </a:r>
            <a:r>
              <a:rPr lang="en-CA" sz="3200" dirty="0" smtClean="0">
                <a:solidFill>
                  <a:schemeClr val="tx1"/>
                </a:solidFill>
              </a:rPr>
              <a:t>SWOT analysis for Wal-Mart</a:t>
            </a:r>
            <a:endParaRPr lang="en-CA" sz="3200" dirty="0">
              <a:solidFill>
                <a:schemeClr val="tx1"/>
              </a:solidFill>
            </a:endParaRPr>
          </a:p>
        </p:txBody>
      </p:sp>
      <p:pic>
        <p:nvPicPr>
          <p:cNvPr id="171010" name="Picture 2" descr="http://www.google.ca/url?source=imglanding&amp;ct=img&amp;q=http://www.quality-assurance-solutions.com/images/swot6.png&amp;sa=X&amp;ei=ZC5iUJaJFI-VjAKn24CgBQ&amp;ved=0CAwQ8wc&amp;usg=AFQjCNFpwG1AUZd5CYnhlpsFt1Knl9wuF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80" y="1295400"/>
            <a:ext cx="5000625" cy="4714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3292" y="6248400"/>
            <a:ext cx="6096000" cy="276999"/>
          </a:xfrm>
          <a:prstGeom prst="rect">
            <a:avLst/>
          </a:prstGeom>
          <a:noFill/>
        </p:spPr>
        <p:txBody>
          <a:bodyPr wrap="square" rtlCol="0">
            <a:spAutoFit/>
          </a:bodyPr>
          <a:lstStyle/>
          <a:p>
            <a:r>
              <a:rPr lang="en-US" sz="1200" dirty="0">
                <a:solidFill>
                  <a:schemeClr val="bg1">
                    <a:lumMod val="50000"/>
                  </a:schemeClr>
                </a:solidFill>
              </a:rPr>
              <a:t>http://www.quality-assurance-solutions.com/swot-analysis-of-wal-mart.html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solidFill>
            <a:schemeClr val="accent1">
              <a:lumMod val="75000"/>
            </a:schemeClr>
          </a:solidFill>
        </p:spPr>
        <p:txBody>
          <a:bodyPr/>
          <a:lstStyle/>
          <a:p>
            <a:r>
              <a:rPr lang="en-CA" sz="3200" dirty="0" smtClean="0">
                <a:solidFill>
                  <a:schemeClr val="tx1"/>
                </a:solidFill>
              </a:rPr>
              <a:t>In-class assignment 1</a:t>
            </a:r>
            <a:br>
              <a:rPr lang="en-CA" sz="3200" dirty="0" smtClean="0">
                <a:solidFill>
                  <a:schemeClr val="tx1"/>
                </a:solidFill>
              </a:rPr>
            </a:br>
            <a:r>
              <a:rPr lang="en-CA" sz="3200" dirty="0" smtClean="0">
                <a:solidFill>
                  <a:schemeClr val="tx1"/>
                </a:solidFill>
              </a:rPr>
              <a:t>Westjet Assignment</a:t>
            </a:r>
            <a:endParaRPr lang="en-CA" sz="3200" dirty="0">
              <a:solidFill>
                <a:schemeClr val="tx1"/>
              </a:solidFill>
            </a:endParaRPr>
          </a:p>
        </p:txBody>
      </p:sp>
      <p:sp>
        <p:nvSpPr>
          <p:cNvPr id="165891" name="Rectangle 3"/>
          <p:cNvSpPr>
            <a:spLocks noGrp="1" noChangeArrowheads="1"/>
          </p:cNvSpPr>
          <p:nvPr>
            <p:ph type="body" idx="1"/>
          </p:nvPr>
        </p:nvSpPr>
        <p:spPr>
          <a:xfrm>
            <a:off x="912813" y="1905000"/>
            <a:ext cx="6173787" cy="4038600"/>
          </a:xfrm>
        </p:spPr>
        <p:txBody>
          <a:bodyPr/>
          <a:lstStyle/>
          <a:p>
            <a:pPr marL="0" indent="0">
              <a:lnSpc>
                <a:spcPct val="80000"/>
              </a:lnSpc>
              <a:buNone/>
            </a:pPr>
            <a:endParaRPr lang="en-CA" sz="1800" b="1" dirty="0" smtClean="0"/>
          </a:p>
          <a:p>
            <a:pPr marL="0" indent="0">
              <a:lnSpc>
                <a:spcPct val="80000"/>
              </a:lnSpc>
              <a:buNone/>
            </a:pPr>
            <a:r>
              <a:rPr lang="en-CA" sz="1800" b="1" dirty="0" smtClean="0"/>
              <a:t>In small groups do a SWOT analysis for Westjet</a:t>
            </a:r>
            <a:endParaRPr lang="en-CA" sz="1800" b="1" dirty="0"/>
          </a:p>
          <a:p>
            <a:pPr marL="0" indent="0">
              <a:lnSpc>
                <a:spcPct val="80000"/>
              </a:lnSpc>
              <a:buNone/>
            </a:pPr>
            <a:r>
              <a:rPr lang="en-CA" sz="1800" b="1" dirty="0" smtClean="0"/>
              <a:t>Fill in next slide</a:t>
            </a:r>
          </a:p>
          <a:p>
            <a:pPr marL="0" indent="0">
              <a:lnSpc>
                <a:spcPct val="80000"/>
              </a:lnSpc>
              <a:buNone/>
            </a:pPr>
            <a:r>
              <a:rPr lang="en-CA" sz="1800" b="1" dirty="0" smtClean="0"/>
              <a:t>Be prepared to discuss in class</a:t>
            </a:r>
          </a:p>
        </p:txBody>
      </p:sp>
      <p:sp>
        <p:nvSpPr>
          <p:cNvPr id="165892" name="Line 4"/>
          <p:cNvSpPr>
            <a:spLocks noChangeShapeType="1"/>
          </p:cNvSpPr>
          <p:nvPr/>
        </p:nvSpPr>
        <p:spPr bwMode="auto">
          <a:xfrm>
            <a:off x="7669213" y="2997200"/>
            <a:ext cx="1587" cy="1439863"/>
          </a:xfrm>
          <a:prstGeom prst="line">
            <a:avLst/>
          </a:prstGeom>
          <a:noFill/>
          <a:ln w="9525">
            <a:solidFill>
              <a:srgbClr val="000000"/>
            </a:solidFill>
            <a:round/>
            <a:headEnd/>
            <a:tailEnd/>
          </a:ln>
          <a:effectLst/>
        </p:spPr>
        <p:txBody>
          <a:bodyPr/>
          <a:lstStyle/>
          <a:p>
            <a:endParaRPr lang="en-CA"/>
          </a:p>
        </p:txBody>
      </p:sp>
      <p:sp>
        <p:nvSpPr>
          <p:cNvPr id="165893" name="Line 5"/>
          <p:cNvSpPr>
            <a:spLocks noChangeShapeType="1"/>
          </p:cNvSpPr>
          <p:nvPr/>
        </p:nvSpPr>
        <p:spPr bwMode="auto">
          <a:xfrm>
            <a:off x="7019925" y="3644900"/>
            <a:ext cx="1260475" cy="1588"/>
          </a:xfrm>
          <a:prstGeom prst="line">
            <a:avLst/>
          </a:prstGeom>
          <a:noFill/>
          <a:ln w="9525">
            <a:solidFill>
              <a:srgbClr val="000000"/>
            </a:solidFill>
            <a:round/>
            <a:headEnd/>
            <a:tailEnd/>
          </a:ln>
          <a:effectLst/>
        </p:spPr>
        <p:txBody>
          <a:bodyPr/>
          <a:lstStyle/>
          <a:p>
            <a:endParaRPr lang="en-CA"/>
          </a:p>
        </p:txBody>
      </p:sp>
      <p:sp>
        <p:nvSpPr>
          <p:cNvPr id="165894" name="Text Box 6"/>
          <p:cNvSpPr txBox="1">
            <a:spLocks noChangeArrowheads="1"/>
          </p:cNvSpPr>
          <p:nvPr/>
        </p:nvSpPr>
        <p:spPr bwMode="auto">
          <a:xfrm>
            <a:off x="7167563" y="2971800"/>
            <a:ext cx="1073150" cy="1311275"/>
          </a:xfrm>
          <a:prstGeom prst="rect">
            <a:avLst/>
          </a:prstGeom>
          <a:noFill/>
          <a:ln w="9525">
            <a:noFill/>
            <a:miter lim="800000"/>
            <a:headEnd/>
            <a:tailEnd/>
          </a:ln>
          <a:effectLst/>
        </p:spPr>
        <p:txBody>
          <a:bodyPr wrap="none">
            <a:spAutoFit/>
          </a:bodyPr>
          <a:lstStyle/>
          <a:p>
            <a:pPr algn="ctr"/>
            <a:r>
              <a:rPr lang="en-CA" sz="2000">
                <a:solidFill>
                  <a:srgbClr val="000000"/>
                </a:solidFill>
                <a:latin typeface="Times New Roman" pitchFamily="18" charset="0"/>
                <a:cs typeface="Arial" charset="0"/>
              </a:rPr>
              <a:t>S        W</a:t>
            </a:r>
          </a:p>
          <a:p>
            <a:pPr algn="ctr"/>
            <a:endParaRPr lang="en-CA" sz="2000">
              <a:solidFill>
                <a:srgbClr val="000000"/>
              </a:solidFill>
              <a:latin typeface="Times New Roman" pitchFamily="18" charset="0"/>
              <a:cs typeface="Arial" charset="0"/>
            </a:endParaRPr>
          </a:p>
          <a:p>
            <a:pPr algn="ctr"/>
            <a:endParaRPr lang="en-CA" sz="2000">
              <a:solidFill>
                <a:srgbClr val="000000"/>
              </a:solidFill>
              <a:latin typeface="Times New Roman" pitchFamily="18" charset="0"/>
              <a:cs typeface="Arial" charset="0"/>
            </a:endParaRPr>
          </a:p>
          <a:p>
            <a:pPr algn="ctr"/>
            <a:r>
              <a:rPr lang="en-CA" sz="2000">
                <a:solidFill>
                  <a:srgbClr val="000000"/>
                </a:solidFill>
                <a:latin typeface="Times New Roman" pitchFamily="18" charset="0"/>
                <a:cs typeface="Arial" charset="0"/>
              </a:rPr>
              <a:t>O        T</a:t>
            </a:r>
          </a:p>
        </p:txBody>
      </p:sp>
    </p:spTree>
    <p:extLst>
      <p:ext uri="{BB962C8B-B14F-4D97-AF65-F5344CB8AC3E}">
        <p14:creationId xmlns:p14="http://schemas.microsoft.com/office/powerpoint/2010/main" val="344439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solidFill>
            <a:schemeClr val="bg1"/>
          </a:solidFill>
        </p:spPr>
        <p:txBody>
          <a:bodyPr/>
          <a:lstStyle/>
          <a:p>
            <a:pPr algn="ctr"/>
            <a:r>
              <a:rPr lang="en-CA" dirty="0" smtClean="0">
                <a:solidFill>
                  <a:schemeClr val="tx1"/>
                </a:solidFill>
              </a:rPr>
              <a:t>Westjet SWOT</a:t>
            </a:r>
            <a:endParaRPr lang="en-CA" dirty="0">
              <a:solidFill>
                <a:schemeClr val="tx1"/>
              </a:solidFill>
            </a:endParaRPr>
          </a:p>
        </p:txBody>
      </p:sp>
      <p:sp>
        <p:nvSpPr>
          <p:cNvPr id="193541" name="Line 5"/>
          <p:cNvSpPr>
            <a:spLocks noChangeShapeType="1"/>
          </p:cNvSpPr>
          <p:nvPr/>
        </p:nvSpPr>
        <p:spPr bwMode="auto">
          <a:xfrm>
            <a:off x="4267200" y="2057400"/>
            <a:ext cx="0" cy="3962400"/>
          </a:xfrm>
          <a:prstGeom prst="line">
            <a:avLst/>
          </a:prstGeom>
          <a:noFill/>
          <a:ln w="9525">
            <a:solidFill>
              <a:srgbClr val="000000"/>
            </a:solidFill>
            <a:miter lim="800000"/>
            <a:headEnd/>
            <a:tailEnd/>
          </a:ln>
          <a:effectLst/>
        </p:spPr>
        <p:txBody>
          <a:bodyPr wrap="none"/>
          <a:lstStyle/>
          <a:p>
            <a:endParaRPr lang="en-CA"/>
          </a:p>
        </p:txBody>
      </p:sp>
      <p:sp>
        <p:nvSpPr>
          <p:cNvPr id="193542" name="Line 6"/>
          <p:cNvSpPr>
            <a:spLocks noChangeShapeType="1"/>
          </p:cNvSpPr>
          <p:nvPr/>
        </p:nvSpPr>
        <p:spPr bwMode="auto">
          <a:xfrm>
            <a:off x="762000" y="4038600"/>
            <a:ext cx="7315200" cy="0"/>
          </a:xfrm>
          <a:prstGeom prst="line">
            <a:avLst/>
          </a:prstGeom>
          <a:noFill/>
          <a:ln w="9525">
            <a:solidFill>
              <a:srgbClr val="000000"/>
            </a:solidFill>
            <a:miter lim="800000"/>
            <a:headEnd/>
            <a:tailEnd/>
          </a:ln>
          <a:effectLst/>
        </p:spPr>
        <p:txBody>
          <a:bodyPr wrap="none"/>
          <a:lstStyle/>
          <a:p>
            <a:endParaRPr lang="en-CA"/>
          </a:p>
        </p:txBody>
      </p:sp>
      <p:sp>
        <p:nvSpPr>
          <p:cNvPr id="193543" name="Text Box 7"/>
          <p:cNvSpPr txBox="1">
            <a:spLocks noChangeArrowheads="1"/>
          </p:cNvSpPr>
          <p:nvPr/>
        </p:nvSpPr>
        <p:spPr bwMode="auto">
          <a:xfrm>
            <a:off x="822325" y="2092325"/>
            <a:ext cx="392113" cy="457200"/>
          </a:xfrm>
          <a:prstGeom prst="rect">
            <a:avLst/>
          </a:prstGeom>
          <a:noFill/>
          <a:ln w="9525">
            <a:noFill/>
            <a:miter lim="800000"/>
            <a:headEnd/>
            <a:tailEnd/>
          </a:ln>
          <a:effectLst/>
        </p:spPr>
        <p:txBody>
          <a:bodyPr wrap="none">
            <a:spAutoFit/>
          </a:bodyPr>
          <a:lstStyle/>
          <a:p>
            <a:r>
              <a:rPr lang="en-CA">
                <a:solidFill>
                  <a:srgbClr val="000000"/>
                </a:solidFill>
              </a:rPr>
              <a:t>S</a:t>
            </a:r>
          </a:p>
        </p:txBody>
      </p:sp>
      <p:sp>
        <p:nvSpPr>
          <p:cNvPr id="193544" name="Text Box 8"/>
          <p:cNvSpPr txBox="1">
            <a:spLocks noChangeArrowheads="1"/>
          </p:cNvSpPr>
          <p:nvPr/>
        </p:nvSpPr>
        <p:spPr bwMode="auto">
          <a:xfrm>
            <a:off x="7375525" y="1863725"/>
            <a:ext cx="485775" cy="457200"/>
          </a:xfrm>
          <a:prstGeom prst="rect">
            <a:avLst/>
          </a:prstGeom>
          <a:noFill/>
          <a:ln w="9525">
            <a:noFill/>
            <a:miter lim="800000"/>
            <a:headEnd/>
            <a:tailEnd/>
          </a:ln>
          <a:effectLst/>
        </p:spPr>
        <p:txBody>
          <a:bodyPr wrap="none">
            <a:spAutoFit/>
          </a:bodyPr>
          <a:lstStyle/>
          <a:p>
            <a:r>
              <a:rPr lang="en-CA">
                <a:solidFill>
                  <a:srgbClr val="000000"/>
                </a:solidFill>
              </a:rPr>
              <a:t>W</a:t>
            </a:r>
          </a:p>
        </p:txBody>
      </p:sp>
      <p:sp>
        <p:nvSpPr>
          <p:cNvPr id="193545" name="Text Box 9"/>
          <p:cNvSpPr txBox="1">
            <a:spLocks noChangeArrowheads="1"/>
          </p:cNvSpPr>
          <p:nvPr/>
        </p:nvSpPr>
        <p:spPr bwMode="auto">
          <a:xfrm>
            <a:off x="822325" y="5368925"/>
            <a:ext cx="423863" cy="457200"/>
          </a:xfrm>
          <a:prstGeom prst="rect">
            <a:avLst/>
          </a:prstGeom>
          <a:noFill/>
          <a:ln w="9525">
            <a:noFill/>
            <a:miter lim="800000"/>
            <a:headEnd/>
            <a:tailEnd/>
          </a:ln>
          <a:effectLst/>
        </p:spPr>
        <p:txBody>
          <a:bodyPr wrap="none">
            <a:spAutoFit/>
          </a:bodyPr>
          <a:lstStyle/>
          <a:p>
            <a:r>
              <a:rPr lang="en-CA">
                <a:solidFill>
                  <a:srgbClr val="000000"/>
                </a:solidFill>
              </a:rPr>
              <a:t>O</a:t>
            </a:r>
          </a:p>
        </p:txBody>
      </p:sp>
      <p:sp>
        <p:nvSpPr>
          <p:cNvPr id="193546" name="Text Box 10"/>
          <p:cNvSpPr txBox="1">
            <a:spLocks noChangeArrowheads="1"/>
          </p:cNvSpPr>
          <p:nvPr/>
        </p:nvSpPr>
        <p:spPr bwMode="auto">
          <a:xfrm>
            <a:off x="7299325" y="5368925"/>
            <a:ext cx="371475" cy="457200"/>
          </a:xfrm>
          <a:prstGeom prst="rect">
            <a:avLst/>
          </a:prstGeom>
          <a:noFill/>
          <a:ln w="9525">
            <a:noFill/>
            <a:miter lim="800000"/>
            <a:headEnd/>
            <a:tailEnd/>
          </a:ln>
          <a:effectLst/>
        </p:spPr>
        <p:txBody>
          <a:bodyPr wrap="none">
            <a:spAutoFit/>
          </a:bodyPr>
          <a:lstStyle/>
          <a:p>
            <a:r>
              <a:rPr lang="en-CA">
                <a:solidFill>
                  <a:srgbClr val="000000"/>
                </a:solidFill>
              </a:rPr>
              <a:t>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609600"/>
            <a:ext cx="7772400" cy="914400"/>
          </a:xfrm>
          <a:solidFill>
            <a:schemeClr val="bg1"/>
          </a:solidFill>
        </p:spPr>
        <p:txBody>
          <a:bodyPr/>
          <a:lstStyle/>
          <a:p>
            <a:pPr algn="ctr"/>
            <a:r>
              <a:rPr lang="en-US">
                <a:solidFill>
                  <a:schemeClr val="tx1"/>
                </a:solidFill>
              </a:rPr>
              <a:t>Tools for External Analysis  </a:t>
            </a:r>
          </a:p>
        </p:txBody>
      </p:sp>
      <p:sp>
        <p:nvSpPr>
          <p:cNvPr id="161795" name="Rectangle 3"/>
          <p:cNvSpPr>
            <a:spLocks noGrp="1" noChangeArrowheads="1"/>
          </p:cNvSpPr>
          <p:nvPr>
            <p:ph type="body" sz="half" idx="1"/>
          </p:nvPr>
        </p:nvSpPr>
        <p:spPr>
          <a:xfrm>
            <a:off x="838200" y="1828800"/>
            <a:ext cx="7391400" cy="4572000"/>
          </a:xfrm>
        </p:spPr>
        <p:txBody>
          <a:bodyPr/>
          <a:lstStyle/>
          <a:p>
            <a:pPr marL="533400" indent="-533400">
              <a:buFont typeface="Wingdings" pitchFamily="2" charset="2"/>
              <a:buAutoNum type="arabicPeriod"/>
            </a:pPr>
            <a:r>
              <a:rPr lang="en-US" sz="2400" dirty="0"/>
              <a:t>Product-Consumer Matrix (PCM)</a:t>
            </a:r>
          </a:p>
          <a:p>
            <a:pPr marL="533400" indent="-533400">
              <a:buFont typeface="Wingdings" pitchFamily="2" charset="2"/>
              <a:buAutoNum type="arabicPeriod"/>
            </a:pPr>
            <a:r>
              <a:rPr lang="en-US" sz="2400" dirty="0"/>
              <a:t>Porter’s Five Forces, </a:t>
            </a:r>
            <a:r>
              <a:rPr lang="en-US" sz="2400" dirty="0">
                <a:solidFill>
                  <a:srgbClr val="FF0000"/>
                </a:solidFill>
              </a:rPr>
              <a:t>Plus One</a:t>
            </a:r>
          </a:p>
          <a:p>
            <a:pPr marL="533400" indent="-533400">
              <a:buFont typeface="Wingdings" pitchFamily="2" charset="2"/>
              <a:buAutoNum type="arabicPeriod"/>
            </a:pPr>
            <a:r>
              <a:rPr lang="en-US" sz="2400" dirty="0"/>
              <a:t>PEST Analysis</a:t>
            </a:r>
          </a:p>
          <a:p>
            <a:pPr marL="533400" indent="-533400">
              <a:buFont typeface="Wingdings" pitchFamily="2" charset="2"/>
              <a:buAutoNum type="arabicPeriod"/>
            </a:pP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85800" y="609600"/>
            <a:ext cx="7772400" cy="1143000"/>
          </a:xfrm>
          <a:solidFill>
            <a:schemeClr val="bg1"/>
          </a:solidFill>
        </p:spPr>
        <p:txBody>
          <a:bodyPr/>
          <a:lstStyle/>
          <a:p>
            <a:pPr algn="ctr"/>
            <a:r>
              <a:rPr lang="en-US" sz="2800" dirty="0">
                <a:solidFill>
                  <a:schemeClr val="tx1"/>
                </a:solidFill>
              </a:rPr>
              <a:t>Where </a:t>
            </a:r>
            <a:r>
              <a:rPr lang="en-US" sz="2800" dirty="0" smtClean="0">
                <a:solidFill>
                  <a:schemeClr val="tx1"/>
                </a:solidFill>
              </a:rPr>
              <a:t>should </a:t>
            </a:r>
            <a:r>
              <a:rPr lang="en-US" sz="2800" dirty="0">
                <a:solidFill>
                  <a:schemeClr val="tx1"/>
                </a:solidFill>
              </a:rPr>
              <a:t>the </a:t>
            </a:r>
            <a:r>
              <a:rPr lang="en-US" sz="2800" dirty="0" smtClean="0">
                <a:solidFill>
                  <a:schemeClr val="tx1"/>
                </a:solidFill>
              </a:rPr>
              <a:t>organization </a:t>
            </a:r>
            <a:r>
              <a:rPr lang="en-US" sz="2800" dirty="0">
                <a:solidFill>
                  <a:schemeClr val="tx1"/>
                </a:solidFill>
              </a:rPr>
              <a:t>compete? </a:t>
            </a:r>
            <a:br>
              <a:rPr lang="en-US" sz="2800" dirty="0">
                <a:solidFill>
                  <a:schemeClr val="tx1"/>
                </a:solidFill>
              </a:rPr>
            </a:br>
            <a:r>
              <a:rPr lang="en-US" sz="2800" dirty="0">
                <a:solidFill>
                  <a:schemeClr val="tx1"/>
                </a:solidFill>
              </a:rPr>
              <a:t>Product Consumer Matrix (PCM)</a:t>
            </a:r>
          </a:p>
        </p:txBody>
      </p:sp>
      <p:sp>
        <p:nvSpPr>
          <p:cNvPr id="167939" name="Rectangle 3"/>
          <p:cNvSpPr>
            <a:spLocks noGrp="1" noChangeArrowheads="1"/>
          </p:cNvSpPr>
          <p:nvPr>
            <p:ph type="body" sz="half" idx="1"/>
          </p:nvPr>
        </p:nvSpPr>
        <p:spPr>
          <a:xfrm>
            <a:off x="912813" y="1905000"/>
            <a:ext cx="3379787" cy="404813"/>
          </a:xfrm>
        </p:spPr>
        <p:txBody>
          <a:bodyPr/>
          <a:lstStyle/>
          <a:p>
            <a:pPr>
              <a:lnSpc>
                <a:spcPct val="80000"/>
              </a:lnSpc>
            </a:pPr>
            <a:endParaRPr lang="en-US" sz="6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p:txBody>
      </p:sp>
      <p:graphicFrame>
        <p:nvGraphicFramePr>
          <p:cNvPr id="167982" name="Group 46"/>
          <p:cNvGraphicFramePr>
            <a:graphicFrameLocks noGrp="1"/>
          </p:cNvGraphicFramePr>
          <p:nvPr>
            <p:ph sz="half" idx="2"/>
            <p:extLst>
              <p:ext uri="{D42A27DB-BD31-4B8C-83A1-F6EECF244321}">
                <p14:modId xmlns:p14="http://schemas.microsoft.com/office/powerpoint/2010/main" val="3115395735"/>
              </p:ext>
            </p:extLst>
          </p:nvPr>
        </p:nvGraphicFramePr>
        <p:xfrm>
          <a:off x="685800" y="2133600"/>
          <a:ext cx="7808913" cy="3558540"/>
        </p:xfrm>
        <a:graphic>
          <a:graphicData uri="http://schemas.openxmlformats.org/drawingml/2006/table">
            <a:tbl>
              <a:tblPr/>
              <a:tblGrid>
                <a:gridCol w="1560513"/>
                <a:gridCol w="1563687"/>
                <a:gridCol w="1560513"/>
                <a:gridCol w="1563687"/>
                <a:gridCol w="1560513"/>
              </a:tblGrid>
              <a:tr h="673100">
                <a:tc>
                  <a:txBody>
                    <a:bodyPr/>
                    <a:lstStyle/>
                    <a:p>
                      <a:pPr marL="0" marR="0" lvl="0" indent="0" algn="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Consumers/</a:t>
                      </a:r>
                    </a:p>
                    <a:p>
                      <a:pPr marL="0" marR="0" lvl="0" indent="0" algn="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Segments</a:t>
                      </a:r>
                      <a:endParaRPr kumimoji="0" lang="en-CA" sz="1400" b="0" i="0" u="none" strike="noStrike" cap="none" normalizeH="0" baseline="0" dirty="0" smtClean="0">
                        <a:ln>
                          <a:noFill/>
                        </a:ln>
                        <a:solidFill>
                          <a:srgbClr val="003366"/>
                        </a:solidFill>
                        <a:effectLst/>
                        <a:latin typeface="Arial" charset="0"/>
                        <a:cs typeface="Times New Roman" pitchFamily="18" charset="0"/>
                      </a:endParaRPr>
                    </a:p>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Products/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smtClean="0">
                          <a:ln>
                            <a:noFill/>
                          </a:ln>
                          <a:solidFill>
                            <a:srgbClr val="003366"/>
                          </a:solidFill>
                          <a:effectLst/>
                          <a:latin typeface="Arial" charset="0"/>
                          <a:cs typeface="Times New Roman"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US"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609600"/>
            <a:ext cx="7772400" cy="1143000"/>
          </a:xfrm>
          <a:solidFill>
            <a:schemeClr val="bg1"/>
          </a:solidFill>
        </p:spPr>
        <p:txBody>
          <a:bodyPr/>
          <a:lstStyle/>
          <a:p>
            <a:pPr algn="ctr"/>
            <a:r>
              <a:rPr lang="en-US" sz="2800" dirty="0">
                <a:solidFill>
                  <a:schemeClr val="tx1"/>
                </a:solidFill>
              </a:rPr>
              <a:t>Possible Product Consumer Matrix </a:t>
            </a:r>
            <a:r>
              <a:rPr lang="en-US" sz="2800" dirty="0" smtClean="0">
                <a:solidFill>
                  <a:schemeClr val="tx1"/>
                </a:solidFill>
              </a:rPr>
              <a:t/>
            </a:r>
            <a:br>
              <a:rPr lang="en-US" sz="2800" dirty="0" smtClean="0">
                <a:solidFill>
                  <a:schemeClr val="tx1"/>
                </a:solidFill>
              </a:rPr>
            </a:br>
            <a:r>
              <a:rPr lang="en-US" sz="2800" dirty="0" smtClean="0">
                <a:solidFill>
                  <a:schemeClr val="tx1"/>
                </a:solidFill>
              </a:rPr>
              <a:t>BP </a:t>
            </a:r>
            <a:r>
              <a:rPr lang="en-US" sz="2800" dirty="0">
                <a:solidFill>
                  <a:schemeClr val="tx1"/>
                </a:solidFill>
              </a:rPr>
              <a:t>Amoco</a:t>
            </a:r>
          </a:p>
        </p:txBody>
      </p:sp>
      <p:sp>
        <p:nvSpPr>
          <p:cNvPr id="230403" name="Rectangle 3"/>
          <p:cNvSpPr>
            <a:spLocks noGrp="1" noChangeArrowheads="1"/>
          </p:cNvSpPr>
          <p:nvPr>
            <p:ph type="body" sz="half" idx="1"/>
          </p:nvPr>
        </p:nvSpPr>
        <p:spPr>
          <a:xfrm>
            <a:off x="912813" y="1905000"/>
            <a:ext cx="3379787" cy="404813"/>
          </a:xfrm>
        </p:spPr>
        <p:txBody>
          <a:bodyPr/>
          <a:lstStyle/>
          <a:p>
            <a:pPr>
              <a:lnSpc>
                <a:spcPct val="80000"/>
              </a:lnSpc>
            </a:pPr>
            <a:endParaRPr lang="en-US" sz="6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a:p>
            <a:pPr>
              <a:lnSpc>
                <a:spcPct val="80000"/>
              </a:lnSpc>
            </a:pPr>
            <a:endParaRPr lang="en-US" sz="500"/>
          </a:p>
        </p:txBody>
      </p:sp>
      <p:graphicFrame>
        <p:nvGraphicFramePr>
          <p:cNvPr id="230540" name="Group 140"/>
          <p:cNvGraphicFramePr>
            <a:graphicFrameLocks noGrp="1"/>
          </p:cNvGraphicFramePr>
          <p:nvPr>
            <p:ph sz="half" idx="2"/>
            <p:extLst>
              <p:ext uri="{D42A27DB-BD31-4B8C-83A1-F6EECF244321}">
                <p14:modId xmlns:p14="http://schemas.microsoft.com/office/powerpoint/2010/main" val="1168068171"/>
              </p:ext>
            </p:extLst>
          </p:nvPr>
        </p:nvGraphicFramePr>
        <p:xfrm>
          <a:off x="685800" y="2133600"/>
          <a:ext cx="8153400" cy="4424680"/>
        </p:xfrm>
        <a:graphic>
          <a:graphicData uri="http://schemas.openxmlformats.org/drawingml/2006/table">
            <a:tbl>
              <a:tblPr/>
              <a:tblGrid>
                <a:gridCol w="1371600"/>
                <a:gridCol w="1524000"/>
                <a:gridCol w="1295400"/>
                <a:gridCol w="1447800"/>
                <a:gridCol w="1371600"/>
                <a:gridCol w="1143000"/>
              </a:tblGrid>
              <a:tr h="673100">
                <a:tc>
                  <a:txBody>
                    <a:bodyPr/>
                    <a:lstStyle/>
                    <a:p>
                      <a:pPr marL="0" marR="0" lvl="0" indent="0" algn="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Segments</a:t>
                      </a:r>
                    </a:p>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400" b="0" i="0" u="none" strike="noStrike" cap="none" normalizeH="0" baseline="0" dirty="0" smtClean="0">
                          <a:ln>
                            <a:noFill/>
                          </a:ln>
                          <a:solidFill>
                            <a:srgbClr val="003366"/>
                          </a:solidFill>
                          <a:effectLst/>
                          <a:latin typeface="Arial" charset="0"/>
                          <a:cs typeface="Times New Roman" pitchFamily="18" charset="0"/>
                        </a:rPr>
                        <a:t>Products/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dirty="0" smtClean="0">
                          <a:ln>
                            <a:noFill/>
                          </a:ln>
                          <a:solidFill>
                            <a:srgbClr val="003366"/>
                          </a:solidFill>
                          <a:effectLst/>
                          <a:latin typeface="Arial" charset="0"/>
                          <a:cs typeface="Times New Roman" pitchFamily="18" charset="0"/>
                        </a:rPr>
                        <a:t>Explore/ Develop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Transport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Refine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Retail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Oil - Heavy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r>
              <a:tr h="6127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1800" b="0" i="0" u="none" strike="noStrike" cap="none" normalizeH="0" baseline="0" smtClean="0">
                          <a:ln>
                            <a:noFill/>
                          </a:ln>
                          <a:solidFill>
                            <a:srgbClr val="003366"/>
                          </a:solidFill>
                          <a:effectLst/>
                          <a:latin typeface="Arial" charset="0"/>
                          <a:cs typeface="Times New Roman" pitchFamily="18" charset="0"/>
                        </a:rPr>
                        <a:t>Oil - Light</a:t>
                      </a: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Chemicals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US"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Natural Gas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dirty="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1800" b="0" i="0" u="none" strike="noStrike" cap="none" normalizeH="0" baseline="0" smtClean="0">
                          <a:ln>
                            <a:noFill/>
                          </a:ln>
                          <a:solidFill>
                            <a:srgbClr val="003366"/>
                          </a:solidFill>
                          <a:effectLst/>
                          <a:latin typeface="Arial" charset="0"/>
                          <a:cs typeface="Times New Roman" pitchFamily="18" charset="0"/>
                        </a:rPr>
                        <a:t>Alternative Sources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r>
                        <a:rPr kumimoji="0" lang="en-CA" sz="2400" b="0" i="0" u="none" strike="noStrike" cap="none" normalizeH="0" baseline="0" smtClean="0">
                          <a:ln>
                            <a:noFill/>
                          </a:ln>
                          <a:solidFill>
                            <a:srgbClr val="003366"/>
                          </a:solidFill>
                          <a:effectLst/>
                          <a:latin typeface="Arial" charset="0"/>
                          <a:cs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tx2">
                        <a:lumMod val="50000"/>
                      </a:schemeClr>
                    </a:solidFill>
                  </a:tcPr>
                </a:tc>
              </a:tr>
              <a:tr h="600075">
                <a:tc>
                  <a:txBody>
                    <a:bodyPr/>
                    <a:lstStyle/>
                    <a:p>
                      <a:pPr marL="0" marR="0" lvl="0" indent="0" algn="l"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1800" b="0" i="0" u="none" strike="noStrike" cap="none" normalizeH="0" baseline="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smtClean="0">
                        <a:ln>
                          <a:noFill/>
                        </a:ln>
                        <a:solidFill>
                          <a:srgbClr val="003366"/>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100000"/>
                        </a:spcBef>
                        <a:spcAft>
                          <a:spcPct val="0"/>
                        </a:spcAft>
                        <a:buClr>
                          <a:srgbClr val="003366"/>
                        </a:buClr>
                        <a:buSzTx/>
                        <a:buFont typeface="Wingdings" pitchFamily="2" charset="2"/>
                        <a:buNone/>
                        <a:tabLst/>
                      </a:pPr>
                      <a:endParaRPr kumimoji="0" lang="en-CA" sz="2400" b="0" i="0" u="none" strike="noStrike" cap="none" normalizeH="0" baseline="0" dirty="0" smtClean="0">
                        <a:ln>
                          <a:noFill/>
                        </a:ln>
                        <a:solidFill>
                          <a:srgbClr val="003366"/>
                        </a:solidFill>
                        <a:effectLst/>
                        <a:latin typeface="Arial" charset="0"/>
                        <a:cs typeface="Times New Roman" pitchFamily="18"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50000"/>
                      </a:schemeClr>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fontScheme name="Bold Stripes">
      <a:majorFont>
        <a:latin typeface="Verdana"/>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Times New Roman" pitchFamily="18"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2431</TotalTime>
  <Words>1509</Words>
  <Application>Microsoft Office PowerPoint</Application>
  <PresentationFormat>On-screen Show (4:3)</PresentationFormat>
  <Paragraphs>428</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Bold Stripes</vt:lpstr>
      <vt:lpstr>Document</vt:lpstr>
      <vt:lpstr>STRATEGIC PLANNING  External, Internal, and Performance Analysis</vt:lpstr>
      <vt:lpstr>The Standard Strategic Analysis Framework</vt:lpstr>
      <vt:lpstr>Setting the Stage from SWOT Analysis</vt:lpstr>
      <vt:lpstr>Example: SWOT analysis for Wal-Mart</vt:lpstr>
      <vt:lpstr>In-class assignment 1 Westjet Assignment</vt:lpstr>
      <vt:lpstr>Westjet SWOT</vt:lpstr>
      <vt:lpstr>Tools for External Analysis  </vt:lpstr>
      <vt:lpstr>Where should the organization compete?  Product Consumer Matrix (PCM)</vt:lpstr>
      <vt:lpstr>Possible Product Consumer Matrix  BP Amoco</vt:lpstr>
      <vt:lpstr>Product Consumer Matrix (PCM) for SolarRay Technologies</vt:lpstr>
      <vt:lpstr>Possible Product Consumer Matrix (PCM) for Westjet</vt:lpstr>
      <vt:lpstr>Porter’s Five-Forces</vt:lpstr>
      <vt:lpstr>PowerPoint Presentation</vt:lpstr>
      <vt:lpstr>Assignment 2: Five-Forces: WestJet</vt:lpstr>
      <vt:lpstr>PEST Analysis – Checking for Trouble</vt:lpstr>
      <vt:lpstr>Some examples of Westjet: 5-Forces &amp; PEST</vt:lpstr>
      <vt:lpstr>Tools for Internal Analysis</vt:lpstr>
      <vt:lpstr>Value Chain Template (Porter) </vt:lpstr>
      <vt:lpstr>SolarRay Value Chain</vt:lpstr>
      <vt:lpstr>Resources and Capabilities  (A Resource-Based View – RBV)</vt:lpstr>
      <vt:lpstr>Capabilities (Miller et al., 2002)</vt:lpstr>
      <vt:lpstr>Resources and Capabilities for Volkswagen: (Source: Grant, 2002: 162) </vt:lpstr>
      <vt:lpstr>Assignment 3: What are the possible Resources and Capabilities for Westjet</vt:lpstr>
      <vt:lpstr>Strategy Map of Southwest Business Model</vt:lpstr>
      <vt:lpstr>Strategy Map of JetBlue Bus. Model  (courtesy of case notes p. 21)</vt:lpstr>
      <vt:lpstr>WestJet's Strategic Model?</vt:lpstr>
      <vt:lpstr>Performance Analysis</vt:lpstr>
      <vt:lpstr>External (Shareholder) Metric Types</vt:lpstr>
      <vt:lpstr>Operations Metric Types</vt:lpstr>
      <vt:lpstr>CSR Metrics Types (Narrow to Broad)</vt:lpstr>
      <vt:lpstr>Performance Summary</vt:lpstr>
      <vt:lpstr>WestJet SWOT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financial information</dc:title>
  <dc:creator>Andrew Small</dc:creator>
  <cp:lastModifiedBy>nait</cp:lastModifiedBy>
  <cp:revision>370</cp:revision>
  <cp:lastPrinted>2000-10-11T18:23:39Z</cp:lastPrinted>
  <dcterms:created xsi:type="dcterms:W3CDTF">1997-11-11T16:25:32Z</dcterms:created>
  <dcterms:modified xsi:type="dcterms:W3CDTF">2013-09-26T03:34:13Z</dcterms:modified>
</cp:coreProperties>
</file>