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50"/>
  </p:notesMasterIdLst>
  <p:sldIdLst>
    <p:sldId id="414" r:id="rId2"/>
    <p:sldId id="362" r:id="rId3"/>
    <p:sldId id="404" r:id="rId4"/>
    <p:sldId id="364" r:id="rId5"/>
    <p:sldId id="332" r:id="rId6"/>
    <p:sldId id="372" r:id="rId7"/>
    <p:sldId id="363" r:id="rId8"/>
    <p:sldId id="327" r:id="rId9"/>
    <p:sldId id="329" r:id="rId10"/>
    <p:sldId id="330" r:id="rId11"/>
    <p:sldId id="331" r:id="rId12"/>
    <p:sldId id="328" r:id="rId13"/>
    <p:sldId id="326" r:id="rId14"/>
    <p:sldId id="333" r:id="rId15"/>
    <p:sldId id="415" r:id="rId16"/>
    <p:sldId id="394" r:id="rId17"/>
    <p:sldId id="334" r:id="rId18"/>
    <p:sldId id="335" r:id="rId19"/>
    <p:sldId id="336" r:id="rId20"/>
    <p:sldId id="392" r:id="rId21"/>
    <p:sldId id="342" r:id="rId22"/>
    <p:sldId id="339" r:id="rId23"/>
    <p:sldId id="341" r:id="rId24"/>
    <p:sldId id="338" r:id="rId25"/>
    <p:sldId id="340" r:id="rId26"/>
    <p:sldId id="366" r:id="rId27"/>
    <p:sldId id="395" r:id="rId28"/>
    <p:sldId id="344" r:id="rId29"/>
    <p:sldId id="345" r:id="rId30"/>
    <p:sldId id="346" r:id="rId31"/>
    <p:sldId id="347" r:id="rId32"/>
    <p:sldId id="352" r:id="rId33"/>
    <p:sldId id="349" r:id="rId34"/>
    <p:sldId id="351" r:id="rId35"/>
    <p:sldId id="348" r:id="rId36"/>
    <p:sldId id="350" r:id="rId37"/>
    <p:sldId id="353" r:id="rId38"/>
    <p:sldId id="367" r:id="rId39"/>
    <p:sldId id="354" r:id="rId40"/>
    <p:sldId id="396" r:id="rId41"/>
    <p:sldId id="355" r:id="rId42"/>
    <p:sldId id="357" r:id="rId43"/>
    <p:sldId id="359" r:id="rId44"/>
    <p:sldId id="361" r:id="rId45"/>
    <p:sldId id="393" r:id="rId46"/>
    <p:sldId id="360" r:id="rId47"/>
    <p:sldId id="413" r:id="rId48"/>
    <p:sldId id="416" r:id="rId49"/>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9045" autoAdjust="0"/>
  </p:normalViewPr>
  <p:slideViewPr>
    <p:cSldViewPr snapToGrid="0">
      <p:cViewPr varScale="1">
        <p:scale>
          <a:sx n="74" d="100"/>
          <a:sy n="74" d="100"/>
        </p:scale>
        <p:origin x="-10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44" y="26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1"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a:lvl1pPr>
          </a:lstStyle>
          <a:p>
            <a:endParaRPr 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vl1pPr>
          </a:lstStyle>
          <a:p>
            <a:fld id="{AE7204A4-A79E-49B9-A00D-1B6161633F1F}" type="slidenum">
              <a:rPr lang="en-US"/>
              <a:pPr/>
              <a:t>‹#›</a:t>
            </a:fld>
            <a:endParaRPr lang="en-US"/>
          </a:p>
        </p:txBody>
      </p:sp>
    </p:spTree>
    <p:extLst>
      <p:ext uri="{BB962C8B-B14F-4D97-AF65-F5344CB8AC3E}">
        <p14:creationId xmlns:p14="http://schemas.microsoft.com/office/powerpoint/2010/main" val="177291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dirty="0">
              <a:solidFill>
                <a:prstClr val="black"/>
              </a:solidFill>
            </a:endParaRPr>
          </a:p>
        </p:txBody>
      </p:sp>
      <p:sp>
        <p:nvSpPr>
          <p:cNvPr id="512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kumimoji="0" lang="en-US" sz="1000" i="1" dirty="0">
                <a:solidFill>
                  <a:prstClr val="black"/>
                </a:solidFill>
              </a:rPr>
              <a:t>1</a:t>
            </a:r>
          </a:p>
        </p:txBody>
      </p:sp>
      <p:sp>
        <p:nvSpPr>
          <p:cNvPr id="51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dirty="0">
              <a:solidFill>
                <a:prstClr val="black"/>
              </a:solidFill>
            </a:endParaRPr>
          </a:p>
        </p:txBody>
      </p:sp>
      <p:sp>
        <p:nvSpPr>
          <p:cNvPr id="51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dirty="0">
              <a:solidFill>
                <a:prstClr val="black"/>
              </a:solidFill>
            </a:endParaRPr>
          </a:p>
        </p:txBody>
      </p:sp>
      <p:sp>
        <p:nvSpPr>
          <p:cNvPr id="5126" name="Rectangle 6"/>
          <p:cNvSpPr>
            <a:spLocks noGrp="1" noRot="1" noChangeAspect="1" noChangeArrowheads="1" noTextEdit="1"/>
          </p:cNvSpPr>
          <p:nvPr>
            <p:ph type="sldImg"/>
          </p:nvPr>
        </p:nvSpPr>
        <p:spPr>
          <a:xfrm>
            <a:off x="1150938" y="692150"/>
            <a:ext cx="4556125" cy="3416300"/>
          </a:xfrm>
          <a:ln cap="flat"/>
        </p:spPr>
      </p:sp>
      <p:sp>
        <p:nvSpPr>
          <p:cNvPr id="5127"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2935664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C08D4-3254-40ED-AA97-B3BD8155AA19}" type="slidenum">
              <a:rPr lang="en-US"/>
              <a:pPr/>
              <a:t>14</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r>
              <a:rPr lang="en-US" b="1" dirty="0">
                <a:cs typeface="Times New Roman" pitchFamily="18" charset="0"/>
              </a:rPr>
              <a:t>Cost Leadership Strategy:</a:t>
            </a:r>
            <a:r>
              <a:rPr lang="en-US" dirty="0">
                <a:cs typeface="Times New Roman" pitchFamily="18" charset="0"/>
              </a:rPr>
              <a:t> The Vanguard Group uses a cost leadership strategy.  Portraying fees and costs as evil and extolling efficiency, the corporate culture encourages employees’ commitment to controlling costs while designing and completing their work. Vanguard’s performance outcomes demonstrate the firm’s low-cost position. In 1999, for example, the firm incurred average operating costs of 0.27 percent of its assets—less than one-fourth of the estimated average operating costs of 1.31 percent for the mutual fund industry.  Other cost-saving activities include Vanguard’s low trading levels and its policy of discouraging customers from rapid buying and selling—activity that drives up costs.  The firm also searches for the least costly, yet still effective, means of providing customer service and of marketing its products. Vanguard’s low-cost position for many investment products suggests the quality of its cost control efforts. </a:t>
            </a:r>
            <a:endParaRPr lang="en-US" dirty="0"/>
          </a:p>
          <a:p>
            <a:endParaRPr lang="en-US" dirty="0"/>
          </a:p>
          <a:p>
            <a:endParaRPr lang="en-US" dirty="0"/>
          </a:p>
        </p:txBody>
      </p:sp>
    </p:spTree>
    <p:extLst>
      <p:ext uri="{BB962C8B-B14F-4D97-AF65-F5344CB8AC3E}">
        <p14:creationId xmlns:p14="http://schemas.microsoft.com/office/powerpoint/2010/main" val="2216437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951ED-78E5-446E-B4F9-4FEEFB3C9019}" type="slidenum">
              <a:rPr lang="en-US"/>
              <a:pPr/>
              <a:t>17</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03339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D1C64-9DC0-4A05-8DB8-2CEEC8423751}" type="slidenum">
              <a:rPr lang="en-US"/>
              <a:pPr/>
              <a:t>18</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7077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C8033-6DED-4358-9997-9567BE1F0450}" type="slidenum">
              <a:rPr lang="en-US"/>
              <a:pPr/>
              <a:t>19</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0679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FD40DD-BF49-4E9E-9819-1D343E42F07C}" type="slidenum">
              <a:rPr lang="en-US"/>
              <a:pPr/>
              <a:t>21</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5058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DF979-1D3C-4419-9DC8-08A9C292DDA9}" type="slidenum">
              <a:rPr lang="en-US"/>
              <a:pPr/>
              <a:t>22</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5773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93BDE-E624-4617-A49A-33F2992B5B28}" type="slidenum">
              <a:rPr lang="en-US"/>
              <a:pPr/>
              <a:t>23</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1517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F833D-3254-4618-816B-F906E669C2E1}" type="slidenum">
              <a:rPr lang="en-US"/>
              <a:pPr/>
              <a:t>24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1197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7305A-CF2A-47E4-9D3D-6F1549CC2F71}" type="slidenum">
              <a:rPr lang="en-US"/>
              <a:pPr/>
              <a:t>25</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967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914CD-179F-41B9-967F-E36F6C692461}" type="slidenum">
              <a:rPr lang="en-US"/>
              <a:pPr/>
              <a:t>26</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b="1" dirty="0">
                <a:latin typeface="AndaleSans-Bold" charset="0"/>
              </a:rPr>
              <a:t>Differentiation Strategy</a:t>
            </a:r>
          </a:p>
          <a:p>
            <a:r>
              <a:rPr lang="en-US" dirty="0">
                <a:latin typeface="TimesNewRomanPSMT" charset="0"/>
              </a:rPr>
              <a:t>Rather than costs, a firm using the differentiation strategy tries to invest in and develop</a:t>
            </a:r>
          </a:p>
          <a:p>
            <a:r>
              <a:rPr lang="en-US" dirty="0">
                <a:latin typeface="TimesNewRomanPSMT" charset="0"/>
              </a:rPr>
              <a:t>features that differentiate its goods or services in ways that customers value. Commonly</a:t>
            </a:r>
          </a:p>
          <a:p>
            <a:r>
              <a:rPr lang="en-US" dirty="0">
                <a:latin typeface="TimesNewRomanPSMT" charset="0"/>
              </a:rPr>
              <a:t>recognized differentiated goods include Toyota’s Lexus, Ralph Lauren clothing, and Caterpillar’s</a:t>
            </a:r>
          </a:p>
          <a:p>
            <a:r>
              <a:rPr lang="en-US" dirty="0">
                <a:latin typeface="TimesNewRomanPSMT" charset="0"/>
              </a:rPr>
              <a:t>heavy-duty earthmoving equipment.</a:t>
            </a:r>
          </a:p>
          <a:p>
            <a:r>
              <a:rPr lang="en-US" dirty="0">
                <a:latin typeface="TimesNewRomanPSMT" charset="0"/>
              </a:rPr>
              <a:t>To give some concrete example, think of a $58,000 watch, dresses that look like</a:t>
            </a:r>
          </a:p>
          <a:p>
            <a:r>
              <a:rPr lang="en-US" dirty="0">
                <a:latin typeface="TimesNewRomanPSMT" charset="0"/>
              </a:rPr>
              <a:t>newspaper, or an eye-shadow called “Gangrene.” These are items no one really needs, yet</a:t>
            </a:r>
          </a:p>
          <a:p>
            <a:r>
              <a:rPr lang="en-US" dirty="0">
                <a:latin typeface="TimesNewRomanPSMT" charset="0"/>
              </a:rPr>
              <a:t>millions of consumers worldwide line up to buy them. That’s because LVMH—the</a:t>
            </a:r>
          </a:p>
          <a:p>
            <a:r>
              <a:rPr lang="en-US" dirty="0">
                <a:latin typeface="TimesNewRomanPSMT" charset="0"/>
              </a:rPr>
              <a:t>world’s largest, most successful purveyor of these and other luxury goods that no one</a:t>
            </a:r>
          </a:p>
          <a:p>
            <a:r>
              <a:rPr lang="en-US" dirty="0">
                <a:latin typeface="TimesNewRomanPSMT" charset="0"/>
              </a:rPr>
              <a:t>needs—is a master of a differentiation strategy. LVMH has differentiated itself in industries</a:t>
            </a:r>
          </a:p>
          <a:p>
            <a:r>
              <a:rPr lang="en-US" dirty="0">
                <a:latin typeface="TimesNewRomanPSMT" charset="0"/>
              </a:rPr>
              <a:t>ranging from retailing and cosmetics to jewelry, leather goods, and wines and in</a:t>
            </a:r>
          </a:p>
          <a:p>
            <a:r>
              <a:rPr lang="en-US" dirty="0">
                <a:latin typeface="TimesNewRomanPSMT" charset="0"/>
              </a:rPr>
              <a:t>2000 generated $10 billion. What is the company’s secret? LVMH uses a differentiation</a:t>
            </a:r>
          </a:p>
          <a:p>
            <a:r>
              <a:rPr lang="en-US" dirty="0">
                <a:latin typeface="TimesNewRomanPSMT" charset="0"/>
              </a:rPr>
              <a:t>strategy. LVMH’s brands are simultaneously:</a:t>
            </a:r>
          </a:p>
          <a:p>
            <a:r>
              <a:rPr lang="en-US" dirty="0">
                <a:latin typeface="Symbol" pitchFamily="18" charset="2"/>
              </a:rPr>
              <a:t>• </a:t>
            </a:r>
            <a:r>
              <a:rPr lang="en-US" i="1" dirty="0">
                <a:latin typeface="TimesNewRomanPS-ItalicMT" charset="0"/>
              </a:rPr>
              <a:t>Timeless, eternal. </a:t>
            </a:r>
            <a:r>
              <a:rPr lang="en-US" dirty="0">
                <a:latin typeface="TimesNewRomanPSMT" charset="0"/>
              </a:rPr>
              <a:t>Timelessness takes decades to develop. However, you can create</a:t>
            </a:r>
          </a:p>
          <a:p>
            <a:r>
              <a:rPr lang="en-US" dirty="0">
                <a:latin typeface="TimesNewRomanPSMT" charset="0"/>
              </a:rPr>
              <a:t>the impression of it sooner through uncompromising quality—by hiring dedicated</a:t>
            </a:r>
          </a:p>
          <a:p>
            <a:r>
              <a:rPr lang="en-US" dirty="0">
                <a:latin typeface="TimesNewRomanPSMT" charset="0"/>
              </a:rPr>
              <a:t>people with the brand “in their bones” and keeping them for a long time.</a:t>
            </a:r>
          </a:p>
          <a:p>
            <a:r>
              <a:rPr lang="en-US" dirty="0">
                <a:latin typeface="Symbol" pitchFamily="18" charset="2"/>
              </a:rPr>
              <a:t>• </a:t>
            </a:r>
            <a:r>
              <a:rPr lang="en-US" i="1" dirty="0">
                <a:latin typeface="TimesNewRomanPS-ItalicMT" charset="0"/>
              </a:rPr>
              <a:t>Modern, edgy, fashionable, sexy. </a:t>
            </a:r>
            <a:r>
              <a:rPr lang="en-US" dirty="0">
                <a:latin typeface="TimesNewRomanPSMT" charset="0"/>
              </a:rPr>
              <a:t>A modern brand is so new and unique that people</a:t>
            </a:r>
          </a:p>
          <a:p>
            <a:r>
              <a:rPr lang="en-US" dirty="0">
                <a:latin typeface="TimesNewRomanPSMT" charset="0"/>
              </a:rPr>
              <a:t>feel they must buy it.</a:t>
            </a:r>
          </a:p>
          <a:p>
            <a:r>
              <a:rPr lang="en-US" dirty="0">
                <a:latin typeface="Symbol" pitchFamily="18" charset="2"/>
              </a:rPr>
              <a:t>• </a:t>
            </a:r>
            <a:r>
              <a:rPr lang="en-US" i="1" dirty="0">
                <a:latin typeface="TimesNewRomanPS-ItalicMT" charset="0"/>
              </a:rPr>
              <a:t>Fast growing. </a:t>
            </a:r>
            <a:r>
              <a:rPr lang="en-US" dirty="0">
                <a:latin typeface="TimesNewRomanPSMT" charset="0"/>
              </a:rPr>
              <a:t>To show shareholders you have struck the right balance between timelessness</a:t>
            </a:r>
          </a:p>
          <a:p>
            <a:r>
              <a:rPr lang="en-US" dirty="0">
                <a:latin typeface="TimesNewRomanPSMT" charset="0"/>
              </a:rPr>
              <a:t>and fashion, and to allow you to charge premium prices.</a:t>
            </a:r>
          </a:p>
          <a:p>
            <a:r>
              <a:rPr lang="en-US" dirty="0">
                <a:latin typeface="Symbol" pitchFamily="18" charset="2"/>
              </a:rPr>
              <a:t>• </a:t>
            </a:r>
            <a:r>
              <a:rPr lang="en-US" i="1" dirty="0">
                <a:latin typeface="TimesNewRomanPS-ItalicMT" charset="0"/>
              </a:rPr>
              <a:t>Profitable. </a:t>
            </a:r>
            <a:r>
              <a:rPr lang="en-US" dirty="0">
                <a:latin typeface="TimesNewRomanPSMT" charset="0"/>
              </a:rPr>
              <a:t>Through disciplined, efficient, and rigorous manufacturing processes that</a:t>
            </a:r>
          </a:p>
          <a:p>
            <a:r>
              <a:rPr lang="en-US" dirty="0">
                <a:latin typeface="TimesNewRomanPSMT" charset="0"/>
              </a:rPr>
              <a:t>contrast sharply with freewheeling creativity.</a:t>
            </a:r>
          </a:p>
          <a:p>
            <a:pPr algn="r"/>
            <a:r>
              <a:rPr lang="en-US" dirty="0">
                <a:latin typeface="TimesNewRomanPSMT" charset="0"/>
              </a:rPr>
              <a:t>(Continued on next slide.)</a:t>
            </a:r>
            <a:endParaRPr lang="en-US" dirty="0">
              <a:latin typeface="AndaleSans-Bold" charset="0"/>
            </a:endParaRPr>
          </a:p>
          <a:p>
            <a:pPr algn="just"/>
            <a:endParaRPr lang="en-US" dirty="0"/>
          </a:p>
          <a:p>
            <a:pPr algn="just"/>
            <a:endParaRPr lang="en-US" dirty="0"/>
          </a:p>
        </p:txBody>
      </p:sp>
    </p:spTree>
    <p:extLst>
      <p:ext uri="{BB962C8B-B14F-4D97-AF65-F5344CB8AC3E}">
        <p14:creationId xmlns:p14="http://schemas.microsoft.com/office/powerpoint/2010/main" val="94189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63D11-6487-4405-A7E9-F7451E4B84F4}" type="slidenum">
              <a:rPr lang="en-US"/>
              <a:pPr/>
              <a:t>4</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830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E7204A4-A79E-49B9-A00D-1B6161633F1F}" type="slidenum">
              <a:rPr lang="en-US" smtClean="0"/>
              <a:pPr/>
              <a:t>27</a:t>
            </a:fld>
            <a:endParaRPr lang="en-US"/>
          </a:p>
        </p:txBody>
      </p:sp>
    </p:spTree>
    <p:extLst>
      <p:ext uri="{BB962C8B-B14F-4D97-AF65-F5344CB8AC3E}">
        <p14:creationId xmlns:p14="http://schemas.microsoft.com/office/powerpoint/2010/main" val="1288393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ED50-B512-45F2-922F-1EAA3501453F}" type="slidenum">
              <a:rPr lang="en-US"/>
              <a:pPr/>
              <a:t>28</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r>
              <a:rPr lang="en-US" b="1">
                <a:latin typeface="AndaleSans-Bold" charset="0"/>
              </a:rPr>
              <a:t>Differentiation Strategy (cont.)</a:t>
            </a:r>
          </a:p>
          <a:p>
            <a:r>
              <a:rPr lang="en-US">
                <a:latin typeface="TimesNewRomanPSMT" charset="0"/>
              </a:rPr>
              <a:t>To execute a differentiated strategy, LVMH suggests these counterintuitive principles:</a:t>
            </a:r>
          </a:p>
          <a:p>
            <a:r>
              <a:rPr lang="en-US">
                <a:latin typeface="Symbol" pitchFamily="18" charset="2"/>
              </a:rPr>
              <a:t>• </a:t>
            </a:r>
            <a:r>
              <a:rPr lang="en-US" i="1">
                <a:latin typeface="TimesNewRomanPS-ItalicMT" charset="0"/>
              </a:rPr>
              <a:t>Free creative people from financial and commercial concerns. </a:t>
            </a:r>
            <a:r>
              <a:rPr lang="en-US">
                <a:latin typeface="TimesNewRomanPSMT" charset="0"/>
              </a:rPr>
              <a:t>Creative types freeze</a:t>
            </a:r>
          </a:p>
          <a:p>
            <a:r>
              <a:rPr lang="en-US">
                <a:latin typeface="TimesNewRomanPSMT" charset="0"/>
              </a:rPr>
              <a:t>whenever calculator-clutching managers hover nearby. So hire innovative types who</a:t>
            </a:r>
          </a:p>
          <a:p>
            <a:r>
              <a:rPr lang="en-US">
                <a:latin typeface="TimesNewRomanPSMT" charset="0"/>
              </a:rPr>
              <a:t>want to see their designs succeed “on the street” and then let them run wild. For example,</a:t>
            </a:r>
          </a:p>
          <a:p>
            <a:r>
              <a:rPr lang="en-US">
                <a:latin typeface="TimesNewRomanPSMT" charset="0"/>
              </a:rPr>
              <a:t>Dior designer John Galliano shocked the fashion world when he clad runway</a:t>
            </a:r>
          </a:p>
          <a:p>
            <a:r>
              <a:rPr lang="en-US">
                <a:latin typeface="TimesNewRomanPSMT" charset="0"/>
              </a:rPr>
              <a:t>models in newspaper dresses, yet LMVH never flinched. Blocking the plan would</a:t>
            </a:r>
          </a:p>
          <a:p>
            <a:r>
              <a:rPr lang="en-US">
                <a:latin typeface="TimesNewRomanPSMT" charset="0"/>
              </a:rPr>
              <a:t>have crushed Galliano’s spirit. Later, when Dior manufactured dresses in newspaperprinted</a:t>
            </a:r>
          </a:p>
          <a:p>
            <a:r>
              <a:rPr lang="en-US">
                <a:latin typeface="TimesNewRomanPSMT" charset="0"/>
              </a:rPr>
              <a:t>fabric, they sold briskly.</a:t>
            </a:r>
          </a:p>
          <a:p>
            <a:r>
              <a:rPr lang="en-US">
                <a:latin typeface="Symbol" pitchFamily="18" charset="2"/>
              </a:rPr>
              <a:t>• </a:t>
            </a:r>
            <a:r>
              <a:rPr lang="en-US" i="1">
                <a:latin typeface="TimesNewRomanPS-ItalicMT" charset="0"/>
              </a:rPr>
              <a:t>Don’t follow consumers. </a:t>
            </a:r>
            <a:r>
              <a:rPr lang="en-US">
                <a:latin typeface="TimesNewRomanPSMT" charset="0"/>
              </a:rPr>
              <a:t>You won’t generate breakthrough products, and people</a:t>
            </a:r>
          </a:p>
          <a:p>
            <a:r>
              <a:rPr lang="en-US">
                <a:latin typeface="TimesNewRomanPSMT" charset="0"/>
              </a:rPr>
              <a:t>won’t pay premium prices for something they expect. Instead, let creators drive innovation,</a:t>
            </a:r>
          </a:p>
          <a:p>
            <a:r>
              <a:rPr lang="en-US">
                <a:latin typeface="TimesNewRomanPSMT" charset="0"/>
              </a:rPr>
              <a:t>and listen to focus groups with only one ear. For example, focus groups responded</a:t>
            </a:r>
          </a:p>
          <a:p>
            <a:r>
              <a:rPr lang="en-US">
                <a:latin typeface="TimesNewRomanPSMT" charset="0"/>
              </a:rPr>
              <a:t>lukewarmly to the new Kenzo perfume, Flower, with its oddly shaped bottle</a:t>
            </a:r>
          </a:p>
          <a:p>
            <a:r>
              <a:rPr lang="en-US">
                <a:latin typeface="TimesNewRomanPSMT" charset="0"/>
              </a:rPr>
              <a:t>and scentless signature flower, the poppy. LMVH launched Flower anyway because</a:t>
            </a:r>
          </a:p>
          <a:p>
            <a:r>
              <a:rPr lang="en-US">
                <a:latin typeface="TimesNewRomanPSMT" charset="0"/>
              </a:rPr>
              <a:t>the design team believed in it. Kenzo’s sales rose 75% early in 2001, largely on</a:t>
            </a:r>
          </a:p>
          <a:p>
            <a:r>
              <a:rPr lang="en-US">
                <a:latin typeface="TimesNewRomanPSMT" charset="0"/>
              </a:rPr>
              <a:t>Flower’s success.</a:t>
            </a:r>
          </a:p>
          <a:p>
            <a:pPr algn="r"/>
            <a:r>
              <a:rPr lang="en-US">
                <a:latin typeface="TimesNewRomanPSMT" charset="0"/>
              </a:rPr>
              <a:t>(Continued on next slide.)</a:t>
            </a:r>
            <a:endParaRPr lang="en-US">
              <a:latin typeface="AndaleSans-Bold" charset="0"/>
            </a:endParaRPr>
          </a:p>
          <a:p>
            <a:pPr algn="just"/>
            <a:endParaRPr lang="en-US"/>
          </a:p>
          <a:p>
            <a:pPr algn="just"/>
            <a:endParaRPr lang="en-US"/>
          </a:p>
        </p:txBody>
      </p:sp>
    </p:spTree>
    <p:extLst>
      <p:ext uri="{BB962C8B-B14F-4D97-AF65-F5344CB8AC3E}">
        <p14:creationId xmlns:p14="http://schemas.microsoft.com/office/powerpoint/2010/main" val="321819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6FC51-F6BD-498A-9C4F-FE1AA4F2BFC8}" type="slidenum">
              <a:rPr lang="en-US"/>
              <a:pPr/>
              <a:t>29</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b="1" dirty="0">
                <a:latin typeface="AndaleSans-Bold" charset="0"/>
              </a:rPr>
              <a:t>Differentiation Strategy (cont.)</a:t>
            </a:r>
          </a:p>
          <a:p>
            <a:r>
              <a:rPr lang="en-US" dirty="0">
                <a:latin typeface="Symbol" pitchFamily="18" charset="2"/>
              </a:rPr>
              <a:t>• </a:t>
            </a:r>
            <a:r>
              <a:rPr lang="en-US" i="1" dirty="0">
                <a:latin typeface="TimesNewRomanPS-ItalicMT" charset="0"/>
              </a:rPr>
              <a:t>Minimize risk. </a:t>
            </a:r>
            <a:r>
              <a:rPr lang="en-US" dirty="0">
                <a:latin typeface="TimesNewRomanPSMT" charset="0"/>
              </a:rPr>
              <a:t>Don’t put your company at risk by introducing all new products all the</a:t>
            </a:r>
          </a:p>
          <a:p>
            <a:r>
              <a:rPr lang="en-US" dirty="0">
                <a:latin typeface="TimesNewRomanPSMT" charset="0"/>
              </a:rPr>
              <a:t>time. Let proven products carry you. LMVH made only several thousand innovative</a:t>
            </a:r>
          </a:p>
          <a:p>
            <a:r>
              <a:rPr lang="en-US" dirty="0">
                <a:latin typeface="TimesNewRomanPSMT" charset="0"/>
              </a:rPr>
              <a:t>Dior handbags ($1,800/each). The rest of the product line was less radical in fabric</a:t>
            </a:r>
          </a:p>
          <a:p>
            <a:r>
              <a:rPr lang="en-US" dirty="0">
                <a:latin typeface="TimesNewRomanPSMT" charset="0"/>
              </a:rPr>
              <a:t>and design, but the company made more of them and sold them for less, thus encouraging</a:t>
            </a:r>
          </a:p>
          <a:p>
            <a:r>
              <a:rPr lang="en-US" dirty="0">
                <a:latin typeface="TimesNewRomanPSMT" charset="0"/>
              </a:rPr>
              <a:t>creativity while minimizing risk.</a:t>
            </a:r>
          </a:p>
          <a:p>
            <a:r>
              <a:rPr lang="en-US" dirty="0">
                <a:latin typeface="Symbol" pitchFamily="18" charset="2"/>
              </a:rPr>
              <a:t>• </a:t>
            </a:r>
            <a:r>
              <a:rPr lang="en-US" i="1" dirty="0">
                <a:latin typeface="TimesNewRomanPS-ItalicMT" charset="0"/>
              </a:rPr>
              <a:t>Give star brands time to grow. </a:t>
            </a:r>
            <a:r>
              <a:rPr lang="en-US" dirty="0">
                <a:latin typeface="TimesNewRomanPSMT" charset="0"/>
              </a:rPr>
              <a:t>Star brands need great talent and heritage. Use incubation</a:t>
            </a:r>
          </a:p>
          <a:p>
            <a:r>
              <a:rPr lang="en-US" dirty="0">
                <a:latin typeface="TimesNewRomanPSMT" charset="0"/>
              </a:rPr>
              <a:t>time to learn. Although the highly creative Christian </a:t>
            </a:r>
            <a:r>
              <a:rPr lang="en-US" dirty="0" err="1">
                <a:latin typeface="TimesNewRomanPSMT" charset="0"/>
              </a:rPr>
              <a:t>Lacroix</a:t>
            </a:r>
            <a:r>
              <a:rPr lang="en-US" dirty="0">
                <a:latin typeface="TimesNewRomanPSMT" charset="0"/>
              </a:rPr>
              <a:t> fashion house</a:t>
            </a:r>
          </a:p>
          <a:p>
            <a:r>
              <a:rPr lang="en-US" dirty="0">
                <a:latin typeface="TimesNewRomanPSMT" charset="0"/>
              </a:rPr>
              <a:t>hasn’t been profitable since its 1991 launch, LMVH uses it as a laboratory, learning</a:t>
            </a:r>
          </a:p>
          <a:p>
            <a:r>
              <a:rPr lang="en-US" dirty="0">
                <a:latin typeface="TimesNewRomanPSMT" charset="0"/>
              </a:rPr>
              <a:t>how to start a brand from scratch and nurturing it until it has some history.</a:t>
            </a:r>
          </a:p>
          <a:p>
            <a:pPr algn="r"/>
            <a:r>
              <a:rPr lang="en-US" dirty="0">
                <a:latin typeface="TimesNewRomanPSMT" charset="0"/>
              </a:rPr>
              <a:t>(Continued on next slide.)</a:t>
            </a:r>
            <a:endParaRPr lang="en-US" dirty="0">
              <a:latin typeface="AndaleSans-Bold" charset="0"/>
            </a:endParaRPr>
          </a:p>
          <a:p>
            <a:pPr algn="just"/>
            <a:endParaRPr lang="en-US" dirty="0"/>
          </a:p>
          <a:p>
            <a:pPr algn="just"/>
            <a:endParaRPr lang="en-US" dirty="0"/>
          </a:p>
        </p:txBody>
      </p:sp>
    </p:spTree>
    <p:extLst>
      <p:ext uri="{BB962C8B-B14F-4D97-AF65-F5344CB8AC3E}">
        <p14:creationId xmlns:p14="http://schemas.microsoft.com/office/powerpoint/2010/main" val="2030658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766B7A-67FC-48BD-9635-19396FAD361E}" type="slidenum">
              <a:rPr lang="en-US"/>
              <a:pPr/>
              <a:t>30</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a:xfrm>
            <a:off x="685800" y="4343400"/>
            <a:ext cx="5638800" cy="4114800"/>
          </a:xfrm>
        </p:spPr>
        <p:txBody>
          <a:bodyPr/>
          <a:lstStyle/>
          <a:p>
            <a:pPr marL="228600" indent="-228600"/>
            <a:r>
              <a:rPr lang="en-US" b="1" dirty="0">
                <a:latin typeface="AndaleSans-Bold" charset="0"/>
                <a:cs typeface="Times New Roman" pitchFamily="18" charset="0"/>
              </a:rPr>
              <a:t>How to Obtain a Differentiation Advantage</a:t>
            </a:r>
          </a:p>
          <a:p>
            <a:pPr marL="228600" indent="-228600"/>
            <a:r>
              <a:rPr lang="en-US" b="1" dirty="0">
                <a:latin typeface="AndaleSans-Bold" charset="0"/>
                <a:cs typeface="Times New Roman" pitchFamily="18" charset="0"/>
              </a:rPr>
              <a:t>Retailing and Airlines: Other examples in two domains</a:t>
            </a:r>
          </a:p>
          <a:p>
            <a:pPr marL="228600" indent="-228600"/>
            <a:r>
              <a:rPr lang="en-US" b="1" i="1" dirty="0">
                <a:latin typeface="AndaleSans-BoldItalic" charset="0"/>
                <a:cs typeface="Times New Roman" pitchFamily="18" charset="0"/>
              </a:rPr>
              <a:t>Retailing: Discount</a:t>
            </a:r>
          </a:p>
          <a:p>
            <a:pPr marL="228600" indent="-228600"/>
            <a:r>
              <a:rPr lang="en-US" dirty="0">
                <a:latin typeface="Symbol" pitchFamily="18" charset="2"/>
                <a:cs typeface="Times New Roman" pitchFamily="18" charset="0"/>
              </a:rPr>
              <a:t>• </a:t>
            </a:r>
            <a:r>
              <a:rPr lang="en-US" dirty="0">
                <a:latin typeface="TimesNewRomanPSMT" charset="0"/>
                <a:cs typeface="Times New Roman" pitchFamily="18" charset="0"/>
              </a:rPr>
              <a:t>Wal-Mart says, “Always low prices”—</a:t>
            </a:r>
            <a:r>
              <a:rPr lang="en-US" i="1" dirty="0">
                <a:latin typeface="TimesNewRomanPS-ItalicMT" charset="0"/>
                <a:cs typeface="Times New Roman" pitchFamily="18" charset="0"/>
              </a:rPr>
              <a:t>Cost</a:t>
            </a:r>
          </a:p>
          <a:p>
            <a:pPr marL="228600" indent="-228600"/>
            <a:r>
              <a:rPr lang="en-US" dirty="0">
                <a:latin typeface="Symbol" pitchFamily="18" charset="2"/>
                <a:cs typeface="Times New Roman" pitchFamily="18" charset="0"/>
              </a:rPr>
              <a:t>• </a:t>
            </a:r>
            <a:r>
              <a:rPr lang="en-US" dirty="0">
                <a:latin typeface="TimesNewRomanPSMT" charset="0"/>
                <a:cs typeface="Times New Roman" pitchFamily="18" charset="0"/>
              </a:rPr>
              <a:t>K-Mart says, “Martha Stewart &amp; low prices”—</a:t>
            </a:r>
            <a:r>
              <a:rPr lang="en-US" i="1" dirty="0">
                <a:latin typeface="TimesNewRomanPS-ItalicMT" charset="0"/>
                <a:cs typeface="Times New Roman" pitchFamily="18" charset="0"/>
              </a:rPr>
              <a:t>Mixed?</a:t>
            </a:r>
          </a:p>
          <a:p>
            <a:pPr marL="228600" indent="-228600"/>
            <a:r>
              <a:rPr lang="en-US" dirty="0">
                <a:latin typeface="Symbol" pitchFamily="18" charset="2"/>
                <a:cs typeface="Times New Roman" pitchFamily="18" charset="0"/>
              </a:rPr>
              <a:t>• </a:t>
            </a:r>
            <a:r>
              <a:rPr lang="en-US" dirty="0">
                <a:latin typeface="TimesNewRomanPSMT" charset="0"/>
                <a:cs typeface="Times New Roman" pitchFamily="18" charset="0"/>
              </a:rPr>
              <a:t>Target / Kohl’s say, “Style,” “name brands” (e.g., </a:t>
            </a:r>
            <a:r>
              <a:rPr lang="en-US" dirty="0" err="1">
                <a:latin typeface="TimesNewRomanPSMT" charset="0"/>
                <a:cs typeface="Times New Roman" pitchFamily="18" charset="0"/>
              </a:rPr>
              <a:t>Mossimo</a:t>
            </a:r>
            <a:r>
              <a:rPr lang="en-US" dirty="0">
                <a:latin typeface="TimesNewRomanPSMT" charset="0"/>
                <a:cs typeface="Times New Roman" pitchFamily="18" charset="0"/>
              </a:rPr>
              <a:t>, Liz Lang, etc.), and “not</a:t>
            </a:r>
          </a:p>
          <a:p>
            <a:pPr marL="228600" indent="-228600"/>
            <a:r>
              <a:rPr lang="en-US" dirty="0">
                <a:latin typeface="TimesNewRomanPSMT" charset="0"/>
                <a:cs typeface="Times New Roman" pitchFamily="18" charset="0"/>
              </a:rPr>
              <a:t>the warehouse ambiance”—</a:t>
            </a:r>
            <a:r>
              <a:rPr lang="en-US" i="1" dirty="0">
                <a:latin typeface="TimesNewRomanPS-ItalicMT" charset="0"/>
                <a:cs typeface="Times New Roman" pitchFamily="18" charset="0"/>
              </a:rPr>
              <a:t>Differentiation on “value”; the “feel good” factor</a:t>
            </a:r>
          </a:p>
          <a:p>
            <a:pPr marL="228600" indent="-228600"/>
            <a:r>
              <a:rPr lang="en-US" dirty="0">
                <a:latin typeface="Symbol" pitchFamily="18" charset="2"/>
                <a:cs typeface="Times New Roman" pitchFamily="18" charset="0"/>
              </a:rPr>
              <a:t>• </a:t>
            </a:r>
            <a:r>
              <a:rPr lang="en-US" dirty="0">
                <a:latin typeface="TimesNewRomanPSMT" charset="0"/>
                <a:cs typeface="Times New Roman" pitchFamily="18" charset="0"/>
              </a:rPr>
              <a:t>JC Penney / Sears / </a:t>
            </a:r>
            <a:r>
              <a:rPr lang="en-US" dirty="0" err="1">
                <a:latin typeface="TimesNewRomanPSMT" charset="0"/>
                <a:cs typeface="Times New Roman" pitchFamily="18" charset="0"/>
              </a:rPr>
              <a:t>Belks</a:t>
            </a:r>
            <a:r>
              <a:rPr lang="en-US" dirty="0">
                <a:latin typeface="TimesNewRomanPSMT" charset="0"/>
                <a:cs typeface="Times New Roman" pitchFamily="18" charset="0"/>
              </a:rPr>
              <a:t> / Dillard’s say, “We have been here forever” (What is their</a:t>
            </a:r>
          </a:p>
          <a:p>
            <a:pPr marL="228600" indent="-228600"/>
            <a:r>
              <a:rPr lang="en-US" dirty="0">
                <a:latin typeface="TimesNewRomanPSMT" charset="0"/>
                <a:cs typeface="Times New Roman" pitchFamily="18" charset="0"/>
              </a:rPr>
              <a:t>message?)—</a:t>
            </a:r>
            <a:r>
              <a:rPr lang="en-US" i="1" dirty="0">
                <a:latin typeface="TimesNewRomanPS-ItalicMT" charset="0"/>
                <a:cs typeface="Times New Roman" pitchFamily="18" charset="0"/>
              </a:rPr>
              <a:t>Mixed?</a:t>
            </a:r>
          </a:p>
          <a:p>
            <a:pPr marL="228600" indent="-228600"/>
            <a:r>
              <a:rPr lang="en-US" dirty="0">
                <a:latin typeface="Symbol" pitchFamily="18" charset="2"/>
                <a:cs typeface="Times New Roman" pitchFamily="18" charset="0"/>
              </a:rPr>
              <a:t>• </a:t>
            </a:r>
            <a:r>
              <a:rPr lang="en-US" dirty="0">
                <a:latin typeface="TimesNewRomanPSMT" charset="0"/>
                <a:cs typeface="Times New Roman" pitchFamily="18" charset="0"/>
              </a:rPr>
              <a:t>Nordstrom’s / Saks 5th Avenue say, “style,” “exceptional service”—</a:t>
            </a:r>
            <a:r>
              <a:rPr lang="en-US" i="1" dirty="0">
                <a:latin typeface="TimesNewRomanPS-ItalicMT" charset="0"/>
                <a:cs typeface="Times New Roman" pitchFamily="18" charset="0"/>
              </a:rPr>
              <a:t>Differentiation:</a:t>
            </a:r>
          </a:p>
          <a:p>
            <a:pPr marL="228600" indent="-228600"/>
            <a:r>
              <a:rPr lang="en-US" i="1" dirty="0">
                <a:latin typeface="TimesNewRomanPS-ItalicMT" charset="0"/>
                <a:cs typeface="Times New Roman" pitchFamily="18" charset="0"/>
              </a:rPr>
              <a:t>service, upscale mystique, high-end products</a:t>
            </a:r>
          </a:p>
          <a:p>
            <a:pPr marL="228600" indent="-228600"/>
            <a:r>
              <a:rPr lang="en-US" b="1" i="1" dirty="0">
                <a:latin typeface="AndaleSans-BoldItalic" charset="0"/>
                <a:cs typeface="Times New Roman" pitchFamily="18" charset="0"/>
              </a:rPr>
              <a:t>Ask</a:t>
            </a:r>
          </a:p>
          <a:p>
            <a:pPr marL="228600" indent="-228600"/>
            <a:r>
              <a:rPr lang="en-US" dirty="0">
                <a:latin typeface="TimesNewRomanPSMT" charset="0"/>
                <a:cs typeface="Times New Roman" pitchFamily="18" charset="0"/>
              </a:rPr>
              <a:t>If you parachuted into the cosmetics section of a major department store, could you immediately</a:t>
            </a:r>
          </a:p>
          <a:p>
            <a:pPr marL="228600" indent="-228600"/>
            <a:r>
              <a:rPr lang="en-US" dirty="0">
                <a:latin typeface="TimesNewRomanPSMT" charset="0"/>
                <a:cs typeface="Times New Roman" pitchFamily="18" charset="0"/>
              </a:rPr>
              <a:t>tell whether you were in Macy’s, Saks 5th Avenue, Bloomingdale’s, or one of</a:t>
            </a:r>
          </a:p>
          <a:p>
            <a:pPr marL="228600" indent="-228600"/>
            <a:r>
              <a:rPr lang="en-US" dirty="0">
                <a:latin typeface="TimesNewRomanPSMT" charset="0"/>
                <a:cs typeface="Times New Roman" pitchFamily="18" charset="0"/>
              </a:rPr>
              <a:t>their competitors? If the product names were disguised, could you immediately distinguish</a:t>
            </a:r>
          </a:p>
          <a:p>
            <a:pPr marL="228600" indent="-228600"/>
            <a:r>
              <a:rPr lang="en-US" dirty="0">
                <a:latin typeface="TimesNewRomanPSMT" charset="0"/>
                <a:cs typeface="Times New Roman" pitchFamily="18" charset="0"/>
              </a:rPr>
              <a:t>the </a:t>
            </a:r>
            <a:r>
              <a:rPr lang="en-US" dirty="0" err="1">
                <a:latin typeface="TimesNewRomanPSMT" charset="0"/>
                <a:cs typeface="Times New Roman" pitchFamily="18" charset="0"/>
              </a:rPr>
              <a:t>Estée</a:t>
            </a:r>
            <a:r>
              <a:rPr lang="en-US" dirty="0">
                <a:latin typeface="TimesNewRomanPSMT" charset="0"/>
                <a:cs typeface="Times New Roman" pitchFamily="18" charset="0"/>
              </a:rPr>
              <a:t> Lauder counter from dedicated Lancôme counter? Put another way, when</a:t>
            </a:r>
          </a:p>
          <a:p>
            <a:pPr marL="228600" indent="-228600"/>
            <a:r>
              <a:rPr lang="en-US" dirty="0">
                <a:latin typeface="TimesNewRomanPSMT" charset="0"/>
                <a:cs typeface="Times New Roman" pitchFamily="18" charset="0"/>
              </a:rPr>
              <a:t>was the last time you caught your breath as you walked past the cosmetics counter in</a:t>
            </a:r>
          </a:p>
          <a:p>
            <a:pPr marL="228600" indent="-228600"/>
            <a:r>
              <a:rPr lang="en-US" dirty="0">
                <a:latin typeface="TimesNewRomanPSMT" charset="0"/>
                <a:cs typeface="Times New Roman" pitchFamily="18" charset="0"/>
              </a:rPr>
              <a:t>some big department store? When was the last time you stopped, looked around, and</a:t>
            </a:r>
          </a:p>
          <a:p>
            <a:pPr marL="228600" indent="-228600"/>
            <a:r>
              <a:rPr lang="en-US" dirty="0">
                <a:latin typeface="TimesNewRomanPSMT" charset="0"/>
                <a:cs typeface="Times New Roman" pitchFamily="18" charset="0"/>
              </a:rPr>
              <a:t>thought, “This is so cool”? Never? Well, that’s no surprise. The way cosmetics are merchandised</a:t>
            </a:r>
          </a:p>
          <a:p>
            <a:pPr marL="228600" indent="-228600"/>
            <a:r>
              <a:rPr lang="en-US" dirty="0">
                <a:latin typeface="TimesNewRomanPSMT" charset="0"/>
                <a:cs typeface="Times New Roman" pitchFamily="18" charset="0"/>
              </a:rPr>
              <a:t>and sold has hardly changed over the past couple of decades. It seems, therefore,</a:t>
            </a:r>
          </a:p>
          <a:p>
            <a:pPr marL="228600" indent="-228600"/>
            <a:r>
              <a:rPr lang="en-US" dirty="0">
                <a:latin typeface="TimesNewRomanPSMT" charset="0"/>
                <a:cs typeface="Times New Roman" pitchFamily="18" charset="0"/>
              </a:rPr>
              <a:t>that many cosmetics companies are happy with the status quo of mostly imitating</a:t>
            </a:r>
          </a:p>
          <a:p>
            <a:pPr marL="228600" indent="-228600"/>
            <a:r>
              <a:rPr lang="en-US" dirty="0">
                <a:latin typeface="TimesNewRomanPSMT" charset="0"/>
                <a:cs typeface="Times New Roman" pitchFamily="18" charset="0"/>
              </a:rPr>
              <a:t>each others’ incremental strategies. </a:t>
            </a:r>
          </a:p>
          <a:p>
            <a:pPr marL="228600" indent="-228600" algn="r"/>
            <a:r>
              <a:rPr lang="en-US" dirty="0">
                <a:latin typeface="TimesNewRomanPSMT" charset="0"/>
                <a:cs typeface="Times New Roman" pitchFamily="18" charset="0"/>
              </a:rPr>
              <a:t>(Continued on next slide.)</a:t>
            </a:r>
            <a:endParaRPr lang="en-US" dirty="0">
              <a:latin typeface="AndaleSans-Bold" charset="0"/>
              <a:cs typeface="Times New Roman" pitchFamily="18" charset="0"/>
            </a:endParaRPr>
          </a:p>
          <a:p>
            <a:pPr marL="228600" indent="-228600"/>
            <a:endParaRPr lang="en-US" i="1" dirty="0">
              <a:cs typeface="Times New Roman" pitchFamily="18" charset="0"/>
            </a:endParaRPr>
          </a:p>
          <a:p>
            <a:pPr marL="228600" indent="-228600"/>
            <a:endParaRPr lang="en-US" dirty="0"/>
          </a:p>
        </p:txBody>
      </p:sp>
    </p:spTree>
    <p:extLst>
      <p:ext uri="{BB962C8B-B14F-4D97-AF65-F5344CB8AC3E}">
        <p14:creationId xmlns:p14="http://schemas.microsoft.com/office/powerpoint/2010/main" val="2760274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60BE9-90D3-40DD-9660-9E3DDC85898B}" type="slidenum">
              <a:rPr lang="en-US"/>
              <a:pPr/>
              <a:t>31</a:t>
            </a:fld>
            <a:endParaRPr 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pPr marL="228600" indent="-228600"/>
            <a:r>
              <a:rPr lang="en-US" b="1">
                <a:latin typeface="AndaleSans-Bold" charset="0"/>
              </a:rPr>
              <a:t>How to Obtain a Differentiation Advantage (cont.)</a:t>
            </a:r>
          </a:p>
          <a:p>
            <a:pPr marL="228600" indent="-228600"/>
            <a:r>
              <a:rPr lang="en-US" b="1">
                <a:latin typeface="AndaleSans-Bold" charset="0"/>
              </a:rPr>
              <a:t>Retailing and Airlines: Other examples in two domains (cont.)</a:t>
            </a:r>
          </a:p>
          <a:p>
            <a:pPr marL="228600" indent="-228600"/>
            <a:r>
              <a:rPr lang="en-US" b="1" i="1">
                <a:latin typeface="AndaleSans-BoldItalic" charset="0"/>
              </a:rPr>
              <a:t>Airlines</a:t>
            </a:r>
          </a:p>
          <a:p>
            <a:pPr marL="228600" indent="-228600"/>
            <a:r>
              <a:rPr lang="en-US">
                <a:latin typeface="Symbol" pitchFamily="18" charset="2"/>
              </a:rPr>
              <a:t>• </a:t>
            </a:r>
            <a:r>
              <a:rPr lang="en-US">
                <a:latin typeface="TimesNewRomanPSMT" charset="0"/>
              </a:rPr>
              <a:t>Southwest Airline says, “low prices lead to freedom,” “airline with personality,”</a:t>
            </a:r>
          </a:p>
          <a:p>
            <a:pPr marL="228600" indent="-228600"/>
            <a:r>
              <a:rPr lang="en-US">
                <a:latin typeface="TimesNewRomanPSMT" charset="0"/>
              </a:rPr>
              <a:t>“Click’n Save,” the “fun factor”—</a:t>
            </a:r>
            <a:r>
              <a:rPr lang="en-US" i="1">
                <a:latin typeface="TimesNewRomanPS-ItalicMT" charset="0"/>
              </a:rPr>
              <a:t>Differentiate on cost and fun ambiance</a:t>
            </a:r>
          </a:p>
          <a:p>
            <a:pPr marL="228600" indent="-228600"/>
            <a:r>
              <a:rPr lang="en-US">
                <a:latin typeface="Symbol" pitchFamily="18" charset="2"/>
              </a:rPr>
              <a:t>• </a:t>
            </a:r>
            <a:r>
              <a:rPr lang="en-US">
                <a:latin typeface="TimesNewRomanPSMT" charset="0"/>
              </a:rPr>
              <a:t>Midwest Express Airline says, “the best care in the air,” “high-quality travel experience,”</a:t>
            </a:r>
          </a:p>
          <a:p>
            <a:pPr marL="228600" indent="-228600"/>
            <a:r>
              <a:rPr lang="en-US">
                <a:latin typeface="TimesNewRomanPSMT" charset="0"/>
              </a:rPr>
              <a:t>“The best airline in the U.S.” (7 consecutive years), “Most comfortable coach</a:t>
            </a:r>
          </a:p>
          <a:p>
            <a:pPr marL="228600" indent="-228600"/>
            <a:r>
              <a:rPr lang="en-US">
                <a:latin typeface="TimesNewRomanPSMT" charset="0"/>
              </a:rPr>
              <a:t>seat” (10 consecutive years); typical meal: Filet mignon with lobster, a roll with butter,</a:t>
            </a:r>
          </a:p>
          <a:p>
            <a:pPr marL="228600" indent="-228600"/>
            <a:r>
              <a:rPr lang="en-US">
                <a:latin typeface="TimesNewRomanPSMT" charset="0"/>
              </a:rPr>
              <a:t>spinach, mandarin salad, and chocolate banana-split cake—</a:t>
            </a:r>
            <a:r>
              <a:rPr lang="en-US" i="1">
                <a:latin typeface="TimesNewRomanPS-ItalicMT" charset="0"/>
              </a:rPr>
              <a:t>Differentiate on prestige,</a:t>
            </a:r>
          </a:p>
          <a:p>
            <a:pPr marL="228600" indent="-228600"/>
            <a:r>
              <a:rPr lang="en-US" i="1">
                <a:latin typeface="TimesNewRomanPS-ItalicMT" charset="0"/>
              </a:rPr>
              <a:t>comfort</a:t>
            </a:r>
          </a:p>
          <a:p>
            <a:pPr marL="228600" indent="-228600"/>
            <a:r>
              <a:rPr lang="en-US">
                <a:latin typeface="Symbol" pitchFamily="18" charset="2"/>
              </a:rPr>
              <a:t>• </a:t>
            </a:r>
            <a:r>
              <a:rPr lang="en-US">
                <a:latin typeface="TimesNewRomanPSMT" charset="0"/>
              </a:rPr>
              <a:t>United, US Airways, Delta, American Airlines, etc. says more flights to . . ., more</a:t>
            </a:r>
          </a:p>
          <a:p>
            <a:pPr marL="228600" indent="-228600"/>
            <a:r>
              <a:rPr lang="en-US">
                <a:latin typeface="TimesNewRomanPSMT" charset="0"/>
              </a:rPr>
              <a:t>schedule flexibility, and if you want low cost you will need to be flexible on your</a:t>
            </a:r>
          </a:p>
          <a:p>
            <a:pPr marL="228600" indent="-228600"/>
            <a:r>
              <a:rPr lang="en-US">
                <a:latin typeface="TimesNewRomanPSMT" charset="0"/>
              </a:rPr>
              <a:t>schedule—</a:t>
            </a:r>
            <a:r>
              <a:rPr lang="en-US" i="1">
                <a:latin typeface="TimesNewRomanPS-ItalicMT" charset="0"/>
              </a:rPr>
              <a:t>Mixed</a:t>
            </a:r>
          </a:p>
          <a:p>
            <a:pPr marL="228600" indent="-228600"/>
            <a:r>
              <a:rPr lang="en-US">
                <a:latin typeface="TimesNewRomanPSMT" charset="0"/>
              </a:rPr>
              <a:t>For example, Delta’s Fan Fares offers travel bargains to cities hosting special sports</a:t>
            </a:r>
          </a:p>
          <a:p>
            <a:pPr marL="228600" indent="-228600"/>
            <a:r>
              <a:rPr lang="en-US">
                <a:latin typeface="TimesNewRomanPSMT" charset="0"/>
              </a:rPr>
              <a:t>events, concerts, exhibitions, etc., but travel is restricted to this coming weekend. United</a:t>
            </a:r>
          </a:p>
          <a:p>
            <a:pPr marL="228600" indent="-228600"/>
            <a:r>
              <a:rPr lang="en-US">
                <a:latin typeface="TimesNewRomanPSMT" charset="0"/>
              </a:rPr>
              <a:t>offers various “specials” from E-Fares, last minute fares “priced to go,” etc. Finally,</a:t>
            </a:r>
          </a:p>
          <a:p>
            <a:pPr marL="228600" indent="-228600"/>
            <a:r>
              <a:rPr lang="en-US">
                <a:latin typeface="TimesNewRomanPSMT" charset="0"/>
              </a:rPr>
              <a:t>American Airlines offers “AAdvantage Net SAAver Awards.” Like their rivals, these are</a:t>
            </a:r>
          </a:p>
          <a:p>
            <a:pPr marL="228600" indent="-228600"/>
            <a:r>
              <a:rPr lang="en-US">
                <a:latin typeface="TimesNewRomanPSMT" charset="0"/>
              </a:rPr>
              <a:t>next weekend travel for either fewer miles than normally required or for lower fare and</a:t>
            </a:r>
          </a:p>
          <a:p>
            <a:pPr marL="228600" indent="-228600"/>
            <a:r>
              <a:rPr lang="en-US">
                <a:latin typeface="TimesNewRomanPSMT" charset="0"/>
              </a:rPr>
              <a:t>“must be purchased by Friday.”</a:t>
            </a:r>
          </a:p>
          <a:p>
            <a:pPr marL="228600" indent="-228600"/>
            <a:r>
              <a:rPr lang="en-US" b="1" i="1">
                <a:latin typeface="AndaleSans-BoldItalic" charset="0"/>
              </a:rPr>
              <a:t>Ask</a:t>
            </a:r>
          </a:p>
          <a:p>
            <a:pPr marL="228600" indent="-228600"/>
            <a:r>
              <a:rPr lang="en-US">
                <a:latin typeface="TimesNewRomanPSMT" charset="0"/>
              </a:rPr>
              <a:t>Assume that you were placed in one of the above airlines’ jets, but all company logos and</a:t>
            </a:r>
          </a:p>
          <a:p>
            <a:pPr marL="228600" indent="-228600"/>
            <a:r>
              <a:rPr lang="en-US">
                <a:latin typeface="TimesNewRomanPSMT" charset="0"/>
              </a:rPr>
              <a:t>emblems were removed. Would be able to tell whether you were seated in a United,</a:t>
            </a:r>
          </a:p>
          <a:p>
            <a:pPr marL="228600" indent="-228600"/>
            <a:r>
              <a:rPr lang="en-US">
                <a:latin typeface="TimesNewRomanPSMT" charset="0"/>
              </a:rPr>
              <a:t>American, or Delta Airlines aircraft?</a:t>
            </a:r>
            <a:endParaRPr lang="en-US">
              <a:latin typeface="AndaleSans-Bold" charset="0"/>
            </a:endParaRPr>
          </a:p>
          <a:p>
            <a:pPr marL="228600" indent="-228600" algn="just"/>
            <a:endParaRPr lang="en-US"/>
          </a:p>
          <a:p>
            <a:pPr marL="228600" indent="-228600" algn="just"/>
            <a:endParaRPr lang="en-US"/>
          </a:p>
        </p:txBody>
      </p:sp>
    </p:spTree>
    <p:extLst>
      <p:ext uri="{BB962C8B-B14F-4D97-AF65-F5344CB8AC3E}">
        <p14:creationId xmlns:p14="http://schemas.microsoft.com/office/powerpoint/2010/main" val="2311849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E7204A4-A79E-49B9-A00D-1B6161633F1F}" type="slidenum">
              <a:rPr lang="en-US" smtClean="0"/>
              <a:pPr/>
              <a:t>33</a:t>
            </a:fld>
            <a:endParaRPr lang="en-US"/>
          </a:p>
        </p:txBody>
      </p:sp>
    </p:spTree>
    <p:extLst>
      <p:ext uri="{BB962C8B-B14F-4D97-AF65-F5344CB8AC3E}">
        <p14:creationId xmlns:p14="http://schemas.microsoft.com/office/powerpoint/2010/main" val="2426391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C3C9-1FC7-4C21-8DCD-D49419034525}" type="slidenum">
              <a:rPr lang="en-US"/>
              <a:pPr/>
              <a:t>36</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707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2F781-9DA2-4597-8CE3-10AF6643359E}" type="slidenum">
              <a:rPr lang="en-US"/>
              <a:pPr/>
              <a:t>37</a:t>
            </a:fld>
            <a:endParaRPr 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xfrm>
            <a:off x="533400" y="4343400"/>
            <a:ext cx="5867400" cy="4114800"/>
          </a:xfrm>
        </p:spPr>
        <p:txBody>
          <a:bodyPr/>
          <a:lstStyle/>
          <a:p>
            <a:pPr marL="228600" indent="-228600"/>
            <a:r>
              <a:rPr lang="en-US" sz="900" b="1" i="1">
                <a:latin typeface="AndaleSans-BoldItalic" charset="0"/>
              </a:rPr>
              <a:t>General Motors (cont.)</a:t>
            </a:r>
          </a:p>
          <a:p>
            <a:pPr marL="228600" indent="-228600"/>
            <a:r>
              <a:rPr lang="en-US" sz="900" b="1" i="1">
                <a:latin typeface="AndaleSans-BoldItalic" charset="0"/>
              </a:rPr>
              <a:t>6. Holden / Isuzu</a:t>
            </a:r>
          </a:p>
          <a:p>
            <a:pPr marL="228600" indent="-228600"/>
            <a:r>
              <a:rPr lang="en-US" sz="900">
                <a:latin typeface="Symbol" pitchFamily="18" charset="2"/>
              </a:rPr>
              <a:t>• </a:t>
            </a:r>
            <a:r>
              <a:rPr lang="en-US" sz="900">
                <a:latin typeface="TimesNewRomanPSMT" charset="0"/>
              </a:rPr>
              <a:t>Geographic reach: Australia</a:t>
            </a:r>
          </a:p>
          <a:p>
            <a:pPr marL="228600" indent="-228600"/>
            <a:r>
              <a:rPr lang="en-US" sz="900">
                <a:latin typeface="Symbol" pitchFamily="18" charset="2"/>
              </a:rPr>
              <a:t>• </a:t>
            </a:r>
            <a:r>
              <a:rPr lang="en-US" sz="900">
                <a:latin typeface="TimesNewRomanPSMT" charset="0"/>
              </a:rPr>
              <a:t>26 Models: Range from small midsize cars, trucks, vans, and SUVs, emphasizing . . . ?</a:t>
            </a:r>
          </a:p>
          <a:p>
            <a:pPr marL="228600" indent="-228600"/>
            <a:r>
              <a:rPr lang="en-US" sz="900">
                <a:latin typeface="Symbol" pitchFamily="18" charset="2"/>
              </a:rPr>
              <a:t>• </a:t>
            </a:r>
            <a:r>
              <a:rPr lang="en-US" sz="900">
                <a:latin typeface="TimesNewRomanPSMT" charset="0"/>
              </a:rPr>
              <a:t>Logo/Slogan: What is their logo/slogan?</a:t>
            </a:r>
          </a:p>
          <a:p>
            <a:pPr marL="228600" indent="-228600"/>
            <a:r>
              <a:rPr lang="en-US" sz="900" b="1" i="1">
                <a:latin typeface="AndaleSans-BoldItalic" charset="0"/>
              </a:rPr>
              <a:t>7. Hummer</a:t>
            </a:r>
          </a:p>
          <a:p>
            <a:pPr marL="228600" indent="-228600"/>
            <a:r>
              <a:rPr lang="en-US" sz="900">
                <a:latin typeface="Symbol" pitchFamily="18" charset="2"/>
              </a:rPr>
              <a:t>• </a:t>
            </a:r>
            <a:r>
              <a:rPr lang="en-US" sz="900">
                <a:latin typeface="TimesNewRomanPSMT" charset="0"/>
              </a:rPr>
              <a:t>Geographic reach: U.S.</a:t>
            </a:r>
          </a:p>
          <a:p>
            <a:pPr marL="228600" indent="-228600"/>
            <a:r>
              <a:rPr lang="en-US" sz="900">
                <a:latin typeface="Symbol" pitchFamily="18" charset="2"/>
              </a:rPr>
              <a:t>• </a:t>
            </a:r>
            <a:r>
              <a:rPr lang="en-US" sz="900">
                <a:latin typeface="TimesNewRomanPSMT" charset="0"/>
              </a:rPr>
              <a:t>Two models: SUVs, emphasizing uniqueness of rugged style</a:t>
            </a:r>
          </a:p>
          <a:p>
            <a:pPr marL="228600" indent="-228600"/>
            <a:r>
              <a:rPr lang="en-US" sz="900">
                <a:latin typeface="Symbol" pitchFamily="18" charset="2"/>
              </a:rPr>
              <a:t>• </a:t>
            </a:r>
            <a:r>
              <a:rPr lang="en-US" sz="900">
                <a:latin typeface="TimesNewRomanPSMT" charset="0"/>
              </a:rPr>
              <a:t>Logo/Slogan: Like nothing else</a:t>
            </a:r>
          </a:p>
          <a:p>
            <a:pPr marL="228600" indent="-228600"/>
            <a:r>
              <a:rPr lang="en-US" sz="900" b="1" i="1">
                <a:latin typeface="AndaleSans-BoldItalic" charset="0"/>
              </a:rPr>
              <a:t>8. Oldsmobile</a:t>
            </a:r>
          </a:p>
          <a:p>
            <a:pPr marL="228600" indent="-228600"/>
            <a:r>
              <a:rPr lang="en-US" sz="900">
                <a:latin typeface="Symbol" pitchFamily="18" charset="2"/>
              </a:rPr>
              <a:t>• </a:t>
            </a:r>
            <a:r>
              <a:rPr lang="en-US" sz="900">
                <a:latin typeface="TimesNewRomanPSMT" charset="0"/>
              </a:rPr>
              <a:t>Geographic reach: U.S., Canada</a:t>
            </a:r>
          </a:p>
          <a:p>
            <a:pPr marL="228600" indent="-228600"/>
            <a:r>
              <a:rPr lang="en-US" sz="900">
                <a:latin typeface="Symbol" pitchFamily="18" charset="2"/>
              </a:rPr>
              <a:t>• </a:t>
            </a:r>
            <a:r>
              <a:rPr lang="en-US" sz="900">
                <a:latin typeface="TimesNewRomanPSMT" charset="0"/>
              </a:rPr>
              <a:t>Five models: Range of midsize cars and SUVs, emphasizing driving performance</a:t>
            </a:r>
          </a:p>
          <a:p>
            <a:pPr marL="228600" indent="-228600"/>
            <a:r>
              <a:rPr lang="en-US" sz="900">
                <a:latin typeface="Symbol" pitchFamily="18" charset="2"/>
              </a:rPr>
              <a:t>• </a:t>
            </a:r>
            <a:r>
              <a:rPr lang="en-US" sz="900">
                <a:latin typeface="TimesNewRomanPSMT" charset="0"/>
              </a:rPr>
              <a:t>Logo/Slogan: No logo, brand being phased out</a:t>
            </a:r>
          </a:p>
          <a:p>
            <a:pPr marL="228600" indent="-228600"/>
            <a:r>
              <a:rPr lang="en-US" sz="900" b="1" i="1">
                <a:latin typeface="AndaleSans-BoldItalic" charset="0"/>
              </a:rPr>
              <a:t>9. Opel</a:t>
            </a:r>
          </a:p>
          <a:p>
            <a:pPr marL="228600" indent="-228600"/>
            <a:r>
              <a:rPr lang="en-US" sz="900">
                <a:latin typeface="Symbol" pitchFamily="18" charset="2"/>
              </a:rPr>
              <a:t>• </a:t>
            </a:r>
            <a:r>
              <a:rPr lang="en-US" sz="900">
                <a:latin typeface="TimesNewRomanPSMT" charset="0"/>
              </a:rPr>
              <a:t>Geographic reach: Europe, Middle East (Israel, Saudi Arabia, etc.), Far East (Japan, Taiwan &amp; China)</a:t>
            </a:r>
          </a:p>
          <a:p>
            <a:pPr marL="228600" indent="-228600"/>
            <a:r>
              <a:rPr lang="en-US" sz="900">
                <a:latin typeface="Symbol" pitchFamily="18" charset="2"/>
              </a:rPr>
              <a:t>• </a:t>
            </a:r>
            <a:r>
              <a:rPr lang="en-US" sz="900">
                <a:latin typeface="TimesNewRomanPSMT" charset="0"/>
              </a:rPr>
              <a:t>Ten Models: Range from small to midsize cars, trucks, vans, and SUVs emphasizing performance</a:t>
            </a:r>
          </a:p>
          <a:p>
            <a:pPr marL="228600" indent="-228600"/>
            <a:r>
              <a:rPr lang="en-US" sz="900">
                <a:latin typeface="Symbol" pitchFamily="18" charset="2"/>
              </a:rPr>
              <a:t>• </a:t>
            </a:r>
            <a:r>
              <a:rPr lang="en-US" sz="900">
                <a:latin typeface="TimesNewRomanPSMT" charset="0"/>
              </a:rPr>
              <a:t>Logo/Slogan: Fresh Thinking—Better Cars</a:t>
            </a:r>
          </a:p>
          <a:p>
            <a:pPr marL="228600" indent="-228600"/>
            <a:r>
              <a:rPr lang="en-US" sz="900" b="1" i="1">
                <a:latin typeface="AndaleSans-BoldItalic" charset="0"/>
              </a:rPr>
              <a:t>10. Pontiac</a:t>
            </a:r>
          </a:p>
          <a:p>
            <a:pPr marL="228600" indent="-228600"/>
            <a:r>
              <a:rPr lang="en-US" sz="900">
                <a:latin typeface="Symbol" pitchFamily="18" charset="2"/>
              </a:rPr>
              <a:t>• </a:t>
            </a:r>
            <a:r>
              <a:rPr lang="en-US" sz="900">
                <a:latin typeface="TimesNewRomanPSMT" charset="0"/>
              </a:rPr>
              <a:t>Geographic reach: U.S., Canada, and Mexico</a:t>
            </a:r>
          </a:p>
          <a:p>
            <a:pPr marL="228600" indent="-228600"/>
            <a:r>
              <a:rPr lang="en-US" sz="900">
                <a:latin typeface="Symbol" pitchFamily="18" charset="2"/>
              </a:rPr>
              <a:t>• </a:t>
            </a:r>
            <a:r>
              <a:rPr lang="en-US" sz="900">
                <a:latin typeface="TimesNewRomanPSMT" charset="0"/>
              </a:rPr>
              <a:t>Seven models: Range of small to midsize cars, vans, and SUVs emphasizing the one-of-a-kind experience</a:t>
            </a:r>
          </a:p>
          <a:p>
            <a:pPr marL="228600" indent="-228600"/>
            <a:r>
              <a:rPr lang="en-US" sz="900">
                <a:latin typeface="Symbol" pitchFamily="18" charset="2"/>
              </a:rPr>
              <a:t>• </a:t>
            </a:r>
            <a:r>
              <a:rPr lang="en-US" sz="900">
                <a:latin typeface="TimesNewRomanPSMT" charset="0"/>
              </a:rPr>
              <a:t>Logo/Slogan: Fuel for the Soul</a:t>
            </a:r>
          </a:p>
          <a:p>
            <a:pPr marL="228600" indent="-228600"/>
            <a:r>
              <a:rPr lang="en-US" sz="900" b="1" i="1">
                <a:latin typeface="AndaleSans-BoldItalic" charset="0"/>
              </a:rPr>
              <a:t>11. Saab</a:t>
            </a:r>
          </a:p>
          <a:p>
            <a:pPr marL="228600" indent="-228600"/>
            <a:r>
              <a:rPr lang="en-US" sz="900">
                <a:latin typeface="Symbol" pitchFamily="18" charset="2"/>
              </a:rPr>
              <a:t>• </a:t>
            </a:r>
            <a:r>
              <a:rPr lang="en-US" sz="900">
                <a:latin typeface="TimesNewRomanPSMT" charset="0"/>
              </a:rPr>
              <a:t>Geographic reach: U.S., Canada, Mexico, Europe, Middle East (Israel, Saudi Arabia, etc.), Far East (Japan, Taiwan &amp;</a:t>
            </a:r>
          </a:p>
          <a:p>
            <a:pPr marL="228600" indent="-228600"/>
            <a:r>
              <a:rPr lang="en-US" sz="900">
                <a:latin typeface="TimesNewRomanPSMT" charset="0"/>
              </a:rPr>
              <a:t>China)—</a:t>
            </a:r>
            <a:r>
              <a:rPr lang="en-US" sz="900" i="1">
                <a:latin typeface="TimesNewRomanPS-ItalicMT" charset="0"/>
              </a:rPr>
              <a:t>Most global brand</a:t>
            </a:r>
          </a:p>
          <a:p>
            <a:pPr marL="228600" indent="-228600"/>
            <a:r>
              <a:rPr lang="en-US" sz="900">
                <a:latin typeface="Symbol" pitchFamily="18" charset="2"/>
              </a:rPr>
              <a:t>• </a:t>
            </a:r>
            <a:r>
              <a:rPr lang="en-US" sz="900">
                <a:latin typeface="TimesNewRomanPSMT" charset="0"/>
              </a:rPr>
              <a:t>15 Models: Range of small and midsize cars, wagons, and vans emphasizing safety and driving performance</a:t>
            </a:r>
          </a:p>
          <a:p>
            <a:pPr marL="228600" indent="-228600"/>
            <a:r>
              <a:rPr lang="en-US" sz="900">
                <a:latin typeface="Symbol" pitchFamily="18" charset="2"/>
              </a:rPr>
              <a:t>• </a:t>
            </a:r>
            <a:r>
              <a:rPr lang="en-US" sz="900">
                <a:latin typeface="TimesNewRomanPSMT" charset="0"/>
              </a:rPr>
              <a:t>Logo/Slogan: What is their logo/slogan?</a:t>
            </a:r>
          </a:p>
          <a:p>
            <a:pPr marL="228600" indent="-228600"/>
            <a:r>
              <a:rPr lang="en-US" sz="900" b="1" i="1">
                <a:latin typeface="AndaleSans-BoldItalic" charset="0"/>
              </a:rPr>
              <a:t>12. Saturn</a:t>
            </a:r>
          </a:p>
          <a:p>
            <a:pPr marL="228600" indent="-228600"/>
            <a:r>
              <a:rPr lang="en-US" sz="900">
                <a:latin typeface="Symbol" pitchFamily="18" charset="2"/>
              </a:rPr>
              <a:t>• </a:t>
            </a:r>
            <a:r>
              <a:rPr lang="en-US" sz="900">
                <a:latin typeface="TimesNewRomanPSMT" charset="0"/>
              </a:rPr>
              <a:t>Geographic reach: U.S., Canada)</a:t>
            </a:r>
          </a:p>
          <a:p>
            <a:pPr marL="228600" indent="-228600"/>
            <a:r>
              <a:rPr lang="en-US" sz="900">
                <a:latin typeface="Symbol" pitchFamily="18" charset="2"/>
              </a:rPr>
              <a:t>• </a:t>
            </a:r>
            <a:r>
              <a:rPr lang="en-US" sz="900">
                <a:latin typeface="TimesNewRomanPSMT" charset="0"/>
              </a:rPr>
              <a:t>Five Models: Range small and midsize cars and wagons emphasizing customer satisfaction and reliability</a:t>
            </a:r>
          </a:p>
          <a:p>
            <a:pPr marL="228600" indent="-228600"/>
            <a:r>
              <a:rPr lang="en-US" sz="900">
                <a:latin typeface="Symbol" pitchFamily="18" charset="2"/>
              </a:rPr>
              <a:t>• </a:t>
            </a:r>
            <a:r>
              <a:rPr lang="en-US" sz="900">
                <a:latin typeface="TimesNewRomanPSMT" charset="0"/>
              </a:rPr>
              <a:t>Logo/Slogan: What is their logo/slogan?</a:t>
            </a:r>
          </a:p>
          <a:p>
            <a:pPr marL="228600" indent="-228600" algn="r"/>
            <a:r>
              <a:rPr lang="en-US" sz="900">
                <a:latin typeface="TimesNewRomanPSMT" charset="0"/>
              </a:rPr>
              <a:t>(Continued on next slide.)</a:t>
            </a:r>
            <a:endParaRPr lang="en-US" sz="900">
              <a:latin typeface="AndaleSans-BoldItalic" charset="0"/>
            </a:endParaRPr>
          </a:p>
          <a:p>
            <a:pPr marL="228600" indent="-228600"/>
            <a:endParaRPr lang="en-US" sz="900"/>
          </a:p>
          <a:p>
            <a:pPr marL="228600" indent="-228600"/>
            <a:endParaRPr lang="en-US" sz="900"/>
          </a:p>
        </p:txBody>
      </p:sp>
    </p:spTree>
    <p:extLst>
      <p:ext uri="{BB962C8B-B14F-4D97-AF65-F5344CB8AC3E}">
        <p14:creationId xmlns:p14="http://schemas.microsoft.com/office/powerpoint/2010/main" val="444464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2B8B9-2560-4F32-BC9A-8AF312F238F0}" type="slidenum">
              <a:rPr lang="en-US"/>
              <a:pPr/>
              <a:t>38</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pPr>
              <a:spcBef>
                <a:spcPct val="10000"/>
              </a:spcBef>
            </a:pPr>
            <a:r>
              <a:rPr lang="en-US" sz="1000" b="1" dirty="0">
                <a:latin typeface="AndaleSans-Bold" charset="0"/>
              </a:rPr>
              <a:t>Organizational Structure &amp; Business-level strategy (p. 142)</a:t>
            </a:r>
          </a:p>
          <a:p>
            <a:pPr>
              <a:spcBef>
                <a:spcPct val="10000"/>
              </a:spcBef>
            </a:pPr>
            <a:r>
              <a:rPr lang="en-US" sz="1000" b="1" i="1" dirty="0">
                <a:latin typeface="AndaleSans-BoldItalic" charset="0"/>
              </a:rPr>
              <a:t>General Motors (cont.)</a:t>
            </a:r>
          </a:p>
          <a:p>
            <a:pPr>
              <a:spcBef>
                <a:spcPct val="10000"/>
              </a:spcBef>
            </a:pPr>
            <a:r>
              <a:rPr lang="en-US" sz="1000" b="1" i="1" dirty="0">
                <a:latin typeface="AndaleSans-BoldItalic" charset="0"/>
              </a:rPr>
              <a:t>Strategic Alliances and Joint Ventures</a:t>
            </a:r>
          </a:p>
          <a:p>
            <a:pPr>
              <a:spcBef>
                <a:spcPct val="10000"/>
              </a:spcBef>
            </a:pPr>
            <a:r>
              <a:rPr lang="en-US" sz="1000" dirty="0">
                <a:latin typeface="Symbol" pitchFamily="18" charset="2"/>
              </a:rPr>
              <a:t>• </a:t>
            </a:r>
            <a:r>
              <a:rPr lang="en-US" sz="1000" dirty="0">
                <a:latin typeface="TimesNewRomanPSMT" charset="0"/>
              </a:rPr>
              <a:t>Fiat</a:t>
            </a:r>
          </a:p>
          <a:p>
            <a:pPr>
              <a:spcBef>
                <a:spcPct val="10000"/>
              </a:spcBef>
            </a:pPr>
            <a:r>
              <a:rPr lang="en-US" sz="1000" dirty="0">
                <a:latin typeface="Symbol" pitchFamily="18" charset="2"/>
              </a:rPr>
              <a:t>• </a:t>
            </a:r>
            <a:r>
              <a:rPr lang="en-US" sz="1000" dirty="0">
                <a:latin typeface="TimesNewRomanPSMT" charset="0"/>
              </a:rPr>
              <a:t>Subaru</a:t>
            </a:r>
          </a:p>
          <a:p>
            <a:pPr>
              <a:spcBef>
                <a:spcPct val="10000"/>
              </a:spcBef>
            </a:pPr>
            <a:r>
              <a:rPr lang="en-US" sz="1000" dirty="0">
                <a:latin typeface="Symbol" pitchFamily="18" charset="2"/>
              </a:rPr>
              <a:t>• </a:t>
            </a:r>
            <a:r>
              <a:rPr lang="en-US" sz="1000" dirty="0">
                <a:latin typeface="TimesNewRomanPSMT" charset="0"/>
              </a:rPr>
              <a:t>Suzuki</a:t>
            </a:r>
          </a:p>
          <a:p>
            <a:pPr>
              <a:spcBef>
                <a:spcPct val="10000"/>
              </a:spcBef>
            </a:pPr>
            <a:r>
              <a:rPr lang="en-US" sz="1000" dirty="0">
                <a:latin typeface="Symbol" pitchFamily="18" charset="2"/>
              </a:rPr>
              <a:t>• </a:t>
            </a:r>
            <a:r>
              <a:rPr lang="en-US" sz="1000" dirty="0">
                <a:latin typeface="TimesNewRomanPSMT" charset="0"/>
              </a:rPr>
              <a:t>Daewoo</a:t>
            </a:r>
          </a:p>
          <a:p>
            <a:pPr>
              <a:spcBef>
                <a:spcPct val="10000"/>
              </a:spcBef>
            </a:pPr>
            <a:r>
              <a:rPr lang="en-US" sz="1000" b="1" i="1" dirty="0">
                <a:latin typeface="AndaleSans-BoldItalic" charset="0"/>
              </a:rPr>
              <a:t>Facts</a:t>
            </a:r>
          </a:p>
          <a:p>
            <a:pPr>
              <a:spcBef>
                <a:spcPct val="10000"/>
              </a:spcBef>
            </a:pPr>
            <a:r>
              <a:rPr lang="en-US" sz="1000" dirty="0">
                <a:latin typeface="Symbol" pitchFamily="18" charset="2"/>
              </a:rPr>
              <a:t>• </a:t>
            </a:r>
            <a:r>
              <a:rPr lang="en-US" sz="1000" dirty="0">
                <a:latin typeface="TimesNewRomanPSMT" charset="0"/>
              </a:rPr>
              <a:t>GM has multiple divisions beyond its auto division, including Hughes, GMAC (financing), etc.</a:t>
            </a:r>
          </a:p>
          <a:p>
            <a:pPr>
              <a:spcBef>
                <a:spcPct val="10000"/>
              </a:spcBef>
            </a:pPr>
            <a:r>
              <a:rPr lang="en-US" sz="1000" dirty="0">
                <a:latin typeface="Symbol" pitchFamily="18" charset="2"/>
              </a:rPr>
              <a:t>• </a:t>
            </a:r>
            <a:r>
              <a:rPr lang="en-US" sz="1000" dirty="0">
                <a:latin typeface="TimesNewRomanPSMT" charset="0"/>
              </a:rPr>
              <a:t>GM currently supports 17 global brands in 4 geographic arenas: (GMNA, GME, GMLAAM, GMAP)</a:t>
            </a:r>
          </a:p>
          <a:p>
            <a:pPr>
              <a:spcBef>
                <a:spcPct val="10000"/>
              </a:spcBef>
            </a:pPr>
            <a:r>
              <a:rPr lang="en-US" sz="1000" dirty="0">
                <a:latin typeface="TimesNewRomanPSMT" charset="0"/>
              </a:rPr>
              <a:t>Sales breakdown for automobile division: GMNA—76.7%, GME—17.7, GMLAAM—3.5%,</a:t>
            </a:r>
          </a:p>
          <a:p>
            <a:pPr>
              <a:spcBef>
                <a:spcPct val="10000"/>
              </a:spcBef>
            </a:pPr>
            <a:r>
              <a:rPr lang="en-US" sz="1000" dirty="0">
                <a:latin typeface="TimesNewRomanPSMT" charset="0"/>
              </a:rPr>
              <a:t>GMAP—3.1%</a:t>
            </a:r>
          </a:p>
          <a:p>
            <a:pPr>
              <a:spcBef>
                <a:spcPct val="10000"/>
              </a:spcBef>
            </a:pPr>
            <a:r>
              <a:rPr lang="en-US" sz="1000" dirty="0">
                <a:latin typeface="Symbol" pitchFamily="18" charset="2"/>
              </a:rPr>
              <a:t>• </a:t>
            </a:r>
            <a:r>
              <a:rPr lang="en-US" sz="1000" dirty="0">
                <a:latin typeface="TimesNewRomanPSMT" charset="0"/>
              </a:rPr>
              <a:t>GM does plan to phase out Oldsmobile brand</a:t>
            </a:r>
          </a:p>
          <a:p>
            <a:pPr>
              <a:spcBef>
                <a:spcPct val="10000"/>
              </a:spcBef>
            </a:pPr>
            <a:r>
              <a:rPr lang="en-US" sz="1000" dirty="0">
                <a:latin typeface="Symbol" pitchFamily="18" charset="2"/>
              </a:rPr>
              <a:t>• </a:t>
            </a:r>
            <a:r>
              <a:rPr lang="en-US" sz="1000" dirty="0">
                <a:latin typeface="TimesNewRomanPSMT" charset="0"/>
              </a:rPr>
              <a:t>GM is branded around a product, company structured around a product line</a:t>
            </a:r>
          </a:p>
          <a:p>
            <a:pPr>
              <a:spcBef>
                <a:spcPct val="10000"/>
              </a:spcBef>
            </a:pPr>
            <a:r>
              <a:rPr lang="en-US" sz="1000" b="1" i="1" dirty="0">
                <a:latin typeface="AndaleSans-BoldItalic" charset="0"/>
              </a:rPr>
              <a:t>Ask</a:t>
            </a:r>
          </a:p>
          <a:p>
            <a:pPr>
              <a:spcBef>
                <a:spcPct val="10000"/>
              </a:spcBef>
            </a:pPr>
            <a:r>
              <a:rPr lang="en-US" sz="1000" dirty="0">
                <a:latin typeface="TimesNewRomanPSMT" charset="0"/>
              </a:rPr>
              <a:t>Is GM’s structure a hindrance to a customer-centric perspective? Are GM’s customers brand loyal, (i.e. to</a:t>
            </a:r>
          </a:p>
          <a:p>
            <a:pPr>
              <a:spcBef>
                <a:spcPct val="10000"/>
              </a:spcBef>
            </a:pPr>
            <a:r>
              <a:rPr lang="en-US" sz="1000" dirty="0">
                <a:latin typeface="TimesNewRomanPSMT" charset="0"/>
              </a:rPr>
              <a:t>Buick or Cadillac) or company loyal, (i.e. to GM)? How does that impact structure and strategy?</a:t>
            </a:r>
          </a:p>
          <a:p>
            <a:pPr>
              <a:spcBef>
                <a:spcPct val="10000"/>
              </a:spcBef>
            </a:pPr>
            <a:r>
              <a:rPr lang="en-US" sz="1000" dirty="0">
                <a:latin typeface="TimesNewRomanPSMT" charset="0"/>
              </a:rPr>
              <a:t>Assume that you were running Buick or another division of GM, what is your incentive to “share your</a:t>
            </a:r>
          </a:p>
          <a:p>
            <a:pPr>
              <a:spcBef>
                <a:spcPct val="10000"/>
              </a:spcBef>
            </a:pPr>
            <a:r>
              <a:rPr lang="en-US" sz="1000" dirty="0">
                <a:latin typeface="TimesNewRomanPSMT" charset="0"/>
              </a:rPr>
              <a:t>customer” with the other product lines. For example, moving a current Buick Regal customer to a say</a:t>
            </a:r>
          </a:p>
          <a:p>
            <a:pPr>
              <a:spcBef>
                <a:spcPct val="10000"/>
              </a:spcBef>
            </a:pPr>
            <a:r>
              <a:rPr lang="en-US" sz="1000" dirty="0">
                <a:latin typeface="TimesNewRomanPSMT" charset="0"/>
              </a:rPr>
              <a:t>Cadillac El Dorado? Where is the customer in this equation?</a:t>
            </a:r>
          </a:p>
          <a:p>
            <a:pPr>
              <a:spcBef>
                <a:spcPct val="10000"/>
              </a:spcBef>
            </a:pPr>
            <a:r>
              <a:rPr lang="en-US" sz="1000" i="1" dirty="0">
                <a:latin typeface="TimesNewRomanPS-ItalicMT" charset="0"/>
              </a:rPr>
              <a:t>Sources: </a:t>
            </a:r>
            <a:r>
              <a:rPr lang="en-US" sz="1000" dirty="0">
                <a:latin typeface="TimesNewRomanPSMT" charset="0"/>
              </a:rPr>
              <a:t>Evans, P. and </a:t>
            </a:r>
            <a:r>
              <a:rPr lang="en-US" sz="1000" dirty="0" err="1">
                <a:latin typeface="TimesNewRomanPSMT" charset="0"/>
              </a:rPr>
              <a:t>Wurster</a:t>
            </a:r>
            <a:r>
              <a:rPr lang="en-US" sz="1000" dirty="0">
                <a:latin typeface="TimesNewRomanPSMT" charset="0"/>
              </a:rPr>
              <a:t>, T.S. 2000. </a:t>
            </a:r>
            <a:r>
              <a:rPr lang="en-US" sz="1000" i="1" dirty="0">
                <a:latin typeface="TimesNewRomanPS-ItalicMT" charset="0"/>
              </a:rPr>
              <a:t>Blown to Bits: How the new economics of information transforms</a:t>
            </a:r>
          </a:p>
          <a:p>
            <a:pPr>
              <a:spcBef>
                <a:spcPct val="10000"/>
              </a:spcBef>
            </a:pPr>
            <a:r>
              <a:rPr lang="en-US" sz="1000" i="1" dirty="0">
                <a:latin typeface="TimesNewRomanPS-ItalicMT" charset="0"/>
              </a:rPr>
              <a:t>strategy. </a:t>
            </a:r>
            <a:r>
              <a:rPr lang="en-US" sz="1000" dirty="0">
                <a:latin typeface="TimesNewRomanPSMT" charset="0"/>
              </a:rPr>
              <a:t>Boston: Harvard Business School Press; and </a:t>
            </a:r>
            <a:r>
              <a:rPr lang="en-US" sz="1000" i="1" dirty="0">
                <a:latin typeface="TimesNewRomanPS-ItalicMT" charset="0"/>
              </a:rPr>
              <a:t>Harvard Business Review. </a:t>
            </a:r>
            <a:r>
              <a:rPr lang="en-US" sz="1000" dirty="0">
                <a:latin typeface="TimesNewRomanPSMT" charset="0"/>
              </a:rPr>
              <a:t>2002 (March). The</a:t>
            </a:r>
          </a:p>
          <a:p>
            <a:pPr>
              <a:spcBef>
                <a:spcPct val="10000"/>
              </a:spcBef>
            </a:pPr>
            <a:r>
              <a:rPr lang="en-US" sz="1000" dirty="0">
                <a:latin typeface="TimesNewRomanPSMT" charset="0"/>
              </a:rPr>
              <a:t>Perfect Paradox of Star Brands: An Interview with Bernard </a:t>
            </a:r>
            <a:r>
              <a:rPr lang="en-US" sz="1000" dirty="0" err="1">
                <a:latin typeface="TimesNewRomanPSMT" charset="0"/>
              </a:rPr>
              <a:t>Arnault</a:t>
            </a:r>
            <a:r>
              <a:rPr lang="en-US" sz="1000" dirty="0">
                <a:latin typeface="TimesNewRomanPSMT" charset="0"/>
              </a:rPr>
              <a:t> of LVMH. HBR </a:t>
            </a:r>
            <a:r>
              <a:rPr lang="en-US" sz="1000" dirty="0" err="1">
                <a:latin typeface="TimesNewRomanPSMT" charset="0"/>
              </a:rPr>
              <a:t>OnPoint</a:t>
            </a:r>
            <a:r>
              <a:rPr lang="en-US" sz="1000" dirty="0">
                <a:latin typeface="TimesNewRomanPSMT" charset="0"/>
              </a:rPr>
              <a:t> Enhanced</a:t>
            </a:r>
          </a:p>
          <a:p>
            <a:pPr>
              <a:spcBef>
                <a:spcPct val="10000"/>
              </a:spcBef>
            </a:pPr>
            <a:r>
              <a:rPr lang="en-US" sz="1000" dirty="0">
                <a:latin typeface="TimesNewRomanPSMT" charset="0"/>
              </a:rPr>
              <a:t>Edition.</a:t>
            </a:r>
            <a:endParaRPr lang="en-US" sz="1000" dirty="0">
              <a:latin typeface="AndaleSans-Bold" charset="0"/>
            </a:endParaRPr>
          </a:p>
          <a:p>
            <a:pPr>
              <a:spcBef>
                <a:spcPct val="10000"/>
              </a:spcBef>
            </a:pPr>
            <a:endParaRPr lang="en-US" sz="1000" dirty="0"/>
          </a:p>
          <a:p>
            <a:pPr>
              <a:spcBef>
                <a:spcPct val="10000"/>
              </a:spcBef>
            </a:pPr>
            <a:endParaRPr lang="en-US" sz="1000" dirty="0"/>
          </a:p>
        </p:txBody>
      </p:sp>
    </p:spTree>
    <p:extLst>
      <p:ext uri="{BB962C8B-B14F-4D97-AF65-F5344CB8AC3E}">
        <p14:creationId xmlns:p14="http://schemas.microsoft.com/office/powerpoint/2010/main" val="3914617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7204A4-A79E-49B9-A00D-1B6161633F1F}" type="slidenum">
              <a:rPr lang="en-US" smtClean="0"/>
              <a:pPr/>
              <a:t>39</a:t>
            </a:fld>
            <a:endParaRPr lang="en-US"/>
          </a:p>
        </p:txBody>
      </p:sp>
    </p:spTree>
    <p:extLst>
      <p:ext uri="{BB962C8B-B14F-4D97-AF65-F5344CB8AC3E}">
        <p14:creationId xmlns:p14="http://schemas.microsoft.com/office/powerpoint/2010/main" val="268341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7A9A0F-8B0F-49E7-A47A-77E78D3A48F9}" type="slidenum">
              <a:rPr lang="en-US"/>
              <a:pPr/>
              <a:t>5</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b="1" dirty="0">
                <a:latin typeface="AndaleSans-Bold" charset="0"/>
              </a:rPr>
              <a:t>Basis for Customer Segmentation</a:t>
            </a:r>
          </a:p>
          <a:p>
            <a:r>
              <a:rPr lang="en-US" b="1" dirty="0">
                <a:latin typeface="AndaleSans-Bold" charset="0"/>
              </a:rPr>
              <a:t>Reach, Richness and Affiliation (discussed on pp. 137-138) (cont.)</a:t>
            </a:r>
          </a:p>
          <a:p>
            <a:r>
              <a:rPr lang="en-US" b="1" i="1" dirty="0">
                <a:latin typeface="AndaleSans-BoldItalic" charset="0"/>
              </a:rPr>
              <a:t>Operations</a:t>
            </a:r>
          </a:p>
          <a:p>
            <a:r>
              <a:rPr lang="en-US" dirty="0">
                <a:latin typeface="TimesNewRomanPSMT" charset="0"/>
              </a:rPr>
              <a:t>The growing complexity of automobiles has created a niche for information companies</a:t>
            </a:r>
          </a:p>
          <a:p>
            <a:r>
              <a:rPr lang="en-US" dirty="0">
                <a:latin typeface="TimesNewRomanPSMT" charset="0"/>
              </a:rPr>
              <a:t>like AIS. “Today’s vehicles require a technician to have access to over a million pages of</a:t>
            </a:r>
          </a:p>
          <a:p>
            <a:r>
              <a:rPr lang="en-US" dirty="0">
                <a:latin typeface="TimesNewRomanPSMT" charset="0"/>
              </a:rPr>
              <a:t>manufacturers’ technical reference materials,” says Jeff Sweet, the company’s CEO. “In</a:t>
            </a:r>
          </a:p>
          <a:p>
            <a:r>
              <a:rPr lang="en-US" dirty="0">
                <a:latin typeface="TimesNewRomanPSMT" charset="0"/>
              </a:rPr>
              <a:t>1980, you would have needed 19 inches of shelf space for the shop manuals of a single</a:t>
            </a:r>
          </a:p>
          <a:p>
            <a:r>
              <a:rPr lang="en-US" dirty="0">
                <a:latin typeface="TimesNewRomanPSMT" charset="0"/>
              </a:rPr>
              <a:t>GM model year. Today you’d need eleven feet!” Out of necessity, most automotive shops</a:t>
            </a:r>
          </a:p>
          <a:p>
            <a:r>
              <a:rPr lang="en-US" dirty="0">
                <a:latin typeface="TimesNewRomanPSMT" charset="0"/>
              </a:rPr>
              <a:t>rely on repair manuals and CD-ROMs containing information consolidated from the vast</a:t>
            </a:r>
          </a:p>
          <a:p>
            <a:r>
              <a:rPr lang="en-US" dirty="0">
                <a:latin typeface="TimesNewRomanPSMT" charset="0"/>
              </a:rPr>
              <a:t>amount available. But AIS works with the original source documents. That means over</a:t>
            </a:r>
          </a:p>
          <a:p>
            <a:r>
              <a:rPr lang="en-US" dirty="0">
                <a:latin typeface="TimesNewRomanPSMT" charset="0"/>
              </a:rPr>
              <a:t>5,200 factory service manuals totaling some 1.5 million pages—the most complete onsite</a:t>
            </a:r>
          </a:p>
          <a:p>
            <a:r>
              <a:rPr lang="en-US" dirty="0">
                <a:latin typeface="TimesNewRomanPSMT" charset="0"/>
              </a:rPr>
              <a:t>library of automobile manufacturer’s service information in the nation. AIS also examines</a:t>
            </a:r>
          </a:p>
          <a:p>
            <a:r>
              <a:rPr lang="en-US" dirty="0">
                <a:latin typeface="TimesNewRomanPSMT" charset="0"/>
              </a:rPr>
              <a:t>new cars in their own diagnostics garage. Moreover, since factory service manuals</a:t>
            </a:r>
          </a:p>
          <a:p>
            <a:r>
              <a:rPr lang="en-US" dirty="0">
                <a:latin typeface="TimesNewRomanPSMT" charset="0"/>
              </a:rPr>
              <a:t>contain inaccuracies (modifications seldom find their way back to the manuals), AIS</a:t>
            </a:r>
          </a:p>
          <a:p>
            <a:r>
              <a:rPr lang="en-US" dirty="0">
                <a:latin typeface="TimesNewRomanPSMT" charset="0"/>
              </a:rPr>
              <a:t>gathers information from its callers and corrects its manuals.</a:t>
            </a:r>
          </a:p>
          <a:p>
            <a:r>
              <a:rPr lang="en-US" b="1" i="1" dirty="0">
                <a:latin typeface="AndaleSans-BoldItalic" charset="0"/>
              </a:rPr>
              <a:t>Products and Services</a:t>
            </a:r>
          </a:p>
          <a:p>
            <a:r>
              <a:rPr lang="en-US" dirty="0">
                <a:latin typeface="TimesNewRomanPSMT" charset="0"/>
              </a:rPr>
              <a:t>The products and services AIS offers include technical hotlines serving 30,000 enrolled</a:t>
            </a:r>
          </a:p>
          <a:p>
            <a:r>
              <a:rPr lang="en-US" dirty="0">
                <a:latin typeface="TimesNewRomanPSMT" charset="0"/>
              </a:rPr>
              <a:t>automotive shops; aftermarket technical service bulletins distributed through an automated</a:t>
            </a:r>
          </a:p>
          <a:p>
            <a:r>
              <a:rPr lang="en-US" dirty="0">
                <a:latin typeface="TimesNewRomanPSMT" charset="0"/>
              </a:rPr>
              <a:t>voice retrieval system; documents containing over 40,000 automotive wiring diagrams;</a:t>
            </a:r>
          </a:p>
          <a:p>
            <a:r>
              <a:rPr lang="en-US" dirty="0">
                <a:latin typeface="TimesNewRomanPSMT" charset="0"/>
              </a:rPr>
              <a:t>and consulting services to automotive equipment manufacturers. On average, AIS</a:t>
            </a:r>
          </a:p>
          <a:p>
            <a:r>
              <a:rPr lang="en-US" dirty="0">
                <a:latin typeface="TimesNewRomanPSMT" charset="0"/>
              </a:rPr>
              <a:t>fields 250,000 calls per year, and since the company’s beginning, it has helped technicians</a:t>
            </a:r>
          </a:p>
          <a:p>
            <a:r>
              <a:rPr lang="en-US" dirty="0">
                <a:latin typeface="TimesNewRomanPSMT" charset="0"/>
              </a:rPr>
              <a:t>perform over one million automotive repairs.</a:t>
            </a:r>
            <a:endParaRPr lang="en-US" dirty="0">
              <a:latin typeface="AndaleSans-Bold" charset="0"/>
            </a:endParaRPr>
          </a:p>
          <a:p>
            <a:pPr algn="just"/>
            <a:endParaRPr lang="en-US" dirty="0"/>
          </a:p>
          <a:p>
            <a:endParaRPr lang="en-US" dirty="0"/>
          </a:p>
        </p:txBody>
      </p:sp>
    </p:spTree>
    <p:extLst>
      <p:ext uri="{BB962C8B-B14F-4D97-AF65-F5344CB8AC3E}">
        <p14:creationId xmlns:p14="http://schemas.microsoft.com/office/powerpoint/2010/main" val="3623613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http://resources.talcie.org/topics-and-activities/what-s-our-strategy-and-competition says something</a:t>
            </a:r>
            <a:r>
              <a:rPr lang="en-US" baseline="0" dirty="0" smtClean="0"/>
              <a:t> different on H&amp;R block</a:t>
            </a:r>
            <a:endParaRPr lang="en-US" dirty="0" smtClean="0"/>
          </a:p>
          <a:p>
            <a:endParaRPr lang="en-US" dirty="0"/>
          </a:p>
        </p:txBody>
      </p:sp>
      <p:sp>
        <p:nvSpPr>
          <p:cNvPr id="4" name="Slide Number Placeholder 3"/>
          <p:cNvSpPr>
            <a:spLocks noGrp="1"/>
          </p:cNvSpPr>
          <p:nvPr>
            <p:ph type="sldNum" sz="quarter" idx="10"/>
          </p:nvPr>
        </p:nvSpPr>
        <p:spPr/>
        <p:txBody>
          <a:bodyPr/>
          <a:lstStyle/>
          <a:p>
            <a:fld id="{AE7204A4-A79E-49B9-A00D-1B6161633F1F}" type="slidenum">
              <a:rPr lang="en-US" smtClean="0"/>
              <a:pPr/>
              <a:t>40</a:t>
            </a:fld>
            <a:endParaRPr lang="en-US"/>
          </a:p>
        </p:txBody>
      </p:sp>
    </p:spTree>
    <p:extLst>
      <p:ext uri="{BB962C8B-B14F-4D97-AF65-F5344CB8AC3E}">
        <p14:creationId xmlns:p14="http://schemas.microsoft.com/office/powerpoint/2010/main" val="405985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E7204A4-A79E-49B9-A00D-1B6161633F1F}" type="slidenum">
              <a:rPr lang="en-US" smtClean="0"/>
              <a:pPr/>
              <a:t>41</a:t>
            </a:fld>
            <a:endParaRPr lang="en-US"/>
          </a:p>
        </p:txBody>
      </p:sp>
    </p:spTree>
    <p:extLst>
      <p:ext uri="{BB962C8B-B14F-4D97-AF65-F5344CB8AC3E}">
        <p14:creationId xmlns:p14="http://schemas.microsoft.com/office/powerpoint/2010/main" val="3170809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6A47E-AF34-4095-BCC1-92F87EFF0416}" type="slidenum">
              <a:rPr lang="en-US" smtClean="0"/>
              <a:pPr/>
              <a:t>48</a:t>
            </a:fld>
            <a:endParaRPr lang="en-US"/>
          </a:p>
        </p:txBody>
      </p:sp>
    </p:spTree>
    <p:extLst>
      <p:ext uri="{BB962C8B-B14F-4D97-AF65-F5344CB8AC3E}">
        <p14:creationId xmlns:p14="http://schemas.microsoft.com/office/powerpoint/2010/main" val="338693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CA0D7-2487-4D6A-9044-0DB96097D930}" type="slidenum">
              <a:rPr lang="en-US"/>
              <a:pPr/>
              <a:t>6</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340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315E17-74A2-4ACB-8635-2EC5BFCEDAE9}" type="slidenum">
              <a:rPr lang="en-US"/>
              <a:pPr/>
              <a:t>7</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b="1" dirty="0">
                <a:latin typeface="AndaleSans-Bold" charset="0"/>
                <a:cs typeface="Times New Roman" pitchFamily="18" charset="0"/>
              </a:rPr>
              <a:t>Managing Relationships with Customers</a:t>
            </a:r>
          </a:p>
          <a:p>
            <a:r>
              <a:rPr lang="en-US" b="1" dirty="0">
                <a:latin typeface="AndaleSans-Bold" charset="0"/>
                <a:cs typeface="Times New Roman" pitchFamily="18" charset="0"/>
              </a:rPr>
              <a:t>Reach, Richness and Affiliation (pp. 137–138)</a:t>
            </a:r>
          </a:p>
          <a:p>
            <a:r>
              <a:rPr lang="en-US" dirty="0">
                <a:latin typeface="TimesNewRomanPSMT" charset="0"/>
                <a:cs typeface="Times New Roman" pitchFamily="18" charset="0"/>
              </a:rPr>
              <a:t>Some view information as “the glue that holds value chains and supply chains together”</a:t>
            </a:r>
          </a:p>
          <a:p>
            <a:r>
              <a:rPr lang="en-US" dirty="0">
                <a:latin typeface="TimesNewRomanPSMT" charset="0"/>
                <a:cs typeface="Times New Roman" pitchFamily="18" charset="0"/>
              </a:rPr>
              <a:t>(Evans and </a:t>
            </a:r>
            <a:r>
              <a:rPr lang="en-US" dirty="0" err="1">
                <a:latin typeface="TimesNewRomanPSMT" charset="0"/>
                <a:cs typeface="Times New Roman" pitchFamily="18" charset="0"/>
              </a:rPr>
              <a:t>Wurster</a:t>
            </a:r>
            <a:r>
              <a:rPr lang="en-US" dirty="0">
                <a:latin typeface="TimesNewRomanPSMT" charset="0"/>
                <a:cs typeface="Times New Roman" pitchFamily="18" charset="0"/>
              </a:rPr>
              <a:t>, 2000, p. 13) and argue that the transfer of information is a “trade-off</a:t>
            </a:r>
          </a:p>
          <a:p>
            <a:r>
              <a:rPr lang="en-US" dirty="0">
                <a:latin typeface="TimesNewRomanPSMT" charset="0"/>
                <a:cs typeface="Times New Roman" pitchFamily="18" charset="0"/>
              </a:rPr>
              <a:t>between richness and reach” (Evans &amp; </a:t>
            </a:r>
            <a:r>
              <a:rPr lang="en-US" dirty="0" err="1">
                <a:latin typeface="TimesNewRomanPSMT" charset="0"/>
                <a:cs typeface="Times New Roman" pitchFamily="18" charset="0"/>
              </a:rPr>
              <a:t>Wurster</a:t>
            </a:r>
            <a:r>
              <a:rPr lang="en-US" dirty="0">
                <a:latin typeface="TimesNewRomanPSMT" charset="0"/>
                <a:cs typeface="Times New Roman" pitchFamily="18" charset="0"/>
              </a:rPr>
              <a:t>, 2000, p. 23). “Newspaper advertisements</a:t>
            </a:r>
          </a:p>
          <a:p>
            <a:r>
              <a:rPr lang="en-US" dirty="0">
                <a:latin typeface="TimesNewRomanPSMT" charset="0"/>
                <a:cs typeface="Times New Roman" pitchFamily="18" charset="0"/>
              </a:rPr>
              <a:t>reach a wide range of possible customers but have a limited, static content. Direct mail or</a:t>
            </a:r>
          </a:p>
          <a:p>
            <a:r>
              <a:rPr lang="en-US" dirty="0">
                <a:latin typeface="TimesNewRomanPSMT" charset="0"/>
                <a:cs typeface="Times New Roman" pitchFamily="18" charset="0"/>
              </a:rPr>
              <a:t>telemarketing are a bit richer in customization and interactivity but are much more expensive,</a:t>
            </a:r>
          </a:p>
          <a:p>
            <a:r>
              <a:rPr lang="en-US" dirty="0">
                <a:latin typeface="TimesNewRomanPSMT" charset="0"/>
                <a:cs typeface="Times New Roman" pitchFamily="18" charset="0"/>
              </a:rPr>
              <a:t>and therefore have to be targeted. A sales representative giving his or her pitch</a:t>
            </a:r>
          </a:p>
          <a:p>
            <a:r>
              <a:rPr lang="en-US" dirty="0">
                <a:latin typeface="TimesNewRomanPSMT" charset="0"/>
                <a:cs typeface="Times New Roman" pitchFamily="18" charset="0"/>
              </a:rPr>
              <a:t>offers the highest level of customization, dialogue, and empathy, but only with one customer</a:t>
            </a:r>
          </a:p>
          <a:p>
            <a:r>
              <a:rPr lang="en-US" dirty="0">
                <a:latin typeface="TimesNewRomanPSMT" charset="0"/>
                <a:cs typeface="Times New Roman" pitchFamily="18" charset="0"/>
              </a:rPr>
              <a:t>at a time” (Evans and </a:t>
            </a:r>
            <a:r>
              <a:rPr lang="en-US" dirty="0" err="1">
                <a:latin typeface="TimesNewRomanPSMT" charset="0"/>
                <a:cs typeface="Times New Roman" pitchFamily="18" charset="0"/>
              </a:rPr>
              <a:t>Wurster</a:t>
            </a:r>
            <a:r>
              <a:rPr lang="en-US" dirty="0">
                <a:latin typeface="TimesNewRomanPSMT" charset="0"/>
                <a:cs typeface="Times New Roman" pitchFamily="18" charset="0"/>
              </a:rPr>
              <a:t>, 2000, p. 37). However, with the advent of powerful</a:t>
            </a:r>
          </a:p>
          <a:p>
            <a:r>
              <a:rPr lang="en-US" dirty="0">
                <a:latin typeface="TimesNewRomanPSMT" charset="0"/>
                <a:cs typeface="Times New Roman" pitchFamily="18" charset="0"/>
              </a:rPr>
              <a:t>information and communication technologies, this historic trade-off between Rich and</a:t>
            </a:r>
          </a:p>
          <a:p>
            <a:r>
              <a:rPr lang="en-US" dirty="0">
                <a:latin typeface="TimesNewRomanPSMT" charset="0"/>
                <a:cs typeface="Times New Roman" pitchFamily="18" charset="0"/>
              </a:rPr>
              <a:t>Reach—in general the greater the reach, the less the richness, and vice-versa—may no</a:t>
            </a:r>
          </a:p>
          <a:p>
            <a:r>
              <a:rPr lang="en-US" dirty="0">
                <a:latin typeface="TimesNewRomanPSMT" charset="0"/>
                <a:cs typeface="Times New Roman" pitchFamily="18" charset="0"/>
              </a:rPr>
              <a:t>longer apply. It is now possible to have the benefits of both Reach and Rich. This change</a:t>
            </a:r>
          </a:p>
          <a:p>
            <a:r>
              <a:rPr lang="en-US" dirty="0">
                <a:latin typeface="TimesNewRomanPSMT" charset="0"/>
                <a:cs typeface="Times New Roman" pitchFamily="18" charset="0"/>
              </a:rPr>
              <a:t>in strategic possibilities has come through greater connectivity through electronic networks</a:t>
            </a:r>
          </a:p>
          <a:p>
            <a:r>
              <a:rPr lang="en-US" dirty="0">
                <a:latin typeface="TimesNewRomanPSMT" charset="0"/>
                <a:cs typeface="Times New Roman" pitchFamily="18" charset="0"/>
              </a:rPr>
              <a:t>and, increasingly, the adherence to standards for transmitting and receiving information</a:t>
            </a:r>
          </a:p>
          <a:p>
            <a:r>
              <a:rPr lang="en-US" dirty="0">
                <a:latin typeface="TimesNewRomanPSMT" charset="0"/>
                <a:cs typeface="Times New Roman" pitchFamily="18" charset="0"/>
              </a:rPr>
              <a:t>in a digital format. Connectivity and standards have led to the deconstruction of</a:t>
            </a:r>
          </a:p>
          <a:p>
            <a:r>
              <a:rPr lang="en-US" dirty="0">
                <a:latin typeface="TimesNewRomanPSMT" charset="0"/>
                <a:cs typeface="Times New Roman" pitchFamily="18" charset="0"/>
              </a:rPr>
              <a:t>business structures and the disintermediation of traditional intermediaries (Evans and</a:t>
            </a:r>
          </a:p>
          <a:p>
            <a:r>
              <a:rPr lang="en-US" dirty="0" err="1">
                <a:latin typeface="TimesNewRomanPSMT" charset="0"/>
                <a:cs typeface="Times New Roman" pitchFamily="18" charset="0"/>
              </a:rPr>
              <a:t>Wurster</a:t>
            </a:r>
            <a:r>
              <a:rPr lang="en-US" dirty="0">
                <a:latin typeface="TimesNewRomanPSMT" charset="0"/>
                <a:cs typeface="Times New Roman" pitchFamily="18" charset="0"/>
              </a:rPr>
              <a:t>, 2000, p. 69). Thus, firms try to establish a competitive advantage through relationship</a:t>
            </a:r>
          </a:p>
          <a:p>
            <a:r>
              <a:rPr lang="en-US" dirty="0">
                <a:latin typeface="TimesNewRomanPSMT" charset="0"/>
                <a:cs typeface="Times New Roman" pitchFamily="18" charset="0"/>
              </a:rPr>
              <a:t>with customers along reach (access and connection to customers.), richness (the</a:t>
            </a:r>
          </a:p>
          <a:p>
            <a:r>
              <a:rPr lang="en-US" dirty="0">
                <a:latin typeface="TimesNewRomanPSMT" charset="0"/>
                <a:cs typeface="Times New Roman" pitchFamily="18" charset="0"/>
              </a:rPr>
              <a:t>depth and detail of the information between the firm and the customer), and affiliation</a:t>
            </a:r>
          </a:p>
          <a:p>
            <a:r>
              <a:rPr lang="en-US" dirty="0">
                <a:latin typeface="TimesNewRomanPSMT" charset="0"/>
                <a:cs typeface="Times New Roman" pitchFamily="18" charset="0"/>
              </a:rPr>
              <a:t>(facilitating useful interactions with customers).</a:t>
            </a:r>
          </a:p>
          <a:p>
            <a:pPr algn="r"/>
            <a:r>
              <a:rPr lang="en-US" dirty="0">
                <a:latin typeface="TimesNewRomanPSMT" charset="0"/>
                <a:cs typeface="Times New Roman" pitchFamily="18" charset="0"/>
              </a:rPr>
              <a:t>(Continued on next slide.)</a:t>
            </a:r>
            <a:endParaRPr lang="en-US" dirty="0">
              <a:latin typeface="AndaleSans-Bold" charset="0"/>
              <a:cs typeface="Times New Roman" pitchFamily="18" charset="0"/>
            </a:endParaRPr>
          </a:p>
          <a:p>
            <a:pPr algn="just"/>
            <a:endParaRPr lang="en-US" dirty="0">
              <a:cs typeface="Times New Roman" pitchFamily="18" charset="0"/>
            </a:endParaRPr>
          </a:p>
        </p:txBody>
      </p:sp>
    </p:spTree>
    <p:extLst>
      <p:ext uri="{BB962C8B-B14F-4D97-AF65-F5344CB8AC3E}">
        <p14:creationId xmlns:p14="http://schemas.microsoft.com/office/powerpoint/2010/main" val="259113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C8AFE-2449-4955-8BE7-FE3491B38367}" type="slidenum">
              <a:rPr lang="en-US"/>
              <a:pPr/>
              <a:t>8</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r>
              <a:rPr lang="en-US" b="1" dirty="0">
                <a:latin typeface="AndaleSans-Bold" charset="0"/>
                <a:cs typeface="Times New Roman" pitchFamily="18" charset="0"/>
              </a:rPr>
              <a:t>The Central Role of Customers</a:t>
            </a:r>
          </a:p>
          <a:p>
            <a:r>
              <a:rPr lang="en-US" b="1" dirty="0">
                <a:latin typeface="AndaleSans-Bold" charset="0"/>
                <a:cs typeface="Times New Roman" pitchFamily="18" charset="0"/>
              </a:rPr>
              <a:t>Reach, Richness and Affiliation (pp. 137–138) (cont.)</a:t>
            </a:r>
          </a:p>
          <a:p>
            <a:r>
              <a:rPr lang="en-US" dirty="0">
                <a:latin typeface="TimesNewRomanPSMT" charset="0"/>
                <a:cs typeface="Times New Roman" pitchFamily="18" charset="0"/>
              </a:rPr>
              <a:t>While it is intuitively simple to grasp the meaning and applications of Reach and Richness,</a:t>
            </a:r>
          </a:p>
          <a:p>
            <a:r>
              <a:rPr lang="en-US" dirty="0">
                <a:latin typeface="TimesNewRomanPSMT" charset="0"/>
                <a:cs typeface="Times New Roman" pitchFamily="18" charset="0"/>
              </a:rPr>
              <a:t>the notion of Affiliation is a bit more complex. Hence, what follows is an example</a:t>
            </a:r>
          </a:p>
          <a:p>
            <a:r>
              <a:rPr lang="en-US" dirty="0">
                <a:latin typeface="TimesNewRomanPSMT" charset="0"/>
                <a:cs typeface="Times New Roman" pitchFamily="18" charset="0"/>
              </a:rPr>
              <a:t>of Affiliation.</a:t>
            </a:r>
          </a:p>
          <a:p>
            <a:r>
              <a:rPr lang="en-US" dirty="0">
                <a:latin typeface="TimesNewRomanPSMT" charset="0"/>
                <a:cs typeface="Times New Roman" pitchFamily="18" charset="0"/>
              </a:rPr>
              <a:t>Of the 45 million automobiles sold in the U.S. last year, 34 million of them were previously</a:t>
            </a:r>
          </a:p>
          <a:p>
            <a:r>
              <a:rPr lang="en-US" dirty="0">
                <a:latin typeface="TimesNewRomanPSMT" charset="0"/>
                <a:cs typeface="Times New Roman" pitchFamily="18" charset="0"/>
              </a:rPr>
              <a:t>owned. Through pairing with Automotive Information Systems (AIS), Microsoft’s</a:t>
            </a:r>
          </a:p>
          <a:p>
            <a:r>
              <a:rPr lang="en-US" dirty="0">
                <a:latin typeface="TimesNewRomanPSMT" charset="0"/>
                <a:cs typeface="Times New Roman" pitchFamily="18" charset="0"/>
              </a:rPr>
              <a:t>MSN Autos helps Internet users with all phases of their automotive research and</a:t>
            </a:r>
          </a:p>
          <a:p>
            <a:r>
              <a:rPr lang="en-US" dirty="0">
                <a:latin typeface="TimesNewRomanPSMT" charset="0"/>
                <a:cs typeface="Times New Roman" pitchFamily="18" charset="0"/>
              </a:rPr>
              <a:t>shopping. To be more precise, determining vehicle reliability is an exacting task that requires</a:t>
            </a:r>
          </a:p>
          <a:p>
            <a:r>
              <a:rPr lang="en-US" dirty="0">
                <a:latin typeface="TimesNewRomanPSMT" charset="0"/>
                <a:cs typeface="Times New Roman" pitchFamily="18" charset="0"/>
              </a:rPr>
              <a:t>skills, knowledge, and a wealth of information. That is why MSN Autos affiliates</a:t>
            </a:r>
          </a:p>
          <a:p>
            <a:r>
              <a:rPr lang="en-US" dirty="0">
                <a:latin typeface="TimesNewRomanPSMT" charset="0"/>
                <a:cs typeface="Times New Roman" pitchFamily="18" charset="0"/>
              </a:rPr>
              <a:t>with AIS for reliability data on all listed automobiles. AIS’s </a:t>
            </a:r>
            <a:r>
              <a:rPr lang="en-US" dirty="0" err="1">
                <a:latin typeface="TimesNewRomanPSMT" charset="0"/>
                <a:cs typeface="Times New Roman" pitchFamily="18" charset="0"/>
              </a:rPr>
              <a:t>Identifix</a:t>
            </a:r>
            <a:r>
              <a:rPr lang="en-US" dirty="0">
                <a:latin typeface="TimesNewRomanPSMT" charset="0"/>
                <a:cs typeface="Times New Roman" pitchFamily="18" charset="0"/>
              </a:rPr>
              <a:t>™ is a large source</a:t>
            </a:r>
          </a:p>
          <a:p>
            <a:r>
              <a:rPr lang="en-US" dirty="0">
                <a:latin typeface="TimesNewRomanPSMT" charset="0"/>
                <a:cs typeface="Times New Roman" pitchFamily="18" charset="0"/>
              </a:rPr>
              <a:t>of automotive repair data on vehicle parts that break, model lines affected, and how best</a:t>
            </a:r>
          </a:p>
          <a:p>
            <a:r>
              <a:rPr lang="en-US" dirty="0">
                <a:latin typeface="TimesNewRomanPSMT" charset="0"/>
                <a:cs typeface="Times New Roman" pitchFamily="18" charset="0"/>
              </a:rPr>
              <a:t>to make repairs. AIS operates primarily as a technical support service for professional</a:t>
            </a:r>
          </a:p>
          <a:p>
            <a:r>
              <a:rPr lang="en-US" dirty="0">
                <a:latin typeface="TimesNewRomanPSMT" charset="0"/>
                <a:cs typeface="Times New Roman" pitchFamily="18" charset="0"/>
              </a:rPr>
              <a:t>automotive technicians. Subscribers telephone AIS’s specialists for assistance when</a:t>
            </a:r>
          </a:p>
          <a:p>
            <a:r>
              <a:rPr lang="en-US" dirty="0">
                <a:latin typeface="TimesNewRomanPSMT" charset="0"/>
                <a:cs typeface="Times New Roman" pitchFamily="18" charset="0"/>
              </a:rPr>
              <a:t>stumped by any automotive diagnostic or repair problem. Thirty-one automotive specialists</a:t>
            </a:r>
          </a:p>
          <a:p>
            <a:r>
              <a:rPr lang="en-US" dirty="0">
                <a:latin typeface="TimesNewRomanPSMT" charset="0"/>
                <a:cs typeface="Times New Roman" pitchFamily="18" charset="0"/>
              </a:rPr>
              <a:t>make up the core AIS staff. Each is a factory-trained “Certified Master Technician”</a:t>
            </a:r>
          </a:p>
          <a:p>
            <a:r>
              <a:rPr lang="en-US" dirty="0">
                <a:latin typeface="TimesNewRomanPSMT" charset="0"/>
                <a:cs typeface="Times New Roman" pitchFamily="18" charset="0"/>
              </a:rPr>
              <a:t>with years of professional field experience performing vehicle diagnostics and repairs.</a:t>
            </a:r>
          </a:p>
          <a:p>
            <a:pPr algn="r"/>
            <a:r>
              <a:rPr lang="en-US" dirty="0">
                <a:latin typeface="TimesNewRomanPSMT" charset="0"/>
                <a:cs typeface="Times New Roman" pitchFamily="18" charset="0"/>
              </a:rPr>
              <a:t>(Continued on next slide.)</a:t>
            </a:r>
            <a:endParaRPr lang="en-US" dirty="0">
              <a:latin typeface="AndaleSans-Bold" charset="0"/>
              <a:cs typeface="Times New Roman" pitchFamily="18" charset="0"/>
            </a:endParaRPr>
          </a:p>
          <a:p>
            <a:pPr algn="just"/>
            <a:endParaRPr lang="en-US" dirty="0">
              <a:cs typeface="Times New Roman" pitchFamily="18" charset="0"/>
            </a:endParaRPr>
          </a:p>
          <a:p>
            <a:pPr algn="just"/>
            <a:endParaRPr lang="en-US" dirty="0">
              <a:cs typeface="Times New Roman" pitchFamily="18" charset="0"/>
            </a:endParaRPr>
          </a:p>
        </p:txBody>
      </p:sp>
    </p:spTree>
    <p:extLst>
      <p:ext uri="{BB962C8B-B14F-4D97-AF65-F5344CB8AC3E}">
        <p14:creationId xmlns:p14="http://schemas.microsoft.com/office/powerpoint/2010/main" val="320648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3A1AD-4EC5-4C87-89E9-F410060C932C}" type="slidenum">
              <a:rPr lang="en-US"/>
              <a:pPr/>
              <a:t>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b="1" dirty="0">
                <a:latin typeface="AndaleSans-Bold" charset="0"/>
              </a:rPr>
              <a:t>Basis for Customer Segmentation</a:t>
            </a:r>
          </a:p>
          <a:p>
            <a:r>
              <a:rPr lang="en-US" b="1" dirty="0">
                <a:latin typeface="AndaleSans-Bold" charset="0"/>
              </a:rPr>
              <a:t>Reach, Richness and Affiliation (discussed on pp. 137-138) (cont.)</a:t>
            </a:r>
          </a:p>
          <a:p>
            <a:r>
              <a:rPr lang="en-US" b="1" i="1" dirty="0">
                <a:latin typeface="AndaleSans-BoldItalic" charset="0"/>
              </a:rPr>
              <a:t>Operations</a:t>
            </a:r>
          </a:p>
          <a:p>
            <a:r>
              <a:rPr lang="en-US" dirty="0">
                <a:latin typeface="TimesNewRomanPSMT" charset="0"/>
              </a:rPr>
              <a:t>The growing complexity of automobiles has created a niche for information companies</a:t>
            </a:r>
          </a:p>
          <a:p>
            <a:r>
              <a:rPr lang="en-US" dirty="0">
                <a:latin typeface="TimesNewRomanPSMT" charset="0"/>
              </a:rPr>
              <a:t>like AIS. “Today’s vehicles require a technician to have access to over a million pages of</a:t>
            </a:r>
          </a:p>
          <a:p>
            <a:r>
              <a:rPr lang="en-US" dirty="0">
                <a:latin typeface="TimesNewRomanPSMT" charset="0"/>
              </a:rPr>
              <a:t>manufacturers’ technical reference materials,” says Jeff Sweet, the company’s CEO. “In</a:t>
            </a:r>
          </a:p>
          <a:p>
            <a:r>
              <a:rPr lang="en-US" dirty="0">
                <a:latin typeface="TimesNewRomanPSMT" charset="0"/>
              </a:rPr>
              <a:t>1980, you would have needed 19 inches of shelf space for the shop manuals of a single</a:t>
            </a:r>
          </a:p>
          <a:p>
            <a:r>
              <a:rPr lang="en-US" dirty="0">
                <a:latin typeface="TimesNewRomanPSMT" charset="0"/>
              </a:rPr>
              <a:t>GM model year. Today you’d need eleven feet!” Out of necessity, most automotive shops</a:t>
            </a:r>
          </a:p>
          <a:p>
            <a:r>
              <a:rPr lang="en-US" dirty="0">
                <a:latin typeface="TimesNewRomanPSMT" charset="0"/>
              </a:rPr>
              <a:t>rely on repair manuals and CD-ROMs containing information consolidated from the vast</a:t>
            </a:r>
          </a:p>
          <a:p>
            <a:r>
              <a:rPr lang="en-US" dirty="0">
                <a:latin typeface="TimesNewRomanPSMT" charset="0"/>
              </a:rPr>
              <a:t>amount available. But AIS works with the original source documents. That means over</a:t>
            </a:r>
          </a:p>
          <a:p>
            <a:r>
              <a:rPr lang="en-US" dirty="0">
                <a:latin typeface="TimesNewRomanPSMT" charset="0"/>
              </a:rPr>
              <a:t>5,200 factory service manuals totaling some 1.5 million pages—the most complete onsite</a:t>
            </a:r>
          </a:p>
          <a:p>
            <a:r>
              <a:rPr lang="en-US" dirty="0">
                <a:latin typeface="TimesNewRomanPSMT" charset="0"/>
              </a:rPr>
              <a:t>library of automobile manufacturer’s service information in the nation. AIS also examines</a:t>
            </a:r>
          </a:p>
          <a:p>
            <a:r>
              <a:rPr lang="en-US" dirty="0">
                <a:latin typeface="TimesNewRomanPSMT" charset="0"/>
              </a:rPr>
              <a:t>new cars in their own diagnostics garage. Moreover, since factory service manuals</a:t>
            </a:r>
          </a:p>
          <a:p>
            <a:r>
              <a:rPr lang="en-US" dirty="0">
                <a:latin typeface="TimesNewRomanPSMT" charset="0"/>
              </a:rPr>
              <a:t>contain inaccuracies (modifications seldom find their way back to the manuals), AIS</a:t>
            </a:r>
          </a:p>
          <a:p>
            <a:r>
              <a:rPr lang="en-US" dirty="0">
                <a:latin typeface="TimesNewRomanPSMT" charset="0"/>
              </a:rPr>
              <a:t>gathers information from its callers and corrects its manuals.</a:t>
            </a:r>
          </a:p>
          <a:p>
            <a:r>
              <a:rPr lang="en-US" b="1" i="1" dirty="0">
                <a:latin typeface="AndaleSans-BoldItalic" charset="0"/>
              </a:rPr>
              <a:t>Products and Services</a:t>
            </a:r>
          </a:p>
          <a:p>
            <a:r>
              <a:rPr lang="en-US" dirty="0">
                <a:latin typeface="TimesNewRomanPSMT" charset="0"/>
              </a:rPr>
              <a:t>The products and services AIS offers include technical hotlines serving 30,000 enrolled</a:t>
            </a:r>
          </a:p>
          <a:p>
            <a:r>
              <a:rPr lang="en-US" dirty="0">
                <a:latin typeface="TimesNewRomanPSMT" charset="0"/>
              </a:rPr>
              <a:t>automotive shops; aftermarket technical service bulletins distributed through an automated</a:t>
            </a:r>
          </a:p>
          <a:p>
            <a:r>
              <a:rPr lang="en-US" dirty="0">
                <a:latin typeface="TimesNewRomanPSMT" charset="0"/>
              </a:rPr>
              <a:t>voice retrieval system; documents containing over 40,000 automotive wiring diagrams;</a:t>
            </a:r>
          </a:p>
          <a:p>
            <a:r>
              <a:rPr lang="en-US" dirty="0">
                <a:latin typeface="TimesNewRomanPSMT" charset="0"/>
              </a:rPr>
              <a:t>and consulting services to automotive equipment manufacturers. On average, AIS</a:t>
            </a:r>
          </a:p>
          <a:p>
            <a:r>
              <a:rPr lang="en-US" dirty="0">
                <a:latin typeface="TimesNewRomanPSMT" charset="0"/>
              </a:rPr>
              <a:t>fields 250,000 calls per year, and since the company’s beginning, it has helped technicians</a:t>
            </a:r>
          </a:p>
          <a:p>
            <a:r>
              <a:rPr lang="en-US" dirty="0">
                <a:latin typeface="TimesNewRomanPSMT" charset="0"/>
              </a:rPr>
              <a:t>perform over one million automotive repairs.</a:t>
            </a:r>
            <a:endParaRPr lang="en-US" dirty="0">
              <a:latin typeface="AndaleSans-Bold" charset="0"/>
            </a:endParaRPr>
          </a:p>
          <a:p>
            <a:pPr algn="just"/>
            <a:endParaRPr lang="en-US" dirty="0"/>
          </a:p>
          <a:p>
            <a:pPr algn="just"/>
            <a:endParaRPr lang="en-US" dirty="0"/>
          </a:p>
        </p:txBody>
      </p:sp>
    </p:spTree>
    <p:extLst>
      <p:ext uri="{BB962C8B-B14F-4D97-AF65-F5344CB8AC3E}">
        <p14:creationId xmlns:p14="http://schemas.microsoft.com/office/powerpoint/2010/main" val="198174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7204A4-A79E-49B9-A00D-1B6161633F1F}" type="slidenum">
              <a:rPr lang="en-US" smtClean="0"/>
              <a:pPr/>
              <a:t>11</a:t>
            </a:fld>
            <a:endParaRPr lang="en-US"/>
          </a:p>
        </p:txBody>
      </p:sp>
    </p:spTree>
    <p:extLst>
      <p:ext uri="{BB962C8B-B14F-4D97-AF65-F5344CB8AC3E}">
        <p14:creationId xmlns:p14="http://schemas.microsoft.com/office/powerpoint/2010/main" val="2247249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7204A4-A79E-49B9-A00D-1B6161633F1F}" type="slidenum">
              <a:rPr lang="en-US" smtClean="0"/>
              <a:pPr/>
              <a:t>12</a:t>
            </a:fld>
            <a:endParaRPr lang="en-US"/>
          </a:p>
        </p:txBody>
      </p:sp>
    </p:spTree>
    <p:extLst>
      <p:ext uri="{BB962C8B-B14F-4D97-AF65-F5344CB8AC3E}">
        <p14:creationId xmlns:p14="http://schemas.microsoft.com/office/powerpoint/2010/main" val="174279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8073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733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846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95463"/>
            <a:ext cx="3810000" cy="43005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95463"/>
            <a:ext cx="3810000" cy="43005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722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290092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596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9034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374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741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2563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971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419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bg1">
                <a:gamma/>
                <a:shade val="49804"/>
                <a:invGamma/>
              </a:schemeClr>
            </a:gs>
          </a:gsLst>
          <a:path path="shap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749912"/>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youtube.com/watch?v=TiuaFwzJ4FU"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dirty="0">
              <a:solidFill>
                <a:srgbClr val="FFFFFF"/>
              </a:solidFill>
            </a:endParaRPr>
          </a:p>
        </p:txBody>
      </p:sp>
      <p:sp>
        <p:nvSpPr>
          <p:cNvPr id="40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dirty="0">
              <a:solidFill>
                <a:srgbClr val="FFFFFF"/>
              </a:solidFill>
            </a:endParaRPr>
          </a:p>
        </p:txBody>
      </p:sp>
      <p:sp>
        <p:nvSpPr>
          <p:cNvPr id="4107" name="Text Box 11"/>
          <p:cNvSpPr txBox="1">
            <a:spLocks noChangeArrowheads="1"/>
          </p:cNvSpPr>
          <p:nvPr/>
        </p:nvSpPr>
        <p:spPr bwMode="auto">
          <a:xfrm>
            <a:off x="457200" y="2133600"/>
            <a:ext cx="83058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0" lang="en-US" sz="2800" b="1" dirty="0" smtClean="0">
                <a:solidFill>
                  <a:srgbClr val="FFFFFF"/>
                </a:solidFill>
                <a:latin typeface="Garamond" pitchFamily="18" charset="0"/>
              </a:rPr>
              <a:t>BAIST</a:t>
            </a:r>
            <a:endParaRPr kumimoji="0" lang="en-US" sz="2800" b="1" dirty="0">
              <a:solidFill>
                <a:srgbClr val="FFFFFF"/>
              </a:solidFill>
              <a:latin typeface="Garamond" pitchFamily="18" charset="0"/>
            </a:endParaRPr>
          </a:p>
          <a:p>
            <a:pPr algn="ctr" eaLnBrk="1" hangingPunct="1"/>
            <a:endParaRPr kumimoji="0" lang="en-US" b="1" dirty="0">
              <a:solidFill>
                <a:srgbClr val="FFFFFF"/>
              </a:solidFill>
              <a:latin typeface="Garamond" pitchFamily="18" charset="0"/>
            </a:endParaRPr>
          </a:p>
          <a:p>
            <a:pPr algn="ctr" eaLnBrk="1" hangingPunct="1"/>
            <a:r>
              <a:rPr kumimoji="0" lang="en-US" b="1" dirty="0" smtClean="0">
                <a:solidFill>
                  <a:srgbClr val="FFFFFF"/>
                </a:solidFill>
              </a:rPr>
              <a:t>BAI3020 Strategic Planning and Project Management</a:t>
            </a:r>
          </a:p>
          <a:p>
            <a:pPr algn="ctr" eaLnBrk="1" hangingPunct="1"/>
            <a:endParaRPr kumimoji="0" lang="en-US" b="1" dirty="0">
              <a:solidFill>
                <a:srgbClr val="FFFFFF"/>
              </a:solidFill>
              <a:latin typeface="Garamond" pitchFamily="18" charset="0"/>
            </a:endParaRPr>
          </a:p>
          <a:p>
            <a:pPr eaLnBrk="1" hangingPunct="1"/>
            <a:r>
              <a:rPr kumimoji="0" lang="en-US" dirty="0">
                <a:solidFill>
                  <a:srgbClr val="EF9100"/>
                </a:solidFill>
                <a:latin typeface="Garamond" pitchFamily="18" charset="0"/>
              </a:rPr>
              <a:t>		</a:t>
            </a:r>
            <a:r>
              <a:rPr kumimoji="0" lang="en-US" dirty="0" smtClean="0">
                <a:solidFill>
                  <a:srgbClr val="EF9100"/>
                </a:solidFill>
                <a:latin typeface="Garamond" pitchFamily="18" charset="0"/>
              </a:rPr>
              <a:t>Term</a:t>
            </a:r>
            <a:r>
              <a:rPr kumimoji="0" lang="en-US" dirty="0">
                <a:solidFill>
                  <a:srgbClr val="EF9100"/>
                </a:solidFill>
                <a:latin typeface="Garamond" pitchFamily="18" charset="0"/>
              </a:rPr>
              <a:t>:		</a:t>
            </a:r>
            <a:r>
              <a:rPr kumimoji="0" lang="en-US" dirty="0" smtClean="0">
                <a:solidFill>
                  <a:srgbClr val="EF9100"/>
                </a:solidFill>
                <a:latin typeface="Garamond" pitchFamily="18" charset="0"/>
              </a:rPr>
              <a:t>Fall 2013</a:t>
            </a:r>
            <a:endParaRPr kumimoji="0" lang="en-US" dirty="0">
              <a:solidFill>
                <a:srgbClr val="EF9100"/>
              </a:solidFill>
              <a:latin typeface="Garamond" pitchFamily="18" charset="0"/>
            </a:endParaRPr>
          </a:p>
          <a:p>
            <a:pPr eaLnBrk="1" hangingPunct="1"/>
            <a:r>
              <a:rPr kumimoji="0" lang="en-US" dirty="0">
                <a:solidFill>
                  <a:srgbClr val="EF9100"/>
                </a:solidFill>
                <a:latin typeface="Garamond" pitchFamily="18" charset="0"/>
              </a:rPr>
              <a:t>		Instructor:	</a:t>
            </a:r>
            <a:r>
              <a:rPr kumimoji="0" lang="en-US" dirty="0" smtClean="0">
                <a:solidFill>
                  <a:srgbClr val="EF9100"/>
                </a:solidFill>
                <a:latin typeface="Garamond" pitchFamily="18" charset="0"/>
              </a:rPr>
              <a:t>Rajiv Dua MBA, BSc(Eng.)</a:t>
            </a:r>
            <a:endParaRPr kumimoji="0" lang="en-US" dirty="0">
              <a:solidFill>
                <a:srgbClr val="EF9100"/>
              </a:solidFill>
              <a:latin typeface="Garamond" pitchFamily="18" charset="0"/>
            </a:endParaRPr>
          </a:p>
          <a:p>
            <a:pPr eaLnBrk="1" hangingPunct="1"/>
            <a:r>
              <a:rPr kumimoji="0" lang="en-US" dirty="0">
                <a:solidFill>
                  <a:srgbClr val="EF9100"/>
                </a:solidFill>
                <a:latin typeface="Garamond" pitchFamily="18" charset="0"/>
              </a:rPr>
              <a:t>		E-mail:	</a:t>
            </a:r>
            <a:r>
              <a:rPr kumimoji="0" lang="en-US" dirty="0" smtClean="0">
                <a:solidFill>
                  <a:srgbClr val="EF9100"/>
                </a:solidFill>
                <a:latin typeface="Garamond" pitchFamily="18" charset="0"/>
              </a:rPr>
              <a:t>	rajivd@nait.ca</a:t>
            </a:r>
            <a:endParaRPr kumimoji="0" lang="en-US" dirty="0">
              <a:solidFill>
                <a:srgbClr val="EF9100"/>
              </a:solidFill>
              <a:latin typeface="Garamond" pitchFamily="18" charset="0"/>
            </a:endParaRPr>
          </a:p>
          <a:p>
            <a:pPr eaLnBrk="1" hangingPunct="1"/>
            <a:r>
              <a:rPr kumimoji="0" lang="en-US" dirty="0">
                <a:solidFill>
                  <a:srgbClr val="EF9100"/>
                </a:solidFill>
                <a:latin typeface="Garamond" pitchFamily="18" charset="0"/>
              </a:rPr>
              <a:t>		Telephone:	</a:t>
            </a:r>
            <a:r>
              <a:rPr kumimoji="0" lang="en-US" dirty="0" smtClean="0">
                <a:solidFill>
                  <a:srgbClr val="EF9100"/>
                </a:solidFill>
                <a:latin typeface="Garamond" pitchFamily="18" charset="0"/>
              </a:rPr>
              <a:t>780-378-5226</a:t>
            </a:r>
            <a:endParaRPr kumimoji="0" lang="en-US" dirty="0">
              <a:solidFill>
                <a:srgbClr val="EF9100"/>
              </a:solidFill>
              <a:latin typeface="Garamond" pitchFamily="18" charset="0"/>
            </a:endParaRPr>
          </a:p>
        </p:txBody>
      </p:sp>
      <p:sp>
        <p:nvSpPr>
          <p:cNvPr id="4108" name="Text Box 12"/>
          <p:cNvSpPr txBox="1">
            <a:spLocks noChangeArrowheads="1"/>
          </p:cNvSpPr>
          <p:nvPr/>
        </p:nvSpPr>
        <p:spPr bwMode="auto">
          <a:xfrm>
            <a:off x="2362200" y="304800"/>
            <a:ext cx="4495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sz="3200" b="1" dirty="0" smtClean="0">
                <a:solidFill>
                  <a:srgbClr val="FFFFFF"/>
                </a:solidFill>
                <a:latin typeface="Perpetua Titling MT" pitchFamily="18" charset="0"/>
              </a:rPr>
              <a:t>NAIT</a:t>
            </a:r>
            <a:endParaRPr kumimoji="0" lang="en-US" sz="3200" b="1" dirty="0">
              <a:solidFill>
                <a:srgbClr val="FFFFFF"/>
              </a:solidFill>
              <a:latin typeface="Perpetua Titling MT" pitchFamily="18" charset="0"/>
            </a:endParaRPr>
          </a:p>
        </p:txBody>
      </p:sp>
      <p:sp>
        <p:nvSpPr>
          <p:cNvPr id="4109" name="Text Box 13"/>
          <p:cNvSpPr txBox="1">
            <a:spLocks noChangeArrowheads="1"/>
          </p:cNvSpPr>
          <p:nvPr/>
        </p:nvSpPr>
        <p:spPr bwMode="auto">
          <a:xfrm>
            <a:off x="1219200" y="1368003"/>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sz="3200" b="1" dirty="0">
                <a:solidFill>
                  <a:srgbClr val="FFFFFF"/>
                </a:solidFill>
                <a:latin typeface="Georgia" pitchFamily="18" charset="0"/>
              </a:rPr>
              <a:t> </a:t>
            </a:r>
            <a:r>
              <a:rPr kumimoji="0" lang="en-US" sz="3200" b="1" dirty="0">
                <a:solidFill>
                  <a:srgbClr val="FFFFFF"/>
                </a:solidFill>
                <a:latin typeface="Perpetua Titling MT" pitchFamily="18" charset="0"/>
              </a:rPr>
              <a:t>SCHOOL OF </a:t>
            </a:r>
            <a:r>
              <a:rPr kumimoji="0" lang="en-US" sz="3200" b="1" dirty="0" smtClean="0">
                <a:solidFill>
                  <a:srgbClr val="FFFFFF"/>
                </a:solidFill>
                <a:latin typeface="Perpetua Titling MT" pitchFamily="18" charset="0"/>
              </a:rPr>
              <a:t>ICET</a:t>
            </a:r>
            <a:endParaRPr kumimoji="0" lang="en-US" sz="3200" b="1" dirty="0">
              <a:solidFill>
                <a:srgbClr val="FFFFFF"/>
              </a:solidFill>
              <a:latin typeface="Perpetua Titling MT" pitchFamily="18" charset="0"/>
            </a:endParaRPr>
          </a:p>
        </p:txBody>
      </p:sp>
      <p:pic>
        <p:nvPicPr>
          <p:cNvPr id="8" name="Picture 7" descr="NAIT_Logo.TIF"/>
          <p:cNvPicPr/>
          <p:nvPr/>
        </p:nvPicPr>
        <p:blipFill>
          <a:blip r:embed="rId3" cstate="print"/>
          <a:stretch>
            <a:fillRect/>
          </a:stretch>
        </p:blipFill>
        <p:spPr>
          <a:xfrm>
            <a:off x="36195" y="304800"/>
            <a:ext cx="649605" cy="838200"/>
          </a:xfrm>
          <a:prstGeom prst="rect">
            <a:avLst/>
          </a:prstGeom>
        </p:spPr>
      </p:pic>
    </p:spTree>
    <p:extLst>
      <p:ext uri="{BB962C8B-B14F-4D97-AF65-F5344CB8AC3E}">
        <p14:creationId xmlns:p14="http://schemas.microsoft.com/office/powerpoint/2010/main" val="1029307612"/>
      </p:ext>
    </p:extLst>
  </p:cSld>
  <p:clrMapOvr>
    <a:masterClrMapping/>
  </p:clrMapOvr>
  <p:transition spd="slow">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30" name="Rectangle 10"/>
          <p:cNvSpPr>
            <a:spLocks noGrp="1" noChangeArrowheads="1"/>
          </p:cNvSpPr>
          <p:nvPr>
            <p:ph type="title"/>
          </p:nvPr>
        </p:nvSpPr>
        <p:spPr>
          <a:xfrm>
            <a:off x="685800" y="609600"/>
            <a:ext cx="8043863" cy="1143000"/>
          </a:xfrm>
        </p:spPr>
        <p:txBody>
          <a:bodyPr/>
          <a:lstStyle/>
          <a:p>
            <a:r>
              <a:rPr lang="en-US" dirty="0"/>
              <a:t>Market Segmentation: </a:t>
            </a:r>
            <a:r>
              <a:rPr lang="en-US" sz="2800" dirty="0">
                <a:solidFill>
                  <a:schemeClr val="bg1">
                    <a:lumMod val="60000"/>
                    <a:lumOff val="40000"/>
                  </a:schemeClr>
                </a:solidFill>
              </a:rPr>
              <a:t>Consumer Markets</a:t>
            </a:r>
            <a:endParaRPr lang="en-US" dirty="0">
              <a:solidFill>
                <a:schemeClr val="bg1">
                  <a:lumMod val="60000"/>
                  <a:lumOff val="40000"/>
                </a:schemeClr>
              </a:solidFill>
            </a:endParaRPr>
          </a:p>
        </p:txBody>
      </p:sp>
      <p:sp>
        <p:nvSpPr>
          <p:cNvPr id="158752" name="Text Box 32"/>
          <p:cNvSpPr txBox="1">
            <a:spLocks noChangeArrowheads="1"/>
          </p:cNvSpPr>
          <p:nvPr/>
        </p:nvSpPr>
        <p:spPr bwMode="auto">
          <a:xfrm>
            <a:off x="4513263" y="1946275"/>
            <a:ext cx="415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sz="3200">
                <a:solidFill>
                  <a:srgbClr val="FFFF00"/>
                </a:solidFill>
                <a:effectLst>
                  <a:outerShdw blurRad="38100" dist="38100" dir="2700000" algn="tl">
                    <a:srgbClr val="000000"/>
                  </a:outerShdw>
                </a:effectLst>
              </a:rPr>
              <a:t>Demographic factors</a:t>
            </a:r>
          </a:p>
        </p:txBody>
      </p:sp>
      <p:sp>
        <p:nvSpPr>
          <p:cNvPr id="158753" name="Oval 33"/>
          <p:cNvSpPr>
            <a:spLocks noChangeArrowheads="1"/>
          </p:cNvSpPr>
          <p:nvPr/>
        </p:nvSpPr>
        <p:spPr bwMode="auto">
          <a:xfrm>
            <a:off x="444500" y="2189163"/>
            <a:ext cx="3306763" cy="330676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3200" b="1">
                <a:solidFill>
                  <a:srgbClr val="FFFF00"/>
                </a:solidFill>
                <a:effectLst>
                  <a:outerShdw blurRad="38100" dist="38100" dir="2700000" algn="tl">
                    <a:srgbClr val="000000"/>
                  </a:outerShdw>
                </a:effectLst>
              </a:rPr>
              <a:t>Consumer</a:t>
            </a:r>
          </a:p>
          <a:p>
            <a:pPr algn="ctr"/>
            <a:r>
              <a:rPr kumimoji="0" lang="en-US" sz="3200" b="1">
                <a:solidFill>
                  <a:srgbClr val="FFFF00"/>
                </a:solidFill>
                <a:effectLst>
                  <a:outerShdw blurRad="38100" dist="38100" dir="2700000" algn="tl">
                    <a:srgbClr val="000000"/>
                  </a:outerShdw>
                </a:effectLst>
              </a:rPr>
              <a:t>Markets</a:t>
            </a:r>
            <a:endParaRPr kumimoji="0" lang="en-US"/>
          </a:p>
        </p:txBody>
      </p:sp>
      <p:sp>
        <p:nvSpPr>
          <p:cNvPr id="158760" name="Text Box 40"/>
          <p:cNvSpPr txBox="1">
            <a:spLocks noChangeArrowheads="1"/>
          </p:cNvSpPr>
          <p:nvPr/>
        </p:nvSpPr>
        <p:spPr bwMode="auto">
          <a:xfrm>
            <a:off x="4513263" y="2657475"/>
            <a:ext cx="3898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0" lang="en-US" sz="3200">
                <a:solidFill>
                  <a:srgbClr val="FFFF00"/>
                </a:solidFill>
                <a:effectLst>
                  <a:outerShdw blurRad="38100" dist="38100" dir="2700000" algn="tl">
                    <a:srgbClr val="000000"/>
                  </a:outerShdw>
                </a:effectLst>
              </a:rPr>
              <a:t>Socioeconomic factors</a:t>
            </a:r>
          </a:p>
        </p:txBody>
      </p:sp>
      <p:sp>
        <p:nvSpPr>
          <p:cNvPr id="158761" name="Text Box 41"/>
          <p:cNvSpPr txBox="1">
            <a:spLocks noChangeArrowheads="1"/>
          </p:cNvSpPr>
          <p:nvPr/>
        </p:nvSpPr>
        <p:spPr bwMode="auto">
          <a:xfrm>
            <a:off x="4513263" y="3370263"/>
            <a:ext cx="3289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sz="3200">
                <a:solidFill>
                  <a:srgbClr val="FFFF00"/>
                </a:solidFill>
                <a:effectLst>
                  <a:outerShdw blurRad="38100" dist="38100" dir="2700000" algn="tl">
                    <a:srgbClr val="000000"/>
                  </a:outerShdw>
                </a:effectLst>
              </a:rPr>
              <a:t>Geographic factors</a:t>
            </a:r>
            <a:endParaRPr kumimoji="0" lang="en-US">
              <a:effectLst>
                <a:outerShdw blurRad="38100" dist="38100" dir="2700000" algn="tl">
                  <a:srgbClr val="000000"/>
                </a:outerShdw>
              </a:effectLst>
            </a:endParaRPr>
          </a:p>
        </p:txBody>
      </p:sp>
      <p:sp>
        <p:nvSpPr>
          <p:cNvPr id="158762" name="Text Box 42"/>
          <p:cNvSpPr txBox="1">
            <a:spLocks noChangeArrowheads="1"/>
          </p:cNvSpPr>
          <p:nvPr/>
        </p:nvSpPr>
        <p:spPr bwMode="auto">
          <a:xfrm>
            <a:off x="4513263" y="4083050"/>
            <a:ext cx="3673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0" lang="en-US" sz="3200">
                <a:solidFill>
                  <a:srgbClr val="FFFF00"/>
                </a:solidFill>
                <a:effectLst>
                  <a:outerShdw blurRad="38100" dist="38100" dir="2700000" algn="tl">
                    <a:srgbClr val="000000"/>
                  </a:outerShdw>
                </a:effectLst>
              </a:rPr>
              <a:t>Psychological factors</a:t>
            </a:r>
          </a:p>
        </p:txBody>
      </p:sp>
      <p:sp>
        <p:nvSpPr>
          <p:cNvPr id="158763" name="Text Box 43"/>
          <p:cNvSpPr txBox="1">
            <a:spLocks noChangeArrowheads="1"/>
          </p:cNvSpPr>
          <p:nvPr/>
        </p:nvSpPr>
        <p:spPr bwMode="auto">
          <a:xfrm>
            <a:off x="4513263" y="4795838"/>
            <a:ext cx="3763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0" lang="en-US" sz="3200">
                <a:solidFill>
                  <a:srgbClr val="FFFF00"/>
                </a:solidFill>
                <a:effectLst>
                  <a:outerShdw blurRad="38100" dist="38100" dir="2700000" algn="tl">
                    <a:srgbClr val="000000"/>
                  </a:outerShdw>
                </a:effectLst>
              </a:rPr>
              <a:t>Consumption patterns</a:t>
            </a:r>
            <a:endParaRPr kumimoji="0" lang="en-US">
              <a:effectLst>
                <a:outerShdw blurRad="38100" dist="38100" dir="2700000" algn="tl">
                  <a:srgbClr val="000000"/>
                </a:outerShdw>
              </a:effectLst>
            </a:endParaRPr>
          </a:p>
        </p:txBody>
      </p:sp>
      <p:sp>
        <p:nvSpPr>
          <p:cNvPr id="158764" name="Text Box 44"/>
          <p:cNvSpPr txBox="1">
            <a:spLocks noChangeArrowheads="1"/>
          </p:cNvSpPr>
          <p:nvPr/>
        </p:nvSpPr>
        <p:spPr bwMode="auto">
          <a:xfrm>
            <a:off x="4513263" y="5508625"/>
            <a:ext cx="3108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sz="3200">
                <a:solidFill>
                  <a:srgbClr val="FFFF00"/>
                </a:solidFill>
                <a:effectLst>
                  <a:outerShdw blurRad="38100" dist="38100" dir="2700000" algn="tl">
                    <a:srgbClr val="000000"/>
                  </a:outerShdw>
                </a:effectLst>
              </a:rPr>
              <a:t>Perceptual factors</a:t>
            </a:r>
          </a:p>
        </p:txBody>
      </p:sp>
      <p:grpSp>
        <p:nvGrpSpPr>
          <p:cNvPr id="158772" name="Group 52"/>
          <p:cNvGrpSpPr>
            <a:grpSpLocks/>
          </p:cNvGrpSpPr>
          <p:nvPr/>
        </p:nvGrpSpPr>
        <p:grpSpPr bwMode="auto">
          <a:xfrm>
            <a:off x="2081213" y="2198688"/>
            <a:ext cx="1438275" cy="1658937"/>
            <a:chOff x="1503" y="1376"/>
            <a:chExt cx="906" cy="1045"/>
          </a:xfrm>
        </p:grpSpPr>
        <p:sp>
          <p:nvSpPr>
            <p:cNvPr id="158754" name="Arc 34"/>
            <p:cNvSpPr>
              <a:spLocks/>
            </p:cNvSpPr>
            <p:nvPr/>
          </p:nvSpPr>
          <p:spPr bwMode="auto">
            <a:xfrm>
              <a:off x="1503" y="1376"/>
              <a:ext cx="906" cy="1045"/>
            </a:xfrm>
            <a:custGeom>
              <a:avLst/>
              <a:gdLst>
                <a:gd name="G0" fmla="+- 21 0 0"/>
                <a:gd name="G1" fmla="+- 21600 0 0"/>
                <a:gd name="G2" fmla="+- 21600 0 0"/>
                <a:gd name="T0" fmla="*/ 0 w 18728"/>
                <a:gd name="T1" fmla="*/ 0 h 21600"/>
                <a:gd name="T2" fmla="*/ 18728 w 18728"/>
                <a:gd name="T3" fmla="*/ 10801 h 21600"/>
                <a:gd name="T4" fmla="*/ 21 w 18728"/>
                <a:gd name="T5" fmla="*/ 21600 h 21600"/>
              </a:gdLst>
              <a:ahLst/>
              <a:cxnLst>
                <a:cxn ang="0">
                  <a:pos x="T0" y="T1"/>
                </a:cxn>
                <a:cxn ang="0">
                  <a:pos x="T2" y="T3"/>
                </a:cxn>
                <a:cxn ang="0">
                  <a:pos x="T4" y="T5"/>
                </a:cxn>
              </a:cxnLst>
              <a:rect l="0" t="0" r="r" b="b"/>
              <a:pathLst>
                <a:path w="18728" h="21600" fill="none" extrusionOk="0">
                  <a:moveTo>
                    <a:pt x="0" y="0"/>
                  </a:moveTo>
                  <a:cubicBezTo>
                    <a:pt x="7" y="0"/>
                    <a:pt x="14" y="-1"/>
                    <a:pt x="21" y="0"/>
                  </a:cubicBezTo>
                  <a:cubicBezTo>
                    <a:pt x="7738" y="0"/>
                    <a:pt x="14869" y="4117"/>
                    <a:pt x="18727" y="10801"/>
                  </a:cubicBezTo>
                </a:path>
                <a:path w="18728" h="21600" stroke="0" extrusionOk="0">
                  <a:moveTo>
                    <a:pt x="0" y="0"/>
                  </a:moveTo>
                  <a:cubicBezTo>
                    <a:pt x="7" y="0"/>
                    <a:pt x="14" y="-1"/>
                    <a:pt x="21" y="0"/>
                  </a:cubicBezTo>
                  <a:cubicBezTo>
                    <a:pt x="7738" y="0"/>
                    <a:pt x="14869" y="4117"/>
                    <a:pt x="18727" y="10801"/>
                  </a:cubicBezTo>
                  <a:lnTo>
                    <a:pt x="21" y="21600"/>
                  </a:lnTo>
                  <a:close/>
                </a:path>
              </a:pathLst>
            </a:custGeom>
            <a:solidFill>
              <a:srgbClr val="00CCFF"/>
            </a:solidFill>
            <a:ln>
              <a:noFill/>
            </a:ln>
            <a:extLst>
              <a:ext uri="{91240B29-F687-4F45-9708-019B960494DF}">
                <a14:hiddenLine xmlns:a14="http://schemas.microsoft.com/office/drawing/2010/main" w="28575">
                  <a:solidFill>
                    <a:schemeClr val="bg2"/>
                  </a:solidFill>
                  <a:round/>
                  <a:headEnd/>
                  <a:tailEnd/>
                </a14:hiddenLine>
              </a:ext>
            </a:extLst>
          </p:spPr>
          <p:txBody>
            <a:bodyPr/>
            <a:lstStyle/>
            <a:p>
              <a:endParaRPr lang="en-US"/>
            </a:p>
          </p:txBody>
        </p:sp>
        <p:sp>
          <p:nvSpPr>
            <p:cNvPr id="158766" name="Text Box 46"/>
            <p:cNvSpPr txBox="1">
              <a:spLocks noChangeArrowheads="1"/>
            </p:cNvSpPr>
            <p:nvPr/>
          </p:nvSpPr>
          <p:spPr bwMode="auto">
            <a:xfrm>
              <a:off x="1570" y="169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Dem.</a:t>
              </a:r>
            </a:p>
          </p:txBody>
        </p:sp>
      </p:grpSp>
      <p:grpSp>
        <p:nvGrpSpPr>
          <p:cNvPr id="158773" name="Group 53"/>
          <p:cNvGrpSpPr>
            <a:grpSpLocks/>
          </p:cNvGrpSpPr>
          <p:nvPr/>
        </p:nvGrpSpPr>
        <p:grpSpPr bwMode="auto">
          <a:xfrm>
            <a:off x="2082800" y="3014663"/>
            <a:ext cx="1658938" cy="1657350"/>
            <a:chOff x="1504" y="1899"/>
            <a:chExt cx="1045" cy="1044"/>
          </a:xfrm>
        </p:grpSpPr>
        <p:sp>
          <p:nvSpPr>
            <p:cNvPr id="158755" name="Arc 35"/>
            <p:cNvSpPr>
              <a:spLocks/>
            </p:cNvSpPr>
            <p:nvPr/>
          </p:nvSpPr>
          <p:spPr bwMode="auto">
            <a:xfrm>
              <a:off x="1504" y="1899"/>
              <a:ext cx="1045" cy="1044"/>
            </a:xfrm>
            <a:custGeom>
              <a:avLst/>
              <a:gdLst>
                <a:gd name="G0" fmla="+- 0 0 0"/>
                <a:gd name="G1" fmla="+- 10799 0 0"/>
                <a:gd name="G2" fmla="+- 21600 0 0"/>
                <a:gd name="T0" fmla="*/ 18707 w 21600"/>
                <a:gd name="T1" fmla="*/ 0 h 21582"/>
                <a:gd name="T2" fmla="*/ 18716 w 21600"/>
                <a:gd name="T3" fmla="*/ 21582 h 21582"/>
                <a:gd name="T4" fmla="*/ 0 w 21600"/>
                <a:gd name="T5" fmla="*/ 10799 h 21582"/>
              </a:gdLst>
              <a:ahLst/>
              <a:cxnLst>
                <a:cxn ang="0">
                  <a:pos x="T0" y="T1"/>
                </a:cxn>
                <a:cxn ang="0">
                  <a:pos x="T2" y="T3"/>
                </a:cxn>
                <a:cxn ang="0">
                  <a:pos x="T4" y="T5"/>
                </a:cxn>
              </a:cxnLst>
              <a:rect l="0" t="0" r="r" b="b"/>
              <a:pathLst>
                <a:path w="21600" h="21582" fill="none" extrusionOk="0">
                  <a:moveTo>
                    <a:pt x="18706" y="0"/>
                  </a:moveTo>
                  <a:cubicBezTo>
                    <a:pt x="20602" y="3283"/>
                    <a:pt x="21600" y="7007"/>
                    <a:pt x="21600" y="10799"/>
                  </a:cubicBezTo>
                  <a:cubicBezTo>
                    <a:pt x="21600" y="14583"/>
                    <a:pt x="20605" y="18302"/>
                    <a:pt x="18715" y="21581"/>
                  </a:cubicBezTo>
                </a:path>
                <a:path w="21600" h="21582" stroke="0" extrusionOk="0">
                  <a:moveTo>
                    <a:pt x="18706" y="0"/>
                  </a:moveTo>
                  <a:cubicBezTo>
                    <a:pt x="20602" y="3283"/>
                    <a:pt x="21600" y="7007"/>
                    <a:pt x="21600" y="10799"/>
                  </a:cubicBezTo>
                  <a:cubicBezTo>
                    <a:pt x="21600" y="14583"/>
                    <a:pt x="20605" y="18302"/>
                    <a:pt x="18715" y="21581"/>
                  </a:cubicBezTo>
                  <a:lnTo>
                    <a:pt x="0" y="10799"/>
                  </a:lnTo>
                  <a:close/>
                </a:path>
              </a:pathLst>
            </a:custGeom>
            <a:solidFill>
              <a:srgbClr val="00FFCC"/>
            </a:solidFill>
            <a:ln>
              <a:noFill/>
            </a:ln>
            <a:extLst>
              <a:ext uri="{91240B29-F687-4F45-9708-019B960494DF}">
                <a14:hiddenLine xmlns:a14="http://schemas.microsoft.com/office/drawing/2010/main" w="28575">
                  <a:solidFill>
                    <a:schemeClr val="bg2"/>
                  </a:solidFill>
                  <a:round/>
                  <a:headEnd/>
                  <a:tailEnd/>
                </a14:hiddenLine>
              </a:ext>
            </a:extLst>
          </p:spPr>
          <p:txBody>
            <a:bodyPr/>
            <a:lstStyle/>
            <a:p>
              <a:endParaRPr lang="en-US"/>
            </a:p>
          </p:txBody>
        </p:sp>
        <p:sp>
          <p:nvSpPr>
            <p:cNvPr id="158767" name="Text Box 47"/>
            <p:cNvSpPr txBox="1">
              <a:spLocks noChangeArrowheads="1"/>
            </p:cNvSpPr>
            <p:nvPr/>
          </p:nvSpPr>
          <p:spPr bwMode="auto">
            <a:xfrm>
              <a:off x="1922" y="2285"/>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Soc.</a:t>
              </a:r>
            </a:p>
          </p:txBody>
        </p:sp>
      </p:grpSp>
      <p:grpSp>
        <p:nvGrpSpPr>
          <p:cNvPr id="158774" name="Group 54"/>
          <p:cNvGrpSpPr>
            <a:grpSpLocks/>
          </p:cNvGrpSpPr>
          <p:nvPr/>
        </p:nvGrpSpPr>
        <p:grpSpPr bwMode="auto">
          <a:xfrm>
            <a:off x="2081213" y="3843338"/>
            <a:ext cx="1438275" cy="1658937"/>
            <a:chOff x="1503" y="2421"/>
            <a:chExt cx="906" cy="1045"/>
          </a:xfrm>
        </p:grpSpPr>
        <p:sp>
          <p:nvSpPr>
            <p:cNvPr id="158756" name="Arc 36"/>
            <p:cNvSpPr>
              <a:spLocks/>
            </p:cNvSpPr>
            <p:nvPr/>
          </p:nvSpPr>
          <p:spPr bwMode="auto">
            <a:xfrm>
              <a:off x="1503" y="2421"/>
              <a:ext cx="906" cy="1045"/>
            </a:xfrm>
            <a:custGeom>
              <a:avLst/>
              <a:gdLst>
                <a:gd name="G0" fmla="+- 21 0 0"/>
                <a:gd name="G1" fmla="+- 0 0 0"/>
                <a:gd name="G2" fmla="+- 21600 0 0"/>
                <a:gd name="T0" fmla="*/ 18737 w 18737"/>
                <a:gd name="T1" fmla="*/ 10783 h 21600"/>
                <a:gd name="T2" fmla="*/ 0 w 18737"/>
                <a:gd name="T3" fmla="*/ 21600 h 21600"/>
                <a:gd name="T4" fmla="*/ 21 w 18737"/>
                <a:gd name="T5" fmla="*/ 0 h 21600"/>
              </a:gdLst>
              <a:ahLst/>
              <a:cxnLst>
                <a:cxn ang="0">
                  <a:pos x="T0" y="T1"/>
                </a:cxn>
                <a:cxn ang="0">
                  <a:pos x="T2" y="T3"/>
                </a:cxn>
                <a:cxn ang="0">
                  <a:pos x="T4" y="T5"/>
                </a:cxn>
              </a:cxnLst>
              <a:rect l="0" t="0" r="r" b="b"/>
              <a:pathLst>
                <a:path w="18737" h="21600" fill="none" extrusionOk="0">
                  <a:moveTo>
                    <a:pt x="18736" y="10782"/>
                  </a:moveTo>
                  <a:cubicBezTo>
                    <a:pt x="14881" y="17475"/>
                    <a:pt x="7744" y="21599"/>
                    <a:pt x="21" y="21600"/>
                  </a:cubicBezTo>
                  <a:cubicBezTo>
                    <a:pt x="14" y="21600"/>
                    <a:pt x="7" y="21599"/>
                    <a:pt x="0" y="21599"/>
                  </a:cubicBezTo>
                </a:path>
                <a:path w="18737" h="21600" stroke="0" extrusionOk="0">
                  <a:moveTo>
                    <a:pt x="18736" y="10782"/>
                  </a:moveTo>
                  <a:cubicBezTo>
                    <a:pt x="14881" y="17475"/>
                    <a:pt x="7744" y="21599"/>
                    <a:pt x="21" y="21600"/>
                  </a:cubicBezTo>
                  <a:cubicBezTo>
                    <a:pt x="14" y="21600"/>
                    <a:pt x="7" y="21599"/>
                    <a:pt x="0" y="21599"/>
                  </a:cubicBezTo>
                  <a:lnTo>
                    <a:pt x="21" y="0"/>
                  </a:lnTo>
                  <a:close/>
                </a:path>
              </a:pathLst>
            </a:custGeom>
            <a:solidFill>
              <a:srgbClr val="FF3300"/>
            </a:solidFill>
            <a:ln>
              <a:noFill/>
            </a:ln>
            <a:extLst>
              <a:ext uri="{91240B29-F687-4F45-9708-019B960494DF}">
                <a14:hiddenLine xmlns:a14="http://schemas.microsoft.com/office/drawing/2010/main" w="28575">
                  <a:solidFill>
                    <a:schemeClr val="bg2"/>
                  </a:solidFill>
                  <a:round/>
                  <a:headEnd/>
                  <a:tailEnd/>
                </a14:hiddenLine>
              </a:ext>
            </a:extLst>
          </p:spPr>
          <p:txBody>
            <a:bodyPr/>
            <a:lstStyle/>
            <a:p>
              <a:endParaRPr lang="en-US"/>
            </a:p>
          </p:txBody>
        </p:sp>
        <p:sp>
          <p:nvSpPr>
            <p:cNvPr id="158768" name="Text Box 48"/>
            <p:cNvSpPr txBox="1">
              <a:spLocks noChangeArrowheads="1"/>
            </p:cNvSpPr>
            <p:nvPr/>
          </p:nvSpPr>
          <p:spPr bwMode="auto">
            <a:xfrm>
              <a:off x="1579" y="2850"/>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t>Geo.</a:t>
              </a:r>
            </a:p>
          </p:txBody>
        </p:sp>
      </p:grpSp>
      <p:grpSp>
        <p:nvGrpSpPr>
          <p:cNvPr id="158775" name="Group 55"/>
          <p:cNvGrpSpPr>
            <a:grpSpLocks/>
          </p:cNvGrpSpPr>
          <p:nvPr/>
        </p:nvGrpSpPr>
        <p:grpSpPr bwMode="auto">
          <a:xfrm>
            <a:off x="646113" y="3843338"/>
            <a:ext cx="1436687" cy="1658937"/>
            <a:chOff x="599" y="2421"/>
            <a:chExt cx="905" cy="1045"/>
          </a:xfrm>
        </p:grpSpPr>
        <p:sp>
          <p:nvSpPr>
            <p:cNvPr id="158757" name="Arc 37"/>
            <p:cNvSpPr>
              <a:spLocks/>
            </p:cNvSpPr>
            <p:nvPr/>
          </p:nvSpPr>
          <p:spPr bwMode="auto">
            <a:xfrm>
              <a:off x="599" y="2421"/>
              <a:ext cx="905" cy="1045"/>
            </a:xfrm>
            <a:custGeom>
              <a:avLst/>
              <a:gdLst>
                <a:gd name="G0" fmla="+- 18721 0 0"/>
                <a:gd name="G1" fmla="+- 0 0 0"/>
                <a:gd name="G2" fmla="+- 21600 0 0"/>
                <a:gd name="T0" fmla="*/ 18700 w 18721"/>
                <a:gd name="T1" fmla="*/ 21600 h 21600"/>
                <a:gd name="T2" fmla="*/ 0 w 18721"/>
                <a:gd name="T3" fmla="*/ 10774 h 21600"/>
                <a:gd name="T4" fmla="*/ 18721 w 18721"/>
                <a:gd name="T5" fmla="*/ 0 h 21600"/>
              </a:gdLst>
              <a:ahLst/>
              <a:cxnLst>
                <a:cxn ang="0">
                  <a:pos x="T0" y="T1"/>
                </a:cxn>
                <a:cxn ang="0">
                  <a:pos x="T2" y="T3"/>
                </a:cxn>
                <a:cxn ang="0">
                  <a:pos x="T4" y="T5"/>
                </a:cxn>
              </a:cxnLst>
              <a:rect l="0" t="0" r="r" b="b"/>
              <a:pathLst>
                <a:path w="18721" h="21600" fill="none" extrusionOk="0">
                  <a:moveTo>
                    <a:pt x="18700" y="21599"/>
                  </a:moveTo>
                  <a:cubicBezTo>
                    <a:pt x="10979" y="21592"/>
                    <a:pt x="3850" y="17465"/>
                    <a:pt x="-1" y="10774"/>
                  </a:cubicBezTo>
                </a:path>
                <a:path w="18721" h="21600" stroke="0" extrusionOk="0">
                  <a:moveTo>
                    <a:pt x="18700" y="21599"/>
                  </a:moveTo>
                  <a:cubicBezTo>
                    <a:pt x="10979" y="21592"/>
                    <a:pt x="3850" y="17465"/>
                    <a:pt x="-1" y="10774"/>
                  </a:cubicBezTo>
                  <a:lnTo>
                    <a:pt x="18721" y="0"/>
                  </a:lnTo>
                  <a:close/>
                </a:path>
              </a:pathLst>
            </a:custGeom>
            <a:solidFill>
              <a:srgbClr val="FF7C80"/>
            </a:solidFill>
            <a:ln>
              <a:noFill/>
            </a:ln>
            <a:extLst>
              <a:ext uri="{91240B29-F687-4F45-9708-019B960494DF}">
                <a14:hiddenLine xmlns:a14="http://schemas.microsoft.com/office/drawing/2010/main" w="28575">
                  <a:solidFill>
                    <a:schemeClr val="bg2"/>
                  </a:solidFill>
                  <a:round/>
                  <a:headEnd/>
                  <a:tailEnd/>
                </a14:hiddenLine>
              </a:ext>
            </a:extLst>
          </p:spPr>
          <p:txBody>
            <a:bodyPr/>
            <a:lstStyle/>
            <a:p>
              <a:endParaRPr lang="en-US"/>
            </a:p>
          </p:txBody>
        </p:sp>
        <p:sp>
          <p:nvSpPr>
            <p:cNvPr id="158769" name="Text Box 49"/>
            <p:cNvSpPr txBox="1">
              <a:spLocks noChangeArrowheads="1"/>
            </p:cNvSpPr>
            <p:nvPr/>
          </p:nvSpPr>
          <p:spPr bwMode="auto">
            <a:xfrm>
              <a:off x="936" y="2851"/>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Psy.</a:t>
              </a:r>
            </a:p>
          </p:txBody>
        </p:sp>
      </p:grpSp>
      <p:grpSp>
        <p:nvGrpSpPr>
          <p:cNvPr id="158776" name="Group 56"/>
          <p:cNvGrpSpPr>
            <a:grpSpLocks/>
          </p:cNvGrpSpPr>
          <p:nvPr/>
        </p:nvGrpSpPr>
        <p:grpSpPr bwMode="auto">
          <a:xfrm>
            <a:off x="423863" y="3014663"/>
            <a:ext cx="1658937" cy="1655762"/>
            <a:chOff x="459" y="1899"/>
            <a:chExt cx="1045" cy="1043"/>
          </a:xfrm>
        </p:grpSpPr>
        <p:sp>
          <p:nvSpPr>
            <p:cNvPr id="158758" name="Arc 38"/>
            <p:cNvSpPr>
              <a:spLocks/>
            </p:cNvSpPr>
            <p:nvPr/>
          </p:nvSpPr>
          <p:spPr bwMode="auto">
            <a:xfrm>
              <a:off x="459" y="1899"/>
              <a:ext cx="1045" cy="1043"/>
            </a:xfrm>
            <a:custGeom>
              <a:avLst/>
              <a:gdLst>
                <a:gd name="G0" fmla="+- 21600 0 0"/>
                <a:gd name="G1" fmla="+- 10790 0 0"/>
                <a:gd name="G2" fmla="+- 21600 0 0"/>
                <a:gd name="T0" fmla="*/ 2879 w 21600"/>
                <a:gd name="T1" fmla="*/ 21564 h 21564"/>
                <a:gd name="T2" fmla="*/ 2888 w 21600"/>
                <a:gd name="T3" fmla="*/ 0 h 21564"/>
                <a:gd name="T4" fmla="*/ 21600 w 21600"/>
                <a:gd name="T5" fmla="*/ 10790 h 21564"/>
              </a:gdLst>
              <a:ahLst/>
              <a:cxnLst>
                <a:cxn ang="0">
                  <a:pos x="T0" y="T1"/>
                </a:cxn>
                <a:cxn ang="0">
                  <a:pos x="T2" y="T3"/>
                </a:cxn>
                <a:cxn ang="0">
                  <a:pos x="T4" y="T5"/>
                </a:cxn>
              </a:cxnLst>
              <a:rect l="0" t="0" r="r" b="b"/>
              <a:pathLst>
                <a:path w="21600" h="21564" fill="none" extrusionOk="0">
                  <a:moveTo>
                    <a:pt x="2878" y="21564"/>
                  </a:moveTo>
                  <a:cubicBezTo>
                    <a:pt x="992" y="18286"/>
                    <a:pt x="0" y="14571"/>
                    <a:pt x="0" y="10790"/>
                  </a:cubicBezTo>
                  <a:cubicBezTo>
                    <a:pt x="-1" y="7002"/>
                    <a:pt x="995" y="3281"/>
                    <a:pt x="2888" y="0"/>
                  </a:cubicBezTo>
                </a:path>
                <a:path w="21600" h="21564" stroke="0" extrusionOk="0">
                  <a:moveTo>
                    <a:pt x="2878" y="21564"/>
                  </a:moveTo>
                  <a:cubicBezTo>
                    <a:pt x="992" y="18286"/>
                    <a:pt x="0" y="14571"/>
                    <a:pt x="0" y="10790"/>
                  </a:cubicBezTo>
                  <a:cubicBezTo>
                    <a:pt x="-1" y="7002"/>
                    <a:pt x="995" y="3281"/>
                    <a:pt x="2888" y="0"/>
                  </a:cubicBezTo>
                  <a:lnTo>
                    <a:pt x="21600" y="10790"/>
                  </a:lnTo>
                  <a:close/>
                </a:path>
              </a:pathLst>
            </a:custGeom>
            <a:solidFill>
              <a:srgbClr val="000000"/>
            </a:solidFill>
            <a:ln>
              <a:noFill/>
            </a:ln>
            <a:extLst>
              <a:ext uri="{91240B29-F687-4F45-9708-019B960494DF}">
                <a14:hiddenLine xmlns:a14="http://schemas.microsoft.com/office/drawing/2010/main" w="28575">
                  <a:solidFill>
                    <a:schemeClr val="bg2"/>
                  </a:solidFill>
                  <a:round/>
                  <a:headEnd/>
                  <a:tailEnd/>
                </a14:hiddenLine>
              </a:ext>
            </a:extLst>
          </p:spPr>
          <p:txBody>
            <a:bodyPr/>
            <a:lstStyle/>
            <a:p>
              <a:endParaRPr lang="en-US"/>
            </a:p>
          </p:txBody>
        </p:sp>
        <p:sp>
          <p:nvSpPr>
            <p:cNvPr id="158770" name="Text Box 50"/>
            <p:cNvSpPr txBox="1">
              <a:spLocks noChangeArrowheads="1"/>
            </p:cNvSpPr>
            <p:nvPr/>
          </p:nvSpPr>
          <p:spPr bwMode="auto">
            <a:xfrm>
              <a:off x="585" y="2284"/>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t>Con.</a:t>
              </a:r>
            </a:p>
          </p:txBody>
        </p:sp>
      </p:grpSp>
      <p:grpSp>
        <p:nvGrpSpPr>
          <p:cNvPr id="158777" name="Group 57"/>
          <p:cNvGrpSpPr>
            <a:grpSpLocks/>
          </p:cNvGrpSpPr>
          <p:nvPr/>
        </p:nvGrpSpPr>
        <p:grpSpPr bwMode="auto">
          <a:xfrm>
            <a:off x="646113" y="2184400"/>
            <a:ext cx="1436687" cy="1658938"/>
            <a:chOff x="599" y="1376"/>
            <a:chExt cx="905" cy="1045"/>
          </a:xfrm>
        </p:grpSpPr>
        <p:sp>
          <p:nvSpPr>
            <p:cNvPr id="158759" name="Arc 39"/>
            <p:cNvSpPr>
              <a:spLocks/>
            </p:cNvSpPr>
            <p:nvPr/>
          </p:nvSpPr>
          <p:spPr bwMode="auto">
            <a:xfrm>
              <a:off x="599" y="1376"/>
              <a:ext cx="905" cy="1045"/>
            </a:xfrm>
            <a:custGeom>
              <a:avLst/>
              <a:gdLst>
                <a:gd name="G0" fmla="+- 18712 0 0"/>
                <a:gd name="G1" fmla="+- 21600 0 0"/>
                <a:gd name="G2" fmla="+- 21600 0 0"/>
                <a:gd name="T0" fmla="*/ 0 w 18712"/>
                <a:gd name="T1" fmla="*/ 10810 h 21600"/>
                <a:gd name="T2" fmla="*/ 18691 w 18712"/>
                <a:gd name="T3" fmla="*/ 0 h 21600"/>
                <a:gd name="T4" fmla="*/ 18712 w 18712"/>
                <a:gd name="T5" fmla="*/ 21600 h 21600"/>
              </a:gdLst>
              <a:ahLst/>
              <a:cxnLst>
                <a:cxn ang="0">
                  <a:pos x="T0" y="T1"/>
                </a:cxn>
                <a:cxn ang="0">
                  <a:pos x="T2" y="T3"/>
                </a:cxn>
                <a:cxn ang="0">
                  <a:pos x="T4" y="T5"/>
                </a:cxn>
              </a:cxnLst>
              <a:rect l="0" t="0" r="r" b="b"/>
              <a:pathLst>
                <a:path w="18712" h="21600" fill="none" extrusionOk="0">
                  <a:moveTo>
                    <a:pt x="0" y="10810"/>
                  </a:moveTo>
                  <a:cubicBezTo>
                    <a:pt x="3853" y="4127"/>
                    <a:pt x="10977" y="7"/>
                    <a:pt x="18691" y="0"/>
                  </a:cubicBezTo>
                </a:path>
                <a:path w="18712" h="21600" stroke="0" extrusionOk="0">
                  <a:moveTo>
                    <a:pt x="0" y="10810"/>
                  </a:moveTo>
                  <a:cubicBezTo>
                    <a:pt x="3853" y="4127"/>
                    <a:pt x="10977" y="7"/>
                    <a:pt x="18691" y="0"/>
                  </a:cubicBezTo>
                  <a:lnTo>
                    <a:pt x="18712" y="21600"/>
                  </a:lnTo>
                  <a:close/>
                </a:path>
              </a:pathLst>
            </a:custGeom>
            <a:solidFill>
              <a:srgbClr val="CBCBCB"/>
            </a:solidFill>
            <a:ln>
              <a:noFill/>
            </a:ln>
            <a:extLst>
              <a:ext uri="{91240B29-F687-4F45-9708-019B960494DF}">
                <a14:hiddenLine xmlns:a14="http://schemas.microsoft.com/office/drawing/2010/main" w="28575">
                  <a:solidFill>
                    <a:schemeClr val="bg2"/>
                  </a:solidFill>
                  <a:round/>
                  <a:headEnd/>
                  <a:tailEnd/>
                </a14:hiddenLine>
              </a:ext>
            </a:extLst>
          </p:spPr>
          <p:txBody>
            <a:bodyPr/>
            <a:lstStyle/>
            <a:p>
              <a:endParaRPr kumimoji="0" lang="en-US"/>
            </a:p>
          </p:txBody>
        </p:sp>
        <p:sp>
          <p:nvSpPr>
            <p:cNvPr id="158771" name="Text Box 51"/>
            <p:cNvSpPr txBox="1">
              <a:spLocks noChangeArrowheads="1"/>
            </p:cNvSpPr>
            <p:nvPr/>
          </p:nvSpPr>
          <p:spPr bwMode="auto">
            <a:xfrm>
              <a:off x="928" y="1698"/>
              <a:ext cx="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Per.</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8752"/>
                                        </p:tgtEl>
                                        <p:attrNameLst>
                                          <p:attrName>style.visibility</p:attrName>
                                        </p:attrNameLst>
                                      </p:cBhvr>
                                      <p:to>
                                        <p:strVal val="visible"/>
                                      </p:to>
                                    </p:set>
                                    <p:animEffect transition="in" filter="slide(fromLeft)">
                                      <p:cBhvr>
                                        <p:cTn id="7" dur="500"/>
                                        <p:tgtEl>
                                          <p:spTgt spid="15875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58772"/>
                                        </p:tgtEl>
                                        <p:attrNameLst>
                                          <p:attrName>style.visibility</p:attrName>
                                        </p:attrNameLst>
                                      </p:cBhvr>
                                      <p:to>
                                        <p:strVal val="visible"/>
                                      </p:to>
                                    </p:set>
                                    <p:animEffect transition="in" filter="dissolve">
                                      <p:cBhvr>
                                        <p:cTn id="11" dur="500"/>
                                        <p:tgtEl>
                                          <p:spTgt spid="1587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8760"/>
                                        </p:tgtEl>
                                        <p:attrNameLst>
                                          <p:attrName>style.visibility</p:attrName>
                                        </p:attrNameLst>
                                      </p:cBhvr>
                                      <p:to>
                                        <p:strVal val="visible"/>
                                      </p:to>
                                    </p:set>
                                    <p:animEffect transition="in" filter="slide(fromLeft)">
                                      <p:cBhvr>
                                        <p:cTn id="16" dur="500"/>
                                        <p:tgtEl>
                                          <p:spTgt spid="158760"/>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158773"/>
                                        </p:tgtEl>
                                        <p:attrNameLst>
                                          <p:attrName>style.visibility</p:attrName>
                                        </p:attrNameLst>
                                      </p:cBhvr>
                                      <p:to>
                                        <p:strVal val="visible"/>
                                      </p:to>
                                    </p:set>
                                    <p:animEffect transition="in" filter="dissolve">
                                      <p:cBhvr>
                                        <p:cTn id="20" dur="500"/>
                                        <p:tgtEl>
                                          <p:spTgt spid="1587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58761"/>
                                        </p:tgtEl>
                                        <p:attrNameLst>
                                          <p:attrName>style.visibility</p:attrName>
                                        </p:attrNameLst>
                                      </p:cBhvr>
                                      <p:to>
                                        <p:strVal val="visible"/>
                                      </p:to>
                                    </p:set>
                                    <p:animEffect transition="in" filter="slide(fromLeft)">
                                      <p:cBhvr>
                                        <p:cTn id="25" dur="500"/>
                                        <p:tgtEl>
                                          <p:spTgt spid="158761"/>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158774"/>
                                        </p:tgtEl>
                                        <p:attrNameLst>
                                          <p:attrName>style.visibility</p:attrName>
                                        </p:attrNameLst>
                                      </p:cBhvr>
                                      <p:to>
                                        <p:strVal val="visible"/>
                                      </p:to>
                                    </p:set>
                                    <p:animEffect transition="in" filter="dissolve">
                                      <p:cBhvr>
                                        <p:cTn id="29" dur="500"/>
                                        <p:tgtEl>
                                          <p:spTgt spid="15877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158762"/>
                                        </p:tgtEl>
                                        <p:attrNameLst>
                                          <p:attrName>style.visibility</p:attrName>
                                        </p:attrNameLst>
                                      </p:cBhvr>
                                      <p:to>
                                        <p:strVal val="visible"/>
                                      </p:to>
                                    </p:set>
                                    <p:animEffect transition="in" filter="slide(fromLeft)">
                                      <p:cBhvr>
                                        <p:cTn id="34" dur="500"/>
                                        <p:tgtEl>
                                          <p:spTgt spid="158762"/>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158775"/>
                                        </p:tgtEl>
                                        <p:attrNameLst>
                                          <p:attrName>style.visibility</p:attrName>
                                        </p:attrNameLst>
                                      </p:cBhvr>
                                      <p:to>
                                        <p:strVal val="visible"/>
                                      </p:to>
                                    </p:set>
                                    <p:animEffect transition="in" filter="dissolve">
                                      <p:cBhvr>
                                        <p:cTn id="38" dur="500"/>
                                        <p:tgtEl>
                                          <p:spTgt spid="15877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58763"/>
                                        </p:tgtEl>
                                        <p:attrNameLst>
                                          <p:attrName>style.visibility</p:attrName>
                                        </p:attrNameLst>
                                      </p:cBhvr>
                                      <p:to>
                                        <p:strVal val="visible"/>
                                      </p:to>
                                    </p:set>
                                    <p:animEffect transition="in" filter="slide(fromLeft)">
                                      <p:cBhvr>
                                        <p:cTn id="43" dur="500"/>
                                        <p:tgtEl>
                                          <p:spTgt spid="158763"/>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158776"/>
                                        </p:tgtEl>
                                        <p:attrNameLst>
                                          <p:attrName>style.visibility</p:attrName>
                                        </p:attrNameLst>
                                      </p:cBhvr>
                                      <p:to>
                                        <p:strVal val="visible"/>
                                      </p:to>
                                    </p:set>
                                    <p:animEffect transition="in" filter="dissolve">
                                      <p:cBhvr>
                                        <p:cTn id="47" dur="500"/>
                                        <p:tgtEl>
                                          <p:spTgt spid="1587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58764"/>
                                        </p:tgtEl>
                                        <p:attrNameLst>
                                          <p:attrName>style.visibility</p:attrName>
                                        </p:attrNameLst>
                                      </p:cBhvr>
                                      <p:to>
                                        <p:strVal val="visible"/>
                                      </p:to>
                                    </p:set>
                                    <p:animEffect transition="in" filter="slide(fromLeft)">
                                      <p:cBhvr>
                                        <p:cTn id="52" dur="500"/>
                                        <p:tgtEl>
                                          <p:spTgt spid="158764"/>
                                        </p:tgtEl>
                                      </p:cBhvr>
                                    </p:animEffect>
                                  </p:childTnLst>
                                </p:cTn>
                              </p:par>
                            </p:childTnLst>
                          </p:cTn>
                        </p:par>
                        <p:par>
                          <p:cTn id="53" fill="hold" nodeType="afterGroup">
                            <p:stCondLst>
                              <p:cond delay="500"/>
                            </p:stCondLst>
                            <p:childTnLst>
                              <p:par>
                                <p:cTn id="54" presetID="9" presetClass="entr" presetSubtype="0" fill="hold" nodeType="afterEffect">
                                  <p:stCondLst>
                                    <p:cond delay="0"/>
                                  </p:stCondLst>
                                  <p:childTnLst>
                                    <p:set>
                                      <p:cBhvr>
                                        <p:cTn id="55" dur="1" fill="hold">
                                          <p:stCondLst>
                                            <p:cond delay="0"/>
                                          </p:stCondLst>
                                        </p:cTn>
                                        <p:tgtEl>
                                          <p:spTgt spid="158777"/>
                                        </p:tgtEl>
                                        <p:attrNameLst>
                                          <p:attrName>style.visibility</p:attrName>
                                        </p:attrNameLst>
                                      </p:cBhvr>
                                      <p:to>
                                        <p:strVal val="visible"/>
                                      </p:to>
                                    </p:set>
                                    <p:animEffect transition="in" filter="dissolve">
                                      <p:cBhvr>
                                        <p:cTn id="56" dur="500"/>
                                        <p:tgtEl>
                                          <p:spTgt spid="158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52" grpId="0" autoUpdateAnimBg="0"/>
      <p:bldP spid="158760" grpId="0" autoUpdateAnimBg="0"/>
      <p:bldP spid="158761" grpId="0" autoUpdateAnimBg="0"/>
      <p:bldP spid="158762" grpId="0" autoUpdateAnimBg="0"/>
      <p:bldP spid="158763" grpId="0" autoUpdateAnimBg="0"/>
      <p:bldP spid="15876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159775" name="Rectangle 31"/>
          <p:cNvSpPr>
            <a:spLocks noChangeArrowheads="1"/>
          </p:cNvSpPr>
          <p:nvPr/>
        </p:nvSpPr>
        <p:spPr bwMode="auto">
          <a:xfrm>
            <a:off x="7202488" y="58102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59776" name="Rectangle 32"/>
          <p:cNvSpPr>
            <a:spLocks noChangeArrowheads="1"/>
          </p:cNvSpPr>
          <p:nvPr/>
        </p:nvSpPr>
        <p:spPr bwMode="auto">
          <a:xfrm>
            <a:off x="7354888" y="59626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46" name="Rectangle 2"/>
          <p:cNvSpPr>
            <a:spLocks noGrp="1" noChangeArrowheads="1"/>
          </p:cNvSpPr>
          <p:nvPr>
            <p:ph type="title"/>
          </p:nvPr>
        </p:nvSpPr>
        <p:spPr>
          <a:xfrm>
            <a:off x="676275" y="137651"/>
            <a:ext cx="8031163" cy="1143000"/>
          </a:xfrm>
        </p:spPr>
        <p:txBody>
          <a:bodyPr/>
          <a:lstStyle/>
          <a:p>
            <a:r>
              <a:rPr lang="en-US" dirty="0"/>
              <a:t>Market Segmentation: </a:t>
            </a:r>
            <a:r>
              <a:rPr lang="en-US" sz="2800" dirty="0">
                <a:solidFill>
                  <a:schemeClr val="bg1">
                    <a:lumMod val="60000"/>
                    <a:lumOff val="40000"/>
                  </a:schemeClr>
                </a:solidFill>
              </a:rPr>
              <a:t>Industrial Markets</a:t>
            </a:r>
          </a:p>
        </p:txBody>
      </p:sp>
      <p:sp>
        <p:nvSpPr>
          <p:cNvPr id="159754" name="Oval 10"/>
          <p:cNvSpPr>
            <a:spLocks noChangeArrowheads="1"/>
          </p:cNvSpPr>
          <p:nvPr/>
        </p:nvSpPr>
        <p:spPr bwMode="auto">
          <a:xfrm>
            <a:off x="5395913" y="2190750"/>
            <a:ext cx="3306762" cy="3306763"/>
          </a:xfrm>
          <a:prstGeom prst="ellipse">
            <a:avLst/>
          </a:prstGeom>
          <a:gradFill rotWithShape="0">
            <a:gsLst>
              <a:gs pos="0">
                <a:srgbClr val="9999FF"/>
              </a:gs>
              <a:gs pos="100000">
                <a:srgbClr val="9999FF">
                  <a:gamma/>
                  <a:shade val="46275"/>
                  <a:invGamma/>
                </a:srgbClr>
              </a:gs>
            </a:gsLst>
            <a:path path="shape">
              <a:fillToRect l="50000" t="50000" r="50000" b="50000"/>
            </a:path>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3200" b="1">
                <a:solidFill>
                  <a:srgbClr val="FFFF00"/>
                </a:solidFill>
                <a:effectLst>
                  <a:outerShdw blurRad="38100" dist="38100" dir="2700000" algn="tl">
                    <a:srgbClr val="000000"/>
                  </a:outerShdw>
                </a:effectLst>
              </a:rPr>
              <a:t>Industrial</a:t>
            </a:r>
          </a:p>
          <a:p>
            <a:pPr algn="ctr"/>
            <a:r>
              <a:rPr kumimoji="0" lang="en-US" sz="3200" b="1">
                <a:solidFill>
                  <a:srgbClr val="FFFF00"/>
                </a:solidFill>
                <a:effectLst>
                  <a:outerShdw blurRad="38100" dist="38100" dir="2700000" algn="tl">
                    <a:srgbClr val="000000"/>
                  </a:outerShdw>
                </a:effectLst>
              </a:rPr>
              <a:t>Markets</a:t>
            </a:r>
            <a:endParaRPr kumimoji="0" lang="en-US"/>
          </a:p>
        </p:txBody>
      </p:sp>
      <p:sp>
        <p:nvSpPr>
          <p:cNvPr id="159760" name="Text Box 16"/>
          <p:cNvSpPr txBox="1">
            <a:spLocks noChangeArrowheads="1"/>
          </p:cNvSpPr>
          <p:nvPr/>
        </p:nvSpPr>
        <p:spPr bwMode="auto">
          <a:xfrm>
            <a:off x="638175" y="2405062"/>
            <a:ext cx="415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sz="3200" dirty="0" smtClean="0">
                <a:solidFill>
                  <a:srgbClr val="FFFF00"/>
                </a:solidFill>
                <a:effectLst>
                  <a:outerShdw blurRad="38100" dist="38100" dir="2700000" algn="tl">
                    <a:srgbClr val="000000"/>
                  </a:outerShdw>
                </a:effectLst>
              </a:rPr>
              <a:t>End-use </a:t>
            </a:r>
            <a:r>
              <a:rPr kumimoji="0" lang="en-US" sz="3200" dirty="0">
                <a:solidFill>
                  <a:srgbClr val="FFFF00"/>
                </a:solidFill>
                <a:effectLst>
                  <a:outerShdw blurRad="38100" dist="38100" dir="2700000" algn="tl">
                    <a:srgbClr val="000000"/>
                  </a:outerShdw>
                </a:effectLst>
              </a:rPr>
              <a:t>segments</a:t>
            </a:r>
          </a:p>
        </p:txBody>
      </p:sp>
      <p:sp>
        <p:nvSpPr>
          <p:cNvPr id="159761" name="Text Box 17"/>
          <p:cNvSpPr txBox="1">
            <a:spLocks noChangeArrowheads="1"/>
          </p:cNvSpPr>
          <p:nvPr/>
        </p:nvSpPr>
        <p:spPr bwMode="auto">
          <a:xfrm>
            <a:off x="638175" y="3116262"/>
            <a:ext cx="3063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0" lang="en-US" sz="3200" dirty="0">
                <a:solidFill>
                  <a:srgbClr val="FFFF00"/>
                </a:solidFill>
                <a:effectLst>
                  <a:outerShdw blurRad="38100" dist="38100" dir="2700000" algn="tl">
                    <a:srgbClr val="000000"/>
                  </a:outerShdw>
                </a:effectLst>
              </a:rPr>
              <a:t>Product segments</a:t>
            </a:r>
          </a:p>
        </p:txBody>
      </p:sp>
      <p:sp>
        <p:nvSpPr>
          <p:cNvPr id="159762" name="Text Box 18"/>
          <p:cNvSpPr txBox="1">
            <a:spLocks noChangeArrowheads="1"/>
          </p:cNvSpPr>
          <p:nvPr/>
        </p:nvSpPr>
        <p:spPr bwMode="auto">
          <a:xfrm>
            <a:off x="638175" y="3829050"/>
            <a:ext cx="3968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sz="3200" dirty="0">
                <a:solidFill>
                  <a:srgbClr val="FFFF00"/>
                </a:solidFill>
                <a:effectLst>
                  <a:outerShdw blurRad="38100" dist="38100" dir="2700000" algn="tl">
                    <a:srgbClr val="000000"/>
                  </a:outerShdw>
                </a:effectLst>
              </a:rPr>
              <a:t>Geographic segments</a:t>
            </a:r>
            <a:endParaRPr kumimoji="0" lang="en-US" dirty="0">
              <a:effectLst>
                <a:outerShdw blurRad="38100" dist="38100" dir="2700000" algn="tl">
                  <a:srgbClr val="000000"/>
                </a:outerShdw>
              </a:effectLst>
            </a:endParaRPr>
          </a:p>
        </p:txBody>
      </p:sp>
      <p:sp>
        <p:nvSpPr>
          <p:cNvPr id="159763" name="Text Box 19"/>
          <p:cNvSpPr txBox="1">
            <a:spLocks noChangeArrowheads="1"/>
          </p:cNvSpPr>
          <p:nvPr/>
        </p:nvSpPr>
        <p:spPr bwMode="auto">
          <a:xfrm>
            <a:off x="693737" y="4408487"/>
            <a:ext cx="4762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sz="3200" dirty="0">
                <a:solidFill>
                  <a:srgbClr val="FFFF00"/>
                </a:solidFill>
                <a:effectLst>
                  <a:outerShdw blurRad="38100" dist="38100" dir="2700000" algn="tl">
                    <a:srgbClr val="000000"/>
                  </a:outerShdw>
                </a:effectLst>
              </a:rPr>
              <a:t>Common buying factor segments</a:t>
            </a:r>
          </a:p>
        </p:txBody>
      </p:sp>
      <p:sp>
        <p:nvSpPr>
          <p:cNvPr id="159764" name="Text Box 20"/>
          <p:cNvSpPr txBox="1">
            <a:spLocks noChangeArrowheads="1"/>
          </p:cNvSpPr>
          <p:nvPr/>
        </p:nvSpPr>
        <p:spPr bwMode="auto">
          <a:xfrm>
            <a:off x="638175" y="5597525"/>
            <a:ext cx="4116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0" lang="en-US" sz="3200" dirty="0">
                <a:solidFill>
                  <a:srgbClr val="FFFF00"/>
                </a:solidFill>
                <a:effectLst>
                  <a:outerShdw blurRad="38100" dist="38100" dir="2700000" algn="tl">
                    <a:srgbClr val="000000"/>
                  </a:outerShdw>
                </a:effectLst>
              </a:rPr>
              <a:t>Customer size segments</a:t>
            </a:r>
            <a:endParaRPr kumimoji="0" lang="en-US" dirty="0">
              <a:effectLst>
                <a:outerShdw blurRad="38100" dist="38100" dir="2700000" algn="tl">
                  <a:srgbClr val="000000"/>
                </a:outerShdw>
              </a:effectLst>
            </a:endParaRPr>
          </a:p>
        </p:txBody>
      </p:sp>
      <p:grpSp>
        <p:nvGrpSpPr>
          <p:cNvPr id="159771" name="Group 27"/>
          <p:cNvGrpSpPr>
            <a:grpSpLocks/>
          </p:cNvGrpSpPr>
          <p:nvPr/>
        </p:nvGrpSpPr>
        <p:grpSpPr bwMode="auto">
          <a:xfrm>
            <a:off x="7046913" y="2184400"/>
            <a:ext cx="1576387" cy="1658938"/>
            <a:chOff x="4247" y="1376"/>
            <a:chExt cx="993" cy="1045"/>
          </a:xfrm>
        </p:grpSpPr>
        <p:sp>
          <p:nvSpPr>
            <p:cNvPr id="159755" name="Arc 11"/>
            <p:cNvSpPr>
              <a:spLocks/>
            </p:cNvSpPr>
            <p:nvPr/>
          </p:nvSpPr>
          <p:spPr bwMode="auto">
            <a:xfrm>
              <a:off x="4247" y="1376"/>
              <a:ext cx="993" cy="1045"/>
            </a:xfrm>
            <a:custGeom>
              <a:avLst/>
              <a:gdLst>
                <a:gd name="G0" fmla="+- 21 0 0"/>
                <a:gd name="G1" fmla="+- 21600 0 0"/>
                <a:gd name="G2" fmla="+- 21600 0 0"/>
                <a:gd name="T0" fmla="*/ 0 w 20543"/>
                <a:gd name="T1" fmla="*/ 0 h 21600"/>
                <a:gd name="T2" fmla="*/ 20543 w 20543"/>
                <a:gd name="T3" fmla="*/ 14863 h 21600"/>
                <a:gd name="T4" fmla="*/ 21 w 20543"/>
                <a:gd name="T5" fmla="*/ 21600 h 21600"/>
              </a:gdLst>
              <a:ahLst/>
              <a:cxnLst>
                <a:cxn ang="0">
                  <a:pos x="T0" y="T1"/>
                </a:cxn>
                <a:cxn ang="0">
                  <a:pos x="T2" y="T3"/>
                </a:cxn>
                <a:cxn ang="0">
                  <a:pos x="T4" y="T5"/>
                </a:cxn>
              </a:cxnLst>
              <a:rect l="0" t="0" r="r" b="b"/>
              <a:pathLst>
                <a:path w="20543" h="21600" fill="none" extrusionOk="0">
                  <a:moveTo>
                    <a:pt x="0" y="0"/>
                  </a:moveTo>
                  <a:cubicBezTo>
                    <a:pt x="7" y="0"/>
                    <a:pt x="14" y="-1"/>
                    <a:pt x="21" y="0"/>
                  </a:cubicBezTo>
                  <a:cubicBezTo>
                    <a:pt x="9354" y="0"/>
                    <a:pt x="17632" y="5994"/>
                    <a:pt x="20543" y="14862"/>
                  </a:cubicBezTo>
                </a:path>
                <a:path w="20543" h="21600" stroke="0" extrusionOk="0">
                  <a:moveTo>
                    <a:pt x="0" y="0"/>
                  </a:moveTo>
                  <a:cubicBezTo>
                    <a:pt x="7" y="0"/>
                    <a:pt x="14" y="-1"/>
                    <a:pt x="21" y="0"/>
                  </a:cubicBezTo>
                  <a:cubicBezTo>
                    <a:pt x="9354" y="0"/>
                    <a:pt x="17632" y="5994"/>
                    <a:pt x="20543" y="14862"/>
                  </a:cubicBezTo>
                  <a:lnTo>
                    <a:pt x="21" y="21600"/>
                  </a:lnTo>
                  <a:close/>
                </a:path>
              </a:pathLst>
            </a:custGeom>
            <a:solidFill>
              <a:srgbClr val="00CCFF"/>
            </a:solidFill>
            <a:ln>
              <a:noFill/>
            </a:ln>
            <a:extLst>
              <a:ext uri="{91240B29-F687-4F45-9708-019B960494DF}">
                <a14:hiddenLine xmlns:a14="http://schemas.microsoft.com/office/drawing/2010/main" w="9525">
                  <a:solidFill>
                    <a:srgbClr val="FFFFFF"/>
                  </a:solidFill>
                  <a:round/>
                  <a:headEnd/>
                  <a:tailEnd/>
                </a14:hiddenLine>
              </a:ext>
            </a:extLst>
          </p:spPr>
          <p:txBody>
            <a:bodyPr/>
            <a:lstStyle/>
            <a:p>
              <a:endParaRPr lang="en-US"/>
            </a:p>
          </p:txBody>
        </p:sp>
        <p:sp>
          <p:nvSpPr>
            <p:cNvPr id="159765" name="Text Box 21"/>
            <p:cNvSpPr txBox="1">
              <a:spLocks noChangeArrowheads="1"/>
            </p:cNvSpPr>
            <p:nvPr/>
          </p:nvSpPr>
          <p:spPr bwMode="auto">
            <a:xfrm>
              <a:off x="4433" y="1736"/>
              <a:ext cx="4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End</a:t>
              </a:r>
            </a:p>
          </p:txBody>
        </p:sp>
      </p:grpSp>
      <p:grpSp>
        <p:nvGrpSpPr>
          <p:cNvPr id="159772" name="Group 28"/>
          <p:cNvGrpSpPr>
            <a:grpSpLocks/>
          </p:cNvGrpSpPr>
          <p:nvPr/>
        </p:nvGrpSpPr>
        <p:grpSpPr bwMode="auto">
          <a:xfrm>
            <a:off x="7048500" y="3325813"/>
            <a:ext cx="1658938" cy="1860550"/>
            <a:chOff x="4248" y="2095"/>
            <a:chExt cx="1045" cy="1172"/>
          </a:xfrm>
        </p:grpSpPr>
        <p:sp>
          <p:nvSpPr>
            <p:cNvPr id="159756" name="Arc 12"/>
            <p:cNvSpPr>
              <a:spLocks/>
            </p:cNvSpPr>
            <p:nvPr/>
          </p:nvSpPr>
          <p:spPr bwMode="auto">
            <a:xfrm>
              <a:off x="4248" y="2095"/>
              <a:ext cx="1045" cy="1172"/>
            </a:xfrm>
            <a:custGeom>
              <a:avLst/>
              <a:gdLst>
                <a:gd name="G0" fmla="+- 0 0 0"/>
                <a:gd name="G1" fmla="+- 6737 0 0"/>
                <a:gd name="G2" fmla="+- 21600 0 0"/>
                <a:gd name="T0" fmla="*/ 20522 w 21600"/>
                <a:gd name="T1" fmla="*/ 0 h 24238"/>
                <a:gd name="T2" fmla="*/ 12660 w 21600"/>
                <a:gd name="T3" fmla="*/ 24238 h 24238"/>
                <a:gd name="T4" fmla="*/ 0 w 21600"/>
                <a:gd name="T5" fmla="*/ 6737 h 24238"/>
              </a:gdLst>
              <a:ahLst/>
              <a:cxnLst>
                <a:cxn ang="0">
                  <a:pos x="T0" y="T1"/>
                </a:cxn>
                <a:cxn ang="0">
                  <a:pos x="T2" y="T3"/>
                </a:cxn>
                <a:cxn ang="0">
                  <a:pos x="T4" y="T5"/>
                </a:cxn>
              </a:cxnLst>
              <a:rect l="0" t="0" r="r" b="b"/>
              <a:pathLst>
                <a:path w="21600" h="24238" fill="none" extrusionOk="0">
                  <a:moveTo>
                    <a:pt x="20522" y="-1"/>
                  </a:moveTo>
                  <a:cubicBezTo>
                    <a:pt x="21236" y="2174"/>
                    <a:pt x="21600" y="4448"/>
                    <a:pt x="21600" y="6737"/>
                  </a:cubicBezTo>
                  <a:cubicBezTo>
                    <a:pt x="21600" y="13667"/>
                    <a:pt x="18274" y="20176"/>
                    <a:pt x="12659" y="24237"/>
                  </a:cubicBezTo>
                </a:path>
                <a:path w="21600" h="24238" stroke="0" extrusionOk="0">
                  <a:moveTo>
                    <a:pt x="20522" y="-1"/>
                  </a:moveTo>
                  <a:cubicBezTo>
                    <a:pt x="21236" y="2174"/>
                    <a:pt x="21600" y="4448"/>
                    <a:pt x="21600" y="6737"/>
                  </a:cubicBezTo>
                  <a:cubicBezTo>
                    <a:pt x="21600" y="13667"/>
                    <a:pt x="18274" y="20176"/>
                    <a:pt x="12659" y="24237"/>
                  </a:cubicBezTo>
                  <a:lnTo>
                    <a:pt x="0" y="6737"/>
                  </a:lnTo>
                  <a:close/>
                </a:path>
              </a:pathLst>
            </a:custGeom>
            <a:solidFill>
              <a:srgbClr val="00FFCC"/>
            </a:solidFill>
            <a:ln>
              <a:noFill/>
            </a:ln>
            <a:extLst>
              <a:ext uri="{91240B29-F687-4F45-9708-019B960494DF}">
                <a14:hiddenLine xmlns:a14="http://schemas.microsoft.com/office/drawing/2010/main" w="9525">
                  <a:solidFill>
                    <a:srgbClr val="FFFFFF"/>
                  </a:solidFill>
                  <a:round/>
                  <a:headEnd/>
                  <a:tailEnd/>
                </a14:hiddenLine>
              </a:ext>
            </a:extLst>
          </p:spPr>
          <p:txBody>
            <a:bodyPr/>
            <a:lstStyle/>
            <a:p>
              <a:endParaRPr lang="en-US"/>
            </a:p>
          </p:txBody>
        </p:sp>
        <p:sp>
          <p:nvSpPr>
            <p:cNvPr id="159766" name="Text Box 22"/>
            <p:cNvSpPr txBox="1">
              <a:spLocks noChangeArrowheads="1"/>
            </p:cNvSpPr>
            <p:nvPr/>
          </p:nvSpPr>
          <p:spPr bwMode="auto">
            <a:xfrm>
              <a:off x="4665" y="2495"/>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Pro.</a:t>
              </a:r>
            </a:p>
          </p:txBody>
        </p:sp>
      </p:grpSp>
      <p:grpSp>
        <p:nvGrpSpPr>
          <p:cNvPr id="159773" name="Group 29"/>
          <p:cNvGrpSpPr>
            <a:grpSpLocks/>
          </p:cNvGrpSpPr>
          <p:nvPr/>
        </p:nvGrpSpPr>
        <p:grpSpPr bwMode="auto">
          <a:xfrm>
            <a:off x="6075363" y="3843338"/>
            <a:ext cx="1944687" cy="1658937"/>
            <a:chOff x="3635" y="2421"/>
            <a:chExt cx="1225" cy="1045"/>
          </a:xfrm>
        </p:grpSpPr>
        <p:sp>
          <p:nvSpPr>
            <p:cNvPr id="159757" name="Arc 13"/>
            <p:cNvSpPr>
              <a:spLocks/>
            </p:cNvSpPr>
            <p:nvPr/>
          </p:nvSpPr>
          <p:spPr bwMode="auto">
            <a:xfrm>
              <a:off x="3635" y="2421"/>
              <a:ext cx="1225" cy="1045"/>
            </a:xfrm>
            <a:custGeom>
              <a:avLst/>
              <a:gdLst>
                <a:gd name="G0" fmla="+- 12674 0 0"/>
                <a:gd name="G1" fmla="+- 0 0 0"/>
                <a:gd name="G2" fmla="+- 21600 0 0"/>
                <a:gd name="T0" fmla="*/ 25334 w 25334"/>
                <a:gd name="T1" fmla="*/ 17501 h 21600"/>
                <a:gd name="T2" fmla="*/ 0 w 25334"/>
                <a:gd name="T3" fmla="*/ 17491 h 21600"/>
                <a:gd name="T4" fmla="*/ 12674 w 25334"/>
                <a:gd name="T5" fmla="*/ 0 h 21600"/>
              </a:gdLst>
              <a:ahLst/>
              <a:cxnLst>
                <a:cxn ang="0">
                  <a:pos x="T0" y="T1"/>
                </a:cxn>
                <a:cxn ang="0">
                  <a:pos x="T2" y="T3"/>
                </a:cxn>
                <a:cxn ang="0">
                  <a:pos x="T4" y="T5"/>
                </a:cxn>
              </a:cxnLst>
              <a:rect l="0" t="0" r="r" b="b"/>
              <a:pathLst>
                <a:path w="25334" h="21600" fill="none" extrusionOk="0">
                  <a:moveTo>
                    <a:pt x="25333" y="17500"/>
                  </a:moveTo>
                  <a:cubicBezTo>
                    <a:pt x="21650" y="20165"/>
                    <a:pt x="17220" y="21599"/>
                    <a:pt x="12674" y="21600"/>
                  </a:cubicBezTo>
                  <a:cubicBezTo>
                    <a:pt x="8121" y="21600"/>
                    <a:pt x="3686" y="20161"/>
                    <a:pt x="0" y="17490"/>
                  </a:cubicBezTo>
                </a:path>
                <a:path w="25334" h="21600" stroke="0" extrusionOk="0">
                  <a:moveTo>
                    <a:pt x="25333" y="17500"/>
                  </a:moveTo>
                  <a:cubicBezTo>
                    <a:pt x="21650" y="20165"/>
                    <a:pt x="17220" y="21599"/>
                    <a:pt x="12674" y="21600"/>
                  </a:cubicBezTo>
                  <a:cubicBezTo>
                    <a:pt x="8121" y="21600"/>
                    <a:pt x="3686" y="20161"/>
                    <a:pt x="0" y="17490"/>
                  </a:cubicBezTo>
                  <a:lnTo>
                    <a:pt x="12674" y="0"/>
                  </a:lnTo>
                  <a:close/>
                </a:path>
              </a:pathLst>
            </a:custGeom>
            <a:solidFill>
              <a:srgbClr val="FF3300"/>
            </a:solidFill>
            <a:ln>
              <a:noFill/>
            </a:ln>
            <a:extLst>
              <a:ext uri="{91240B29-F687-4F45-9708-019B960494DF}">
                <a14:hiddenLine xmlns:a14="http://schemas.microsoft.com/office/drawing/2010/main" w="9525">
                  <a:solidFill>
                    <a:srgbClr val="FFFFFF"/>
                  </a:solidFill>
                  <a:round/>
                  <a:headEnd/>
                  <a:tailEnd/>
                </a14:hiddenLine>
              </a:ext>
            </a:extLst>
          </p:spPr>
          <p:txBody>
            <a:bodyPr/>
            <a:lstStyle/>
            <a:p>
              <a:endParaRPr lang="en-US"/>
            </a:p>
          </p:txBody>
        </p:sp>
        <p:sp>
          <p:nvSpPr>
            <p:cNvPr id="159767" name="Text Box 23"/>
            <p:cNvSpPr txBox="1">
              <a:spLocks noChangeArrowheads="1"/>
            </p:cNvSpPr>
            <p:nvPr/>
          </p:nvSpPr>
          <p:spPr bwMode="auto">
            <a:xfrm>
              <a:off x="3987" y="2940"/>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Geo.</a:t>
              </a:r>
            </a:p>
          </p:txBody>
        </p:sp>
      </p:grpSp>
      <p:grpSp>
        <p:nvGrpSpPr>
          <p:cNvPr id="159774" name="Group 30"/>
          <p:cNvGrpSpPr>
            <a:grpSpLocks/>
          </p:cNvGrpSpPr>
          <p:nvPr/>
        </p:nvGrpSpPr>
        <p:grpSpPr bwMode="auto">
          <a:xfrm>
            <a:off x="5389563" y="3327400"/>
            <a:ext cx="1658937" cy="1858963"/>
            <a:chOff x="3203" y="2096"/>
            <a:chExt cx="1045" cy="1171"/>
          </a:xfrm>
        </p:grpSpPr>
        <p:sp>
          <p:nvSpPr>
            <p:cNvPr id="159758" name="Arc 14"/>
            <p:cNvSpPr>
              <a:spLocks/>
            </p:cNvSpPr>
            <p:nvPr/>
          </p:nvSpPr>
          <p:spPr bwMode="auto">
            <a:xfrm>
              <a:off x="3203" y="2096"/>
              <a:ext cx="1045" cy="1171"/>
            </a:xfrm>
            <a:custGeom>
              <a:avLst/>
              <a:gdLst>
                <a:gd name="G0" fmla="+- 21600 0 0"/>
                <a:gd name="G1" fmla="+- 6731 0 0"/>
                <a:gd name="G2" fmla="+- 21600 0 0"/>
                <a:gd name="T0" fmla="*/ 8926 w 21600"/>
                <a:gd name="T1" fmla="*/ 24222 h 24222"/>
                <a:gd name="T2" fmla="*/ 1076 w 21600"/>
                <a:gd name="T3" fmla="*/ 0 h 24222"/>
                <a:gd name="T4" fmla="*/ 21600 w 21600"/>
                <a:gd name="T5" fmla="*/ 6731 h 24222"/>
              </a:gdLst>
              <a:ahLst/>
              <a:cxnLst>
                <a:cxn ang="0">
                  <a:pos x="T0" y="T1"/>
                </a:cxn>
                <a:cxn ang="0">
                  <a:pos x="T2" y="T3"/>
                </a:cxn>
                <a:cxn ang="0">
                  <a:pos x="T4" y="T5"/>
                </a:cxn>
              </a:cxnLst>
              <a:rect l="0" t="0" r="r" b="b"/>
              <a:pathLst>
                <a:path w="21600" h="24222" fill="none" extrusionOk="0">
                  <a:moveTo>
                    <a:pt x="8926" y="24221"/>
                  </a:moveTo>
                  <a:cubicBezTo>
                    <a:pt x="3319" y="20159"/>
                    <a:pt x="0" y="13654"/>
                    <a:pt x="0" y="6731"/>
                  </a:cubicBezTo>
                  <a:cubicBezTo>
                    <a:pt x="-1" y="4444"/>
                    <a:pt x="363" y="2172"/>
                    <a:pt x="1075" y="-1"/>
                  </a:cubicBezTo>
                </a:path>
                <a:path w="21600" h="24222" stroke="0" extrusionOk="0">
                  <a:moveTo>
                    <a:pt x="8926" y="24221"/>
                  </a:moveTo>
                  <a:cubicBezTo>
                    <a:pt x="3319" y="20159"/>
                    <a:pt x="0" y="13654"/>
                    <a:pt x="0" y="6731"/>
                  </a:cubicBezTo>
                  <a:cubicBezTo>
                    <a:pt x="-1" y="4444"/>
                    <a:pt x="363" y="2172"/>
                    <a:pt x="1075" y="-1"/>
                  </a:cubicBezTo>
                  <a:lnTo>
                    <a:pt x="21600" y="6731"/>
                  </a:lnTo>
                  <a:close/>
                </a:path>
              </a:pathLst>
            </a:custGeom>
            <a:solidFill>
              <a:srgbClr val="FF7C80"/>
            </a:solidFill>
            <a:ln>
              <a:noFill/>
            </a:ln>
            <a:extLst>
              <a:ext uri="{91240B29-F687-4F45-9708-019B960494DF}">
                <a14:hiddenLine xmlns:a14="http://schemas.microsoft.com/office/drawing/2010/main" w="9525">
                  <a:solidFill>
                    <a:srgbClr val="FFFFFF"/>
                  </a:solidFill>
                  <a:round/>
                  <a:headEnd/>
                  <a:tailEnd/>
                </a14:hiddenLine>
              </a:ext>
            </a:extLst>
          </p:spPr>
          <p:txBody>
            <a:bodyPr/>
            <a:lstStyle/>
            <a:p>
              <a:endParaRPr lang="en-US"/>
            </a:p>
          </p:txBody>
        </p:sp>
        <p:sp>
          <p:nvSpPr>
            <p:cNvPr id="159768" name="Text Box 24"/>
            <p:cNvSpPr txBox="1">
              <a:spLocks noChangeArrowheads="1"/>
            </p:cNvSpPr>
            <p:nvPr/>
          </p:nvSpPr>
          <p:spPr bwMode="auto">
            <a:xfrm>
              <a:off x="3396" y="2495"/>
              <a:ext cx="4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bg2"/>
                  </a:solidFill>
                </a:rPr>
                <a:t>Buy.</a:t>
              </a:r>
            </a:p>
          </p:txBody>
        </p:sp>
      </p:grpSp>
      <p:grpSp>
        <p:nvGrpSpPr>
          <p:cNvPr id="159770" name="Group 26"/>
          <p:cNvGrpSpPr>
            <a:grpSpLocks/>
          </p:cNvGrpSpPr>
          <p:nvPr/>
        </p:nvGrpSpPr>
        <p:grpSpPr bwMode="auto">
          <a:xfrm>
            <a:off x="5473700" y="2184400"/>
            <a:ext cx="1574800" cy="1658938"/>
            <a:chOff x="3256" y="1376"/>
            <a:chExt cx="992" cy="1045"/>
          </a:xfrm>
        </p:grpSpPr>
        <p:sp>
          <p:nvSpPr>
            <p:cNvPr id="159759" name="Arc 15"/>
            <p:cNvSpPr>
              <a:spLocks/>
            </p:cNvSpPr>
            <p:nvPr/>
          </p:nvSpPr>
          <p:spPr bwMode="auto">
            <a:xfrm>
              <a:off x="3256" y="1376"/>
              <a:ext cx="992" cy="1045"/>
            </a:xfrm>
            <a:custGeom>
              <a:avLst/>
              <a:gdLst>
                <a:gd name="G0" fmla="+- 20524 0 0"/>
                <a:gd name="G1" fmla="+- 21600 0 0"/>
                <a:gd name="G2" fmla="+- 21600 0 0"/>
                <a:gd name="T0" fmla="*/ 0 w 20524"/>
                <a:gd name="T1" fmla="*/ 14869 h 21600"/>
                <a:gd name="T2" fmla="*/ 20503 w 20524"/>
                <a:gd name="T3" fmla="*/ 0 h 21600"/>
                <a:gd name="T4" fmla="*/ 20524 w 20524"/>
                <a:gd name="T5" fmla="*/ 21600 h 21600"/>
              </a:gdLst>
              <a:ahLst/>
              <a:cxnLst>
                <a:cxn ang="0">
                  <a:pos x="T0" y="T1"/>
                </a:cxn>
                <a:cxn ang="0">
                  <a:pos x="T2" y="T3"/>
                </a:cxn>
                <a:cxn ang="0">
                  <a:pos x="T4" y="T5"/>
                </a:cxn>
              </a:cxnLst>
              <a:rect l="0" t="0" r="r" b="b"/>
              <a:pathLst>
                <a:path w="20524" h="21600" fill="none" extrusionOk="0">
                  <a:moveTo>
                    <a:pt x="-1" y="14868"/>
                  </a:moveTo>
                  <a:cubicBezTo>
                    <a:pt x="2906" y="6005"/>
                    <a:pt x="11174" y="9"/>
                    <a:pt x="20503" y="0"/>
                  </a:cubicBezTo>
                </a:path>
                <a:path w="20524" h="21600" stroke="0" extrusionOk="0">
                  <a:moveTo>
                    <a:pt x="-1" y="14868"/>
                  </a:moveTo>
                  <a:cubicBezTo>
                    <a:pt x="2906" y="6005"/>
                    <a:pt x="11174" y="9"/>
                    <a:pt x="20503" y="0"/>
                  </a:cubicBezTo>
                  <a:lnTo>
                    <a:pt x="20524" y="21600"/>
                  </a:lnTo>
                  <a:close/>
                </a:path>
              </a:pathLst>
            </a:custGeom>
            <a:solidFill>
              <a:srgbClr val="000000"/>
            </a:solidFill>
            <a:ln>
              <a:noFill/>
            </a:ln>
            <a:extLst>
              <a:ext uri="{91240B29-F687-4F45-9708-019B960494DF}">
                <a14:hiddenLine xmlns:a14="http://schemas.microsoft.com/office/drawing/2010/main" w="9525">
                  <a:solidFill>
                    <a:srgbClr val="FFFFFF"/>
                  </a:solidFill>
                  <a:round/>
                  <a:headEnd/>
                  <a:tailEnd/>
                </a14:hiddenLine>
              </a:ext>
            </a:extLst>
          </p:spPr>
          <p:txBody>
            <a:bodyPr/>
            <a:lstStyle/>
            <a:p>
              <a:endParaRPr lang="en-US"/>
            </a:p>
          </p:txBody>
        </p:sp>
        <p:sp>
          <p:nvSpPr>
            <p:cNvPr id="159769" name="Text Box 25"/>
            <p:cNvSpPr txBox="1">
              <a:spLocks noChangeArrowheads="1"/>
            </p:cNvSpPr>
            <p:nvPr/>
          </p:nvSpPr>
          <p:spPr bwMode="auto">
            <a:xfrm>
              <a:off x="3636" y="1737"/>
              <a:ext cx="4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t>Size</a:t>
              </a:r>
            </a:p>
          </p:txBody>
        </p:sp>
      </p:grpSp>
      <p:sp>
        <p:nvSpPr>
          <p:cNvPr id="2" name="TextBox 1"/>
          <p:cNvSpPr txBox="1"/>
          <p:nvPr/>
        </p:nvSpPr>
        <p:spPr>
          <a:xfrm>
            <a:off x="693737" y="1002010"/>
            <a:ext cx="7743826" cy="1692771"/>
          </a:xfrm>
          <a:prstGeom prst="rect">
            <a:avLst/>
          </a:prstGeom>
          <a:noFill/>
        </p:spPr>
        <p:txBody>
          <a:bodyPr wrap="square" rtlCol="0">
            <a:spAutoFit/>
          </a:bodyPr>
          <a:lstStyle/>
          <a:p>
            <a:pPr algn="ctr"/>
            <a:r>
              <a:rPr lang="en-US" sz="2000" dirty="0"/>
              <a:t>greater complexity in buying processes, buying criteria, and the complexity of industrial products and services themselves. Further complications include role of financing, contracting, and complementary products/services</a:t>
            </a:r>
            <a:r>
              <a:rPr lang="en-US" sz="1400" dirty="0"/>
              <a:t>.</a:t>
            </a:r>
          </a:p>
          <a:p>
            <a:pPr algn="ct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59760"/>
                                        </p:tgtEl>
                                        <p:attrNameLst>
                                          <p:attrName>style.visibility</p:attrName>
                                        </p:attrNameLst>
                                      </p:cBhvr>
                                      <p:to>
                                        <p:strVal val="visible"/>
                                      </p:to>
                                    </p:set>
                                    <p:animEffect transition="in" filter="slide(fromRight)">
                                      <p:cBhvr>
                                        <p:cTn id="7" dur="500"/>
                                        <p:tgtEl>
                                          <p:spTgt spid="15976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59771"/>
                                        </p:tgtEl>
                                        <p:attrNameLst>
                                          <p:attrName>style.visibility</p:attrName>
                                        </p:attrNameLst>
                                      </p:cBhvr>
                                      <p:to>
                                        <p:strVal val="visible"/>
                                      </p:to>
                                    </p:set>
                                    <p:animEffect transition="in" filter="dissolve">
                                      <p:cBhvr>
                                        <p:cTn id="11" dur="500"/>
                                        <p:tgtEl>
                                          <p:spTgt spid="1597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159761"/>
                                        </p:tgtEl>
                                        <p:attrNameLst>
                                          <p:attrName>style.visibility</p:attrName>
                                        </p:attrNameLst>
                                      </p:cBhvr>
                                      <p:to>
                                        <p:strVal val="visible"/>
                                      </p:to>
                                    </p:set>
                                    <p:animEffect transition="in" filter="slide(fromRight)">
                                      <p:cBhvr>
                                        <p:cTn id="16" dur="500"/>
                                        <p:tgtEl>
                                          <p:spTgt spid="159761"/>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159772"/>
                                        </p:tgtEl>
                                        <p:attrNameLst>
                                          <p:attrName>style.visibility</p:attrName>
                                        </p:attrNameLst>
                                      </p:cBhvr>
                                      <p:to>
                                        <p:strVal val="visible"/>
                                      </p:to>
                                    </p:set>
                                    <p:animEffect transition="in" filter="dissolve">
                                      <p:cBhvr>
                                        <p:cTn id="20" dur="500"/>
                                        <p:tgtEl>
                                          <p:spTgt spid="1597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159762"/>
                                        </p:tgtEl>
                                        <p:attrNameLst>
                                          <p:attrName>style.visibility</p:attrName>
                                        </p:attrNameLst>
                                      </p:cBhvr>
                                      <p:to>
                                        <p:strVal val="visible"/>
                                      </p:to>
                                    </p:set>
                                    <p:animEffect transition="in" filter="slide(fromRight)">
                                      <p:cBhvr>
                                        <p:cTn id="25" dur="500"/>
                                        <p:tgtEl>
                                          <p:spTgt spid="159762"/>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159773"/>
                                        </p:tgtEl>
                                        <p:attrNameLst>
                                          <p:attrName>style.visibility</p:attrName>
                                        </p:attrNameLst>
                                      </p:cBhvr>
                                      <p:to>
                                        <p:strVal val="visible"/>
                                      </p:to>
                                    </p:set>
                                    <p:animEffect transition="in" filter="dissolve">
                                      <p:cBhvr>
                                        <p:cTn id="29" dur="500"/>
                                        <p:tgtEl>
                                          <p:spTgt spid="15977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2" fill="hold" grpId="0" nodeType="clickEffect">
                                  <p:stCondLst>
                                    <p:cond delay="0"/>
                                  </p:stCondLst>
                                  <p:childTnLst>
                                    <p:set>
                                      <p:cBhvr>
                                        <p:cTn id="33" dur="1" fill="hold">
                                          <p:stCondLst>
                                            <p:cond delay="0"/>
                                          </p:stCondLst>
                                        </p:cTn>
                                        <p:tgtEl>
                                          <p:spTgt spid="159763"/>
                                        </p:tgtEl>
                                        <p:attrNameLst>
                                          <p:attrName>style.visibility</p:attrName>
                                        </p:attrNameLst>
                                      </p:cBhvr>
                                      <p:to>
                                        <p:strVal val="visible"/>
                                      </p:to>
                                    </p:set>
                                    <p:animEffect transition="in" filter="slide(fromRight)">
                                      <p:cBhvr>
                                        <p:cTn id="34" dur="500"/>
                                        <p:tgtEl>
                                          <p:spTgt spid="159763"/>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159774"/>
                                        </p:tgtEl>
                                        <p:attrNameLst>
                                          <p:attrName>style.visibility</p:attrName>
                                        </p:attrNameLst>
                                      </p:cBhvr>
                                      <p:to>
                                        <p:strVal val="visible"/>
                                      </p:to>
                                    </p:set>
                                    <p:animEffect transition="in" filter="dissolve">
                                      <p:cBhvr>
                                        <p:cTn id="38" dur="500"/>
                                        <p:tgtEl>
                                          <p:spTgt spid="15977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2" fill="hold" grpId="0" nodeType="clickEffect">
                                  <p:stCondLst>
                                    <p:cond delay="0"/>
                                  </p:stCondLst>
                                  <p:childTnLst>
                                    <p:set>
                                      <p:cBhvr>
                                        <p:cTn id="42" dur="1" fill="hold">
                                          <p:stCondLst>
                                            <p:cond delay="0"/>
                                          </p:stCondLst>
                                        </p:cTn>
                                        <p:tgtEl>
                                          <p:spTgt spid="159764"/>
                                        </p:tgtEl>
                                        <p:attrNameLst>
                                          <p:attrName>style.visibility</p:attrName>
                                        </p:attrNameLst>
                                      </p:cBhvr>
                                      <p:to>
                                        <p:strVal val="visible"/>
                                      </p:to>
                                    </p:set>
                                    <p:animEffect transition="in" filter="slide(fromRight)">
                                      <p:cBhvr>
                                        <p:cTn id="43" dur="500"/>
                                        <p:tgtEl>
                                          <p:spTgt spid="159764"/>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159770"/>
                                        </p:tgtEl>
                                        <p:attrNameLst>
                                          <p:attrName>style.visibility</p:attrName>
                                        </p:attrNameLst>
                                      </p:cBhvr>
                                      <p:to>
                                        <p:strVal val="visible"/>
                                      </p:to>
                                    </p:set>
                                    <p:animEffect transition="in" filter="dissolve">
                                      <p:cBhvr>
                                        <p:cTn id="47" dur="500"/>
                                        <p:tgtEl>
                                          <p:spTgt spid="1597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5977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59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5" grpId="0" animBg="1"/>
      <p:bldP spid="159776" grpId="0" animBg="1"/>
      <p:bldP spid="159760" grpId="0" autoUpdateAnimBg="0"/>
      <p:bldP spid="159761" grpId="0" autoUpdateAnimBg="0"/>
      <p:bldP spid="159762" grpId="0" autoUpdateAnimBg="0"/>
      <p:bldP spid="159763" grpId="0" autoUpdateAnimBg="0"/>
      <p:bldP spid="15976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710" name="AutoShape 38"/>
          <p:cNvCxnSpPr>
            <a:cxnSpLocks noChangeShapeType="1"/>
            <a:stCxn id="156705" idx="2"/>
            <a:endCxn id="156703" idx="0"/>
          </p:cNvCxnSpPr>
          <p:nvPr/>
        </p:nvCxnSpPr>
        <p:spPr bwMode="auto">
          <a:xfrm>
            <a:off x="1435100" y="2808288"/>
            <a:ext cx="0" cy="773112"/>
          </a:xfrm>
          <a:prstGeom prst="straightConnector1">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6711" name="AutoShape 39"/>
          <p:cNvCxnSpPr>
            <a:cxnSpLocks noChangeShapeType="1"/>
            <a:stCxn id="156703" idx="2"/>
            <a:endCxn id="156690" idx="0"/>
          </p:cNvCxnSpPr>
          <p:nvPr/>
        </p:nvCxnSpPr>
        <p:spPr bwMode="auto">
          <a:xfrm>
            <a:off x="1435100" y="4486275"/>
            <a:ext cx="0" cy="773113"/>
          </a:xfrm>
          <a:prstGeom prst="straightConnector1">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6674" name="Rectangle 2"/>
          <p:cNvSpPr>
            <a:spLocks noGrp="1" noChangeArrowheads="1"/>
          </p:cNvSpPr>
          <p:nvPr>
            <p:ph type="title"/>
          </p:nvPr>
        </p:nvSpPr>
        <p:spPr/>
        <p:txBody>
          <a:bodyPr/>
          <a:lstStyle/>
          <a:p>
            <a:r>
              <a:rPr lang="en-US"/>
              <a:t>Core Competencies and Strategy</a:t>
            </a:r>
          </a:p>
        </p:txBody>
      </p:sp>
      <p:sp>
        <p:nvSpPr>
          <p:cNvPr id="156681" name="Text Box 9"/>
          <p:cNvSpPr txBox="1">
            <a:spLocks noChangeArrowheads="1"/>
          </p:cNvSpPr>
          <p:nvPr/>
        </p:nvSpPr>
        <p:spPr bwMode="auto">
          <a:xfrm>
            <a:off x="2581275" y="1665288"/>
            <a:ext cx="6016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dirty="0">
                <a:latin typeface="Arial" pitchFamily="34" charset="0"/>
              </a:rPr>
              <a:t>The </a:t>
            </a:r>
            <a:r>
              <a:rPr lang="en-US" dirty="0">
                <a:solidFill>
                  <a:srgbClr val="FFFF00"/>
                </a:solidFill>
                <a:latin typeface="Arial" pitchFamily="34" charset="0"/>
              </a:rPr>
              <a:t>resources</a:t>
            </a:r>
            <a:r>
              <a:rPr lang="en-US" dirty="0">
                <a:latin typeface="Arial" pitchFamily="34" charset="0"/>
              </a:rPr>
              <a:t> and </a:t>
            </a:r>
            <a:r>
              <a:rPr lang="en-US" dirty="0">
                <a:solidFill>
                  <a:srgbClr val="FFFF00"/>
                </a:solidFill>
                <a:latin typeface="Arial" pitchFamily="34" charset="0"/>
              </a:rPr>
              <a:t>capabilities</a:t>
            </a:r>
            <a:r>
              <a:rPr lang="en-US" dirty="0">
                <a:latin typeface="Arial" pitchFamily="34" charset="0"/>
              </a:rPr>
              <a:t> that have been determined to be a source of competitive advantage for a firm over its rivals</a:t>
            </a:r>
          </a:p>
        </p:txBody>
      </p:sp>
      <p:sp>
        <p:nvSpPr>
          <p:cNvPr id="156683" name="Rectangle 11"/>
          <p:cNvSpPr>
            <a:spLocks noChangeArrowheads="1"/>
          </p:cNvSpPr>
          <p:nvPr/>
        </p:nvSpPr>
        <p:spPr bwMode="auto">
          <a:xfrm>
            <a:off x="2581275" y="3481388"/>
            <a:ext cx="5997575" cy="1567096"/>
          </a:xfrm>
          <a:prstGeom prst="rect">
            <a:avLst/>
          </a:prstGeom>
          <a:noFill/>
          <a:ln>
            <a:noFill/>
          </a:ln>
          <a:effectLst>
            <a:outerShdw dist="17961" dir="2700000" algn="ctr" rotWithShape="0">
              <a:srgbClr val="00279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r>
              <a:rPr lang="en-US" dirty="0">
                <a:latin typeface="Arial" pitchFamily="34" charset="0"/>
              </a:rPr>
              <a:t>An integrated and coordinated set of </a:t>
            </a:r>
            <a:r>
              <a:rPr lang="en-US" dirty="0">
                <a:solidFill>
                  <a:schemeClr val="accent6">
                    <a:lumMod val="40000"/>
                    <a:lumOff val="60000"/>
                  </a:schemeClr>
                </a:solidFill>
                <a:latin typeface="Arial" pitchFamily="34" charset="0"/>
              </a:rPr>
              <a:t>actions taken to exploit core competencies and gain a competitive </a:t>
            </a:r>
            <a:r>
              <a:rPr lang="en-US" dirty="0" smtClean="0">
                <a:solidFill>
                  <a:schemeClr val="accent6">
                    <a:lumMod val="40000"/>
                    <a:lumOff val="60000"/>
                  </a:schemeClr>
                </a:solidFill>
                <a:latin typeface="Arial" pitchFamily="34" charset="0"/>
              </a:rPr>
              <a:t>advantage for the company</a:t>
            </a:r>
            <a:endParaRPr lang="en-US" dirty="0">
              <a:solidFill>
                <a:schemeClr val="accent6">
                  <a:lumMod val="40000"/>
                  <a:lumOff val="60000"/>
                </a:schemeClr>
              </a:solidFill>
              <a:latin typeface="Arial" pitchFamily="34" charset="0"/>
            </a:endParaRPr>
          </a:p>
        </p:txBody>
      </p:sp>
      <p:sp>
        <p:nvSpPr>
          <p:cNvPr id="156692" name="Rectangle 20"/>
          <p:cNvSpPr>
            <a:spLocks noChangeArrowheads="1"/>
          </p:cNvSpPr>
          <p:nvPr/>
        </p:nvSpPr>
        <p:spPr bwMode="auto">
          <a:xfrm>
            <a:off x="2510841" y="4868052"/>
            <a:ext cx="6464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dirty="0" smtClean="0">
              <a:solidFill>
                <a:srgbClr val="FF0000"/>
              </a:solidFill>
              <a:latin typeface="Arial" pitchFamily="34" charset="0"/>
            </a:endParaRPr>
          </a:p>
          <a:p>
            <a:pPr algn="ctr"/>
            <a:r>
              <a:rPr lang="en-US" dirty="0" smtClean="0">
                <a:solidFill>
                  <a:schemeClr val="accent6">
                    <a:lumMod val="40000"/>
                    <a:lumOff val="60000"/>
                  </a:schemeClr>
                </a:solidFill>
                <a:latin typeface="Arial" pitchFamily="34" charset="0"/>
              </a:rPr>
              <a:t>Actions </a:t>
            </a:r>
            <a:r>
              <a:rPr lang="en-US" dirty="0">
                <a:solidFill>
                  <a:schemeClr val="accent6">
                    <a:lumMod val="40000"/>
                    <a:lumOff val="60000"/>
                  </a:schemeClr>
                </a:solidFill>
                <a:latin typeface="Arial" pitchFamily="34" charset="0"/>
              </a:rPr>
              <a:t>taken to provide value to customers </a:t>
            </a:r>
            <a:r>
              <a:rPr lang="en-US" dirty="0">
                <a:latin typeface="Arial" pitchFamily="34" charset="0"/>
              </a:rPr>
              <a:t>and gain a competitive advantage by </a:t>
            </a:r>
            <a:r>
              <a:rPr lang="en-US" dirty="0">
                <a:solidFill>
                  <a:schemeClr val="bg1">
                    <a:lumMod val="40000"/>
                    <a:lumOff val="60000"/>
                  </a:schemeClr>
                </a:solidFill>
                <a:latin typeface="Arial" pitchFamily="34" charset="0"/>
              </a:rPr>
              <a:t>exploiting core competencies </a:t>
            </a:r>
            <a:r>
              <a:rPr lang="en-US" dirty="0">
                <a:latin typeface="Arial" pitchFamily="34" charset="0"/>
              </a:rPr>
              <a:t>in specific, </a:t>
            </a:r>
            <a:r>
              <a:rPr lang="en-US" dirty="0">
                <a:solidFill>
                  <a:schemeClr val="tx2">
                    <a:lumMod val="75000"/>
                  </a:schemeClr>
                </a:solidFill>
                <a:latin typeface="Arial" pitchFamily="34" charset="0"/>
              </a:rPr>
              <a:t>individual </a:t>
            </a:r>
            <a:r>
              <a:rPr lang="en-US" b="1" dirty="0">
                <a:solidFill>
                  <a:schemeClr val="tx2">
                    <a:lumMod val="75000"/>
                  </a:schemeClr>
                </a:solidFill>
                <a:latin typeface="Arial" pitchFamily="34" charset="0"/>
              </a:rPr>
              <a:t>product markets</a:t>
            </a:r>
          </a:p>
        </p:txBody>
      </p:sp>
      <p:grpSp>
        <p:nvGrpSpPr>
          <p:cNvPr id="156709" name="Group 37"/>
          <p:cNvGrpSpPr>
            <a:grpSpLocks/>
          </p:cNvGrpSpPr>
          <p:nvPr/>
        </p:nvGrpSpPr>
        <p:grpSpPr bwMode="auto">
          <a:xfrm>
            <a:off x="406400" y="5259388"/>
            <a:ext cx="2055813" cy="904875"/>
            <a:chOff x="174" y="3297"/>
            <a:chExt cx="1295" cy="570"/>
          </a:xfrm>
        </p:grpSpPr>
        <p:sp>
          <p:nvSpPr>
            <p:cNvPr id="156690" name="Rectangle 18"/>
            <p:cNvSpPr>
              <a:spLocks noChangeArrowheads="1"/>
            </p:cNvSpPr>
            <p:nvPr/>
          </p:nvSpPr>
          <p:spPr bwMode="auto">
            <a:xfrm>
              <a:off x="174" y="3297"/>
              <a:ext cx="1295" cy="570"/>
            </a:xfrm>
            <a:prstGeom prst="rect">
              <a:avLst/>
            </a:prstGeom>
            <a:gradFill rotWithShape="0">
              <a:gsLst>
                <a:gs pos="0">
                  <a:srgbClr val="9999FF"/>
                </a:gs>
                <a:gs pos="100000">
                  <a:srgbClr val="9999FF">
                    <a:gamma/>
                    <a:shade val="16078"/>
                    <a:invGamma/>
                  </a:srgb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effectLst>
                  <a:outerShdw blurRad="38100" dist="38100" dir="2700000" algn="tl">
                    <a:srgbClr val="000000"/>
                  </a:outerShdw>
                </a:effectLst>
              </a:endParaRPr>
            </a:p>
          </p:txBody>
        </p:sp>
        <p:sp>
          <p:nvSpPr>
            <p:cNvPr id="156691" name="Rectangle 19"/>
            <p:cNvSpPr>
              <a:spLocks noChangeArrowheads="1"/>
            </p:cNvSpPr>
            <p:nvPr/>
          </p:nvSpPr>
          <p:spPr bwMode="auto">
            <a:xfrm>
              <a:off x="223" y="3337"/>
              <a:ext cx="1196" cy="490"/>
            </a:xfrm>
            <a:prstGeom prst="rect">
              <a:avLst/>
            </a:prstGeom>
            <a:gradFill rotWithShape="0">
              <a:gsLst>
                <a:gs pos="0">
                  <a:srgbClr val="9999FF">
                    <a:gamma/>
                    <a:shade val="16078"/>
                    <a:invGamma/>
                  </a:srgbClr>
                </a:gs>
                <a:gs pos="100000">
                  <a:srgbClr val="9999FF"/>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dirty="0">
                  <a:solidFill>
                    <a:srgbClr val="FFFF00"/>
                  </a:solidFill>
                  <a:effectLst>
                    <a:outerShdw blurRad="38100" dist="38100" dir="2700000" algn="tl">
                      <a:srgbClr val="000000"/>
                    </a:outerShdw>
                  </a:effectLst>
                </a:rPr>
                <a:t>Business-level</a:t>
              </a:r>
            </a:p>
            <a:p>
              <a:pPr algn="ctr"/>
              <a:r>
                <a:rPr kumimoji="0" lang="en-US" dirty="0">
                  <a:solidFill>
                    <a:srgbClr val="FFFF00"/>
                  </a:solidFill>
                  <a:effectLst>
                    <a:outerShdw blurRad="38100" dist="38100" dir="2700000" algn="tl">
                      <a:srgbClr val="000000"/>
                    </a:outerShdw>
                  </a:effectLst>
                </a:rPr>
                <a:t>strategy</a:t>
              </a:r>
              <a:endParaRPr kumimoji="0" lang="en-US" dirty="0">
                <a:effectLst>
                  <a:outerShdw blurRad="38100" dist="38100" dir="2700000" algn="tl">
                    <a:srgbClr val="000000"/>
                  </a:outerShdw>
                </a:effectLst>
              </a:endParaRPr>
            </a:p>
          </p:txBody>
        </p:sp>
      </p:grpSp>
      <p:grpSp>
        <p:nvGrpSpPr>
          <p:cNvPr id="156708" name="Group 36"/>
          <p:cNvGrpSpPr>
            <a:grpSpLocks/>
          </p:cNvGrpSpPr>
          <p:nvPr/>
        </p:nvGrpSpPr>
        <p:grpSpPr bwMode="auto">
          <a:xfrm>
            <a:off x="406400" y="3581400"/>
            <a:ext cx="2055813" cy="904875"/>
            <a:chOff x="171" y="2284"/>
            <a:chExt cx="1295" cy="570"/>
          </a:xfrm>
        </p:grpSpPr>
        <p:sp>
          <p:nvSpPr>
            <p:cNvPr id="156703" name="Rectangle 31"/>
            <p:cNvSpPr>
              <a:spLocks noChangeArrowheads="1"/>
            </p:cNvSpPr>
            <p:nvPr/>
          </p:nvSpPr>
          <p:spPr bwMode="auto">
            <a:xfrm>
              <a:off x="171" y="2284"/>
              <a:ext cx="1295" cy="570"/>
            </a:xfrm>
            <a:prstGeom prst="rect">
              <a:avLst/>
            </a:prstGeom>
            <a:gradFill rotWithShape="0">
              <a:gsLst>
                <a:gs pos="0">
                  <a:schemeClr val="accent2"/>
                </a:gs>
                <a:gs pos="100000">
                  <a:schemeClr val="accent2">
                    <a:gamma/>
                    <a:shade val="16078"/>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effectLst>
                  <a:outerShdw blurRad="38100" dist="38100" dir="2700000" algn="tl">
                    <a:srgbClr val="000000"/>
                  </a:outerShdw>
                </a:effectLst>
              </a:endParaRPr>
            </a:p>
          </p:txBody>
        </p:sp>
        <p:sp>
          <p:nvSpPr>
            <p:cNvPr id="156704" name="Rectangle 32"/>
            <p:cNvSpPr>
              <a:spLocks noChangeArrowheads="1"/>
            </p:cNvSpPr>
            <p:nvPr/>
          </p:nvSpPr>
          <p:spPr bwMode="auto">
            <a:xfrm>
              <a:off x="220" y="2324"/>
              <a:ext cx="1196" cy="490"/>
            </a:xfrm>
            <a:prstGeom prst="rect">
              <a:avLst/>
            </a:prstGeom>
            <a:gradFill rotWithShape="0">
              <a:gsLst>
                <a:gs pos="0">
                  <a:schemeClr val="accent2">
                    <a:gamma/>
                    <a:shade val="16078"/>
                    <a:invGamma/>
                  </a:schemeClr>
                </a:gs>
                <a:gs pos="100000">
                  <a:schemeClr val="accent2"/>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solidFill>
                    <a:srgbClr val="FFFF00"/>
                  </a:solidFill>
                  <a:effectLst>
                    <a:outerShdw blurRad="38100" dist="38100" dir="2700000" algn="tl">
                      <a:srgbClr val="000000"/>
                    </a:outerShdw>
                  </a:effectLst>
                </a:rPr>
                <a:t>Strategy</a:t>
              </a:r>
              <a:endParaRPr kumimoji="0" lang="en-US">
                <a:effectLst>
                  <a:outerShdw blurRad="38100" dist="38100" dir="2700000" algn="tl">
                    <a:srgbClr val="000000"/>
                  </a:outerShdw>
                </a:effectLst>
              </a:endParaRPr>
            </a:p>
          </p:txBody>
        </p:sp>
      </p:grpSp>
      <p:grpSp>
        <p:nvGrpSpPr>
          <p:cNvPr id="156707" name="Group 35"/>
          <p:cNvGrpSpPr>
            <a:grpSpLocks/>
          </p:cNvGrpSpPr>
          <p:nvPr/>
        </p:nvGrpSpPr>
        <p:grpSpPr bwMode="auto">
          <a:xfrm>
            <a:off x="406400" y="1903413"/>
            <a:ext cx="2055813" cy="904875"/>
            <a:chOff x="229" y="1183"/>
            <a:chExt cx="1295" cy="570"/>
          </a:xfrm>
        </p:grpSpPr>
        <p:sp>
          <p:nvSpPr>
            <p:cNvPr id="156705" name="Rectangle 33"/>
            <p:cNvSpPr>
              <a:spLocks noChangeArrowheads="1"/>
            </p:cNvSpPr>
            <p:nvPr/>
          </p:nvSpPr>
          <p:spPr bwMode="auto">
            <a:xfrm>
              <a:off x="229" y="1183"/>
              <a:ext cx="1295" cy="570"/>
            </a:xfrm>
            <a:prstGeom prst="rect">
              <a:avLst/>
            </a:prstGeom>
            <a:gradFill rotWithShape="0">
              <a:gsLst>
                <a:gs pos="0">
                  <a:schemeClr val="accent1"/>
                </a:gs>
                <a:gs pos="100000">
                  <a:schemeClr val="accent1">
                    <a:gamma/>
                    <a:shade val="16078"/>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effectLst>
                  <a:outerShdw blurRad="38100" dist="38100" dir="2700000" algn="tl">
                    <a:srgbClr val="000000"/>
                  </a:outerShdw>
                </a:effectLst>
              </a:endParaRPr>
            </a:p>
          </p:txBody>
        </p:sp>
        <p:sp>
          <p:nvSpPr>
            <p:cNvPr id="156706" name="Rectangle 34"/>
            <p:cNvSpPr>
              <a:spLocks noChangeArrowheads="1"/>
            </p:cNvSpPr>
            <p:nvPr/>
          </p:nvSpPr>
          <p:spPr bwMode="auto">
            <a:xfrm>
              <a:off x="278" y="1223"/>
              <a:ext cx="1196" cy="490"/>
            </a:xfrm>
            <a:prstGeom prst="rect">
              <a:avLst/>
            </a:prstGeom>
            <a:gradFill rotWithShape="0">
              <a:gsLst>
                <a:gs pos="0">
                  <a:schemeClr val="accent1">
                    <a:gamma/>
                    <a:shade val="16078"/>
                    <a:invGamma/>
                  </a:schemeClr>
                </a:gs>
                <a:gs pos="100000">
                  <a:schemeClr val="accent1"/>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solidFill>
                    <a:srgbClr val="FFFF00"/>
                  </a:solidFill>
                  <a:effectLst>
                    <a:outerShdw blurRad="38100" dist="38100" dir="2700000" algn="tl">
                      <a:srgbClr val="000000"/>
                    </a:outerShdw>
                  </a:effectLst>
                </a:rPr>
                <a:t>Core</a:t>
              </a:r>
            </a:p>
            <a:p>
              <a:pPr algn="ctr"/>
              <a:r>
                <a:rPr kumimoji="0" lang="en-US">
                  <a:solidFill>
                    <a:srgbClr val="FFFF00"/>
                  </a:solidFill>
                  <a:effectLst>
                    <a:outerShdw blurRad="38100" dist="38100" dir="2700000" algn="tl">
                      <a:srgbClr val="000000"/>
                    </a:outerShdw>
                  </a:effectLst>
                </a:rPr>
                <a:t>competencies</a:t>
              </a:r>
              <a:endParaRPr kumimoji="0" lang="en-US">
                <a:effectLst>
                  <a:outerShdw blurRad="38100" dist="38100" dir="2700000" algn="tl">
                    <a:srgbClr val="000000"/>
                  </a:outerShdw>
                </a:effectLst>
              </a:endParaRPr>
            </a:p>
          </p:txBody>
        </p:sp>
      </p:gr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381000"/>
            <a:ext cx="7772400" cy="1143000"/>
          </a:xfrm>
        </p:spPr>
        <p:txBody>
          <a:bodyPr/>
          <a:lstStyle/>
          <a:p>
            <a:r>
              <a:rPr lang="en-US"/>
              <a:t>Key Issues of Business-Level Strategy</a:t>
            </a:r>
          </a:p>
        </p:txBody>
      </p:sp>
      <p:sp>
        <p:nvSpPr>
          <p:cNvPr id="154627" name="Rectangle 3"/>
          <p:cNvSpPr>
            <a:spLocks noGrp="1" noChangeArrowheads="1"/>
          </p:cNvSpPr>
          <p:nvPr>
            <p:ph idx="1"/>
          </p:nvPr>
        </p:nvSpPr>
        <p:spPr/>
        <p:txBody>
          <a:bodyPr/>
          <a:lstStyle/>
          <a:p>
            <a:endParaRPr lang="en-US" sz="2800" dirty="0" smtClean="0">
              <a:solidFill>
                <a:srgbClr val="FF0000"/>
              </a:solidFill>
              <a:effectLst>
                <a:outerShdw blurRad="38100" dist="38100" dir="2700000" algn="tl">
                  <a:srgbClr val="000000"/>
                </a:outerShdw>
              </a:effectLst>
            </a:endParaRPr>
          </a:p>
          <a:p>
            <a:r>
              <a:rPr lang="en-US" sz="2800" dirty="0" smtClean="0">
                <a:solidFill>
                  <a:schemeClr val="tx1">
                    <a:lumMod val="75000"/>
                  </a:schemeClr>
                </a:solidFill>
                <a:effectLst>
                  <a:outerShdw blurRad="38100" dist="38100" dir="2700000" algn="tl">
                    <a:srgbClr val="000000"/>
                  </a:outerShdw>
                </a:effectLst>
              </a:rPr>
              <a:t>What </a:t>
            </a:r>
            <a:r>
              <a:rPr lang="en-US" sz="2800" dirty="0">
                <a:solidFill>
                  <a:schemeClr val="tx1">
                    <a:lumMod val="75000"/>
                  </a:schemeClr>
                </a:solidFill>
                <a:effectLst>
                  <a:outerShdw blurRad="38100" dist="38100" dir="2700000" algn="tl">
                    <a:srgbClr val="000000"/>
                  </a:outerShdw>
                </a:effectLst>
              </a:rPr>
              <a:t>good or service </a:t>
            </a:r>
            <a:r>
              <a:rPr lang="en-US" sz="2800" dirty="0">
                <a:effectLst>
                  <a:outerShdw blurRad="38100" dist="38100" dir="2700000" algn="tl">
                    <a:srgbClr val="000000"/>
                  </a:outerShdw>
                </a:effectLst>
              </a:rPr>
              <a:t>to offer </a:t>
            </a:r>
            <a:r>
              <a:rPr lang="en-US" sz="2800" dirty="0" smtClean="0">
                <a:effectLst>
                  <a:outerShdw blurRad="38100" dist="38100" dir="2700000" algn="tl">
                    <a:srgbClr val="000000"/>
                  </a:outerShdw>
                </a:effectLst>
              </a:rPr>
              <a:t>customers</a:t>
            </a:r>
          </a:p>
          <a:p>
            <a:endParaRPr lang="en-US" sz="2800" dirty="0">
              <a:effectLst>
                <a:outerShdw blurRad="38100" dist="38100" dir="2700000" algn="tl">
                  <a:srgbClr val="000000"/>
                </a:outerShdw>
              </a:effectLst>
            </a:endParaRPr>
          </a:p>
          <a:p>
            <a:r>
              <a:rPr lang="en-US" sz="2800" dirty="0">
                <a:solidFill>
                  <a:schemeClr val="tx1">
                    <a:lumMod val="75000"/>
                  </a:schemeClr>
                </a:solidFill>
                <a:effectLst>
                  <a:outerShdw blurRad="38100" dist="38100" dir="2700000" algn="tl">
                    <a:srgbClr val="000000"/>
                  </a:outerShdw>
                </a:effectLst>
              </a:rPr>
              <a:t>How to manufacture </a:t>
            </a:r>
            <a:r>
              <a:rPr lang="en-US" sz="2800" dirty="0">
                <a:effectLst>
                  <a:outerShdw blurRad="38100" dist="38100" dir="2700000" algn="tl">
                    <a:srgbClr val="000000"/>
                  </a:outerShdw>
                </a:effectLst>
              </a:rPr>
              <a:t>or create the good or </a:t>
            </a:r>
            <a:r>
              <a:rPr lang="en-US" sz="2800" dirty="0" smtClean="0">
                <a:effectLst>
                  <a:outerShdw blurRad="38100" dist="38100" dir="2700000" algn="tl">
                    <a:srgbClr val="000000"/>
                  </a:outerShdw>
                </a:effectLst>
              </a:rPr>
              <a:t>service</a:t>
            </a:r>
          </a:p>
          <a:p>
            <a:endParaRPr lang="en-US" sz="2800" dirty="0">
              <a:effectLst>
                <a:outerShdw blurRad="38100" dist="38100" dir="2700000" algn="tl">
                  <a:srgbClr val="000000"/>
                </a:outerShdw>
              </a:effectLst>
            </a:endParaRPr>
          </a:p>
          <a:p>
            <a:r>
              <a:rPr lang="en-US" sz="2800" dirty="0">
                <a:solidFill>
                  <a:schemeClr val="tx1">
                    <a:lumMod val="75000"/>
                  </a:schemeClr>
                </a:solidFill>
                <a:effectLst>
                  <a:outerShdw blurRad="38100" dist="38100" dir="2700000" algn="tl">
                    <a:srgbClr val="000000"/>
                  </a:outerShdw>
                </a:effectLst>
              </a:rPr>
              <a:t>How to distribute </a:t>
            </a:r>
            <a:r>
              <a:rPr lang="en-US" sz="2800" dirty="0" smtClean="0">
                <a:solidFill>
                  <a:schemeClr val="tx1">
                    <a:lumMod val="75000"/>
                  </a:schemeClr>
                </a:solidFill>
                <a:effectLst>
                  <a:outerShdw blurRad="38100" dist="38100" dir="2700000" algn="tl">
                    <a:srgbClr val="000000"/>
                  </a:outerShdw>
                </a:effectLst>
              </a:rPr>
              <a:t> </a:t>
            </a:r>
            <a:r>
              <a:rPr lang="en-US" sz="2800" dirty="0" smtClean="0">
                <a:effectLst>
                  <a:outerShdw blurRad="38100" dist="38100" dir="2700000" algn="tl">
                    <a:srgbClr val="000000"/>
                  </a:outerShdw>
                </a:effectLst>
              </a:rPr>
              <a:t>goods or services </a:t>
            </a:r>
            <a:r>
              <a:rPr lang="en-US" sz="2800" dirty="0">
                <a:effectLst>
                  <a:outerShdw blurRad="38100" dist="38100" dir="2700000" algn="tl">
                    <a:srgbClr val="000000"/>
                  </a:outerShdw>
                </a:effectLst>
              </a:rPr>
              <a:t>in the marketplace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Cost Leadership Strategy</a:t>
            </a:r>
          </a:p>
        </p:txBody>
      </p:sp>
      <p:sp>
        <p:nvSpPr>
          <p:cNvPr id="161795" name="Rectangle 3"/>
          <p:cNvSpPr>
            <a:spLocks noGrp="1" noChangeArrowheads="1"/>
          </p:cNvSpPr>
          <p:nvPr>
            <p:ph idx="1"/>
          </p:nvPr>
        </p:nvSpPr>
        <p:spPr>
          <a:xfrm>
            <a:off x="457200" y="1600201"/>
            <a:ext cx="8229600" cy="3915076"/>
          </a:xfrm>
        </p:spPr>
        <p:txBody>
          <a:bodyPr>
            <a:normAutofit fontScale="70000" lnSpcReduction="20000"/>
          </a:bodyPr>
          <a:lstStyle/>
          <a:p>
            <a:pPr marL="0" indent="0">
              <a:buFont typeface="Wingdings" pitchFamily="2" charset="2"/>
              <a:buNone/>
            </a:pPr>
            <a:r>
              <a:rPr lang="en-US" sz="2800" dirty="0">
                <a:effectLst>
                  <a:outerShdw blurRad="38100" dist="38100" dir="2700000" algn="tl">
                    <a:srgbClr val="000000"/>
                  </a:outerShdw>
                </a:effectLst>
              </a:rPr>
              <a:t>An integrated set of actions designed to produce or deliver goods or services at the </a:t>
            </a:r>
            <a:r>
              <a:rPr lang="en-US" sz="2800" dirty="0">
                <a:solidFill>
                  <a:srgbClr val="FFFF00"/>
                </a:solidFill>
                <a:effectLst>
                  <a:outerShdw blurRad="38100" dist="38100" dir="2700000" algn="tl">
                    <a:srgbClr val="000000"/>
                  </a:outerShdw>
                </a:effectLst>
              </a:rPr>
              <a:t>lowest cost</a:t>
            </a:r>
            <a:r>
              <a:rPr lang="en-US" sz="2800" dirty="0">
                <a:effectLst>
                  <a:outerShdw blurRad="38100" dist="38100" dir="2700000" algn="tl">
                    <a:srgbClr val="000000"/>
                  </a:outerShdw>
                </a:effectLst>
              </a:rPr>
              <a:t>, </a:t>
            </a:r>
            <a:r>
              <a:rPr lang="en-US" sz="2800" dirty="0">
                <a:solidFill>
                  <a:srgbClr val="FFFF00"/>
                </a:solidFill>
                <a:effectLst>
                  <a:outerShdw blurRad="38100" dist="38100" dir="2700000" algn="tl">
                    <a:srgbClr val="000000"/>
                  </a:outerShdw>
                </a:effectLst>
              </a:rPr>
              <a:t>relative to competitors</a:t>
            </a:r>
            <a:r>
              <a:rPr lang="en-US" sz="2800" dirty="0">
                <a:effectLst>
                  <a:outerShdw blurRad="38100" dist="38100" dir="2700000" algn="tl">
                    <a:srgbClr val="000000"/>
                  </a:outerShdw>
                </a:effectLst>
              </a:rPr>
              <a:t> with features that are acceptable to </a:t>
            </a:r>
            <a:r>
              <a:rPr lang="en-US" sz="2800" dirty="0" smtClean="0">
                <a:effectLst>
                  <a:outerShdw blurRad="38100" dist="38100" dir="2700000" algn="tl">
                    <a:srgbClr val="000000"/>
                  </a:outerShdw>
                </a:effectLst>
              </a:rPr>
              <a:t>customers</a:t>
            </a:r>
          </a:p>
          <a:p>
            <a:pPr marL="0" indent="0">
              <a:buFont typeface="Wingdings" pitchFamily="2" charset="2"/>
              <a:buNone/>
            </a:pPr>
            <a:endParaRPr lang="en-US" sz="2800" dirty="0">
              <a:effectLst>
                <a:outerShdw blurRad="38100" dist="38100" dir="2700000" algn="tl">
                  <a:srgbClr val="000000"/>
                </a:outerShdw>
              </a:effectLst>
            </a:endParaRPr>
          </a:p>
          <a:p>
            <a:pPr lvl="1"/>
            <a:r>
              <a:rPr lang="en-US" dirty="0" smtClean="0">
                <a:solidFill>
                  <a:srgbClr val="FF0000"/>
                </a:solidFill>
                <a:effectLst>
                  <a:outerShdw blurRad="38100" dist="38100" dir="2700000" algn="tl">
                    <a:srgbClr val="000000"/>
                  </a:outerShdw>
                </a:effectLst>
              </a:rPr>
              <a:t>standardized</a:t>
            </a:r>
            <a:r>
              <a:rPr lang="en-US" dirty="0" smtClean="0">
                <a:effectLst>
                  <a:outerShdw blurRad="38100" dist="38100" dir="2700000" algn="tl">
                    <a:srgbClr val="000000"/>
                  </a:outerShdw>
                </a:effectLst>
              </a:rPr>
              <a:t> </a:t>
            </a:r>
            <a:r>
              <a:rPr lang="en-US" dirty="0">
                <a:effectLst>
                  <a:outerShdw blurRad="38100" dist="38100" dir="2700000" algn="tl">
                    <a:srgbClr val="000000"/>
                  </a:outerShdw>
                </a:effectLst>
              </a:rPr>
              <a:t>products</a:t>
            </a:r>
          </a:p>
          <a:p>
            <a:pPr lvl="1"/>
            <a:r>
              <a:rPr lang="en-US" dirty="0" smtClean="0">
                <a:solidFill>
                  <a:srgbClr val="FF0000"/>
                </a:solidFill>
                <a:effectLst>
                  <a:outerShdw blurRad="38100" dist="38100" dir="2700000" algn="tl">
                    <a:srgbClr val="000000"/>
                  </a:outerShdw>
                </a:effectLst>
              </a:rPr>
              <a:t>Common features</a:t>
            </a:r>
            <a:r>
              <a:rPr lang="en-US" dirty="0" smtClean="0">
                <a:effectLst>
                  <a:outerShdw blurRad="38100" dist="38100" dir="2700000" algn="tl">
                    <a:srgbClr val="000000"/>
                  </a:outerShdw>
                </a:effectLst>
              </a:rPr>
              <a:t> </a:t>
            </a:r>
            <a:r>
              <a:rPr lang="en-US" dirty="0">
                <a:effectLst>
                  <a:outerShdw blurRad="38100" dist="38100" dir="2700000" algn="tl">
                    <a:srgbClr val="000000"/>
                  </a:outerShdw>
                </a:effectLst>
              </a:rPr>
              <a:t>acceptable to many customers</a:t>
            </a:r>
          </a:p>
          <a:p>
            <a:pPr lvl="1"/>
            <a:r>
              <a:rPr lang="en-US" dirty="0">
                <a:solidFill>
                  <a:srgbClr val="FF0000"/>
                </a:solidFill>
                <a:effectLst>
                  <a:outerShdw blurRad="38100" dist="38100" dir="2700000" algn="tl">
                    <a:srgbClr val="000000"/>
                  </a:outerShdw>
                </a:effectLst>
              </a:rPr>
              <a:t>lowest competitive </a:t>
            </a:r>
            <a:r>
              <a:rPr lang="en-US" dirty="0" smtClean="0">
                <a:solidFill>
                  <a:srgbClr val="FF0000"/>
                </a:solidFill>
                <a:effectLst>
                  <a:outerShdw blurRad="38100" dist="38100" dir="2700000" algn="tl">
                    <a:srgbClr val="000000"/>
                  </a:outerShdw>
                </a:effectLst>
              </a:rPr>
              <a:t>price</a:t>
            </a:r>
          </a:p>
          <a:p>
            <a:pPr marL="457200" lvl="1" indent="0">
              <a:buNone/>
            </a:pPr>
            <a:endParaRPr lang="en-US" dirty="0">
              <a:effectLst>
                <a:outerShdw blurRad="38100" dist="38100" dir="2700000" algn="tl">
                  <a:srgbClr val="000000"/>
                </a:outerShdw>
              </a:effectLst>
            </a:endParaRPr>
          </a:p>
          <a:p>
            <a:r>
              <a:rPr lang="en-US" dirty="0" smtClean="0">
                <a:effectLst>
                  <a:outerShdw blurRad="38100" dist="38100" dir="2700000" algn="tl">
                    <a:srgbClr val="000000"/>
                  </a:outerShdw>
                </a:effectLst>
              </a:rPr>
              <a:t>Vanguard investments (stocks)</a:t>
            </a:r>
          </a:p>
          <a:p>
            <a:pPr lvl="1"/>
            <a:r>
              <a:rPr lang="en-US" dirty="0" smtClean="0">
                <a:effectLst>
                  <a:outerShdw blurRad="38100" dist="38100" dir="2700000" algn="tl">
                    <a:srgbClr val="000000"/>
                  </a:outerShdw>
                </a:effectLst>
              </a:rPr>
              <a:t>Reduced costs from 1.31% to 0.27%</a:t>
            </a:r>
          </a:p>
          <a:p>
            <a:pPr marL="457200" lvl="1" indent="0">
              <a:buNone/>
            </a:pPr>
            <a:r>
              <a:rPr lang="en-US" dirty="0" smtClean="0">
                <a:effectLst>
                  <a:outerShdw blurRad="38100" dist="38100" dir="2700000" algn="tl">
                    <a:srgbClr val="000000"/>
                  </a:outerShdw>
                </a:effectLst>
              </a:rPr>
              <a:t>    of operating costs</a:t>
            </a:r>
          </a:p>
          <a:p>
            <a:pPr lvl="1"/>
            <a:r>
              <a:rPr lang="en-US" dirty="0" smtClean="0">
                <a:effectLst>
                  <a:outerShdw blurRad="38100" dist="38100" dir="2700000" algn="tl">
                    <a:srgbClr val="000000"/>
                  </a:outerShdw>
                </a:effectLst>
              </a:rPr>
              <a:t>Discouraging rapid buying and selling</a:t>
            </a:r>
          </a:p>
          <a:p>
            <a:pPr marL="457200" lvl="1" indent="0">
              <a:buNone/>
            </a:pPr>
            <a:endParaRPr lang="en-US" dirty="0" smtClean="0">
              <a:effectLst>
                <a:outerShdw blurRad="38100" dist="38100" dir="2700000" algn="tl">
                  <a:srgbClr val="000000"/>
                </a:outerShdw>
              </a:effectLst>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925" y="4400366"/>
            <a:ext cx="2092808" cy="189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Vanguard cost strategy</a:t>
            </a:r>
            <a:endParaRPr lang="en-US" dirty="0"/>
          </a:p>
        </p:txBody>
      </p:sp>
      <p:sp>
        <p:nvSpPr>
          <p:cNvPr id="3" name="Content Placeholder 2"/>
          <p:cNvSpPr>
            <a:spLocks noGrp="1"/>
          </p:cNvSpPr>
          <p:nvPr>
            <p:ph idx="1"/>
          </p:nvPr>
        </p:nvSpPr>
        <p:spPr/>
        <p:txBody>
          <a:bodyPr/>
          <a:lstStyle/>
          <a:p>
            <a:pPr marL="0" lvl="0" indent="0">
              <a:spcBef>
                <a:spcPct val="30000"/>
              </a:spcBef>
              <a:buSzTx/>
              <a:buNone/>
            </a:pPr>
            <a:r>
              <a:rPr kumimoji="1" lang="en-US" sz="2000" b="1" kern="1200" dirty="0">
                <a:latin typeface="Times New Roman" pitchFamily="18" charset="0"/>
                <a:cs typeface="Times New Roman" pitchFamily="18" charset="0"/>
              </a:rPr>
              <a:t>Cost Leadership Strategy:</a:t>
            </a:r>
            <a:r>
              <a:rPr kumimoji="1" lang="en-US" sz="2000" kern="1200" dirty="0">
                <a:latin typeface="Times New Roman" pitchFamily="18" charset="0"/>
                <a:cs typeface="Times New Roman" pitchFamily="18" charset="0"/>
              </a:rPr>
              <a:t> The Vanguard Group uses a cost leadership strategy.  Portraying fees and costs as evil and extolling efficiency, the corporate culture encourages employees’ commitment to controlling costs while designing and completing their work. Vanguard’s performance outcomes demonstrate the firm’s low-cost position. In 1999, for example, the firm incurred average operating costs of 0.27 percent of its assets—less than one-fourth of the estimated average operating costs of 1.31 percent for the mutual fund industry.  Other cost-saving activities include Vanguard’s low trading levels and its policy of discouraging customers from rapid buying and selling—activity that drives up costs.  The firm also searches for the least costly, yet still effective, means of providing customer service and of marketing its products. Vanguard’s low-cost position for many investment products suggests the quality of its cost control efforts. </a:t>
            </a:r>
            <a:endParaRPr kumimoji="1" lang="en-US" sz="2000" kern="1200" dirty="0">
              <a:latin typeface="Times New Roman" pitchFamily="18" charset="0"/>
            </a:endParaRPr>
          </a:p>
        </p:txBody>
      </p:sp>
    </p:spTree>
    <p:extLst>
      <p:ext uri="{BB962C8B-B14F-4D97-AF65-F5344CB8AC3E}">
        <p14:creationId xmlns:p14="http://schemas.microsoft.com/office/powerpoint/2010/main" val="808006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04838" y="288925"/>
            <a:ext cx="7772400" cy="1143000"/>
          </a:xfrm>
        </p:spPr>
        <p:txBody>
          <a:bodyPr/>
          <a:lstStyle/>
          <a:p>
            <a:r>
              <a:rPr lang="en-US" sz="4000">
                <a:solidFill>
                  <a:schemeClr val="tx1"/>
                </a:solidFill>
                <a:effectLst/>
              </a:rPr>
              <a:t>Dell Computers: A cost leader in PCs</a:t>
            </a:r>
          </a:p>
        </p:txBody>
      </p:sp>
      <p:sp>
        <p:nvSpPr>
          <p:cNvPr id="262147" name="Rectangle 3"/>
          <p:cNvSpPr>
            <a:spLocks noGrp="1" noChangeArrowheads="1"/>
          </p:cNvSpPr>
          <p:nvPr>
            <p:ph type="body" sz="half" idx="1"/>
          </p:nvPr>
        </p:nvSpPr>
        <p:spPr/>
        <p:txBody>
          <a:bodyPr/>
          <a:lstStyle/>
          <a:p>
            <a:pPr>
              <a:lnSpc>
                <a:spcPct val="80000"/>
              </a:lnSpc>
            </a:pPr>
            <a:r>
              <a:rPr lang="en-US" sz="2000" dirty="0"/>
              <a:t>“This performance clearly distinguishes us from other computer-systems companies, given current realities of the global economy and computer-systems market," said Michael Dell, the company's chairman and chief executive officer. "Customer preference for </a:t>
            </a:r>
            <a:r>
              <a:rPr lang="en-US" sz="2000" b="1" dirty="0">
                <a:solidFill>
                  <a:schemeClr val="tx2"/>
                </a:solidFill>
              </a:rPr>
              <a:t>direct relationships continues to grow and we're extending our price leadership</a:t>
            </a:r>
            <a:r>
              <a:rPr lang="en-US" sz="2000" dirty="0"/>
              <a:t>, regardless of the economic environment." </a:t>
            </a:r>
          </a:p>
        </p:txBody>
      </p:sp>
      <p:pic>
        <p:nvPicPr>
          <p:cNvPr id="262148" name="Picture 4" descr="dell7_7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4985409" y="1795463"/>
            <a:ext cx="3135581" cy="4300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Cost Leadership Strategy</a:t>
            </a:r>
          </a:p>
        </p:txBody>
      </p:sp>
      <p:sp>
        <p:nvSpPr>
          <p:cNvPr id="162819" name="Rectangle 3"/>
          <p:cNvSpPr>
            <a:spLocks noGrp="1" noChangeArrowheads="1"/>
          </p:cNvSpPr>
          <p:nvPr>
            <p:ph idx="1"/>
          </p:nvPr>
        </p:nvSpPr>
        <p:spPr>
          <a:xfrm>
            <a:off x="508000" y="1378227"/>
            <a:ext cx="8275638" cy="4717774"/>
          </a:xfrm>
          <a:ln>
            <a:solidFill>
              <a:schemeClr val="accent1"/>
            </a:solidFill>
          </a:ln>
        </p:spPr>
        <p:txBody>
          <a:bodyPr>
            <a:normAutofit fontScale="77500" lnSpcReduction="20000"/>
          </a:bodyPr>
          <a:lstStyle/>
          <a:p>
            <a:pPr>
              <a:buFont typeface="Wingdings" pitchFamily="2" charset="2"/>
              <a:buNone/>
            </a:pPr>
            <a:r>
              <a:rPr lang="en-US" sz="2800" b="1" dirty="0">
                <a:solidFill>
                  <a:srgbClr val="FFFF00"/>
                </a:solidFill>
                <a:effectLst>
                  <a:outerShdw blurRad="38100" dist="38100" dir="2700000" algn="tl">
                    <a:srgbClr val="000000"/>
                  </a:outerShdw>
                </a:effectLst>
              </a:rPr>
              <a:t>Cost saving actions </a:t>
            </a:r>
            <a:r>
              <a:rPr lang="en-US" sz="2800" dirty="0" smtClean="0">
                <a:solidFill>
                  <a:srgbClr val="FFFF00"/>
                </a:solidFill>
                <a:effectLst>
                  <a:outerShdw blurRad="38100" dist="38100" dir="2700000" algn="tl">
                    <a:srgbClr val="000000"/>
                  </a:outerShdw>
                </a:effectLst>
              </a:rPr>
              <a:t>to achieve this are:</a:t>
            </a:r>
          </a:p>
          <a:p>
            <a:pPr>
              <a:buFont typeface="Wingdings" pitchFamily="2" charset="2"/>
              <a:buNone/>
            </a:pPr>
            <a:endParaRPr lang="en-US" dirty="0"/>
          </a:p>
          <a:p>
            <a:pPr lvl="1"/>
            <a:r>
              <a:rPr lang="en-US" dirty="0"/>
              <a:t>building efficient scale </a:t>
            </a:r>
            <a:r>
              <a:rPr lang="en-US" dirty="0" smtClean="0"/>
              <a:t>facilities</a:t>
            </a:r>
          </a:p>
          <a:p>
            <a:pPr lvl="1"/>
            <a:endParaRPr lang="en-US" dirty="0"/>
          </a:p>
          <a:p>
            <a:pPr lvl="1"/>
            <a:r>
              <a:rPr lang="en-US" dirty="0"/>
              <a:t>tightly controlling production costs and </a:t>
            </a:r>
            <a:r>
              <a:rPr lang="en-US" dirty="0" smtClean="0"/>
              <a:t>overhead</a:t>
            </a:r>
          </a:p>
          <a:p>
            <a:pPr lvl="1"/>
            <a:endParaRPr lang="en-US" dirty="0"/>
          </a:p>
          <a:p>
            <a:pPr lvl="1"/>
            <a:r>
              <a:rPr lang="en-US" dirty="0"/>
              <a:t>minimizing costs of sales, R&amp;D and </a:t>
            </a:r>
            <a:r>
              <a:rPr lang="en-US" dirty="0" smtClean="0"/>
              <a:t>service</a:t>
            </a:r>
          </a:p>
          <a:p>
            <a:pPr lvl="1"/>
            <a:endParaRPr lang="en-US" dirty="0"/>
          </a:p>
          <a:p>
            <a:pPr lvl="1"/>
            <a:r>
              <a:rPr lang="en-US" dirty="0"/>
              <a:t>building efficient manufacturing </a:t>
            </a:r>
            <a:r>
              <a:rPr lang="en-US" dirty="0" smtClean="0"/>
              <a:t>facilities</a:t>
            </a:r>
          </a:p>
          <a:p>
            <a:pPr lvl="1"/>
            <a:endParaRPr lang="en-US" dirty="0"/>
          </a:p>
          <a:p>
            <a:pPr lvl="1"/>
            <a:r>
              <a:rPr lang="en-US" dirty="0" smtClean="0"/>
              <a:t>Minimize procurement services</a:t>
            </a:r>
          </a:p>
          <a:p>
            <a:pPr lvl="1"/>
            <a:endParaRPr lang="en-US" dirty="0"/>
          </a:p>
          <a:p>
            <a:pPr lvl="1"/>
            <a:r>
              <a:rPr lang="en-US" dirty="0"/>
              <a:t>simplifying production processes</a:t>
            </a:r>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274638"/>
            <a:ext cx="8229600" cy="962491"/>
          </a:xfrm>
        </p:spPr>
        <p:txBody>
          <a:bodyPr/>
          <a:lstStyle/>
          <a:p>
            <a:r>
              <a:rPr lang="en-US" dirty="0"/>
              <a:t>How to Obtain a Cost Advantage</a:t>
            </a:r>
          </a:p>
        </p:txBody>
      </p:sp>
      <p:sp>
        <p:nvSpPr>
          <p:cNvPr id="163844" name="Oval 4"/>
          <p:cNvSpPr>
            <a:spLocks noChangeArrowheads="1"/>
          </p:cNvSpPr>
          <p:nvPr/>
        </p:nvSpPr>
        <p:spPr bwMode="auto">
          <a:xfrm>
            <a:off x="3435350" y="1808163"/>
            <a:ext cx="2273300" cy="2273300"/>
          </a:xfrm>
          <a:prstGeom prst="ellipse">
            <a:avLst/>
          </a:prstGeom>
          <a:gradFill rotWithShape="0">
            <a:gsLst>
              <a:gs pos="0">
                <a:srgbClr val="9999FF"/>
              </a:gs>
              <a:gs pos="100000">
                <a:srgbClr val="9999FF">
                  <a:gamma/>
                  <a:shade val="36078"/>
                  <a:invGamma/>
                </a:srgb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useBgFill="1">
        <p:nvSpPr>
          <p:cNvPr id="163845" name="Rectangle 5"/>
          <p:cNvSpPr>
            <a:spLocks noChangeArrowheads="1"/>
          </p:cNvSpPr>
          <p:nvPr/>
        </p:nvSpPr>
        <p:spPr bwMode="auto">
          <a:xfrm>
            <a:off x="4476750" y="1774825"/>
            <a:ext cx="190500" cy="239395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48" name="Text Box 8"/>
          <p:cNvSpPr txBox="1">
            <a:spLocks noChangeArrowheads="1"/>
          </p:cNvSpPr>
          <p:nvPr/>
        </p:nvSpPr>
        <p:spPr bwMode="auto">
          <a:xfrm>
            <a:off x="2303463" y="2711450"/>
            <a:ext cx="210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sz="2800" b="1">
                <a:solidFill>
                  <a:srgbClr val="FFFF00"/>
                </a:solidFill>
                <a:effectLst>
                  <a:outerShdw blurRad="38100" dist="38100" dir="2700000" algn="tl">
                    <a:srgbClr val="000000"/>
                  </a:outerShdw>
                </a:effectLst>
              </a:rPr>
              <a:t>Cost Drivers</a:t>
            </a:r>
          </a:p>
        </p:txBody>
      </p:sp>
      <p:sp>
        <p:nvSpPr>
          <p:cNvPr id="163849" name="Text Box 9"/>
          <p:cNvSpPr txBox="1">
            <a:spLocks noChangeArrowheads="1"/>
          </p:cNvSpPr>
          <p:nvPr/>
        </p:nvSpPr>
        <p:spPr bwMode="auto">
          <a:xfrm>
            <a:off x="4708525" y="2711450"/>
            <a:ext cx="209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sz="2800" b="1">
                <a:solidFill>
                  <a:srgbClr val="FFFF00"/>
                </a:solidFill>
                <a:effectLst>
                  <a:outerShdw blurRad="38100" dist="38100" dir="2700000" algn="tl">
                    <a:srgbClr val="000000"/>
                  </a:outerShdw>
                </a:effectLst>
              </a:rPr>
              <a:t>Value Chain</a:t>
            </a:r>
          </a:p>
        </p:txBody>
      </p:sp>
      <p:sp>
        <p:nvSpPr>
          <p:cNvPr id="163850" name="Text Box 10"/>
          <p:cNvSpPr txBox="1">
            <a:spLocks noChangeArrowheads="1"/>
          </p:cNvSpPr>
          <p:nvPr/>
        </p:nvSpPr>
        <p:spPr bwMode="auto">
          <a:xfrm>
            <a:off x="554038" y="1709738"/>
            <a:ext cx="2651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en-US">
                <a:effectLst>
                  <a:outerShdw blurRad="38100" dist="38100" dir="2700000" algn="tl">
                    <a:srgbClr val="000000"/>
                  </a:outerShdw>
                </a:effectLst>
              </a:rPr>
              <a:t>Determine and control</a:t>
            </a:r>
          </a:p>
        </p:txBody>
      </p:sp>
      <p:sp>
        <p:nvSpPr>
          <p:cNvPr id="163851" name="Text Box 11"/>
          <p:cNvSpPr txBox="1">
            <a:spLocks noChangeArrowheads="1"/>
          </p:cNvSpPr>
          <p:nvPr/>
        </p:nvSpPr>
        <p:spPr bwMode="auto">
          <a:xfrm>
            <a:off x="5861050" y="1770063"/>
            <a:ext cx="2733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r>
              <a:rPr kumimoji="0" lang="en-US">
                <a:effectLst>
                  <a:outerShdw blurRad="38100" dist="38100" dir="2700000" algn="tl">
                    <a:srgbClr val="000000"/>
                  </a:outerShdw>
                </a:effectLst>
              </a:rPr>
              <a:t>Reconfigure, if needed</a:t>
            </a:r>
          </a:p>
        </p:txBody>
      </p:sp>
      <p:sp>
        <p:nvSpPr>
          <p:cNvPr id="163852" name="Line 12"/>
          <p:cNvSpPr>
            <a:spLocks noChangeShapeType="1"/>
          </p:cNvSpPr>
          <p:nvPr/>
        </p:nvSpPr>
        <p:spPr bwMode="auto">
          <a:xfrm>
            <a:off x="1809750" y="2435225"/>
            <a:ext cx="1273175" cy="341313"/>
          </a:xfrm>
          <a:prstGeom prst="line">
            <a:avLst/>
          </a:prstGeom>
          <a:noFill/>
          <a:ln w="381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53" name="Line 13"/>
          <p:cNvSpPr>
            <a:spLocks noChangeShapeType="1"/>
          </p:cNvSpPr>
          <p:nvPr/>
        </p:nvSpPr>
        <p:spPr bwMode="auto">
          <a:xfrm flipH="1">
            <a:off x="6153150" y="2436813"/>
            <a:ext cx="1273175" cy="341312"/>
          </a:xfrm>
          <a:prstGeom prst="line">
            <a:avLst/>
          </a:prstGeom>
          <a:noFill/>
          <a:ln w="381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55" name="Rectangle 15"/>
          <p:cNvSpPr>
            <a:spLocks noChangeArrowheads="1"/>
          </p:cNvSpPr>
          <p:nvPr/>
        </p:nvSpPr>
        <p:spPr bwMode="auto">
          <a:xfrm>
            <a:off x="525463" y="3687763"/>
            <a:ext cx="3925887" cy="5159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marL="231775" indent="-231775">
              <a:buFontTx/>
              <a:buChar char="•"/>
            </a:pPr>
            <a:r>
              <a:rPr lang="en-US" sz="2800"/>
              <a:t>Alter production process</a:t>
            </a:r>
          </a:p>
        </p:txBody>
      </p:sp>
      <p:sp>
        <p:nvSpPr>
          <p:cNvPr id="163856" name="Rectangle 16"/>
          <p:cNvSpPr>
            <a:spLocks noChangeArrowheads="1"/>
          </p:cNvSpPr>
          <p:nvPr/>
        </p:nvSpPr>
        <p:spPr bwMode="auto">
          <a:xfrm>
            <a:off x="525463" y="4162425"/>
            <a:ext cx="3548062" cy="515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marL="231775" indent="-231775">
              <a:buFontTx/>
              <a:buChar char="•"/>
            </a:pPr>
            <a:r>
              <a:rPr lang="en-US" sz="2800" dirty="0"/>
              <a:t>Change in automation</a:t>
            </a:r>
          </a:p>
        </p:txBody>
      </p:sp>
      <p:sp>
        <p:nvSpPr>
          <p:cNvPr id="163857" name="Rectangle 17"/>
          <p:cNvSpPr>
            <a:spLocks noChangeArrowheads="1"/>
          </p:cNvSpPr>
          <p:nvPr/>
        </p:nvSpPr>
        <p:spPr bwMode="auto">
          <a:xfrm>
            <a:off x="525463" y="4635500"/>
            <a:ext cx="4003675" cy="515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marL="231775" indent="-231775">
              <a:buFontTx/>
              <a:buChar char="•"/>
            </a:pPr>
            <a:r>
              <a:rPr lang="en-US" sz="2800"/>
              <a:t>New distribution channel</a:t>
            </a:r>
          </a:p>
        </p:txBody>
      </p:sp>
      <p:sp>
        <p:nvSpPr>
          <p:cNvPr id="163858" name="Rectangle 18"/>
          <p:cNvSpPr>
            <a:spLocks noChangeArrowheads="1"/>
          </p:cNvSpPr>
          <p:nvPr/>
        </p:nvSpPr>
        <p:spPr bwMode="auto">
          <a:xfrm>
            <a:off x="525463" y="5595938"/>
            <a:ext cx="3917950" cy="125316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marL="231775" indent="-231775">
              <a:lnSpc>
                <a:spcPct val="90000"/>
              </a:lnSpc>
              <a:buFontTx/>
              <a:buChar char="•"/>
            </a:pPr>
            <a:r>
              <a:rPr lang="en-US" sz="2800" dirty="0"/>
              <a:t>Direct sales in place of indirect </a:t>
            </a:r>
            <a:r>
              <a:rPr lang="en-US" sz="2800" dirty="0" smtClean="0"/>
              <a:t>sales (middle man)</a:t>
            </a:r>
            <a:endParaRPr lang="en-US" sz="2800" dirty="0"/>
          </a:p>
        </p:txBody>
      </p:sp>
      <p:sp>
        <p:nvSpPr>
          <p:cNvPr id="163859" name="Rectangle 19"/>
          <p:cNvSpPr>
            <a:spLocks noChangeArrowheads="1"/>
          </p:cNvSpPr>
          <p:nvPr/>
        </p:nvSpPr>
        <p:spPr bwMode="auto">
          <a:xfrm>
            <a:off x="525463" y="5124450"/>
            <a:ext cx="3706812" cy="515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marL="231775" indent="-231775">
              <a:buFontTx/>
              <a:buChar char="•"/>
            </a:pPr>
            <a:r>
              <a:rPr lang="en-US" sz="2800" dirty="0"/>
              <a:t>New advertising media</a:t>
            </a:r>
          </a:p>
        </p:txBody>
      </p:sp>
      <p:sp>
        <p:nvSpPr>
          <p:cNvPr id="163866" name="Rectangle 26"/>
          <p:cNvSpPr>
            <a:spLocks noChangeArrowheads="1"/>
          </p:cNvSpPr>
          <p:nvPr/>
        </p:nvSpPr>
        <p:spPr bwMode="auto">
          <a:xfrm>
            <a:off x="4887913" y="3687763"/>
            <a:ext cx="2957512" cy="5159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marL="231775" indent="-231775">
              <a:buFontTx/>
              <a:buChar char="•"/>
            </a:pPr>
            <a:r>
              <a:rPr lang="en-US" sz="2800" dirty="0"/>
              <a:t>New raw material</a:t>
            </a:r>
          </a:p>
        </p:txBody>
      </p:sp>
      <p:sp>
        <p:nvSpPr>
          <p:cNvPr id="163867" name="Rectangle 27"/>
          <p:cNvSpPr>
            <a:spLocks noChangeArrowheads="1"/>
          </p:cNvSpPr>
          <p:nvPr/>
        </p:nvSpPr>
        <p:spPr bwMode="auto">
          <a:xfrm>
            <a:off x="4887913" y="4635500"/>
            <a:ext cx="3603552" cy="122854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marL="231775" indent="-231775">
              <a:buFontTx/>
              <a:buChar char="•"/>
            </a:pPr>
            <a:endParaRPr lang="en-US" sz="2800" dirty="0" smtClean="0"/>
          </a:p>
          <a:p>
            <a:pPr marL="231775" indent="-231775">
              <a:buFontTx/>
              <a:buChar char="•"/>
            </a:pPr>
            <a:r>
              <a:rPr lang="en-US" sz="2800" dirty="0" smtClean="0"/>
              <a:t>Backward integration </a:t>
            </a:r>
          </a:p>
          <a:p>
            <a:pPr marL="231775" indent="-231775">
              <a:buFontTx/>
              <a:buChar char="•"/>
            </a:pPr>
            <a:r>
              <a:rPr lang="en-US" sz="1800" dirty="0" smtClean="0"/>
              <a:t>(purchase of suppliers)</a:t>
            </a:r>
            <a:endParaRPr lang="en-US" sz="1800" dirty="0"/>
          </a:p>
        </p:txBody>
      </p:sp>
      <p:sp>
        <p:nvSpPr>
          <p:cNvPr id="163868" name="Rectangle 28"/>
          <p:cNvSpPr>
            <a:spLocks noChangeArrowheads="1"/>
          </p:cNvSpPr>
          <p:nvPr/>
        </p:nvSpPr>
        <p:spPr bwMode="auto">
          <a:xfrm>
            <a:off x="4887913" y="4162425"/>
            <a:ext cx="4429099" cy="113620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marL="231775" indent="-231775">
              <a:buFontTx/>
              <a:buChar char="•"/>
            </a:pPr>
            <a:r>
              <a:rPr lang="en-US" sz="2800" dirty="0"/>
              <a:t>Forward </a:t>
            </a:r>
            <a:r>
              <a:rPr lang="en-US" sz="2800" dirty="0" smtClean="0"/>
              <a:t>integration </a:t>
            </a:r>
          </a:p>
          <a:p>
            <a:pPr marL="231775" indent="-231775">
              <a:buFontTx/>
              <a:buChar char="•"/>
            </a:pPr>
            <a:r>
              <a:rPr lang="en-US" sz="2000" dirty="0" smtClean="0"/>
              <a:t>(</a:t>
            </a:r>
            <a:r>
              <a:rPr lang="en-CA" sz="2000" dirty="0"/>
              <a:t>farmer sells his/her crops </a:t>
            </a:r>
            <a:r>
              <a:rPr lang="en-CA" sz="2000" dirty="0" smtClean="0"/>
              <a:t>at </a:t>
            </a:r>
          </a:p>
          <a:p>
            <a:pPr marL="231775" indent="-231775">
              <a:buFontTx/>
              <a:buChar char="•"/>
            </a:pPr>
            <a:r>
              <a:rPr lang="en-CA" sz="2000" dirty="0" smtClean="0"/>
              <a:t>the </a:t>
            </a:r>
            <a:r>
              <a:rPr lang="en-CA" sz="2000" dirty="0"/>
              <a:t>local </a:t>
            </a:r>
            <a:r>
              <a:rPr lang="en-CA" sz="2000" dirty="0" smtClean="0"/>
              <a:t>market) control of distributers</a:t>
            </a:r>
            <a:endParaRPr lang="en-US" sz="2000" dirty="0"/>
          </a:p>
        </p:txBody>
      </p:sp>
      <p:sp>
        <p:nvSpPr>
          <p:cNvPr id="163869" name="Rectangle 29"/>
          <p:cNvSpPr>
            <a:spLocks noChangeArrowheads="1"/>
          </p:cNvSpPr>
          <p:nvPr/>
        </p:nvSpPr>
        <p:spPr bwMode="auto">
          <a:xfrm>
            <a:off x="4889500" y="5587043"/>
            <a:ext cx="4060862" cy="125316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square" lIns="90488" tIns="44450" rIns="90488" bIns="44450">
            <a:spAutoFit/>
          </a:bodyPr>
          <a:lstStyle/>
          <a:p>
            <a:pPr marL="231775" indent="-231775">
              <a:lnSpc>
                <a:spcPct val="90000"/>
              </a:lnSpc>
              <a:buFontTx/>
              <a:buChar char="•"/>
            </a:pPr>
            <a:endParaRPr lang="en-US" sz="2800" dirty="0" smtClean="0"/>
          </a:p>
          <a:p>
            <a:pPr marL="231775" indent="-231775">
              <a:lnSpc>
                <a:spcPct val="90000"/>
              </a:lnSpc>
              <a:buFontTx/>
              <a:buChar char="•"/>
            </a:pPr>
            <a:r>
              <a:rPr lang="en-US" sz="2800" dirty="0" smtClean="0"/>
              <a:t>Change location relative </a:t>
            </a:r>
            <a:r>
              <a:rPr lang="en-US" sz="2800" dirty="0"/>
              <a:t>to suppliers or buyers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p:cTn id="7" dur="500" fill="hold"/>
                                        <p:tgtEl>
                                          <p:spTgt spid="163844"/>
                                        </p:tgtEl>
                                        <p:attrNameLst>
                                          <p:attrName>ppt_w</p:attrName>
                                        </p:attrNameLst>
                                      </p:cBhvr>
                                      <p:tavLst>
                                        <p:tav tm="0">
                                          <p:val>
                                            <p:fltVal val="0"/>
                                          </p:val>
                                        </p:tav>
                                        <p:tav tm="100000">
                                          <p:val>
                                            <p:strVal val="#ppt_w"/>
                                          </p:val>
                                        </p:tav>
                                      </p:tavLst>
                                    </p:anim>
                                    <p:anim calcmode="lin" valueType="num">
                                      <p:cBhvr>
                                        <p:cTn id="8" dur="500" fill="hold"/>
                                        <p:tgtEl>
                                          <p:spTgt spid="16384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63845"/>
                                        </p:tgtEl>
                                        <p:attrNameLst>
                                          <p:attrName>style.visibility</p:attrName>
                                        </p:attrNameLst>
                                      </p:cBhvr>
                                      <p:to>
                                        <p:strVal val="visible"/>
                                      </p:to>
                                    </p:set>
                                    <p:animEffect transition="in" filter="barn(outVertical)">
                                      <p:cBhvr>
                                        <p:cTn id="12" dur="500"/>
                                        <p:tgtEl>
                                          <p:spTgt spid="163845"/>
                                        </p:tgtEl>
                                      </p:cBhvr>
                                    </p:animEffect>
                                  </p:childTnLst>
                                </p:cTn>
                              </p:par>
                            </p:childTnLst>
                          </p:cTn>
                        </p:par>
                        <p:par>
                          <p:cTn id="13" fill="hold" nodeType="afterGroup">
                            <p:stCondLst>
                              <p:cond delay="1000"/>
                            </p:stCondLst>
                            <p:childTnLst>
                              <p:par>
                                <p:cTn id="14" presetID="23" presetClass="entr" presetSubtype="528" fill="hold" grpId="0" nodeType="afterEffect">
                                  <p:stCondLst>
                                    <p:cond delay="0"/>
                                  </p:stCondLst>
                                  <p:childTnLst>
                                    <p:set>
                                      <p:cBhvr>
                                        <p:cTn id="15" dur="1" fill="hold">
                                          <p:stCondLst>
                                            <p:cond delay="0"/>
                                          </p:stCondLst>
                                        </p:cTn>
                                        <p:tgtEl>
                                          <p:spTgt spid="163848"/>
                                        </p:tgtEl>
                                        <p:attrNameLst>
                                          <p:attrName>style.visibility</p:attrName>
                                        </p:attrNameLst>
                                      </p:cBhvr>
                                      <p:to>
                                        <p:strVal val="visible"/>
                                      </p:to>
                                    </p:set>
                                    <p:anim calcmode="lin" valueType="num">
                                      <p:cBhvr>
                                        <p:cTn id="16" dur="500" fill="hold"/>
                                        <p:tgtEl>
                                          <p:spTgt spid="163848"/>
                                        </p:tgtEl>
                                        <p:attrNameLst>
                                          <p:attrName>ppt_w</p:attrName>
                                        </p:attrNameLst>
                                      </p:cBhvr>
                                      <p:tavLst>
                                        <p:tav tm="0">
                                          <p:val>
                                            <p:fltVal val="0"/>
                                          </p:val>
                                        </p:tav>
                                        <p:tav tm="100000">
                                          <p:val>
                                            <p:strVal val="#ppt_w"/>
                                          </p:val>
                                        </p:tav>
                                      </p:tavLst>
                                    </p:anim>
                                    <p:anim calcmode="lin" valueType="num">
                                      <p:cBhvr>
                                        <p:cTn id="17" dur="500" fill="hold"/>
                                        <p:tgtEl>
                                          <p:spTgt spid="163848"/>
                                        </p:tgtEl>
                                        <p:attrNameLst>
                                          <p:attrName>ppt_h</p:attrName>
                                        </p:attrNameLst>
                                      </p:cBhvr>
                                      <p:tavLst>
                                        <p:tav tm="0">
                                          <p:val>
                                            <p:fltVal val="0"/>
                                          </p:val>
                                        </p:tav>
                                        <p:tav tm="100000">
                                          <p:val>
                                            <p:strVal val="#ppt_h"/>
                                          </p:val>
                                        </p:tav>
                                      </p:tavLst>
                                    </p:anim>
                                    <p:anim calcmode="lin" valueType="num">
                                      <p:cBhvr>
                                        <p:cTn id="18" dur="500" fill="hold"/>
                                        <p:tgtEl>
                                          <p:spTgt spid="163848"/>
                                        </p:tgtEl>
                                        <p:attrNameLst>
                                          <p:attrName>ppt_x</p:attrName>
                                        </p:attrNameLst>
                                      </p:cBhvr>
                                      <p:tavLst>
                                        <p:tav tm="0">
                                          <p:val>
                                            <p:fltVal val="0.5"/>
                                          </p:val>
                                        </p:tav>
                                        <p:tav tm="100000">
                                          <p:val>
                                            <p:strVal val="#ppt_x"/>
                                          </p:val>
                                        </p:tav>
                                      </p:tavLst>
                                    </p:anim>
                                    <p:anim calcmode="lin" valueType="num">
                                      <p:cBhvr>
                                        <p:cTn id="19" dur="500" fill="hold"/>
                                        <p:tgtEl>
                                          <p:spTgt spid="163848"/>
                                        </p:tgtEl>
                                        <p:attrNameLst>
                                          <p:attrName>ppt_y</p:attrName>
                                        </p:attrNameLst>
                                      </p:cBhvr>
                                      <p:tavLst>
                                        <p:tav tm="0">
                                          <p:val>
                                            <p:fltVal val="0.5"/>
                                          </p:val>
                                        </p:tav>
                                        <p:tav tm="100000">
                                          <p:val>
                                            <p:strVal val="#ppt_y"/>
                                          </p:val>
                                        </p:tav>
                                      </p:tavLst>
                                    </p:anim>
                                  </p:childTnLst>
                                </p:cTn>
                              </p:par>
                            </p:childTnLst>
                          </p:cTn>
                        </p:par>
                        <p:par>
                          <p:cTn id="20" fill="hold" nodeType="afterGroup">
                            <p:stCondLst>
                              <p:cond delay="1500"/>
                            </p:stCondLst>
                            <p:childTnLst>
                              <p:par>
                                <p:cTn id="21" presetID="23" presetClass="entr" presetSubtype="528" fill="hold" grpId="0" nodeType="afterEffect">
                                  <p:stCondLst>
                                    <p:cond delay="0"/>
                                  </p:stCondLst>
                                  <p:childTnLst>
                                    <p:set>
                                      <p:cBhvr>
                                        <p:cTn id="22" dur="1" fill="hold">
                                          <p:stCondLst>
                                            <p:cond delay="0"/>
                                          </p:stCondLst>
                                        </p:cTn>
                                        <p:tgtEl>
                                          <p:spTgt spid="163849"/>
                                        </p:tgtEl>
                                        <p:attrNameLst>
                                          <p:attrName>style.visibility</p:attrName>
                                        </p:attrNameLst>
                                      </p:cBhvr>
                                      <p:to>
                                        <p:strVal val="visible"/>
                                      </p:to>
                                    </p:set>
                                    <p:anim calcmode="lin" valueType="num">
                                      <p:cBhvr>
                                        <p:cTn id="23" dur="500" fill="hold"/>
                                        <p:tgtEl>
                                          <p:spTgt spid="163849"/>
                                        </p:tgtEl>
                                        <p:attrNameLst>
                                          <p:attrName>ppt_w</p:attrName>
                                        </p:attrNameLst>
                                      </p:cBhvr>
                                      <p:tavLst>
                                        <p:tav tm="0">
                                          <p:val>
                                            <p:fltVal val="0"/>
                                          </p:val>
                                        </p:tav>
                                        <p:tav tm="100000">
                                          <p:val>
                                            <p:strVal val="#ppt_w"/>
                                          </p:val>
                                        </p:tav>
                                      </p:tavLst>
                                    </p:anim>
                                    <p:anim calcmode="lin" valueType="num">
                                      <p:cBhvr>
                                        <p:cTn id="24" dur="500" fill="hold"/>
                                        <p:tgtEl>
                                          <p:spTgt spid="163849"/>
                                        </p:tgtEl>
                                        <p:attrNameLst>
                                          <p:attrName>ppt_h</p:attrName>
                                        </p:attrNameLst>
                                      </p:cBhvr>
                                      <p:tavLst>
                                        <p:tav tm="0">
                                          <p:val>
                                            <p:fltVal val="0"/>
                                          </p:val>
                                        </p:tav>
                                        <p:tav tm="100000">
                                          <p:val>
                                            <p:strVal val="#ppt_h"/>
                                          </p:val>
                                        </p:tav>
                                      </p:tavLst>
                                    </p:anim>
                                    <p:anim calcmode="lin" valueType="num">
                                      <p:cBhvr>
                                        <p:cTn id="25" dur="500" fill="hold"/>
                                        <p:tgtEl>
                                          <p:spTgt spid="163849"/>
                                        </p:tgtEl>
                                        <p:attrNameLst>
                                          <p:attrName>ppt_x</p:attrName>
                                        </p:attrNameLst>
                                      </p:cBhvr>
                                      <p:tavLst>
                                        <p:tav tm="0">
                                          <p:val>
                                            <p:fltVal val="0.5"/>
                                          </p:val>
                                        </p:tav>
                                        <p:tav tm="100000">
                                          <p:val>
                                            <p:strVal val="#ppt_x"/>
                                          </p:val>
                                        </p:tav>
                                      </p:tavLst>
                                    </p:anim>
                                    <p:anim calcmode="lin" valueType="num">
                                      <p:cBhvr>
                                        <p:cTn id="26" dur="500" fill="hold"/>
                                        <p:tgtEl>
                                          <p:spTgt spid="163849"/>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850"/>
                                        </p:tgtEl>
                                        <p:attrNameLst>
                                          <p:attrName>style.visibility</p:attrName>
                                        </p:attrNameLst>
                                      </p:cBhvr>
                                      <p:to>
                                        <p:strVal val="visible"/>
                                      </p:to>
                                    </p:set>
                                  </p:childTnLst>
                                </p:cTn>
                              </p:par>
                            </p:childTnLst>
                          </p:cTn>
                        </p:par>
                        <p:par>
                          <p:cTn id="31" fill="hold" nodeType="afterGroup">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163852"/>
                                        </p:tgtEl>
                                        <p:attrNameLst>
                                          <p:attrName>style.visibility</p:attrName>
                                        </p:attrNameLst>
                                      </p:cBhvr>
                                      <p:to>
                                        <p:strVal val="visible"/>
                                      </p:to>
                                    </p:set>
                                    <p:animEffect transition="in" filter="strips(downRight)">
                                      <p:cBhvr>
                                        <p:cTn id="34" dur="500"/>
                                        <p:tgtEl>
                                          <p:spTgt spid="1638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3851"/>
                                        </p:tgtEl>
                                        <p:attrNameLst>
                                          <p:attrName>style.visibility</p:attrName>
                                        </p:attrNameLst>
                                      </p:cBhvr>
                                      <p:to>
                                        <p:strVal val="visible"/>
                                      </p:to>
                                    </p:set>
                                  </p:childTnLst>
                                </p:cTn>
                              </p:par>
                            </p:childTnLst>
                          </p:cTn>
                        </p:par>
                        <p:par>
                          <p:cTn id="39" fill="hold" nodeType="afterGroup">
                            <p:stCondLst>
                              <p:cond delay="500"/>
                            </p:stCondLst>
                            <p:childTnLst>
                              <p:par>
                                <p:cTn id="40" presetID="18" presetClass="entr" presetSubtype="12" fill="hold" grpId="0" nodeType="afterEffect">
                                  <p:stCondLst>
                                    <p:cond delay="0"/>
                                  </p:stCondLst>
                                  <p:childTnLst>
                                    <p:set>
                                      <p:cBhvr>
                                        <p:cTn id="41" dur="1" fill="hold">
                                          <p:stCondLst>
                                            <p:cond delay="0"/>
                                          </p:stCondLst>
                                        </p:cTn>
                                        <p:tgtEl>
                                          <p:spTgt spid="163853"/>
                                        </p:tgtEl>
                                        <p:attrNameLst>
                                          <p:attrName>style.visibility</p:attrName>
                                        </p:attrNameLst>
                                      </p:cBhvr>
                                      <p:to>
                                        <p:strVal val="visible"/>
                                      </p:to>
                                    </p:set>
                                    <p:animEffect transition="in" filter="strips(downLeft)">
                                      <p:cBhvr>
                                        <p:cTn id="42" dur="500"/>
                                        <p:tgtEl>
                                          <p:spTgt spid="1638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528" fill="hold" grpId="0" nodeType="clickEffect">
                                  <p:stCondLst>
                                    <p:cond delay="0"/>
                                  </p:stCondLst>
                                  <p:childTnLst>
                                    <p:set>
                                      <p:cBhvr>
                                        <p:cTn id="46" dur="1" fill="hold">
                                          <p:stCondLst>
                                            <p:cond delay="0"/>
                                          </p:stCondLst>
                                        </p:cTn>
                                        <p:tgtEl>
                                          <p:spTgt spid="163855"/>
                                        </p:tgtEl>
                                        <p:attrNameLst>
                                          <p:attrName>style.visibility</p:attrName>
                                        </p:attrNameLst>
                                      </p:cBhvr>
                                      <p:to>
                                        <p:strVal val="visible"/>
                                      </p:to>
                                    </p:set>
                                    <p:anim calcmode="lin" valueType="num">
                                      <p:cBhvr>
                                        <p:cTn id="47" dur="500" fill="hold"/>
                                        <p:tgtEl>
                                          <p:spTgt spid="163855"/>
                                        </p:tgtEl>
                                        <p:attrNameLst>
                                          <p:attrName>ppt_w</p:attrName>
                                        </p:attrNameLst>
                                      </p:cBhvr>
                                      <p:tavLst>
                                        <p:tav tm="0">
                                          <p:val>
                                            <p:fltVal val="0"/>
                                          </p:val>
                                        </p:tav>
                                        <p:tav tm="100000">
                                          <p:val>
                                            <p:strVal val="#ppt_w"/>
                                          </p:val>
                                        </p:tav>
                                      </p:tavLst>
                                    </p:anim>
                                    <p:anim calcmode="lin" valueType="num">
                                      <p:cBhvr>
                                        <p:cTn id="48" dur="500" fill="hold"/>
                                        <p:tgtEl>
                                          <p:spTgt spid="163855"/>
                                        </p:tgtEl>
                                        <p:attrNameLst>
                                          <p:attrName>ppt_h</p:attrName>
                                        </p:attrNameLst>
                                      </p:cBhvr>
                                      <p:tavLst>
                                        <p:tav tm="0">
                                          <p:val>
                                            <p:fltVal val="0"/>
                                          </p:val>
                                        </p:tav>
                                        <p:tav tm="100000">
                                          <p:val>
                                            <p:strVal val="#ppt_h"/>
                                          </p:val>
                                        </p:tav>
                                      </p:tavLst>
                                    </p:anim>
                                    <p:anim calcmode="lin" valueType="num">
                                      <p:cBhvr>
                                        <p:cTn id="49" dur="500" fill="hold"/>
                                        <p:tgtEl>
                                          <p:spTgt spid="163855"/>
                                        </p:tgtEl>
                                        <p:attrNameLst>
                                          <p:attrName>ppt_x</p:attrName>
                                        </p:attrNameLst>
                                      </p:cBhvr>
                                      <p:tavLst>
                                        <p:tav tm="0">
                                          <p:val>
                                            <p:fltVal val="0.5"/>
                                          </p:val>
                                        </p:tav>
                                        <p:tav tm="100000">
                                          <p:val>
                                            <p:strVal val="#ppt_x"/>
                                          </p:val>
                                        </p:tav>
                                      </p:tavLst>
                                    </p:anim>
                                    <p:anim calcmode="lin" valueType="num">
                                      <p:cBhvr>
                                        <p:cTn id="50" dur="500" fill="hold"/>
                                        <p:tgtEl>
                                          <p:spTgt spid="163855"/>
                                        </p:tgtEl>
                                        <p:attrNameLst>
                                          <p:attrName>ppt_y</p:attrName>
                                        </p:attrNameLst>
                                      </p:cBhvr>
                                      <p:tavLst>
                                        <p:tav tm="0">
                                          <p:val>
                                            <p:fltVal val="0.5"/>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528" fill="hold" grpId="0" nodeType="clickEffect">
                                  <p:stCondLst>
                                    <p:cond delay="0"/>
                                  </p:stCondLst>
                                  <p:childTnLst>
                                    <p:set>
                                      <p:cBhvr>
                                        <p:cTn id="54" dur="1" fill="hold">
                                          <p:stCondLst>
                                            <p:cond delay="0"/>
                                          </p:stCondLst>
                                        </p:cTn>
                                        <p:tgtEl>
                                          <p:spTgt spid="163856"/>
                                        </p:tgtEl>
                                        <p:attrNameLst>
                                          <p:attrName>style.visibility</p:attrName>
                                        </p:attrNameLst>
                                      </p:cBhvr>
                                      <p:to>
                                        <p:strVal val="visible"/>
                                      </p:to>
                                    </p:set>
                                    <p:anim calcmode="lin" valueType="num">
                                      <p:cBhvr>
                                        <p:cTn id="55" dur="500" fill="hold"/>
                                        <p:tgtEl>
                                          <p:spTgt spid="163856"/>
                                        </p:tgtEl>
                                        <p:attrNameLst>
                                          <p:attrName>ppt_w</p:attrName>
                                        </p:attrNameLst>
                                      </p:cBhvr>
                                      <p:tavLst>
                                        <p:tav tm="0">
                                          <p:val>
                                            <p:fltVal val="0"/>
                                          </p:val>
                                        </p:tav>
                                        <p:tav tm="100000">
                                          <p:val>
                                            <p:strVal val="#ppt_w"/>
                                          </p:val>
                                        </p:tav>
                                      </p:tavLst>
                                    </p:anim>
                                    <p:anim calcmode="lin" valueType="num">
                                      <p:cBhvr>
                                        <p:cTn id="56" dur="500" fill="hold"/>
                                        <p:tgtEl>
                                          <p:spTgt spid="163856"/>
                                        </p:tgtEl>
                                        <p:attrNameLst>
                                          <p:attrName>ppt_h</p:attrName>
                                        </p:attrNameLst>
                                      </p:cBhvr>
                                      <p:tavLst>
                                        <p:tav tm="0">
                                          <p:val>
                                            <p:fltVal val="0"/>
                                          </p:val>
                                        </p:tav>
                                        <p:tav tm="100000">
                                          <p:val>
                                            <p:strVal val="#ppt_h"/>
                                          </p:val>
                                        </p:tav>
                                      </p:tavLst>
                                    </p:anim>
                                    <p:anim calcmode="lin" valueType="num">
                                      <p:cBhvr>
                                        <p:cTn id="57" dur="500" fill="hold"/>
                                        <p:tgtEl>
                                          <p:spTgt spid="163856"/>
                                        </p:tgtEl>
                                        <p:attrNameLst>
                                          <p:attrName>ppt_x</p:attrName>
                                        </p:attrNameLst>
                                      </p:cBhvr>
                                      <p:tavLst>
                                        <p:tav tm="0">
                                          <p:val>
                                            <p:fltVal val="0.5"/>
                                          </p:val>
                                        </p:tav>
                                        <p:tav tm="100000">
                                          <p:val>
                                            <p:strVal val="#ppt_x"/>
                                          </p:val>
                                        </p:tav>
                                      </p:tavLst>
                                    </p:anim>
                                    <p:anim calcmode="lin" valueType="num">
                                      <p:cBhvr>
                                        <p:cTn id="58" dur="500" fill="hold"/>
                                        <p:tgtEl>
                                          <p:spTgt spid="163856"/>
                                        </p:tgtEl>
                                        <p:attrNameLst>
                                          <p:attrName>ppt_y</p:attrName>
                                        </p:attrNameLst>
                                      </p:cBhvr>
                                      <p:tavLst>
                                        <p:tav tm="0">
                                          <p:val>
                                            <p:fltVal val="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grpId="0" nodeType="clickEffect">
                                  <p:stCondLst>
                                    <p:cond delay="0"/>
                                  </p:stCondLst>
                                  <p:childTnLst>
                                    <p:set>
                                      <p:cBhvr>
                                        <p:cTn id="62" dur="1" fill="hold">
                                          <p:stCondLst>
                                            <p:cond delay="0"/>
                                          </p:stCondLst>
                                        </p:cTn>
                                        <p:tgtEl>
                                          <p:spTgt spid="163857"/>
                                        </p:tgtEl>
                                        <p:attrNameLst>
                                          <p:attrName>style.visibility</p:attrName>
                                        </p:attrNameLst>
                                      </p:cBhvr>
                                      <p:to>
                                        <p:strVal val="visible"/>
                                      </p:to>
                                    </p:set>
                                    <p:anim calcmode="lin" valueType="num">
                                      <p:cBhvr>
                                        <p:cTn id="63" dur="500" fill="hold"/>
                                        <p:tgtEl>
                                          <p:spTgt spid="163857"/>
                                        </p:tgtEl>
                                        <p:attrNameLst>
                                          <p:attrName>ppt_w</p:attrName>
                                        </p:attrNameLst>
                                      </p:cBhvr>
                                      <p:tavLst>
                                        <p:tav tm="0">
                                          <p:val>
                                            <p:fltVal val="0"/>
                                          </p:val>
                                        </p:tav>
                                        <p:tav tm="100000">
                                          <p:val>
                                            <p:strVal val="#ppt_w"/>
                                          </p:val>
                                        </p:tav>
                                      </p:tavLst>
                                    </p:anim>
                                    <p:anim calcmode="lin" valueType="num">
                                      <p:cBhvr>
                                        <p:cTn id="64" dur="500" fill="hold"/>
                                        <p:tgtEl>
                                          <p:spTgt spid="163857"/>
                                        </p:tgtEl>
                                        <p:attrNameLst>
                                          <p:attrName>ppt_h</p:attrName>
                                        </p:attrNameLst>
                                      </p:cBhvr>
                                      <p:tavLst>
                                        <p:tav tm="0">
                                          <p:val>
                                            <p:fltVal val="0"/>
                                          </p:val>
                                        </p:tav>
                                        <p:tav tm="100000">
                                          <p:val>
                                            <p:strVal val="#ppt_h"/>
                                          </p:val>
                                        </p:tav>
                                      </p:tavLst>
                                    </p:anim>
                                    <p:anim calcmode="lin" valueType="num">
                                      <p:cBhvr>
                                        <p:cTn id="65" dur="500" fill="hold"/>
                                        <p:tgtEl>
                                          <p:spTgt spid="163857"/>
                                        </p:tgtEl>
                                        <p:attrNameLst>
                                          <p:attrName>ppt_x</p:attrName>
                                        </p:attrNameLst>
                                      </p:cBhvr>
                                      <p:tavLst>
                                        <p:tav tm="0">
                                          <p:val>
                                            <p:fltVal val="0.5"/>
                                          </p:val>
                                        </p:tav>
                                        <p:tav tm="100000">
                                          <p:val>
                                            <p:strVal val="#ppt_x"/>
                                          </p:val>
                                        </p:tav>
                                      </p:tavLst>
                                    </p:anim>
                                    <p:anim calcmode="lin" valueType="num">
                                      <p:cBhvr>
                                        <p:cTn id="66" dur="500" fill="hold"/>
                                        <p:tgtEl>
                                          <p:spTgt spid="163857"/>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528" fill="hold" grpId="0" nodeType="clickEffect">
                                  <p:stCondLst>
                                    <p:cond delay="0"/>
                                  </p:stCondLst>
                                  <p:childTnLst>
                                    <p:set>
                                      <p:cBhvr>
                                        <p:cTn id="70" dur="1" fill="hold">
                                          <p:stCondLst>
                                            <p:cond delay="0"/>
                                          </p:stCondLst>
                                        </p:cTn>
                                        <p:tgtEl>
                                          <p:spTgt spid="163859"/>
                                        </p:tgtEl>
                                        <p:attrNameLst>
                                          <p:attrName>style.visibility</p:attrName>
                                        </p:attrNameLst>
                                      </p:cBhvr>
                                      <p:to>
                                        <p:strVal val="visible"/>
                                      </p:to>
                                    </p:set>
                                    <p:anim calcmode="lin" valueType="num">
                                      <p:cBhvr>
                                        <p:cTn id="71" dur="500" fill="hold"/>
                                        <p:tgtEl>
                                          <p:spTgt spid="163859"/>
                                        </p:tgtEl>
                                        <p:attrNameLst>
                                          <p:attrName>ppt_w</p:attrName>
                                        </p:attrNameLst>
                                      </p:cBhvr>
                                      <p:tavLst>
                                        <p:tav tm="0">
                                          <p:val>
                                            <p:fltVal val="0"/>
                                          </p:val>
                                        </p:tav>
                                        <p:tav tm="100000">
                                          <p:val>
                                            <p:strVal val="#ppt_w"/>
                                          </p:val>
                                        </p:tav>
                                      </p:tavLst>
                                    </p:anim>
                                    <p:anim calcmode="lin" valueType="num">
                                      <p:cBhvr>
                                        <p:cTn id="72" dur="500" fill="hold"/>
                                        <p:tgtEl>
                                          <p:spTgt spid="163859"/>
                                        </p:tgtEl>
                                        <p:attrNameLst>
                                          <p:attrName>ppt_h</p:attrName>
                                        </p:attrNameLst>
                                      </p:cBhvr>
                                      <p:tavLst>
                                        <p:tav tm="0">
                                          <p:val>
                                            <p:fltVal val="0"/>
                                          </p:val>
                                        </p:tav>
                                        <p:tav tm="100000">
                                          <p:val>
                                            <p:strVal val="#ppt_h"/>
                                          </p:val>
                                        </p:tav>
                                      </p:tavLst>
                                    </p:anim>
                                    <p:anim calcmode="lin" valueType="num">
                                      <p:cBhvr>
                                        <p:cTn id="73" dur="500" fill="hold"/>
                                        <p:tgtEl>
                                          <p:spTgt spid="163859"/>
                                        </p:tgtEl>
                                        <p:attrNameLst>
                                          <p:attrName>ppt_x</p:attrName>
                                        </p:attrNameLst>
                                      </p:cBhvr>
                                      <p:tavLst>
                                        <p:tav tm="0">
                                          <p:val>
                                            <p:fltVal val="0.5"/>
                                          </p:val>
                                        </p:tav>
                                        <p:tav tm="100000">
                                          <p:val>
                                            <p:strVal val="#ppt_x"/>
                                          </p:val>
                                        </p:tav>
                                      </p:tavLst>
                                    </p:anim>
                                    <p:anim calcmode="lin" valueType="num">
                                      <p:cBhvr>
                                        <p:cTn id="74" dur="500" fill="hold"/>
                                        <p:tgtEl>
                                          <p:spTgt spid="163859"/>
                                        </p:tgtEl>
                                        <p:attrNameLst>
                                          <p:attrName>ppt_y</p:attrName>
                                        </p:attrNameLst>
                                      </p:cBhvr>
                                      <p:tavLst>
                                        <p:tav tm="0">
                                          <p:val>
                                            <p:fltVal val="0.5"/>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528" fill="hold" grpId="0" nodeType="clickEffect">
                                  <p:stCondLst>
                                    <p:cond delay="0"/>
                                  </p:stCondLst>
                                  <p:childTnLst>
                                    <p:set>
                                      <p:cBhvr>
                                        <p:cTn id="78" dur="1" fill="hold">
                                          <p:stCondLst>
                                            <p:cond delay="0"/>
                                          </p:stCondLst>
                                        </p:cTn>
                                        <p:tgtEl>
                                          <p:spTgt spid="163858"/>
                                        </p:tgtEl>
                                        <p:attrNameLst>
                                          <p:attrName>style.visibility</p:attrName>
                                        </p:attrNameLst>
                                      </p:cBhvr>
                                      <p:to>
                                        <p:strVal val="visible"/>
                                      </p:to>
                                    </p:set>
                                    <p:anim calcmode="lin" valueType="num">
                                      <p:cBhvr>
                                        <p:cTn id="79" dur="500" fill="hold"/>
                                        <p:tgtEl>
                                          <p:spTgt spid="163858"/>
                                        </p:tgtEl>
                                        <p:attrNameLst>
                                          <p:attrName>ppt_w</p:attrName>
                                        </p:attrNameLst>
                                      </p:cBhvr>
                                      <p:tavLst>
                                        <p:tav tm="0">
                                          <p:val>
                                            <p:fltVal val="0"/>
                                          </p:val>
                                        </p:tav>
                                        <p:tav tm="100000">
                                          <p:val>
                                            <p:strVal val="#ppt_w"/>
                                          </p:val>
                                        </p:tav>
                                      </p:tavLst>
                                    </p:anim>
                                    <p:anim calcmode="lin" valueType="num">
                                      <p:cBhvr>
                                        <p:cTn id="80" dur="500" fill="hold"/>
                                        <p:tgtEl>
                                          <p:spTgt spid="163858"/>
                                        </p:tgtEl>
                                        <p:attrNameLst>
                                          <p:attrName>ppt_h</p:attrName>
                                        </p:attrNameLst>
                                      </p:cBhvr>
                                      <p:tavLst>
                                        <p:tav tm="0">
                                          <p:val>
                                            <p:fltVal val="0"/>
                                          </p:val>
                                        </p:tav>
                                        <p:tav tm="100000">
                                          <p:val>
                                            <p:strVal val="#ppt_h"/>
                                          </p:val>
                                        </p:tav>
                                      </p:tavLst>
                                    </p:anim>
                                    <p:anim calcmode="lin" valueType="num">
                                      <p:cBhvr>
                                        <p:cTn id="81" dur="500" fill="hold"/>
                                        <p:tgtEl>
                                          <p:spTgt spid="163858"/>
                                        </p:tgtEl>
                                        <p:attrNameLst>
                                          <p:attrName>ppt_x</p:attrName>
                                        </p:attrNameLst>
                                      </p:cBhvr>
                                      <p:tavLst>
                                        <p:tav tm="0">
                                          <p:val>
                                            <p:fltVal val="0.5"/>
                                          </p:val>
                                        </p:tav>
                                        <p:tav tm="100000">
                                          <p:val>
                                            <p:strVal val="#ppt_x"/>
                                          </p:val>
                                        </p:tav>
                                      </p:tavLst>
                                    </p:anim>
                                    <p:anim calcmode="lin" valueType="num">
                                      <p:cBhvr>
                                        <p:cTn id="82" dur="500" fill="hold"/>
                                        <p:tgtEl>
                                          <p:spTgt spid="163858"/>
                                        </p:tgtEl>
                                        <p:attrNameLst>
                                          <p:attrName>ppt_y</p:attrName>
                                        </p:attrNameLst>
                                      </p:cBhvr>
                                      <p:tavLst>
                                        <p:tav tm="0">
                                          <p:val>
                                            <p:fltVal val="0.5"/>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528" fill="hold" grpId="0" nodeType="clickEffect">
                                  <p:stCondLst>
                                    <p:cond delay="0"/>
                                  </p:stCondLst>
                                  <p:childTnLst>
                                    <p:set>
                                      <p:cBhvr>
                                        <p:cTn id="86" dur="1" fill="hold">
                                          <p:stCondLst>
                                            <p:cond delay="0"/>
                                          </p:stCondLst>
                                        </p:cTn>
                                        <p:tgtEl>
                                          <p:spTgt spid="163866"/>
                                        </p:tgtEl>
                                        <p:attrNameLst>
                                          <p:attrName>style.visibility</p:attrName>
                                        </p:attrNameLst>
                                      </p:cBhvr>
                                      <p:to>
                                        <p:strVal val="visible"/>
                                      </p:to>
                                    </p:set>
                                    <p:anim calcmode="lin" valueType="num">
                                      <p:cBhvr>
                                        <p:cTn id="87" dur="500" fill="hold"/>
                                        <p:tgtEl>
                                          <p:spTgt spid="163866"/>
                                        </p:tgtEl>
                                        <p:attrNameLst>
                                          <p:attrName>ppt_w</p:attrName>
                                        </p:attrNameLst>
                                      </p:cBhvr>
                                      <p:tavLst>
                                        <p:tav tm="0">
                                          <p:val>
                                            <p:fltVal val="0"/>
                                          </p:val>
                                        </p:tav>
                                        <p:tav tm="100000">
                                          <p:val>
                                            <p:strVal val="#ppt_w"/>
                                          </p:val>
                                        </p:tav>
                                      </p:tavLst>
                                    </p:anim>
                                    <p:anim calcmode="lin" valueType="num">
                                      <p:cBhvr>
                                        <p:cTn id="88" dur="500" fill="hold"/>
                                        <p:tgtEl>
                                          <p:spTgt spid="163866"/>
                                        </p:tgtEl>
                                        <p:attrNameLst>
                                          <p:attrName>ppt_h</p:attrName>
                                        </p:attrNameLst>
                                      </p:cBhvr>
                                      <p:tavLst>
                                        <p:tav tm="0">
                                          <p:val>
                                            <p:fltVal val="0"/>
                                          </p:val>
                                        </p:tav>
                                        <p:tav tm="100000">
                                          <p:val>
                                            <p:strVal val="#ppt_h"/>
                                          </p:val>
                                        </p:tav>
                                      </p:tavLst>
                                    </p:anim>
                                    <p:anim calcmode="lin" valueType="num">
                                      <p:cBhvr>
                                        <p:cTn id="89" dur="500" fill="hold"/>
                                        <p:tgtEl>
                                          <p:spTgt spid="163866"/>
                                        </p:tgtEl>
                                        <p:attrNameLst>
                                          <p:attrName>ppt_x</p:attrName>
                                        </p:attrNameLst>
                                      </p:cBhvr>
                                      <p:tavLst>
                                        <p:tav tm="0">
                                          <p:val>
                                            <p:fltVal val="0.5"/>
                                          </p:val>
                                        </p:tav>
                                        <p:tav tm="100000">
                                          <p:val>
                                            <p:strVal val="#ppt_x"/>
                                          </p:val>
                                        </p:tav>
                                      </p:tavLst>
                                    </p:anim>
                                    <p:anim calcmode="lin" valueType="num">
                                      <p:cBhvr>
                                        <p:cTn id="90" dur="500" fill="hold"/>
                                        <p:tgtEl>
                                          <p:spTgt spid="163866"/>
                                        </p:tgtEl>
                                        <p:attrNameLst>
                                          <p:attrName>ppt_y</p:attrName>
                                        </p:attrNameLst>
                                      </p:cBhvr>
                                      <p:tavLst>
                                        <p:tav tm="0">
                                          <p:val>
                                            <p:fltVal val="0.5"/>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3" presetClass="entr" presetSubtype="528" fill="hold" grpId="0" nodeType="clickEffect">
                                  <p:stCondLst>
                                    <p:cond delay="0"/>
                                  </p:stCondLst>
                                  <p:childTnLst>
                                    <p:set>
                                      <p:cBhvr>
                                        <p:cTn id="94" dur="1" fill="hold">
                                          <p:stCondLst>
                                            <p:cond delay="0"/>
                                          </p:stCondLst>
                                        </p:cTn>
                                        <p:tgtEl>
                                          <p:spTgt spid="163868"/>
                                        </p:tgtEl>
                                        <p:attrNameLst>
                                          <p:attrName>style.visibility</p:attrName>
                                        </p:attrNameLst>
                                      </p:cBhvr>
                                      <p:to>
                                        <p:strVal val="visible"/>
                                      </p:to>
                                    </p:set>
                                    <p:anim calcmode="lin" valueType="num">
                                      <p:cBhvr>
                                        <p:cTn id="95" dur="500" fill="hold"/>
                                        <p:tgtEl>
                                          <p:spTgt spid="163868"/>
                                        </p:tgtEl>
                                        <p:attrNameLst>
                                          <p:attrName>ppt_w</p:attrName>
                                        </p:attrNameLst>
                                      </p:cBhvr>
                                      <p:tavLst>
                                        <p:tav tm="0">
                                          <p:val>
                                            <p:fltVal val="0"/>
                                          </p:val>
                                        </p:tav>
                                        <p:tav tm="100000">
                                          <p:val>
                                            <p:strVal val="#ppt_w"/>
                                          </p:val>
                                        </p:tav>
                                      </p:tavLst>
                                    </p:anim>
                                    <p:anim calcmode="lin" valueType="num">
                                      <p:cBhvr>
                                        <p:cTn id="96" dur="500" fill="hold"/>
                                        <p:tgtEl>
                                          <p:spTgt spid="163868"/>
                                        </p:tgtEl>
                                        <p:attrNameLst>
                                          <p:attrName>ppt_h</p:attrName>
                                        </p:attrNameLst>
                                      </p:cBhvr>
                                      <p:tavLst>
                                        <p:tav tm="0">
                                          <p:val>
                                            <p:fltVal val="0"/>
                                          </p:val>
                                        </p:tav>
                                        <p:tav tm="100000">
                                          <p:val>
                                            <p:strVal val="#ppt_h"/>
                                          </p:val>
                                        </p:tav>
                                      </p:tavLst>
                                    </p:anim>
                                    <p:anim calcmode="lin" valueType="num">
                                      <p:cBhvr>
                                        <p:cTn id="97" dur="500" fill="hold"/>
                                        <p:tgtEl>
                                          <p:spTgt spid="163868"/>
                                        </p:tgtEl>
                                        <p:attrNameLst>
                                          <p:attrName>ppt_x</p:attrName>
                                        </p:attrNameLst>
                                      </p:cBhvr>
                                      <p:tavLst>
                                        <p:tav tm="0">
                                          <p:val>
                                            <p:fltVal val="0.5"/>
                                          </p:val>
                                        </p:tav>
                                        <p:tav tm="100000">
                                          <p:val>
                                            <p:strVal val="#ppt_x"/>
                                          </p:val>
                                        </p:tav>
                                      </p:tavLst>
                                    </p:anim>
                                    <p:anim calcmode="lin" valueType="num">
                                      <p:cBhvr>
                                        <p:cTn id="98" dur="500" fill="hold"/>
                                        <p:tgtEl>
                                          <p:spTgt spid="163868"/>
                                        </p:tgtEl>
                                        <p:attrNameLst>
                                          <p:attrName>ppt_y</p:attrName>
                                        </p:attrNameLst>
                                      </p:cBhvr>
                                      <p:tavLst>
                                        <p:tav tm="0">
                                          <p:val>
                                            <p:fltVal val="0.5"/>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528" fill="hold" grpId="0" nodeType="clickEffect">
                                  <p:stCondLst>
                                    <p:cond delay="0"/>
                                  </p:stCondLst>
                                  <p:childTnLst>
                                    <p:set>
                                      <p:cBhvr>
                                        <p:cTn id="102" dur="1" fill="hold">
                                          <p:stCondLst>
                                            <p:cond delay="0"/>
                                          </p:stCondLst>
                                        </p:cTn>
                                        <p:tgtEl>
                                          <p:spTgt spid="163867"/>
                                        </p:tgtEl>
                                        <p:attrNameLst>
                                          <p:attrName>style.visibility</p:attrName>
                                        </p:attrNameLst>
                                      </p:cBhvr>
                                      <p:to>
                                        <p:strVal val="visible"/>
                                      </p:to>
                                    </p:set>
                                    <p:anim calcmode="lin" valueType="num">
                                      <p:cBhvr>
                                        <p:cTn id="103" dur="500" fill="hold"/>
                                        <p:tgtEl>
                                          <p:spTgt spid="163867"/>
                                        </p:tgtEl>
                                        <p:attrNameLst>
                                          <p:attrName>ppt_w</p:attrName>
                                        </p:attrNameLst>
                                      </p:cBhvr>
                                      <p:tavLst>
                                        <p:tav tm="0">
                                          <p:val>
                                            <p:fltVal val="0"/>
                                          </p:val>
                                        </p:tav>
                                        <p:tav tm="100000">
                                          <p:val>
                                            <p:strVal val="#ppt_w"/>
                                          </p:val>
                                        </p:tav>
                                      </p:tavLst>
                                    </p:anim>
                                    <p:anim calcmode="lin" valueType="num">
                                      <p:cBhvr>
                                        <p:cTn id="104" dur="500" fill="hold"/>
                                        <p:tgtEl>
                                          <p:spTgt spid="163867"/>
                                        </p:tgtEl>
                                        <p:attrNameLst>
                                          <p:attrName>ppt_h</p:attrName>
                                        </p:attrNameLst>
                                      </p:cBhvr>
                                      <p:tavLst>
                                        <p:tav tm="0">
                                          <p:val>
                                            <p:fltVal val="0"/>
                                          </p:val>
                                        </p:tav>
                                        <p:tav tm="100000">
                                          <p:val>
                                            <p:strVal val="#ppt_h"/>
                                          </p:val>
                                        </p:tav>
                                      </p:tavLst>
                                    </p:anim>
                                    <p:anim calcmode="lin" valueType="num">
                                      <p:cBhvr>
                                        <p:cTn id="105" dur="500" fill="hold"/>
                                        <p:tgtEl>
                                          <p:spTgt spid="163867"/>
                                        </p:tgtEl>
                                        <p:attrNameLst>
                                          <p:attrName>ppt_x</p:attrName>
                                        </p:attrNameLst>
                                      </p:cBhvr>
                                      <p:tavLst>
                                        <p:tav tm="0">
                                          <p:val>
                                            <p:fltVal val="0.5"/>
                                          </p:val>
                                        </p:tav>
                                        <p:tav tm="100000">
                                          <p:val>
                                            <p:strVal val="#ppt_x"/>
                                          </p:val>
                                        </p:tav>
                                      </p:tavLst>
                                    </p:anim>
                                    <p:anim calcmode="lin" valueType="num">
                                      <p:cBhvr>
                                        <p:cTn id="106" dur="500" fill="hold"/>
                                        <p:tgtEl>
                                          <p:spTgt spid="163867"/>
                                        </p:tgtEl>
                                        <p:attrNameLst>
                                          <p:attrName>ppt_y</p:attrName>
                                        </p:attrNameLst>
                                      </p:cBhvr>
                                      <p:tavLst>
                                        <p:tav tm="0">
                                          <p:val>
                                            <p:fltVal val="0.5"/>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528" fill="hold" grpId="0" nodeType="clickEffect">
                                  <p:stCondLst>
                                    <p:cond delay="0"/>
                                  </p:stCondLst>
                                  <p:childTnLst>
                                    <p:set>
                                      <p:cBhvr>
                                        <p:cTn id="110" dur="1" fill="hold">
                                          <p:stCondLst>
                                            <p:cond delay="0"/>
                                          </p:stCondLst>
                                        </p:cTn>
                                        <p:tgtEl>
                                          <p:spTgt spid="163869"/>
                                        </p:tgtEl>
                                        <p:attrNameLst>
                                          <p:attrName>style.visibility</p:attrName>
                                        </p:attrNameLst>
                                      </p:cBhvr>
                                      <p:to>
                                        <p:strVal val="visible"/>
                                      </p:to>
                                    </p:set>
                                    <p:anim calcmode="lin" valueType="num">
                                      <p:cBhvr>
                                        <p:cTn id="111" dur="500" fill="hold"/>
                                        <p:tgtEl>
                                          <p:spTgt spid="163869"/>
                                        </p:tgtEl>
                                        <p:attrNameLst>
                                          <p:attrName>ppt_w</p:attrName>
                                        </p:attrNameLst>
                                      </p:cBhvr>
                                      <p:tavLst>
                                        <p:tav tm="0">
                                          <p:val>
                                            <p:fltVal val="0"/>
                                          </p:val>
                                        </p:tav>
                                        <p:tav tm="100000">
                                          <p:val>
                                            <p:strVal val="#ppt_w"/>
                                          </p:val>
                                        </p:tav>
                                      </p:tavLst>
                                    </p:anim>
                                    <p:anim calcmode="lin" valueType="num">
                                      <p:cBhvr>
                                        <p:cTn id="112" dur="500" fill="hold"/>
                                        <p:tgtEl>
                                          <p:spTgt spid="163869"/>
                                        </p:tgtEl>
                                        <p:attrNameLst>
                                          <p:attrName>ppt_h</p:attrName>
                                        </p:attrNameLst>
                                      </p:cBhvr>
                                      <p:tavLst>
                                        <p:tav tm="0">
                                          <p:val>
                                            <p:fltVal val="0"/>
                                          </p:val>
                                        </p:tav>
                                        <p:tav tm="100000">
                                          <p:val>
                                            <p:strVal val="#ppt_h"/>
                                          </p:val>
                                        </p:tav>
                                      </p:tavLst>
                                    </p:anim>
                                    <p:anim calcmode="lin" valueType="num">
                                      <p:cBhvr>
                                        <p:cTn id="113" dur="500" fill="hold"/>
                                        <p:tgtEl>
                                          <p:spTgt spid="163869"/>
                                        </p:tgtEl>
                                        <p:attrNameLst>
                                          <p:attrName>ppt_x</p:attrName>
                                        </p:attrNameLst>
                                      </p:cBhvr>
                                      <p:tavLst>
                                        <p:tav tm="0">
                                          <p:val>
                                            <p:fltVal val="0.5"/>
                                          </p:val>
                                        </p:tav>
                                        <p:tav tm="100000">
                                          <p:val>
                                            <p:strVal val="#ppt_x"/>
                                          </p:val>
                                        </p:tav>
                                      </p:tavLst>
                                    </p:anim>
                                    <p:anim calcmode="lin" valueType="num">
                                      <p:cBhvr>
                                        <p:cTn id="114" dur="500" fill="hold"/>
                                        <p:tgtEl>
                                          <p:spTgt spid="16386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nimBg="1"/>
      <p:bldP spid="163845" grpId="0" animBg="1"/>
      <p:bldP spid="163848" grpId="0" autoUpdateAnimBg="0"/>
      <p:bldP spid="163849" grpId="0" autoUpdateAnimBg="0"/>
      <p:bldP spid="163850" grpId="0" autoUpdateAnimBg="0"/>
      <p:bldP spid="163851" grpId="0" autoUpdateAnimBg="0"/>
      <p:bldP spid="163852" grpId="0" animBg="1"/>
      <p:bldP spid="163853" grpId="0" animBg="1"/>
      <p:bldP spid="163855" grpId="0" autoUpdateAnimBg="0"/>
      <p:bldP spid="163856" grpId="0" autoUpdateAnimBg="0"/>
      <p:bldP spid="163857" grpId="0" autoUpdateAnimBg="0"/>
      <p:bldP spid="163858" grpId="0" autoUpdateAnimBg="0"/>
      <p:bldP spid="163859" grpId="0" autoUpdateAnimBg="0"/>
      <p:bldP spid="163866" grpId="0" autoUpdateAnimBg="0"/>
      <p:bldP spid="163867" grpId="0" autoUpdateAnimBg="0"/>
      <p:bldP spid="163868" grpId="0" autoUpdateAnimBg="0"/>
      <p:bldP spid="16386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0" name="Rectangle 6"/>
          <p:cNvSpPr>
            <a:spLocks noChangeArrowheads="1"/>
          </p:cNvSpPr>
          <p:nvPr/>
        </p:nvSpPr>
        <p:spPr bwMode="auto">
          <a:xfrm>
            <a:off x="4724400" y="1884363"/>
            <a:ext cx="4081463" cy="341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488" tIns="44450" rIns="90488" bIns="44450">
            <a:spAutoFit/>
          </a:bodyPr>
          <a:lstStyle/>
          <a:p>
            <a:pPr marL="339725" indent="-339725">
              <a:buClr>
                <a:schemeClr val="tx2"/>
              </a:buClr>
              <a:buSzPct val="80000"/>
              <a:buFont typeface="Monotype Sorts" pitchFamily="2" charset="2"/>
              <a:buChar char="l"/>
            </a:pPr>
            <a:r>
              <a:rPr lang="en-US" b="1" dirty="0">
                <a:latin typeface="Arial" pitchFamily="34" charset="0"/>
              </a:rPr>
              <a:t>Product features</a:t>
            </a:r>
          </a:p>
          <a:p>
            <a:pPr marL="339725" indent="-339725">
              <a:buClr>
                <a:schemeClr val="tx2"/>
              </a:buClr>
              <a:buSzPct val="80000"/>
              <a:buFont typeface="Monotype Sorts" pitchFamily="2" charset="2"/>
              <a:buChar char="l"/>
            </a:pPr>
            <a:r>
              <a:rPr lang="en-US" b="1" dirty="0">
                <a:latin typeface="Arial" pitchFamily="34" charset="0"/>
              </a:rPr>
              <a:t>Performance </a:t>
            </a:r>
          </a:p>
          <a:p>
            <a:pPr marL="339725" indent="-339725">
              <a:buClr>
                <a:schemeClr val="tx2"/>
              </a:buClr>
              <a:buSzPct val="80000"/>
              <a:buFont typeface="Monotype Sorts" pitchFamily="2" charset="2"/>
              <a:buChar char="l"/>
            </a:pPr>
            <a:r>
              <a:rPr lang="en-US" b="1" dirty="0" smtClean="0">
                <a:latin typeface="Arial" pitchFamily="34" charset="0"/>
              </a:rPr>
              <a:t>variety </a:t>
            </a:r>
            <a:r>
              <a:rPr lang="en-US" b="1" dirty="0">
                <a:latin typeface="Arial" pitchFamily="34" charset="0"/>
              </a:rPr>
              <a:t>of products</a:t>
            </a:r>
          </a:p>
          <a:p>
            <a:pPr marL="339725" indent="-339725">
              <a:buClr>
                <a:schemeClr val="tx2"/>
              </a:buClr>
              <a:buSzPct val="80000"/>
              <a:buFont typeface="Monotype Sorts" pitchFamily="2" charset="2"/>
              <a:buChar char="l"/>
            </a:pPr>
            <a:r>
              <a:rPr lang="en-US" b="1" dirty="0">
                <a:latin typeface="Arial" pitchFamily="34" charset="0"/>
              </a:rPr>
              <a:t>Service levels</a:t>
            </a:r>
          </a:p>
          <a:p>
            <a:pPr marL="339725" indent="-339725">
              <a:buClr>
                <a:schemeClr val="tx2"/>
              </a:buClr>
              <a:buSzPct val="80000"/>
              <a:buFont typeface="Monotype Sorts" pitchFamily="2" charset="2"/>
              <a:buChar char="l"/>
            </a:pPr>
            <a:r>
              <a:rPr lang="en-US" b="1" dirty="0">
                <a:latin typeface="Arial" pitchFamily="34" charset="0"/>
              </a:rPr>
              <a:t>Small vs. large buyers</a:t>
            </a:r>
          </a:p>
          <a:p>
            <a:pPr marL="339725" indent="-339725">
              <a:buClr>
                <a:schemeClr val="tx2"/>
              </a:buClr>
              <a:buSzPct val="80000"/>
              <a:buFont typeface="Monotype Sorts" pitchFamily="2" charset="2"/>
              <a:buChar char="l"/>
            </a:pPr>
            <a:r>
              <a:rPr lang="en-US" b="1" dirty="0">
                <a:latin typeface="Arial" pitchFamily="34" charset="0"/>
              </a:rPr>
              <a:t>Process technology</a:t>
            </a:r>
          </a:p>
          <a:p>
            <a:pPr marL="339725" indent="-339725">
              <a:buClr>
                <a:schemeClr val="tx2"/>
              </a:buClr>
              <a:buSzPct val="80000"/>
              <a:buFont typeface="Monotype Sorts" pitchFamily="2" charset="2"/>
              <a:buChar char="l"/>
            </a:pPr>
            <a:r>
              <a:rPr lang="en-US" b="1" dirty="0">
                <a:latin typeface="Arial" pitchFamily="34" charset="0"/>
              </a:rPr>
              <a:t>Wage levels</a:t>
            </a:r>
          </a:p>
          <a:p>
            <a:pPr marL="339725" indent="-339725">
              <a:buClr>
                <a:schemeClr val="tx2"/>
              </a:buClr>
              <a:buSzPct val="80000"/>
              <a:buFont typeface="Monotype Sorts" pitchFamily="2" charset="2"/>
              <a:buChar char="l"/>
            </a:pPr>
            <a:r>
              <a:rPr lang="en-US" b="1" dirty="0" smtClean="0">
                <a:latin typeface="Arial" pitchFamily="34" charset="0"/>
              </a:rPr>
              <a:t>Hiring</a:t>
            </a:r>
            <a:r>
              <a:rPr lang="en-US" b="1" dirty="0">
                <a:latin typeface="Arial" pitchFamily="34" charset="0"/>
              </a:rPr>
              <a:t>, training, motivation</a:t>
            </a:r>
            <a:endParaRPr lang="en-US" dirty="0">
              <a:effectLst>
                <a:outerShdw blurRad="38100" dist="38100" dir="2700000" algn="tl">
                  <a:srgbClr val="000000"/>
                </a:outerShdw>
              </a:effectLst>
              <a:latin typeface="Arial" pitchFamily="34" charset="0"/>
            </a:endParaRPr>
          </a:p>
        </p:txBody>
      </p:sp>
      <p:sp>
        <p:nvSpPr>
          <p:cNvPr id="164866" name="Rectangle 2"/>
          <p:cNvSpPr>
            <a:spLocks noGrp="1" noChangeArrowheads="1"/>
          </p:cNvSpPr>
          <p:nvPr>
            <p:ph type="title"/>
          </p:nvPr>
        </p:nvSpPr>
        <p:spPr/>
        <p:txBody>
          <a:bodyPr/>
          <a:lstStyle/>
          <a:p>
            <a:r>
              <a:rPr lang="en-US" dirty="0"/>
              <a:t>Factors That Drive Costs</a:t>
            </a:r>
          </a:p>
        </p:txBody>
      </p:sp>
      <p:sp>
        <p:nvSpPr>
          <p:cNvPr id="164869" name="Rectangle 5"/>
          <p:cNvSpPr>
            <a:spLocks noChangeArrowheads="1"/>
          </p:cNvSpPr>
          <p:nvPr/>
        </p:nvSpPr>
        <p:spPr bwMode="auto">
          <a:xfrm>
            <a:off x="454025" y="1884363"/>
            <a:ext cx="3973513"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90488" tIns="44450" rIns="90488" bIns="44450">
            <a:spAutoFit/>
          </a:bodyPr>
          <a:lstStyle/>
          <a:p>
            <a:pPr marL="339725" indent="-339725">
              <a:buClr>
                <a:schemeClr val="tx2"/>
              </a:buClr>
              <a:buSzPct val="80000"/>
              <a:buFont typeface="Monotype Sorts" pitchFamily="2" charset="2"/>
              <a:buChar char="l"/>
            </a:pPr>
            <a:r>
              <a:rPr lang="en-US" b="1" dirty="0">
                <a:latin typeface="Arial" pitchFamily="34" charset="0"/>
              </a:rPr>
              <a:t>Economies of scale</a:t>
            </a:r>
          </a:p>
          <a:p>
            <a:pPr marL="339725" indent="-339725">
              <a:buClr>
                <a:schemeClr val="tx2"/>
              </a:buClr>
              <a:buSzPct val="80000"/>
              <a:buFont typeface="Monotype Sorts" pitchFamily="2" charset="2"/>
              <a:buChar char="l"/>
            </a:pPr>
            <a:r>
              <a:rPr lang="en-US" b="1" dirty="0">
                <a:latin typeface="Arial" pitchFamily="34" charset="0"/>
              </a:rPr>
              <a:t>Asset utilization</a:t>
            </a:r>
          </a:p>
          <a:p>
            <a:pPr marL="339725" indent="-339725">
              <a:buClr>
                <a:schemeClr val="tx2"/>
              </a:buClr>
              <a:buSzPct val="80000"/>
              <a:buFont typeface="Monotype Sorts" pitchFamily="2" charset="2"/>
              <a:buChar char="l"/>
            </a:pPr>
            <a:r>
              <a:rPr lang="en-US" b="1" dirty="0">
                <a:latin typeface="Arial" pitchFamily="34" charset="0"/>
              </a:rPr>
              <a:t>Capacity utilization pattern</a:t>
            </a:r>
          </a:p>
          <a:p>
            <a:pPr marL="679450" lvl="1" indent="-225425">
              <a:buClr>
                <a:schemeClr val="tx1"/>
              </a:buClr>
              <a:buFontTx/>
              <a:buChar char="•"/>
            </a:pPr>
            <a:r>
              <a:rPr lang="en-US" b="1" dirty="0">
                <a:latin typeface="Arial" pitchFamily="34" charset="0"/>
              </a:rPr>
              <a:t>Seasonal, cyclical</a:t>
            </a:r>
          </a:p>
          <a:p>
            <a:pPr marL="339725" indent="-339725">
              <a:buClr>
                <a:schemeClr val="tx2"/>
              </a:buClr>
              <a:buSzPct val="80000"/>
              <a:buFont typeface="Monotype Sorts" pitchFamily="2" charset="2"/>
              <a:buChar char="l"/>
            </a:pPr>
            <a:r>
              <a:rPr lang="en-US" b="1" dirty="0">
                <a:latin typeface="Arial" pitchFamily="34" charset="0"/>
              </a:rPr>
              <a:t>Interrelationships</a:t>
            </a:r>
          </a:p>
          <a:p>
            <a:pPr marL="339725" indent="-339725">
              <a:lnSpc>
                <a:spcPct val="90000"/>
              </a:lnSpc>
              <a:buClr>
                <a:schemeClr val="tx2"/>
              </a:buClr>
              <a:buSzPct val="80000"/>
              <a:buFont typeface="Monotype Sorts" pitchFamily="2" charset="2"/>
              <a:buChar char="l"/>
            </a:pPr>
            <a:r>
              <a:rPr lang="en-US" b="1" dirty="0">
                <a:latin typeface="Arial" pitchFamily="34" charset="0"/>
              </a:rPr>
              <a:t>Order processing </a:t>
            </a:r>
          </a:p>
          <a:p>
            <a:pPr marL="339725" indent="-339725">
              <a:lnSpc>
                <a:spcPct val="90000"/>
              </a:lnSpc>
              <a:buClr>
                <a:schemeClr val="tx2"/>
              </a:buClr>
              <a:buSzPct val="80000"/>
              <a:buFont typeface="Monotype Sorts" pitchFamily="2" charset="2"/>
              <a:buNone/>
            </a:pPr>
            <a:r>
              <a:rPr lang="en-US" b="1" dirty="0">
                <a:latin typeface="Arial" pitchFamily="34" charset="0"/>
              </a:rPr>
              <a:t>	and distribution</a:t>
            </a:r>
          </a:p>
          <a:p>
            <a:pPr marL="339725" indent="-339725">
              <a:lnSpc>
                <a:spcPct val="90000"/>
              </a:lnSpc>
              <a:buClr>
                <a:schemeClr val="tx2"/>
              </a:buClr>
              <a:buSzPct val="80000"/>
              <a:buFont typeface="Monotype Sorts" pitchFamily="2" charset="2"/>
              <a:buChar char="l"/>
            </a:pPr>
            <a:r>
              <a:rPr lang="en-US" b="1" dirty="0">
                <a:latin typeface="Arial" pitchFamily="34" charset="0"/>
              </a:rPr>
              <a:t>Value chain linkages</a:t>
            </a:r>
          </a:p>
          <a:p>
            <a:pPr marL="679450" lvl="1" indent="-225425">
              <a:lnSpc>
                <a:spcPct val="90000"/>
              </a:lnSpc>
              <a:buClr>
                <a:schemeClr val="tx1"/>
              </a:buClr>
              <a:buFontTx/>
              <a:buChar char="•"/>
            </a:pPr>
            <a:r>
              <a:rPr lang="en-US" b="1" dirty="0">
                <a:latin typeface="Arial" pitchFamily="34" charset="0"/>
              </a:rPr>
              <a:t>Marketing &amp; sales</a:t>
            </a:r>
          </a:p>
          <a:p>
            <a:pPr marL="679450" lvl="1" indent="-225425">
              <a:buClr>
                <a:schemeClr val="tx1"/>
              </a:buClr>
              <a:buFontTx/>
              <a:buChar char="•"/>
            </a:pPr>
            <a:r>
              <a:rPr lang="en-US" b="1" dirty="0">
                <a:latin typeface="Arial" pitchFamily="34" charset="0"/>
              </a:rPr>
              <a:t>Logistics &amp; operations</a:t>
            </a:r>
          </a:p>
          <a:p>
            <a:pPr marL="679450" lvl="1" indent="-225425">
              <a:buClr>
                <a:schemeClr val="tx1"/>
              </a:buClr>
              <a:buFontTx/>
              <a:buChar char="•"/>
            </a:pPr>
            <a:r>
              <a:rPr lang="en-US" b="1" dirty="0">
                <a:latin typeface="Arial" pitchFamily="34" charset="0"/>
              </a:rPr>
              <a:t>Service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Business-Level Strategy</a:t>
            </a:r>
          </a:p>
        </p:txBody>
      </p:sp>
      <p:sp>
        <p:nvSpPr>
          <p:cNvPr id="191491" name="Rectangle 3"/>
          <p:cNvSpPr>
            <a:spLocks noGrp="1" noChangeArrowheads="1"/>
          </p:cNvSpPr>
          <p:nvPr>
            <p:ph idx="1"/>
          </p:nvPr>
        </p:nvSpPr>
        <p:spPr/>
        <p:txBody>
          <a:bodyPr/>
          <a:lstStyle/>
          <a:p>
            <a:pPr marL="0" indent="0">
              <a:buFont typeface="Wingdings" pitchFamily="2" charset="2"/>
              <a:buNone/>
            </a:pPr>
            <a:r>
              <a:rPr lang="en-US" sz="2800" dirty="0">
                <a:solidFill>
                  <a:srgbClr val="FFFF00"/>
                </a:solidFill>
                <a:effectLst>
                  <a:outerShdw blurRad="38100" dist="38100" dir="2700000" algn="tl">
                    <a:srgbClr val="000000"/>
                  </a:outerShdw>
                </a:effectLst>
              </a:rPr>
              <a:t>Business-level strategy</a:t>
            </a:r>
            <a:r>
              <a:rPr lang="en-US" sz="2800" dirty="0">
                <a:effectLst>
                  <a:outerShdw blurRad="38100" dist="38100" dir="2700000" algn="tl">
                    <a:srgbClr val="000000"/>
                  </a:outerShdw>
                </a:effectLst>
              </a:rPr>
              <a:t>: </a:t>
            </a:r>
            <a:endParaRPr lang="en-US" sz="2800" dirty="0" smtClean="0">
              <a:effectLst>
                <a:outerShdw blurRad="38100" dist="38100" dir="2700000" algn="tl">
                  <a:srgbClr val="000000"/>
                </a:outerShdw>
              </a:effectLst>
            </a:endParaRPr>
          </a:p>
          <a:p>
            <a:pPr marL="0" indent="0">
              <a:buFont typeface="Wingdings" pitchFamily="2" charset="2"/>
              <a:buNone/>
            </a:pPr>
            <a:endParaRPr lang="en-US" sz="2800" dirty="0">
              <a:effectLst>
                <a:outerShdw blurRad="38100" dist="38100" dir="2700000" algn="tl">
                  <a:srgbClr val="000000"/>
                </a:outerShdw>
              </a:effectLst>
            </a:endParaRPr>
          </a:p>
          <a:p>
            <a:pPr marL="0" indent="0" algn="ctr">
              <a:buFont typeface="Wingdings" pitchFamily="2" charset="2"/>
              <a:buNone/>
            </a:pPr>
            <a:r>
              <a:rPr lang="en-US" sz="2800" dirty="0">
                <a:effectLst>
                  <a:outerShdw blurRad="38100" dist="38100" dir="2700000" algn="tl">
                    <a:srgbClr val="000000"/>
                  </a:outerShdw>
                </a:effectLst>
              </a:rPr>
              <a:t>A</a:t>
            </a:r>
            <a:r>
              <a:rPr lang="en-US" sz="2800" dirty="0" smtClean="0">
                <a:effectLst>
                  <a:outerShdw blurRad="38100" dist="38100" dir="2700000" algn="tl">
                    <a:srgbClr val="000000"/>
                  </a:outerShdw>
                </a:effectLst>
              </a:rPr>
              <a:t>n </a:t>
            </a:r>
            <a:r>
              <a:rPr lang="en-US" sz="2800" dirty="0">
                <a:effectLst>
                  <a:outerShdw blurRad="38100" dist="38100" dir="2700000" algn="tl">
                    <a:srgbClr val="000000"/>
                  </a:outerShdw>
                </a:effectLst>
              </a:rPr>
              <a:t>integrated and coordinated set of commitments and actions the firm uses to gain a competitive advantage by exploiting core competencies in specific product markets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0" y="76200"/>
            <a:ext cx="9144000" cy="1187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r>
              <a:rPr kumimoji="0" lang="en-US" sz="3600" b="1"/>
              <a:t>Reconfiguring the Value Chain</a:t>
            </a:r>
          </a:p>
          <a:p>
            <a:pPr algn="ctr"/>
            <a:r>
              <a:rPr kumimoji="0" lang="en-US" sz="3600" b="1"/>
              <a:t>of Iowa Beef Packers (IBP)</a:t>
            </a:r>
          </a:p>
        </p:txBody>
      </p:sp>
      <p:grpSp>
        <p:nvGrpSpPr>
          <p:cNvPr id="259075" name="Group 3"/>
          <p:cNvGrpSpPr>
            <a:grpSpLocks/>
          </p:cNvGrpSpPr>
          <p:nvPr/>
        </p:nvGrpSpPr>
        <p:grpSpPr bwMode="auto">
          <a:xfrm>
            <a:off x="133350" y="1406525"/>
            <a:ext cx="8967788" cy="1444625"/>
            <a:chOff x="84" y="886"/>
            <a:chExt cx="5649" cy="910"/>
          </a:xfrm>
        </p:grpSpPr>
        <p:sp>
          <p:nvSpPr>
            <p:cNvPr id="259076" name="Rectangle 4"/>
            <p:cNvSpPr>
              <a:spLocks noChangeArrowheads="1"/>
            </p:cNvSpPr>
            <p:nvPr/>
          </p:nvSpPr>
          <p:spPr bwMode="auto">
            <a:xfrm>
              <a:off x="849" y="1008"/>
              <a:ext cx="692" cy="470"/>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lnSpc>
                  <a:spcPct val="90000"/>
                </a:lnSpc>
              </a:pPr>
              <a:r>
                <a:rPr kumimoji="0" lang="en-US" b="1">
                  <a:effectLst>
                    <a:outerShdw blurRad="38100" dist="38100" dir="2700000" algn="tl">
                      <a:srgbClr val="000000"/>
                    </a:outerShdw>
                  </a:effectLst>
                </a:rPr>
                <a:t>Ranch Cattle</a:t>
              </a:r>
              <a:endParaRPr kumimoji="0" lang="en-US" b="1"/>
            </a:p>
          </p:txBody>
        </p:sp>
        <p:sp>
          <p:nvSpPr>
            <p:cNvPr id="259077" name="Rectangle 5"/>
            <p:cNvSpPr>
              <a:spLocks noChangeArrowheads="1"/>
            </p:cNvSpPr>
            <p:nvPr/>
          </p:nvSpPr>
          <p:spPr bwMode="auto">
            <a:xfrm>
              <a:off x="1686" y="912"/>
              <a:ext cx="1490" cy="884"/>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lnSpc>
                  <a:spcPct val="90000"/>
                </a:lnSpc>
              </a:pPr>
              <a:r>
                <a:rPr kumimoji="0" lang="en-US" b="1">
                  <a:effectLst>
                    <a:outerShdw blurRad="38100" dist="38100" dir="2700000" algn="tl">
                      <a:srgbClr val="000000"/>
                    </a:outerShdw>
                  </a:effectLst>
                </a:rPr>
                <a:t>Ship “on the Hoof” to Rail Center (Chicago)</a:t>
              </a:r>
              <a:endParaRPr kumimoji="0" lang="en-US" b="1"/>
            </a:p>
          </p:txBody>
        </p:sp>
        <p:sp>
          <p:nvSpPr>
            <p:cNvPr id="259078" name="Rectangle 6"/>
            <p:cNvSpPr>
              <a:spLocks noChangeArrowheads="1"/>
            </p:cNvSpPr>
            <p:nvPr/>
          </p:nvSpPr>
          <p:spPr bwMode="auto">
            <a:xfrm>
              <a:off x="3408" y="912"/>
              <a:ext cx="1008" cy="677"/>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lnSpc>
                  <a:spcPct val="90000"/>
                </a:lnSpc>
              </a:pPr>
              <a:r>
                <a:rPr kumimoji="0" lang="en-US" b="1">
                  <a:effectLst>
                    <a:outerShdw blurRad="38100" dist="38100" dir="2700000" algn="tl">
                      <a:srgbClr val="000000"/>
                    </a:outerShdw>
                  </a:effectLst>
                </a:rPr>
                <a:t>Slaughter into sides of beef</a:t>
              </a:r>
            </a:p>
          </p:txBody>
        </p:sp>
        <p:sp>
          <p:nvSpPr>
            <p:cNvPr id="259079" name="AutoShape 7"/>
            <p:cNvSpPr>
              <a:spLocks noChangeArrowheads="1"/>
            </p:cNvSpPr>
            <p:nvPr/>
          </p:nvSpPr>
          <p:spPr bwMode="auto">
            <a:xfrm>
              <a:off x="1536" y="988"/>
              <a:ext cx="192" cy="480"/>
            </a:xfrm>
            <a:prstGeom prst="rightArrow">
              <a:avLst>
                <a:gd name="adj1" fmla="val 50000"/>
                <a:gd name="adj2" fmla="val 50023"/>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699">
                  <a:solidFill>
                    <a:schemeClr val="tx1"/>
                  </a:solidFill>
                  <a:miter lim="800000"/>
                  <a:headEnd/>
                  <a:tailEnd/>
                </a14:hiddenLine>
              </a:ext>
            </a:extLst>
          </p:spPr>
          <p:txBody>
            <a:bodyPr wrap="none" anchor="ctr"/>
            <a:lstStyle/>
            <a:p>
              <a:endParaRPr lang="en-US"/>
            </a:p>
          </p:txBody>
        </p:sp>
        <p:sp>
          <p:nvSpPr>
            <p:cNvPr id="259080" name="AutoShape 8"/>
            <p:cNvSpPr>
              <a:spLocks noChangeArrowheads="1"/>
            </p:cNvSpPr>
            <p:nvPr/>
          </p:nvSpPr>
          <p:spPr bwMode="auto">
            <a:xfrm>
              <a:off x="3210" y="988"/>
              <a:ext cx="192" cy="480"/>
            </a:xfrm>
            <a:prstGeom prst="rightArrow">
              <a:avLst>
                <a:gd name="adj1" fmla="val 50000"/>
                <a:gd name="adj2" fmla="val 50023"/>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699">
                  <a:solidFill>
                    <a:schemeClr val="tx1"/>
                  </a:solidFill>
                  <a:miter lim="800000"/>
                  <a:headEnd/>
                  <a:tailEnd/>
                </a14:hiddenLine>
              </a:ext>
            </a:extLst>
          </p:spPr>
          <p:txBody>
            <a:bodyPr wrap="none" anchor="ctr"/>
            <a:lstStyle/>
            <a:p>
              <a:endParaRPr lang="en-US"/>
            </a:p>
          </p:txBody>
        </p:sp>
        <p:sp>
          <p:nvSpPr>
            <p:cNvPr id="259081" name="AutoShape 9"/>
            <p:cNvSpPr>
              <a:spLocks noChangeArrowheads="1"/>
            </p:cNvSpPr>
            <p:nvPr/>
          </p:nvSpPr>
          <p:spPr bwMode="auto">
            <a:xfrm>
              <a:off x="4407" y="988"/>
              <a:ext cx="192" cy="480"/>
            </a:xfrm>
            <a:prstGeom prst="rightArrow">
              <a:avLst>
                <a:gd name="adj1" fmla="val 50000"/>
                <a:gd name="adj2" fmla="val 50023"/>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699">
                  <a:solidFill>
                    <a:schemeClr val="tx1"/>
                  </a:solidFill>
                  <a:miter lim="800000"/>
                  <a:headEnd/>
                  <a:tailEnd/>
                </a14:hiddenLine>
              </a:ext>
            </a:extLst>
          </p:spPr>
          <p:txBody>
            <a:bodyPr wrap="none" anchor="ctr"/>
            <a:lstStyle/>
            <a:p>
              <a:endParaRPr lang="en-US"/>
            </a:p>
          </p:txBody>
        </p:sp>
        <p:sp>
          <p:nvSpPr>
            <p:cNvPr id="259082" name="Rectangle 10"/>
            <p:cNvSpPr>
              <a:spLocks noChangeArrowheads="1"/>
            </p:cNvSpPr>
            <p:nvPr/>
          </p:nvSpPr>
          <p:spPr bwMode="auto">
            <a:xfrm>
              <a:off x="4583" y="1008"/>
              <a:ext cx="1150" cy="677"/>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lnSpc>
                  <a:spcPct val="90000"/>
                </a:lnSpc>
              </a:pPr>
              <a:r>
                <a:rPr kumimoji="0" lang="en-US" b="1">
                  <a:effectLst>
                    <a:outerShdw blurRad="38100" dist="38100" dir="2700000" algn="tl">
                      <a:srgbClr val="000000"/>
                    </a:outerShdw>
                  </a:effectLst>
                </a:rPr>
                <a:t>“Boxed Cuts” at Markets</a:t>
              </a:r>
            </a:p>
          </p:txBody>
        </p:sp>
        <p:sp>
          <p:nvSpPr>
            <p:cNvPr id="259083" name="AutoShape 11"/>
            <p:cNvSpPr>
              <a:spLocks noChangeArrowheads="1"/>
            </p:cNvSpPr>
            <p:nvPr/>
          </p:nvSpPr>
          <p:spPr bwMode="auto">
            <a:xfrm>
              <a:off x="84" y="886"/>
              <a:ext cx="816" cy="684"/>
            </a:xfrm>
            <a:prstGeom prst="homePlate">
              <a:avLst>
                <a:gd name="adj" fmla="val 39766"/>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699">
                  <a:solidFill>
                    <a:schemeClr val="tx1"/>
                  </a:solidFill>
                  <a:miter lim="800000"/>
                  <a:headEnd/>
                  <a:tailEnd/>
                </a14:hiddenLine>
              </a:ext>
            </a:extLst>
          </p:spPr>
          <p:txBody>
            <a:bodyPr wrap="none" anchor="ctr"/>
            <a:lstStyle/>
            <a:p>
              <a:endParaRPr lang="en-US"/>
            </a:p>
          </p:txBody>
        </p:sp>
        <p:sp>
          <p:nvSpPr>
            <p:cNvPr id="259084" name="Rectangle 12"/>
            <p:cNvSpPr>
              <a:spLocks noChangeArrowheads="1"/>
            </p:cNvSpPr>
            <p:nvPr/>
          </p:nvSpPr>
          <p:spPr bwMode="auto">
            <a:xfrm>
              <a:off x="112" y="928"/>
              <a:ext cx="598" cy="5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a:lnSpc>
                  <a:spcPct val="90000"/>
                </a:lnSpc>
              </a:pPr>
              <a:r>
                <a:rPr kumimoji="0" lang="en-US" sz="2800"/>
                <a:t>Old </a:t>
              </a:r>
            </a:p>
            <a:p>
              <a:pPr>
                <a:lnSpc>
                  <a:spcPct val="90000"/>
                </a:lnSpc>
              </a:pPr>
              <a:r>
                <a:rPr kumimoji="0" lang="en-US" sz="2800"/>
                <a:t>Way:</a:t>
              </a:r>
              <a:endParaRPr kumimoji="0" lang="en-US" sz="3200"/>
            </a:p>
          </p:txBody>
        </p:sp>
      </p:grpSp>
      <p:sp>
        <p:nvSpPr>
          <p:cNvPr id="259085" name="Rectangle 13"/>
          <p:cNvSpPr>
            <a:spLocks noChangeArrowheads="1"/>
          </p:cNvSpPr>
          <p:nvPr/>
        </p:nvSpPr>
        <p:spPr bwMode="auto">
          <a:xfrm>
            <a:off x="1919288" y="5334000"/>
            <a:ext cx="5783262" cy="515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r>
              <a:rPr kumimoji="0" lang="en-US" sz="2800" dirty="0"/>
              <a:t>Save on shipping and cattle weight loss</a:t>
            </a:r>
          </a:p>
        </p:txBody>
      </p:sp>
      <p:sp>
        <p:nvSpPr>
          <p:cNvPr id="259086" name="Rectangle 14"/>
          <p:cNvSpPr>
            <a:spLocks noChangeArrowheads="1"/>
          </p:cNvSpPr>
          <p:nvPr/>
        </p:nvSpPr>
        <p:spPr bwMode="auto">
          <a:xfrm>
            <a:off x="1919288" y="5867400"/>
            <a:ext cx="5468937" cy="515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r>
              <a:rPr kumimoji="0" lang="en-US" sz="2800" dirty="0"/>
              <a:t>Utilize cheaper non-union rural labor</a:t>
            </a:r>
          </a:p>
        </p:txBody>
      </p:sp>
      <p:grpSp>
        <p:nvGrpSpPr>
          <p:cNvPr id="259087" name="Group 15"/>
          <p:cNvGrpSpPr>
            <a:grpSpLocks/>
          </p:cNvGrpSpPr>
          <p:nvPr/>
        </p:nvGrpSpPr>
        <p:grpSpPr bwMode="auto">
          <a:xfrm>
            <a:off x="161925" y="3505200"/>
            <a:ext cx="8967788" cy="1444625"/>
            <a:chOff x="102" y="2208"/>
            <a:chExt cx="5649" cy="910"/>
          </a:xfrm>
        </p:grpSpPr>
        <p:sp>
          <p:nvSpPr>
            <p:cNvPr id="259088" name="Rectangle 16"/>
            <p:cNvSpPr>
              <a:spLocks noChangeArrowheads="1"/>
            </p:cNvSpPr>
            <p:nvPr/>
          </p:nvSpPr>
          <p:spPr bwMode="auto">
            <a:xfrm>
              <a:off x="129" y="2243"/>
              <a:ext cx="608"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lnSpc>
                  <a:spcPct val="90000"/>
                </a:lnSpc>
              </a:pPr>
              <a:r>
                <a:rPr kumimoji="0" lang="en-US" sz="3200">
                  <a:solidFill>
                    <a:schemeClr val="tx2"/>
                  </a:solidFill>
                </a:rPr>
                <a:t>New</a:t>
              </a:r>
            </a:p>
            <a:p>
              <a:pPr algn="ctr">
                <a:lnSpc>
                  <a:spcPct val="90000"/>
                </a:lnSpc>
              </a:pPr>
              <a:r>
                <a:rPr kumimoji="0" lang="en-US" sz="3200">
                  <a:solidFill>
                    <a:schemeClr val="tx2"/>
                  </a:solidFill>
                </a:rPr>
                <a:t>Way</a:t>
              </a:r>
            </a:p>
          </p:txBody>
        </p:sp>
        <p:sp>
          <p:nvSpPr>
            <p:cNvPr id="259089" name="AutoShape 17"/>
            <p:cNvSpPr>
              <a:spLocks noChangeArrowheads="1"/>
            </p:cNvSpPr>
            <p:nvPr/>
          </p:nvSpPr>
          <p:spPr bwMode="auto">
            <a:xfrm>
              <a:off x="102" y="2208"/>
              <a:ext cx="816" cy="684"/>
            </a:xfrm>
            <a:prstGeom prst="homePlate">
              <a:avLst>
                <a:gd name="adj" fmla="val 39766"/>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699">
                  <a:solidFill>
                    <a:schemeClr val="tx1"/>
                  </a:solidFill>
                  <a:miter lim="800000"/>
                  <a:headEnd/>
                  <a:tailEnd/>
                </a14:hiddenLine>
              </a:ext>
            </a:extLst>
          </p:spPr>
          <p:txBody>
            <a:bodyPr wrap="none" anchor="ctr"/>
            <a:lstStyle/>
            <a:p>
              <a:endParaRPr lang="en-US"/>
            </a:p>
          </p:txBody>
        </p:sp>
        <p:sp>
          <p:nvSpPr>
            <p:cNvPr id="259090" name="Rectangle 18"/>
            <p:cNvSpPr>
              <a:spLocks noChangeArrowheads="1"/>
            </p:cNvSpPr>
            <p:nvPr/>
          </p:nvSpPr>
          <p:spPr bwMode="auto">
            <a:xfrm>
              <a:off x="130" y="2249"/>
              <a:ext cx="598" cy="5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a:lnSpc>
                  <a:spcPct val="90000"/>
                </a:lnSpc>
              </a:pPr>
              <a:r>
                <a:rPr kumimoji="0" lang="en-US" sz="2800"/>
                <a:t>New </a:t>
              </a:r>
            </a:p>
            <a:p>
              <a:pPr>
                <a:lnSpc>
                  <a:spcPct val="90000"/>
                </a:lnSpc>
              </a:pPr>
              <a:r>
                <a:rPr kumimoji="0" lang="en-US" sz="2800"/>
                <a:t>Way:</a:t>
              </a:r>
            </a:p>
          </p:txBody>
        </p:sp>
        <p:sp>
          <p:nvSpPr>
            <p:cNvPr id="259091" name="Rectangle 19"/>
            <p:cNvSpPr>
              <a:spLocks noChangeArrowheads="1"/>
            </p:cNvSpPr>
            <p:nvPr/>
          </p:nvSpPr>
          <p:spPr bwMode="auto">
            <a:xfrm>
              <a:off x="922" y="2234"/>
              <a:ext cx="1460" cy="884"/>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lnSpc>
                  <a:spcPct val="90000"/>
                </a:lnSpc>
              </a:pPr>
              <a:r>
                <a:rPr kumimoji="0" lang="en-US" b="1">
                  <a:effectLst>
                    <a:outerShdw blurRad="38100" dist="38100" dir="2700000" algn="tl">
                      <a:srgbClr val="000000"/>
                    </a:outerShdw>
                  </a:effectLst>
                </a:rPr>
                <a:t>Locate large automated plants near ranches</a:t>
              </a:r>
            </a:p>
          </p:txBody>
        </p:sp>
        <p:sp>
          <p:nvSpPr>
            <p:cNvPr id="259092" name="Rectangle 20"/>
            <p:cNvSpPr>
              <a:spLocks noChangeArrowheads="1"/>
            </p:cNvSpPr>
            <p:nvPr/>
          </p:nvSpPr>
          <p:spPr bwMode="auto">
            <a:xfrm>
              <a:off x="2619" y="2330"/>
              <a:ext cx="1484" cy="677"/>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lnSpc>
                  <a:spcPct val="90000"/>
                </a:lnSpc>
              </a:pPr>
              <a:r>
                <a:rPr kumimoji="0" lang="en-US" b="1" dirty="0">
                  <a:effectLst>
                    <a:outerShdw blurRad="38100" dist="38100" dir="2700000" algn="tl">
                      <a:srgbClr val="000000"/>
                    </a:outerShdw>
                  </a:effectLst>
                </a:rPr>
                <a:t>Process into “Boxed Cuts” at plants</a:t>
              </a:r>
              <a:endParaRPr kumimoji="0" lang="en-US" b="1" dirty="0"/>
            </a:p>
          </p:txBody>
        </p:sp>
        <p:sp>
          <p:nvSpPr>
            <p:cNvPr id="259093" name="AutoShape 21"/>
            <p:cNvSpPr>
              <a:spLocks noChangeArrowheads="1"/>
            </p:cNvSpPr>
            <p:nvPr/>
          </p:nvSpPr>
          <p:spPr bwMode="auto">
            <a:xfrm>
              <a:off x="2346" y="2310"/>
              <a:ext cx="192" cy="480"/>
            </a:xfrm>
            <a:prstGeom prst="rightArrow">
              <a:avLst>
                <a:gd name="adj1" fmla="val 50000"/>
                <a:gd name="adj2" fmla="val 50023"/>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699">
                  <a:solidFill>
                    <a:schemeClr val="tx1"/>
                  </a:solidFill>
                  <a:miter lim="800000"/>
                  <a:headEnd/>
                  <a:tailEnd/>
                </a14:hiddenLine>
              </a:ext>
            </a:extLst>
          </p:spPr>
          <p:txBody>
            <a:bodyPr wrap="none" anchor="ctr"/>
            <a:lstStyle/>
            <a:p>
              <a:endParaRPr lang="en-US"/>
            </a:p>
          </p:txBody>
        </p:sp>
        <p:sp>
          <p:nvSpPr>
            <p:cNvPr id="259094" name="AutoShape 22"/>
            <p:cNvSpPr>
              <a:spLocks noChangeArrowheads="1"/>
            </p:cNvSpPr>
            <p:nvPr/>
          </p:nvSpPr>
          <p:spPr bwMode="auto">
            <a:xfrm>
              <a:off x="4152" y="2310"/>
              <a:ext cx="192" cy="480"/>
            </a:xfrm>
            <a:prstGeom prst="rightArrow">
              <a:avLst>
                <a:gd name="adj1" fmla="val 50000"/>
                <a:gd name="adj2" fmla="val 50023"/>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699">
                  <a:solidFill>
                    <a:schemeClr val="tx1"/>
                  </a:solidFill>
                  <a:miter lim="800000"/>
                  <a:headEnd/>
                  <a:tailEnd/>
                </a14:hiddenLine>
              </a:ext>
            </a:extLst>
          </p:spPr>
          <p:txBody>
            <a:bodyPr wrap="none" anchor="ctr"/>
            <a:lstStyle/>
            <a:p>
              <a:endParaRPr lang="en-US"/>
            </a:p>
          </p:txBody>
        </p:sp>
        <p:sp>
          <p:nvSpPr>
            <p:cNvPr id="259095" name="Rectangle 23"/>
            <p:cNvSpPr>
              <a:spLocks noChangeArrowheads="1"/>
            </p:cNvSpPr>
            <p:nvPr/>
          </p:nvSpPr>
          <p:spPr bwMode="auto">
            <a:xfrm>
              <a:off x="4366" y="2234"/>
              <a:ext cx="1385" cy="884"/>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lnSpc>
                  <a:spcPct val="90000"/>
                </a:lnSpc>
              </a:pPr>
              <a:r>
                <a:rPr kumimoji="0" lang="en-US" b="1">
                  <a:effectLst>
                    <a:outerShdw blurRad="38100" dist="38100" dir="2700000" algn="tl">
                      <a:srgbClr val="000000"/>
                    </a:outerShdw>
                  </a:effectLst>
                </a:rPr>
                <a:t>Ship cuts already “Boxed” to Markets</a:t>
              </a:r>
            </a:p>
          </p:txBody>
        </p:sp>
      </p:grpSp>
      <p:sp>
        <p:nvSpPr>
          <p:cNvPr id="259096" name="Oval 24"/>
          <p:cNvSpPr>
            <a:spLocks noChangeArrowheads="1"/>
          </p:cNvSpPr>
          <p:nvPr/>
        </p:nvSpPr>
        <p:spPr bwMode="auto">
          <a:xfrm>
            <a:off x="1600200" y="5486400"/>
            <a:ext cx="228600" cy="228600"/>
          </a:xfrm>
          <a:prstGeom prst="ellipse">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12699">
                <a:solidFill>
                  <a:schemeClr val="tx1"/>
                </a:solidFill>
                <a:round/>
                <a:headEnd/>
                <a:tailEnd/>
              </a14:hiddenLine>
            </a:ext>
          </a:extLst>
        </p:spPr>
        <p:txBody>
          <a:bodyPr wrap="none" anchor="ctr"/>
          <a:lstStyle/>
          <a:p>
            <a:endParaRPr lang="en-US"/>
          </a:p>
        </p:txBody>
      </p:sp>
      <p:sp>
        <p:nvSpPr>
          <p:cNvPr id="259097" name="Oval 25"/>
          <p:cNvSpPr>
            <a:spLocks noChangeArrowheads="1"/>
          </p:cNvSpPr>
          <p:nvPr/>
        </p:nvSpPr>
        <p:spPr bwMode="auto">
          <a:xfrm>
            <a:off x="1600200" y="6002338"/>
            <a:ext cx="228600" cy="228600"/>
          </a:xfrm>
          <a:prstGeom prst="ellipse">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12699">
                <a:solidFill>
                  <a:schemeClr val="tx1"/>
                </a:solidFill>
                <a:round/>
                <a:headEnd/>
                <a:tailEnd/>
              </a14:hiddenLine>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9075"/>
                                        </p:tgtEl>
                                        <p:attrNameLst>
                                          <p:attrName>style.visibility</p:attrName>
                                        </p:attrNameLst>
                                      </p:cBhvr>
                                      <p:to>
                                        <p:strVal val="visible"/>
                                      </p:to>
                                    </p:set>
                                    <p:animEffect transition="in" filter="wipe(left)">
                                      <p:cBhvr>
                                        <p:cTn id="7" dur="500"/>
                                        <p:tgtEl>
                                          <p:spTgt spid="259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9087"/>
                                        </p:tgtEl>
                                        <p:attrNameLst>
                                          <p:attrName>style.visibility</p:attrName>
                                        </p:attrNameLst>
                                      </p:cBhvr>
                                      <p:to>
                                        <p:strVal val="visible"/>
                                      </p:to>
                                    </p:set>
                                    <p:animEffect transition="in" filter="wipe(left)">
                                      <p:cBhvr>
                                        <p:cTn id="12" dur="500"/>
                                        <p:tgtEl>
                                          <p:spTgt spid="259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9096"/>
                                        </p:tgtEl>
                                        <p:attrNameLst>
                                          <p:attrName>style.visibility</p:attrName>
                                        </p:attrNameLst>
                                      </p:cBhvr>
                                      <p:to>
                                        <p:strVal val="visible"/>
                                      </p:to>
                                    </p:set>
                                    <p:anim calcmode="lin" valueType="num">
                                      <p:cBhvr additive="base">
                                        <p:cTn id="17" dur="500" fill="hold"/>
                                        <p:tgtEl>
                                          <p:spTgt spid="259096"/>
                                        </p:tgtEl>
                                        <p:attrNameLst>
                                          <p:attrName>ppt_x</p:attrName>
                                        </p:attrNameLst>
                                      </p:cBhvr>
                                      <p:tavLst>
                                        <p:tav tm="0">
                                          <p:val>
                                            <p:strVal val="#ppt_x"/>
                                          </p:val>
                                        </p:tav>
                                        <p:tav tm="100000">
                                          <p:val>
                                            <p:strVal val="#ppt_x"/>
                                          </p:val>
                                        </p:tav>
                                      </p:tavLst>
                                    </p:anim>
                                    <p:anim calcmode="lin" valueType="num">
                                      <p:cBhvr additive="base">
                                        <p:cTn id="18" dur="500" fill="hold"/>
                                        <p:tgtEl>
                                          <p:spTgt spid="25909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259085"/>
                                        </p:tgtEl>
                                        <p:attrNameLst>
                                          <p:attrName>style.visibility</p:attrName>
                                        </p:attrNameLst>
                                      </p:cBhvr>
                                      <p:to>
                                        <p:strVal val="visible"/>
                                      </p:to>
                                    </p:set>
                                    <p:animEffect transition="in" filter="dissolve">
                                      <p:cBhvr>
                                        <p:cTn id="22" dur="500"/>
                                        <p:tgtEl>
                                          <p:spTgt spid="259085"/>
                                        </p:tgtEl>
                                      </p:cBhvr>
                                    </p:animEffect>
                                  </p:childTnLst>
                                </p:cTn>
                              </p:par>
                            </p:childTnLst>
                          </p:cTn>
                        </p:par>
                        <p:par>
                          <p:cTn id="23" fill="hold" nodeType="afterGroup">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259097"/>
                                        </p:tgtEl>
                                        <p:attrNameLst>
                                          <p:attrName>style.visibility</p:attrName>
                                        </p:attrNameLst>
                                      </p:cBhvr>
                                      <p:to>
                                        <p:strVal val="visible"/>
                                      </p:to>
                                    </p:set>
                                    <p:anim calcmode="lin" valueType="num">
                                      <p:cBhvr additive="base">
                                        <p:cTn id="26" dur="500" fill="hold"/>
                                        <p:tgtEl>
                                          <p:spTgt spid="259097"/>
                                        </p:tgtEl>
                                        <p:attrNameLst>
                                          <p:attrName>ppt_x</p:attrName>
                                        </p:attrNameLst>
                                      </p:cBhvr>
                                      <p:tavLst>
                                        <p:tav tm="0">
                                          <p:val>
                                            <p:strVal val="#ppt_x"/>
                                          </p:val>
                                        </p:tav>
                                        <p:tav tm="100000">
                                          <p:val>
                                            <p:strVal val="#ppt_x"/>
                                          </p:val>
                                        </p:tav>
                                      </p:tavLst>
                                    </p:anim>
                                    <p:anim calcmode="lin" valueType="num">
                                      <p:cBhvr additive="base">
                                        <p:cTn id="27" dur="500" fill="hold"/>
                                        <p:tgtEl>
                                          <p:spTgt spid="25909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500"/>
                            </p:stCondLst>
                            <p:childTnLst>
                              <p:par>
                                <p:cTn id="29" presetID="9" presetClass="entr" presetSubtype="0" fill="hold" grpId="0" nodeType="afterEffect">
                                  <p:stCondLst>
                                    <p:cond delay="0"/>
                                  </p:stCondLst>
                                  <p:childTnLst>
                                    <p:set>
                                      <p:cBhvr>
                                        <p:cTn id="30" dur="1" fill="hold">
                                          <p:stCondLst>
                                            <p:cond delay="0"/>
                                          </p:stCondLst>
                                        </p:cTn>
                                        <p:tgtEl>
                                          <p:spTgt spid="259086"/>
                                        </p:tgtEl>
                                        <p:attrNameLst>
                                          <p:attrName>style.visibility</p:attrName>
                                        </p:attrNameLst>
                                      </p:cBhvr>
                                      <p:to>
                                        <p:strVal val="visible"/>
                                      </p:to>
                                    </p:set>
                                    <p:animEffect transition="in" filter="dissolve">
                                      <p:cBhvr>
                                        <p:cTn id="31" dur="500"/>
                                        <p:tgtEl>
                                          <p:spTgt spid="259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5" grpId="0" autoUpdateAnimBg="0"/>
      <p:bldP spid="259086" grpId="0" autoUpdateAnimBg="0"/>
      <p:bldP spid="259096" grpId="0" animBg="1"/>
      <p:bldP spid="25909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30381" y="0"/>
            <a:ext cx="7772400" cy="1143000"/>
          </a:xfrm>
        </p:spPr>
        <p:txBody>
          <a:bodyPr/>
          <a:lstStyle/>
          <a:p>
            <a:r>
              <a:rPr lang="en-US" sz="4000" dirty="0"/>
              <a:t>Cost Leadership Strategy </a:t>
            </a:r>
            <a:r>
              <a:rPr lang="en-US" sz="4000" dirty="0" smtClean="0"/>
              <a:t>(Low Cost) and </a:t>
            </a:r>
            <a:r>
              <a:rPr lang="en-US" sz="4000" dirty="0"/>
              <a:t>the Five Forces of Competition</a:t>
            </a:r>
          </a:p>
        </p:txBody>
      </p:sp>
      <p:sp>
        <p:nvSpPr>
          <p:cNvPr id="171018" name="Text Box 10"/>
          <p:cNvSpPr txBox="1">
            <a:spLocks noChangeArrowheads="1"/>
          </p:cNvSpPr>
          <p:nvPr/>
        </p:nvSpPr>
        <p:spPr bwMode="auto">
          <a:xfrm>
            <a:off x="3143261" y="2034181"/>
            <a:ext cx="5609176" cy="448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r>
              <a:rPr kumimoji="0" lang="en-US" sz="3200" b="1" dirty="0">
                <a:solidFill>
                  <a:srgbClr val="FFFF00"/>
                </a:solidFill>
                <a:effectLst>
                  <a:outerShdw blurRad="38100" dist="38100" dir="2700000" algn="tl">
                    <a:srgbClr val="000000"/>
                  </a:outerShdw>
                </a:effectLst>
              </a:rPr>
              <a:t>Rivalry Among Competing </a:t>
            </a:r>
            <a:r>
              <a:rPr kumimoji="0" lang="en-US" sz="3200" b="1" dirty="0" smtClean="0">
                <a:solidFill>
                  <a:srgbClr val="FFFF00"/>
                </a:solidFill>
                <a:effectLst>
                  <a:outerShdw blurRad="38100" dist="38100" dir="2700000" algn="tl">
                    <a:srgbClr val="000000"/>
                  </a:outerShdw>
                </a:effectLst>
              </a:rPr>
              <a:t>Firms</a:t>
            </a:r>
          </a:p>
          <a:p>
            <a:pPr>
              <a:spcBef>
                <a:spcPct val="5000"/>
              </a:spcBef>
            </a:pPr>
            <a:endParaRPr kumimoji="0" lang="en-US" dirty="0"/>
          </a:p>
          <a:p>
            <a:pPr>
              <a:spcBef>
                <a:spcPct val="5000"/>
              </a:spcBef>
              <a:buClr>
                <a:schemeClr val="tx2"/>
              </a:buClr>
              <a:buSzPct val="80000"/>
              <a:buFont typeface="Monotype Sorts" pitchFamily="2" charset="2"/>
              <a:buNone/>
            </a:pPr>
            <a:r>
              <a:rPr kumimoji="0" lang="en-US" sz="2800" b="1" dirty="0">
                <a:effectLst>
                  <a:outerShdw blurRad="38100" dist="38100" dir="2700000" algn="tl">
                    <a:srgbClr val="000000"/>
                  </a:outerShdw>
                </a:effectLst>
              </a:rPr>
              <a:t>Can use cost leadership strategy to advantage since</a:t>
            </a:r>
            <a:r>
              <a:rPr kumimoji="0" lang="en-US" sz="2800" b="1" dirty="0" smtClean="0">
                <a:effectLst>
                  <a:outerShdw blurRad="38100" dist="38100" dir="2700000" algn="tl">
                    <a:srgbClr val="000000"/>
                  </a:outerShdw>
                </a:effectLst>
              </a:rPr>
              <a:t>:</a:t>
            </a:r>
          </a:p>
          <a:p>
            <a:pPr>
              <a:spcBef>
                <a:spcPct val="5000"/>
              </a:spcBef>
              <a:buClr>
                <a:schemeClr val="tx2"/>
              </a:buClr>
              <a:buSzPct val="80000"/>
              <a:buFont typeface="Monotype Sorts" pitchFamily="2" charset="2"/>
              <a:buNone/>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b="1" dirty="0">
                <a:solidFill>
                  <a:schemeClr val="tx2"/>
                </a:solidFill>
                <a:effectLst>
                  <a:outerShdw blurRad="38100" dist="38100" dir="2700000" algn="tl">
                    <a:srgbClr val="000000"/>
                  </a:outerShdw>
                </a:effectLst>
              </a:rPr>
              <a:t>competitors avoid price wars with cost </a:t>
            </a:r>
            <a:r>
              <a:rPr kumimoji="0" lang="en-US" sz="2800" b="1" dirty="0" smtClean="0">
                <a:solidFill>
                  <a:schemeClr val="tx2"/>
                </a:solidFill>
                <a:effectLst>
                  <a:outerShdw blurRad="38100" dist="38100" dir="2700000" algn="tl">
                    <a:srgbClr val="000000"/>
                  </a:outerShdw>
                </a:effectLst>
              </a:rPr>
              <a:t>leaders</a:t>
            </a:r>
            <a:r>
              <a:rPr kumimoji="0" lang="en-US" sz="2800" b="1" dirty="0" smtClean="0">
                <a:effectLst>
                  <a:outerShdw blurRad="38100" dist="38100" dir="2700000" algn="tl">
                    <a:srgbClr val="000000"/>
                  </a:outerShdw>
                </a:effectLst>
              </a:rPr>
              <a:t> generating high </a:t>
            </a:r>
            <a:r>
              <a:rPr kumimoji="0" lang="en-US" sz="2800" b="1" dirty="0">
                <a:effectLst>
                  <a:outerShdw blurRad="38100" dist="38100" dir="2700000" algn="tl">
                    <a:srgbClr val="000000"/>
                  </a:outerShdw>
                </a:effectLst>
              </a:rPr>
              <a:t>profits for the entire industry</a:t>
            </a:r>
            <a:endParaRPr kumimoji="0" lang="en-US" b="1" dirty="0">
              <a:effectLst>
                <a:outerShdw blurRad="38100" dist="38100" dir="2700000" algn="tl">
                  <a:srgbClr val="000000"/>
                </a:outerShdw>
              </a:effectLst>
            </a:endParaRPr>
          </a:p>
        </p:txBody>
      </p:sp>
      <p:grpSp>
        <p:nvGrpSpPr>
          <p:cNvPr id="171023" name="Group 15"/>
          <p:cNvGrpSpPr>
            <a:grpSpLocks/>
          </p:cNvGrpSpPr>
          <p:nvPr/>
        </p:nvGrpSpPr>
        <p:grpSpPr bwMode="auto">
          <a:xfrm>
            <a:off x="68508" y="4091539"/>
            <a:ext cx="3163659" cy="2538506"/>
            <a:chOff x="111" y="1287"/>
            <a:chExt cx="2405" cy="1921"/>
          </a:xfrm>
        </p:grpSpPr>
        <p:sp>
          <p:nvSpPr>
            <p:cNvPr id="171024" name="Text Box 16"/>
            <p:cNvSpPr txBox="1">
              <a:spLocks noChangeArrowheads="1"/>
            </p:cNvSpPr>
            <p:nvPr/>
          </p:nvSpPr>
          <p:spPr bwMode="auto">
            <a:xfrm rot="2144598">
              <a:off x="1225" y="1322"/>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Rivalry Among Competing Firms</a:t>
              </a:r>
            </a:p>
          </p:txBody>
        </p:sp>
        <p:sp>
          <p:nvSpPr>
            <p:cNvPr id="171025" name="Text Box 17"/>
            <p:cNvSpPr txBox="1">
              <a:spLocks noChangeArrowheads="1"/>
            </p:cNvSpPr>
            <p:nvPr/>
          </p:nvSpPr>
          <p:spPr bwMode="auto">
            <a:xfrm rot="17181969">
              <a:off x="1487" y="2307"/>
              <a:ext cx="1201"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0" lang="en-US" sz="1400" b="1" dirty="0">
                  <a:effectLst>
                    <a:outerShdw blurRad="38100" dist="38100" dir="2700000" algn="tl">
                      <a:srgbClr val="000000"/>
                    </a:outerShdw>
                  </a:effectLst>
                </a:rPr>
                <a:t>Bargaining Power of Buyers</a:t>
              </a:r>
            </a:p>
          </p:txBody>
        </p:sp>
        <p:sp>
          <p:nvSpPr>
            <p:cNvPr id="171026" name="Text Box 18"/>
            <p:cNvSpPr txBox="1">
              <a:spLocks noChangeArrowheads="1"/>
            </p:cNvSpPr>
            <p:nvPr/>
          </p:nvSpPr>
          <p:spPr bwMode="auto">
            <a:xfrm>
              <a:off x="670" y="2812"/>
              <a:ext cx="1200"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0" lang="en-US" sz="1400" b="1" dirty="0">
                  <a:effectLst>
                    <a:outerShdw blurRad="38100" dist="38100" dir="2700000" algn="tl">
                      <a:srgbClr val="000000"/>
                    </a:outerShdw>
                  </a:effectLst>
                </a:rPr>
                <a:t>Bargaining Power of Suppliers</a:t>
              </a:r>
            </a:p>
          </p:txBody>
        </p:sp>
        <p:sp>
          <p:nvSpPr>
            <p:cNvPr id="171027" name="Text Box 19"/>
            <p:cNvSpPr txBox="1">
              <a:spLocks noChangeArrowheads="1"/>
            </p:cNvSpPr>
            <p:nvPr/>
          </p:nvSpPr>
          <p:spPr bwMode="auto">
            <a:xfrm rot="4308289">
              <a:off x="62" y="2225"/>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Threat of New Entrants</a:t>
              </a:r>
            </a:p>
          </p:txBody>
        </p:sp>
        <p:sp>
          <p:nvSpPr>
            <p:cNvPr id="171028" name="Text Box 20"/>
            <p:cNvSpPr txBox="1">
              <a:spLocks noChangeArrowheads="1"/>
            </p:cNvSpPr>
            <p:nvPr/>
          </p:nvSpPr>
          <p:spPr bwMode="auto">
            <a:xfrm rot="19193041">
              <a:off x="111" y="1287"/>
              <a:ext cx="136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0" lang="en-US" sz="1400" b="1" dirty="0">
                  <a:effectLst>
                    <a:outerShdw blurRad="38100" dist="38100" dir="2700000" algn="tl">
                      <a:srgbClr val="000000"/>
                    </a:outerShdw>
                  </a:effectLst>
                </a:rPr>
                <a:t>Threat of</a:t>
              </a:r>
            </a:p>
            <a:p>
              <a:pPr algn="ctr"/>
              <a:r>
                <a:rPr kumimoji="0" lang="en-US" sz="1400" b="1" dirty="0">
                  <a:effectLst>
                    <a:outerShdw blurRad="38100" dist="38100" dir="2700000" algn="tl">
                      <a:srgbClr val="000000"/>
                    </a:outerShdw>
                  </a:effectLst>
                </a:rPr>
                <a:t>Substitute Products</a:t>
              </a:r>
            </a:p>
          </p:txBody>
        </p:sp>
        <p:sp>
          <p:nvSpPr>
            <p:cNvPr id="171029" name="AutoShape 21"/>
            <p:cNvSpPr>
              <a:spLocks noChangeArrowheads="1"/>
            </p:cNvSpPr>
            <p:nvPr/>
          </p:nvSpPr>
          <p:spPr bwMode="auto">
            <a:xfrm>
              <a:off x="613" y="1350"/>
              <a:ext cx="1462" cy="1462"/>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2000" b="1" dirty="0">
                  <a:solidFill>
                    <a:schemeClr val="bg2"/>
                  </a:solidFill>
                  <a:effectLst>
                    <a:outerShdw blurRad="38100" dist="38100" dir="2700000" algn="tl">
                      <a:srgbClr val="FFFFFF"/>
                    </a:outerShdw>
                  </a:effectLst>
                </a:rPr>
                <a:t>Five Forces of</a:t>
              </a:r>
            </a:p>
            <a:p>
              <a:pPr algn="ctr"/>
              <a:r>
                <a:rPr kumimoji="0" lang="en-US" sz="2000" b="1" dirty="0">
                  <a:solidFill>
                    <a:schemeClr val="bg2"/>
                  </a:solidFill>
                  <a:effectLst>
                    <a:outerShdw blurRad="38100" dist="38100" dir="2700000" algn="tl">
                      <a:srgbClr val="FFFFFF"/>
                    </a:outerShdw>
                  </a:effectLst>
                </a:rPr>
                <a:t>Competition</a:t>
              </a:r>
            </a:p>
          </p:txBody>
        </p:sp>
      </p:gr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5800" y="366713"/>
            <a:ext cx="7772400" cy="1143000"/>
          </a:xfrm>
        </p:spPr>
        <p:txBody>
          <a:bodyPr>
            <a:normAutofit fontScale="90000"/>
          </a:bodyPr>
          <a:lstStyle/>
          <a:p>
            <a:r>
              <a:rPr lang="en-US" dirty="0"/>
              <a:t>Cost Leadership Strategy (Low Cost) and the Five Forces of Competition</a:t>
            </a:r>
          </a:p>
        </p:txBody>
      </p:sp>
      <p:sp>
        <p:nvSpPr>
          <p:cNvPr id="167946" name="Text Box 10"/>
          <p:cNvSpPr txBox="1">
            <a:spLocks noChangeArrowheads="1"/>
          </p:cNvSpPr>
          <p:nvPr/>
        </p:nvSpPr>
        <p:spPr bwMode="auto">
          <a:xfrm>
            <a:off x="3017839" y="1670050"/>
            <a:ext cx="5664200"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Bargaining </a:t>
            </a:r>
            <a:r>
              <a:rPr kumimoji="0" lang="en-US" sz="3200" b="1" dirty="0">
                <a:solidFill>
                  <a:srgbClr val="FFFF00"/>
                </a:solidFill>
                <a:effectLst>
                  <a:outerShdw blurRad="38100" dist="38100" dir="2700000" algn="tl">
                    <a:srgbClr val="000000"/>
                  </a:outerShdw>
                </a:effectLst>
              </a:rPr>
              <a:t>Power of Buyers</a:t>
            </a:r>
            <a:endParaRPr kumimoji="0" lang="en-US" dirty="0"/>
          </a:p>
          <a:p>
            <a:pPr>
              <a:spcBef>
                <a:spcPct val="5000"/>
              </a:spcBef>
              <a:buClr>
                <a:schemeClr val="tx2"/>
              </a:buClr>
              <a:buSzPct val="80000"/>
              <a:buFont typeface="Monotype Sorts" pitchFamily="2" charset="2"/>
              <a:buNone/>
            </a:pPr>
            <a:endParaRPr kumimoji="0" lang="en-US" sz="2800" b="1" dirty="0" smtClean="0">
              <a:effectLst>
                <a:outerShdw blurRad="38100" dist="38100" dir="2700000" algn="tl">
                  <a:srgbClr val="000000"/>
                </a:outerShdw>
              </a:effectLst>
            </a:endParaRPr>
          </a:p>
          <a:p>
            <a:pPr>
              <a:spcBef>
                <a:spcPct val="5000"/>
              </a:spcBef>
              <a:buClr>
                <a:schemeClr val="tx2"/>
              </a:buClr>
              <a:buSzPct val="80000"/>
              <a:buFont typeface="Monotype Sorts" pitchFamily="2" charset="2"/>
              <a:buNone/>
            </a:pPr>
            <a:r>
              <a:rPr kumimoji="0" lang="en-US" sz="2800" b="1" dirty="0" smtClean="0">
                <a:effectLst>
                  <a:outerShdw blurRad="38100" dist="38100" dir="2700000" algn="tl">
                    <a:srgbClr val="000000"/>
                  </a:outerShdw>
                </a:effectLst>
              </a:rPr>
              <a:t>Can </a:t>
            </a:r>
            <a:r>
              <a:rPr kumimoji="0" lang="en-US" sz="2800" b="1" dirty="0">
                <a:effectLst>
                  <a:outerShdw blurRad="38100" dist="38100" dir="2700000" algn="tl">
                    <a:srgbClr val="000000"/>
                  </a:outerShdw>
                </a:effectLst>
              </a:rPr>
              <a:t>mitigate buyers’ power by</a:t>
            </a:r>
            <a:r>
              <a:rPr kumimoji="0" lang="en-US" sz="2800" b="1" dirty="0" smtClean="0">
                <a:effectLst>
                  <a:outerShdw blurRad="38100" dist="38100" dir="2700000" algn="tl">
                    <a:srgbClr val="000000"/>
                  </a:outerShdw>
                </a:effectLst>
              </a:rPr>
              <a:t>:</a:t>
            </a:r>
          </a:p>
          <a:p>
            <a:pPr>
              <a:spcBef>
                <a:spcPct val="5000"/>
              </a:spcBef>
              <a:buClr>
                <a:schemeClr val="tx2"/>
              </a:buClr>
              <a:buSzPct val="80000"/>
              <a:buFont typeface="Monotype Sorts" pitchFamily="2" charset="2"/>
              <a:buNone/>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b="1" dirty="0">
                <a:solidFill>
                  <a:schemeClr val="tx2"/>
                </a:solidFill>
                <a:effectLst>
                  <a:outerShdw blurRad="38100" dist="38100" dir="2700000" algn="tl">
                    <a:srgbClr val="000000"/>
                  </a:outerShdw>
                </a:effectLst>
              </a:rPr>
              <a:t>driving prices far below competitors</a:t>
            </a:r>
            <a:r>
              <a:rPr kumimoji="0" lang="en-US" sz="2800" b="1" dirty="0">
                <a:effectLst>
                  <a:outerShdw blurRad="38100" dist="38100" dir="2700000" algn="tl">
                    <a:srgbClr val="000000"/>
                  </a:outerShdw>
                </a:effectLst>
              </a:rPr>
              <a:t>, causing </a:t>
            </a:r>
            <a:r>
              <a:rPr kumimoji="0" lang="en-US" sz="2800" b="1" dirty="0" smtClean="0">
                <a:effectLst>
                  <a:outerShdw blurRad="38100" dist="38100" dir="2700000" algn="tl">
                    <a:srgbClr val="000000"/>
                  </a:outerShdw>
                </a:effectLst>
              </a:rPr>
              <a:t>competitors to exit </a:t>
            </a:r>
            <a:r>
              <a:rPr kumimoji="0" lang="en-US" sz="2800" b="1" dirty="0">
                <a:effectLst>
                  <a:outerShdw blurRad="38100" dist="38100" dir="2700000" algn="tl">
                    <a:srgbClr val="000000"/>
                  </a:outerShdw>
                </a:effectLst>
              </a:rPr>
              <a:t>shifting power </a:t>
            </a:r>
            <a:r>
              <a:rPr kumimoji="0" lang="en-US" sz="2800" b="1" dirty="0" smtClean="0">
                <a:effectLst>
                  <a:outerShdw blurRad="38100" dist="38100" dir="2700000" algn="tl">
                    <a:srgbClr val="000000"/>
                  </a:outerShdw>
                </a:effectLst>
              </a:rPr>
              <a:t>to </a:t>
            </a:r>
            <a:r>
              <a:rPr kumimoji="0" lang="en-US" sz="2800" b="1" dirty="0">
                <a:effectLst>
                  <a:outerShdw blurRad="38100" dist="38100" dir="2700000" algn="tl">
                    <a:srgbClr val="000000"/>
                  </a:outerShdw>
                </a:effectLst>
              </a:rPr>
              <a:t>buyers back to the firm</a:t>
            </a:r>
            <a:endParaRPr kumimoji="0" lang="en-US" b="1" dirty="0">
              <a:effectLst>
                <a:outerShdw blurRad="38100" dist="38100" dir="2700000" algn="tl">
                  <a:srgbClr val="000000"/>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 y="3539836"/>
            <a:ext cx="3146425"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85800" y="366713"/>
            <a:ext cx="7772400" cy="1143000"/>
          </a:xfrm>
        </p:spPr>
        <p:txBody>
          <a:bodyPr>
            <a:normAutofit fontScale="90000"/>
          </a:bodyPr>
          <a:lstStyle/>
          <a:p>
            <a:r>
              <a:rPr lang="en-US" dirty="0"/>
              <a:t>Cost Leadership Strategy (Low Cost) and the Five Forces of Competition</a:t>
            </a:r>
          </a:p>
        </p:txBody>
      </p:sp>
      <p:sp>
        <p:nvSpPr>
          <p:cNvPr id="169994" name="Text Box 10"/>
          <p:cNvSpPr txBox="1">
            <a:spLocks noChangeArrowheads="1"/>
          </p:cNvSpPr>
          <p:nvPr/>
        </p:nvSpPr>
        <p:spPr bwMode="auto">
          <a:xfrm>
            <a:off x="3673475" y="1670050"/>
            <a:ext cx="5184775" cy="46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Bargaining </a:t>
            </a:r>
            <a:r>
              <a:rPr kumimoji="0" lang="en-US" sz="3200" b="1" dirty="0">
                <a:solidFill>
                  <a:srgbClr val="FFFF00"/>
                </a:solidFill>
                <a:effectLst>
                  <a:outerShdw blurRad="38100" dist="38100" dir="2700000" algn="tl">
                    <a:srgbClr val="000000"/>
                  </a:outerShdw>
                </a:effectLst>
              </a:rPr>
              <a:t>Power of Suppliers</a:t>
            </a:r>
            <a:endParaRPr kumimoji="0" lang="en-US" dirty="0"/>
          </a:p>
          <a:p>
            <a:pPr>
              <a:spcBef>
                <a:spcPct val="5000"/>
              </a:spcBef>
              <a:buClr>
                <a:schemeClr val="tx2"/>
              </a:buClr>
              <a:buSzPct val="80000"/>
              <a:buFont typeface="Monotype Sorts" pitchFamily="2" charset="2"/>
              <a:buNone/>
            </a:pPr>
            <a:endParaRPr kumimoji="0" lang="en-US" sz="2800" b="1" dirty="0" smtClean="0">
              <a:effectLst>
                <a:outerShdw blurRad="38100" dist="38100" dir="2700000" algn="tl">
                  <a:srgbClr val="000000"/>
                </a:outerShdw>
              </a:effectLst>
            </a:endParaRPr>
          </a:p>
          <a:p>
            <a:pPr>
              <a:spcBef>
                <a:spcPct val="5000"/>
              </a:spcBef>
              <a:buClr>
                <a:schemeClr val="tx2"/>
              </a:buClr>
              <a:buSzPct val="80000"/>
              <a:buFont typeface="Monotype Sorts" pitchFamily="2" charset="2"/>
              <a:buNone/>
            </a:pPr>
            <a:r>
              <a:rPr kumimoji="0" lang="en-US" b="1" dirty="0" smtClean="0">
                <a:effectLst>
                  <a:outerShdw blurRad="38100" dist="38100" dir="2700000" algn="tl">
                    <a:srgbClr val="000000"/>
                  </a:outerShdw>
                </a:effectLst>
              </a:rPr>
              <a:t>Can </a:t>
            </a:r>
            <a:r>
              <a:rPr kumimoji="0" lang="en-US" b="1" dirty="0">
                <a:effectLst>
                  <a:outerShdw blurRad="38100" dist="38100" dir="2700000" algn="tl">
                    <a:srgbClr val="000000"/>
                  </a:outerShdw>
                </a:effectLst>
              </a:rPr>
              <a:t>mitigate suppliers’ power by</a:t>
            </a:r>
            <a:r>
              <a:rPr kumimoji="0" lang="en-US" b="1" dirty="0" smtClean="0">
                <a:effectLst>
                  <a:outerShdw blurRad="38100" dist="38100" dir="2700000" algn="tl">
                    <a:srgbClr val="000000"/>
                  </a:outerShdw>
                </a:effectLst>
              </a:rPr>
              <a:t>:</a:t>
            </a:r>
          </a:p>
          <a:p>
            <a:pPr>
              <a:spcBef>
                <a:spcPct val="5000"/>
              </a:spcBef>
              <a:buClr>
                <a:schemeClr val="tx2"/>
              </a:buClr>
              <a:buSzPct val="80000"/>
              <a:buFont typeface="Monotype Sorts" pitchFamily="2" charset="2"/>
              <a:buNone/>
            </a:pPr>
            <a:endParaRPr kumimoji="0" lang="en-US" sz="2000" b="1" dirty="0">
              <a:effectLst>
                <a:outerShdw blurRad="38100" dist="38100" dir="2700000" algn="tl">
                  <a:srgbClr val="000000"/>
                </a:outerShdw>
              </a:effectLst>
            </a:endParaRPr>
          </a:p>
          <a:p>
            <a:pPr>
              <a:spcBef>
                <a:spcPct val="5000"/>
              </a:spcBef>
              <a:buClr>
                <a:schemeClr val="tx2"/>
              </a:buClr>
              <a:buSzPct val="50000"/>
              <a:buFont typeface="Monotype Sorts" pitchFamily="2" charset="2"/>
              <a:buChar char="l"/>
            </a:pPr>
            <a:r>
              <a:rPr kumimoji="0" lang="en-US" b="1" dirty="0" smtClean="0">
                <a:solidFill>
                  <a:schemeClr val="tx2"/>
                </a:solidFill>
                <a:effectLst>
                  <a:outerShdw blurRad="38100" dist="38100" dir="2700000" algn="tl">
                    <a:srgbClr val="000000"/>
                  </a:outerShdw>
                </a:effectLst>
              </a:rPr>
              <a:t>absorbing </a:t>
            </a:r>
            <a:r>
              <a:rPr kumimoji="0" lang="en-US" b="1" dirty="0">
                <a:solidFill>
                  <a:schemeClr val="tx2"/>
                </a:solidFill>
                <a:effectLst>
                  <a:outerShdw blurRad="38100" dist="38100" dir="2700000" algn="tl">
                    <a:srgbClr val="000000"/>
                  </a:outerShdw>
                </a:effectLst>
              </a:rPr>
              <a:t>cost increases</a:t>
            </a:r>
            <a:r>
              <a:rPr kumimoji="0" lang="en-US" b="1" dirty="0">
                <a:effectLst>
                  <a:outerShdw blurRad="38100" dist="38100" dir="2700000" algn="tl">
                    <a:srgbClr val="000000"/>
                  </a:outerShdw>
                </a:effectLst>
              </a:rPr>
              <a:t> due to low cost </a:t>
            </a:r>
            <a:r>
              <a:rPr kumimoji="0" lang="en-US" b="1" dirty="0" smtClean="0">
                <a:effectLst>
                  <a:outerShdw blurRad="38100" dist="38100" dir="2700000" algn="tl">
                    <a:srgbClr val="000000"/>
                  </a:outerShdw>
                </a:effectLst>
              </a:rPr>
              <a:t>position</a:t>
            </a:r>
          </a:p>
          <a:p>
            <a:pPr lvl="1">
              <a:spcBef>
                <a:spcPct val="5000"/>
              </a:spcBef>
              <a:buClr>
                <a:schemeClr val="tx2"/>
              </a:buClr>
              <a:buSzPct val="50000"/>
              <a:buFont typeface="Monotype Sorts" pitchFamily="2" charset="2"/>
              <a:buChar char="l"/>
            </a:pPr>
            <a:endParaRPr kumimoji="0" lang="en-US" b="1" dirty="0">
              <a:effectLst>
                <a:outerShdw blurRad="38100" dist="38100" dir="2700000" algn="tl">
                  <a:srgbClr val="000000"/>
                </a:outerShdw>
              </a:effectLst>
            </a:endParaRPr>
          </a:p>
          <a:p>
            <a:pPr>
              <a:spcBef>
                <a:spcPct val="5000"/>
              </a:spcBef>
              <a:buClr>
                <a:schemeClr val="tx2"/>
              </a:buClr>
              <a:buSzPct val="50000"/>
              <a:buFont typeface="Monotype Sorts" pitchFamily="2" charset="2"/>
              <a:buChar char="l"/>
            </a:pPr>
            <a:r>
              <a:rPr kumimoji="0" lang="en-US" b="1" dirty="0" smtClean="0">
                <a:solidFill>
                  <a:schemeClr val="tx2"/>
                </a:solidFill>
                <a:effectLst>
                  <a:outerShdw blurRad="38100" dist="38100" dir="2700000" algn="tl">
                    <a:srgbClr val="000000"/>
                  </a:outerShdw>
                </a:effectLst>
              </a:rPr>
              <a:t>make </a:t>
            </a:r>
            <a:r>
              <a:rPr kumimoji="0" lang="en-US" b="1" dirty="0">
                <a:solidFill>
                  <a:schemeClr val="tx2"/>
                </a:solidFill>
                <a:effectLst>
                  <a:outerShdw blurRad="38100" dist="38100" dir="2700000" algn="tl">
                    <a:srgbClr val="000000"/>
                  </a:outerShdw>
                </a:effectLst>
              </a:rPr>
              <a:t>very large purchases</a:t>
            </a:r>
            <a:r>
              <a:rPr kumimoji="0" lang="en-US" b="1" dirty="0">
                <a:effectLst>
                  <a:outerShdw blurRad="38100" dist="38100" dir="2700000" algn="tl">
                    <a:srgbClr val="000000"/>
                  </a:outerShdw>
                </a:effectLst>
              </a:rPr>
              <a:t>, reducing chance of supplier using power</a:t>
            </a:r>
            <a:endParaRPr kumimoji="0" lang="en-US" sz="2000" b="1" dirty="0">
              <a:effectLst>
                <a:outerShdw blurRad="38100" dist="38100" dir="2700000" algn="tl">
                  <a:srgbClr val="000000"/>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 y="3429000"/>
            <a:ext cx="3146425"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366713"/>
            <a:ext cx="7772400" cy="1143000"/>
          </a:xfrm>
        </p:spPr>
        <p:txBody>
          <a:bodyPr>
            <a:normAutofit fontScale="90000"/>
          </a:bodyPr>
          <a:lstStyle/>
          <a:p>
            <a:r>
              <a:rPr lang="en-US" dirty="0"/>
              <a:t>Cost Leadership Strategy (Low Cost) and the Five Forces of Competition</a:t>
            </a:r>
          </a:p>
        </p:txBody>
      </p:sp>
      <p:sp>
        <p:nvSpPr>
          <p:cNvPr id="166924" name="Text Box 12"/>
          <p:cNvSpPr txBox="1">
            <a:spLocks noChangeArrowheads="1"/>
          </p:cNvSpPr>
          <p:nvPr/>
        </p:nvSpPr>
        <p:spPr bwMode="auto">
          <a:xfrm>
            <a:off x="3198053" y="1670050"/>
            <a:ext cx="5442710" cy="504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400050"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Threat </a:t>
            </a:r>
            <a:r>
              <a:rPr kumimoji="0" lang="en-US" sz="3200" b="1" dirty="0">
                <a:solidFill>
                  <a:srgbClr val="FFFF00"/>
                </a:solidFill>
                <a:effectLst>
                  <a:outerShdw blurRad="38100" dist="38100" dir="2700000" algn="tl">
                    <a:srgbClr val="000000"/>
                  </a:outerShdw>
                </a:effectLst>
              </a:rPr>
              <a:t>of New Entrants</a:t>
            </a:r>
            <a:endParaRPr kumimoji="0" lang="en-US" dirty="0"/>
          </a:p>
          <a:p>
            <a:pPr>
              <a:spcBef>
                <a:spcPct val="5000"/>
              </a:spcBef>
              <a:buClr>
                <a:schemeClr val="tx2"/>
              </a:buClr>
              <a:buSzPct val="80000"/>
              <a:buFont typeface="Monotype Sorts" pitchFamily="2" charset="2"/>
              <a:buNone/>
            </a:pPr>
            <a:endParaRPr kumimoji="0" lang="en-US" sz="2800" b="1" dirty="0" smtClean="0">
              <a:effectLst>
                <a:outerShdw blurRad="38100" dist="38100" dir="2700000" algn="tl">
                  <a:srgbClr val="000000"/>
                </a:outerShdw>
              </a:effectLst>
            </a:endParaRPr>
          </a:p>
          <a:p>
            <a:pPr>
              <a:spcBef>
                <a:spcPct val="5000"/>
              </a:spcBef>
              <a:buClr>
                <a:schemeClr val="tx2"/>
              </a:buClr>
              <a:buSzPct val="80000"/>
              <a:buFont typeface="Monotype Sorts" pitchFamily="2" charset="2"/>
              <a:buNone/>
            </a:pPr>
            <a:r>
              <a:rPr kumimoji="0" lang="en-US" sz="2800" b="1" dirty="0" smtClean="0">
                <a:effectLst>
                  <a:outerShdw blurRad="38100" dist="38100" dir="2700000" algn="tl">
                    <a:srgbClr val="000000"/>
                  </a:outerShdw>
                </a:effectLst>
              </a:rPr>
              <a:t>Can </a:t>
            </a:r>
            <a:r>
              <a:rPr kumimoji="0" lang="en-US" sz="2800" b="1" dirty="0">
                <a:effectLst>
                  <a:outerShdw blurRad="38100" dist="38100" dir="2700000" algn="tl">
                    <a:srgbClr val="000000"/>
                  </a:outerShdw>
                </a:effectLst>
              </a:rPr>
              <a:t>frighten off new entrants due to</a:t>
            </a:r>
            <a:r>
              <a:rPr kumimoji="0" lang="en-US" sz="2800" b="1" dirty="0" smtClean="0">
                <a:effectLst>
                  <a:outerShdw blurRad="38100" dist="38100" dir="2700000" algn="tl">
                    <a:srgbClr val="000000"/>
                  </a:outerShdw>
                </a:effectLst>
              </a:rPr>
              <a:t>:</a:t>
            </a:r>
          </a:p>
          <a:p>
            <a:pPr>
              <a:spcBef>
                <a:spcPct val="5000"/>
              </a:spcBef>
              <a:buClr>
                <a:schemeClr val="tx2"/>
              </a:buClr>
              <a:buSzPct val="80000"/>
              <a:buFont typeface="Monotype Sorts" pitchFamily="2" charset="2"/>
              <a:buNone/>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b="1" dirty="0" smtClean="0">
                <a:solidFill>
                  <a:schemeClr val="tx2"/>
                </a:solidFill>
                <a:effectLst>
                  <a:outerShdw blurRad="38100" dist="38100" dir="2700000" algn="tl">
                    <a:srgbClr val="000000"/>
                  </a:outerShdw>
                </a:effectLst>
              </a:rPr>
              <a:t>need </a:t>
            </a:r>
            <a:r>
              <a:rPr kumimoji="0" lang="en-US" sz="2800" b="1" dirty="0">
                <a:solidFill>
                  <a:schemeClr val="tx2"/>
                </a:solidFill>
                <a:effectLst>
                  <a:outerShdw blurRad="38100" dist="38100" dir="2700000" algn="tl">
                    <a:srgbClr val="000000"/>
                  </a:outerShdw>
                </a:effectLst>
              </a:rPr>
              <a:t>to enter on a large scale in order to be cost </a:t>
            </a:r>
            <a:r>
              <a:rPr kumimoji="0" lang="en-US" sz="2800" b="1" dirty="0" smtClean="0">
                <a:solidFill>
                  <a:schemeClr val="tx2"/>
                </a:solidFill>
                <a:effectLst>
                  <a:outerShdw blurRad="38100" dist="38100" dir="2700000" algn="tl">
                    <a:srgbClr val="000000"/>
                  </a:outerShdw>
                </a:effectLst>
              </a:rPr>
              <a:t>competitive</a:t>
            </a:r>
          </a:p>
          <a:p>
            <a:pPr lvl="1">
              <a:spcBef>
                <a:spcPct val="5000"/>
              </a:spcBef>
              <a:buClr>
                <a:schemeClr val="tx2"/>
              </a:buClr>
              <a:buSzPct val="50000"/>
              <a:buFont typeface="Monotype Sorts" pitchFamily="2" charset="2"/>
              <a:buChar char="l"/>
            </a:pPr>
            <a:endParaRPr kumimoji="0" lang="en-US" sz="2800"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b="1" dirty="0" smtClean="0">
                <a:solidFill>
                  <a:schemeClr val="tx2"/>
                </a:solidFill>
                <a:effectLst>
                  <a:outerShdw blurRad="38100" dist="38100" dir="2700000" algn="tl">
                    <a:srgbClr val="000000"/>
                  </a:outerShdw>
                </a:effectLst>
              </a:rPr>
              <a:t>time</a:t>
            </a:r>
            <a:r>
              <a:rPr kumimoji="0" lang="en-US" sz="2800" b="1" dirty="0" smtClean="0">
                <a:effectLst>
                  <a:outerShdw blurRad="38100" dist="38100" dir="2700000" algn="tl">
                    <a:srgbClr val="000000"/>
                  </a:outerShdw>
                </a:effectLst>
              </a:rPr>
              <a:t> </a:t>
            </a:r>
            <a:r>
              <a:rPr kumimoji="0" lang="en-US" sz="2800" b="1" dirty="0">
                <a:effectLst>
                  <a:outerShdw blurRad="38100" dist="38100" dir="2700000" algn="tl">
                    <a:srgbClr val="000000"/>
                  </a:outerShdw>
                </a:effectLst>
              </a:rPr>
              <a:t>it takes to move down the learning curve</a:t>
            </a:r>
            <a:endParaRPr kumimoji="0" lang="en-US" b="1" dirty="0">
              <a:effectLst>
                <a:outerShdw blurRad="38100" dist="38100" dir="2700000" algn="tl">
                  <a:srgbClr val="000000"/>
                </a:outerShdw>
              </a:effectLst>
            </a:endParaRPr>
          </a:p>
        </p:txBody>
      </p:sp>
      <p:grpSp>
        <p:nvGrpSpPr>
          <p:cNvPr id="11" name="Group 15"/>
          <p:cNvGrpSpPr>
            <a:grpSpLocks/>
          </p:cNvGrpSpPr>
          <p:nvPr/>
        </p:nvGrpSpPr>
        <p:grpSpPr bwMode="auto">
          <a:xfrm>
            <a:off x="44084" y="2902234"/>
            <a:ext cx="3047899" cy="2644222"/>
            <a:chOff x="199" y="1137"/>
            <a:chExt cx="2317" cy="2001"/>
          </a:xfrm>
        </p:grpSpPr>
        <p:sp>
          <p:nvSpPr>
            <p:cNvPr id="12" name="Text Box 16"/>
            <p:cNvSpPr txBox="1">
              <a:spLocks noChangeArrowheads="1"/>
            </p:cNvSpPr>
            <p:nvPr/>
          </p:nvSpPr>
          <p:spPr bwMode="auto">
            <a:xfrm rot="2144598">
              <a:off x="1225" y="1322"/>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Rivalry Among Competing Firms</a:t>
              </a:r>
            </a:p>
          </p:txBody>
        </p:sp>
        <p:sp>
          <p:nvSpPr>
            <p:cNvPr id="13" name="Text Box 17"/>
            <p:cNvSpPr txBox="1">
              <a:spLocks noChangeArrowheads="1"/>
            </p:cNvSpPr>
            <p:nvPr/>
          </p:nvSpPr>
          <p:spPr bwMode="auto">
            <a:xfrm rot="-4343537">
              <a:off x="1554" y="2197"/>
              <a:ext cx="104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Bargaining Power of Buyers</a:t>
              </a:r>
            </a:p>
          </p:txBody>
        </p:sp>
        <p:sp>
          <p:nvSpPr>
            <p:cNvPr id="14" name="Text Box 18"/>
            <p:cNvSpPr txBox="1">
              <a:spLocks noChangeArrowheads="1"/>
            </p:cNvSpPr>
            <p:nvPr/>
          </p:nvSpPr>
          <p:spPr bwMode="auto">
            <a:xfrm>
              <a:off x="792" y="2812"/>
              <a:ext cx="102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Bargaining Power of Suppliers</a:t>
              </a:r>
            </a:p>
          </p:txBody>
        </p:sp>
        <p:sp>
          <p:nvSpPr>
            <p:cNvPr id="15" name="Text Box 19"/>
            <p:cNvSpPr txBox="1">
              <a:spLocks noChangeArrowheads="1"/>
            </p:cNvSpPr>
            <p:nvPr/>
          </p:nvSpPr>
          <p:spPr bwMode="auto">
            <a:xfrm rot="4308289">
              <a:off x="62" y="2225"/>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Threat of New Entrants</a:t>
              </a:r>
            </a:p>
          </p:txBody>
        </p:sp>
        <p:sp>
          <p:nvSpPr>
            <p:cNvPr id="16" name="Text Box 20"/>
            <p:cNvSpPr txBox="1">
              <a:spLocks noChangeArrowheads="1"/>
            </p:cNvSpPr>
            <p:nvPr/>
          </p:nvSpPr>
          <p:spPr bwMode="auto">
            <a:xfrm rot="19466580">
              <a:off x="199" y="1137"/>
              <a:ext cx="11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Threat of</a:t>
              </a:r>
            </a:p>
            <a:p>
              <a:pPr algn="ctr"/>
              <a:r>
                <a:rPr kumimoji="0" lang="en-US" sz="1400" b="1" dirty="0">
                  <a:effectLst>
                    <a:outerShdw blurRad="38100" dist="38100" dir="2700000" algn="tl">
                      <a:srgbClr val="000000"/>
                    </a:outerShdw>
                  </a:effectLst>
                </a:rPr>
                <a:t>Substitute Products</a:t>
              </a:r>
            </a:p>
          </p:txBody>
        </p:sp>
        <p:sp>
          <p:nvSpPr>
            <p:cNvPr id="17" name="AutoShape 21"/>
            <p:cNvSpPr>
              <a:spLocks noChangeArrowheads="1"/>
            </p:cNvSpPr>
            <p:nvPr/>
          </p:nvSpPr>
          <p:spPr bwMode="auto">
            <a:xfrm>
              <a:off x="613" y="1350"/>
              <a:ext cx="1462" cy="1462"/>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2000" b="1" dirty="0">
                  <a:solidFill>
                    <a:schemeClr val="bg2"/>
                  </a:solidFill>
                  <a:effectLst>
                    <a:outerShdw blurRad="38100" dist="38100" dir="2700000" algn="tl">
                      <a:srgbClr val="FFFFFF"/>
                    </a:outerShdw>
                  </a:effectLst>
                </a:rPr>
                <a:t>Five Forces of</a:t>
              </a:r>
            </a:p>
            <a:p>
              <a:pPr algn="ctr"/>
              <a:r>
                <a:rPr kumimoji="0" lang="en-US" sz="2000" b="1" dirty="0">
                  <a:solidFill>
                    <a:schemeClr val="bg2"/>
                  </a:solidFill>
                  <a:effectLst>
                    <a:outerShdw blurRad="38100" dist="38100" dir="2700000" algn="tl">
                      <a:srgbClr val="FFFFFF"/>
                    </a:outerShdw>
                  </a:effectLst>
                </a:rPr>
                <a:t>Competition</a:t>
              </a:r>
            </a:p>
          </p:txBody>
        </p:sp>
      </p:gr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85800" y="366713"/>
            <a:ext cx="7772400" cy="1143000"/>
          </a:xfrm>
        </p:spPr>
        <p:txBody>
          <a:bodyPr>
            <a:normAutofit fontScale="90000"/>
          </a:bodyPr>
          <a:lstStyle/>
          <a:p>
            <a:r>
              <a:rPr lang="en-US" dirty="0"/>
              <a:t>Cost Leadership Strategy (Low Cost) and the Five Forces of Competition</a:t>
            </a:r>
          </a:p>
        </p:txBody>
      </p:sp>
      <p:sp>
        <p:nvSpPr>
          <p:cNvPr id="168970" name="Text Box 10"/>
          <p:cNvSpPr txBox="1">
            <a:spLocks noChangeArrowheads="1"/>
          </p:cNvSpPr>
          <p:nvPr/>
        </p:nvSpPr>
        <p:spPr bwMode="auto">
          <a:xfrm>
            <a:off x="3198053" y="1670050"/>
            <a:ext cx="5945947"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Threat </a:t>
            </a:r>
            <a:r>
              <a:rPr kumimoji="0" lang="en-US" sz="3200" b="1" dirty="0">
                <a:solidFill>
                  <a:srgbClr val="FFFF00"/>
                </a:solidFill>
                <a:effectLst>
                  <a:outerShdw blurRad="38100" dist="38100" dir="2700000" algn="tl">
                    <a:srgbClr val="000000"/>
                  </a:outerShdw>
                </a:effectLst>
              </a:rPr>
              <a:t>of Substitute </a:t>
            </a:r>
            <a:r>
              <a:rPr kumimoji="0" lang="en-US" sz="3200" b="1" dirty="0" smtClean="0">
                <a:solidFill>
                  <a:srgbClr val="FFFF00"/>
                </a:solidFill>
                <a:effectLst>
                  <a:outerShdw blurRad="38100" dist="38100" dir="2700000" algn="tl">
                    <a:srgbClr val="000000"/>
                  </a:outerShdw>
                </a:effectLst>
              </a:rPr>
              <a:t>Products</a:t>
            </a:r>
          </a:p>
          <a:p>
            <a:pPr>
              <a:spcBef>
                <a:spcPct val="5000"/>
              </a:spcBef>
            </a:pPr>
            <a:endParaRPr kumimoji="0" lang="en-US" dirty="0"/>
          </a:p>
          <a:p>
            <a:pPr>
              <a:spcBef>
                <a:spcPct val="5000"/>
              </a:spcBef>
              <a:buClr>
                <a:schemeClr val="tx2"/>
              </a:buClr>
              <a:buSzPct val="80000"/>
              <a:buFont typeface="Monotype Sorts" pitchFamily="2" charset="2"/>
              <a:buNone/>
            </a:pPr>
            <a:r>
              <a:rPr kumimoji="0" lang="en-US" b="1" dirty="0">
                <a:effectLst>
                  <a:outerShdw blurRad="38100" dist="38100" dir="2700000" algn="tl">
                    <a:srgbClr val="000000"/>
                  </a:outerShdw>
                </a:effectLst>
              </a:rPr>
              <a:t>Cost leader is well positioned to</a:t>
            </a:r>
            <a:r>
              <a:rPr kumimoji="0" lang="en-US" b="1" dirty="0" smtClean="0">
                <a:effectLst>
                  <a:outerShdw blurRad="38100" dist="38100" dir="2700000" algn="tl">
                    <a:srgbClr val="000000"/>
                  </a:outerShdw>
                </a:effectLst>
              </a:rPr>
              <a:t>:</a:t>
            </a:r>
          </a:p>
          <a:p>
            <a:pPr>
              <a:spcBef>
                <a:spcPct val="5000"/>
              </a:spcBef>
              <a:buClr>
                <a:schemeClr val="tx2"/>
              </a:buClr>
              <a:buSzPct val="80000"/>
              <a:buFont typeface="Monotype Sorts" pitchFamily="2" charset="2"/>
              <a:buNone/>
            </a:pPr>
            <a:endParaRPr kumimoji="0" lang="en-US" sz="2000"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b="1" dirty="0" smtClean="0">
                <a:effectLst>
                  <a:outerShdw blurRad="38100" dist="38100" dir="2700000" algn="tl">
                    <a:srgbClr val="000000"/>
                  </a:outerShdw>
                </a:effectLst>
              </a:rPr>
              <a:t>Make</a:t>
            </a:r>
            <a:r>
              <a:rPr kumimoji="0" lang="en-US" b="1" dirty="0" smtClean="0">
                <a:solidFill>
                  <a:schemeClr val="tx2"/>
                </a:solidFill>
                <a:effectLst>
                  <a:outerShdw blurRad="38100" dist="38100" dir="2700000" algn="tl">
                    <a:srgbClr val="000000"/>
                  </a:outerShdw>
                </a:effectLst>
              </a:rPr>
              <a:t> investments</a:t>
            </a:r>
            <a:r>
              <a:rPr kumimoji="0" lang="en-US" b="1" dirty="0" smtClean="0">
                <a:effectLst>
                  <a:outerShdw blurRad="38100" dist="38100" dir="2700000" algn="tl">
                    <a:srgbClr val="000000"/>
                  </a:outerShdw>
                </a:effectLst>
              </a:rPr>
              <a:t> </a:t>
            </a:r>
            <a:r>
              <a:rPr kumimoji="0" lang="en-US" b="1" dirty="0">
                <a:effectLst>
                  <a:outerShdw blurRad="38100" dist="38100" dir="2700000" algn="tl">
                    <a:srgbClr val="000000"/>
                  </a:outerShdw>
                </a:effectLst>
              </a:rPr>
              <a:t>to be first to create </a:t>
            </a:r>
            <a:r>
              <a:rPr kumimoji="0" lang="en-US" b="1" dirty="0" smtClean="0">
                <a:effectLst>
                  <a:outerShdw blurRad="38100" dist="38100" dir="2700000" algn="tl">
                    <a:srgbClr val="000000"/>
                  </a:outerShdw>
                </a:effectLst>
              </a:rPr>
              <a:t>substitutes</a:t>
            </a:r>
          </a:p>
          <a:p>
            <a:pPr lvl="1">
              <a:spcBef>
                <a:spcPct val="5000"/>
              </a:spcBef>
              <a:buClr>
                <a:schemeClr val="tx2"/>
              </a:buClr>
              <a:buSzPct val="50000"/>
              <a:buFont typeface="Monotype Sorts" pitchFamily="2" charset="2"/>
              <a:buChar char="l"/>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b="1" dirty="0" smtClean="0">
                <a:effectLst>
                  <a:outerShdw blurRad="38100" dist="38100" dir="2700000" algn="tl">
                    <a:srgbClr val="000000"/>
                  </a:outerShdw>
                </a:effectLst>
              </a:rPr>
              <a:t>Obtain </a:t>
            </a:r>
            <a:r>
              <a:rPr kumimoji="0" lang="en-US" b="1" dirty="0" smtClean="0">
                <a:solidFill>
                  <a:schemeClr val="tx2"/>
                </a:solidFill>
                <a:effectLst>
                  <a:outerShdw blurRad="38100" dist="38100" dir="2700000" algn="tl">
                    <a:srgbClr val="000000"/>
                  </a:outerShdw>
                </a:effectLst>
              </a:rPr>
              <a:t>patents</a:t>
            </a:r>
            <a:r>
              <a:rPr kumimoji="0" lang="en-US" b="1" dirty="0" smtClean="0">
                <a:effectLst>
                  <a:outerShdw blurRad="38100" dist="38100" dir="2700000" algn="tl">
                    <a:srgbClr val="000000"/>
                  </a:outerShdw>
                </a:effectLst>
              </a:rPr>
              <a:t> </a:t>
            </a:r>
            <a:r>
              <a:rPr kumimoji="0" lang="en-US" b="1" dirty="0">
                <a:effectLst>
                  <a:outerShdw blurRad="38100" dist="38100" dir="2700000" algn="tl">
                    <a:srgbClr val="000000"/>
                  </a:outerShdw>
                </a:effectLst>
              </a:rPr>
              <a:t>developed by potential </a:t>
            </a:r>
            <a:r>
              <a:rPr kumimoji="0" lang="en-US" b="1" dirty="0" smtClean="0">
                <a:effectLst>
                  <a:outerShdw blurRad="38100" dist="38100" dir="2700000" algn="tl">
                    <a:srgbClr val="000000"/>
                  </a:outerShdw>
                </a:effectLst>
              </a:rPr>
              <a:t>substitutes</a:t>
            </a:r>
          </a:p>
          <a:p>
            <a:pPr lvl="1">
              <a:spcBef>
                <a:spcPct val="5000"/>
              </a:spcBef>
              <a:buClr>
                <a:schemeClr val="tx2"/>
              </a:buClr>
              <a:buSzPct val="50000"/>
              <a:buFont typeface="Monotype Sorts" pitchFamily="2" charset="2"/>
              <a:buChar char="l"/>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dirty="0">
                <a:solidFill>
                  <a:schemeClr val="tx2"/>
                </a:solidFill>
                <a:effectLst>
                  <a:outerShdw blurRad="38100" dist="38100" dir="2700000" algn="tl">
                    <a:srgbClr val="000000"/>
                  </a:outerShdw>
                </a:effectLst>
              </a:rPr>
              <a:t>lower prices</a:t>
            </a:r>
            <a:r>
              <a:rPr kumimoji="0" lang="en-US" b="1" dirty="0">
                <a:effectLst>
                  <a:outerShdw blurRad="38100" dist="38100" dir="2700000" algn="tl">
                    <a:srgbClr val="000000"/>
                  </a:outerShdw>
                </a:effectLst>
              </a:rPr>
              <a:t> in order to maintain value position</a:t>
            </a:r>
            <a:endParaRPr kumimoji="0" lang="en-US" sz="2000" b="1" dirty="0">
              <a:effectLst>
                <a:outerShdw blurRad="38100" dist="38100" dir="2700000" algn="tl">
                  <a:srgbClr val="000000"/>
                </a:outerShdw>
              </a:effectLst>
            </a:endParaRPr>
          </a:p>
        </p:txBody>
      </p:sp>
      <p:grpSp>
        <p:nvGrpSpPr>
          <p:cNvPr id="11" name="Group 15"/>
          <p:cNvGrpSpPr>
            <a:grpSpLocks/>
          </p:cNvGrpSpPr>
          <p:nvPr/>
        </p:nvGrpSpPr>
        <p:grpSpPr bwMode="auto">
          <a:xfrm>
            <a:off x="0" y="3163880"/>
            <a:ext cx="3163659" cy="2538506"/>
            <a:chOff x="111" y="1287"/>
            <a:chExt cx="2405" cy="1921"/>
          </a:xfrm>
        </p:grpSpPr>
        <p:sp>
          <p:nvSpPr>
            <p:cNvPr id="12" name="Text Box 16"/>
            <p:cNvSpPr txBox="1">
              <a:spLocks noChangeArrowheads="1"/>
            </p:cNvSpPr>
            <p:nvPr/>
          </p:nvSpPr>
          <p:spPr bwMode="auto">
            <a:xfrm rot="2144598">
              <a:off x="1225" y="1322"/>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Rivalry Among Competing Firms</a:t>
              </a:r>
            </a:p>
          </p:txBody>
        </p:sp>
        <p:sp>
          <p:nvSpPr>
            <p:cNvPr id="13" name="Text Box 17"/>
            <p:cNvSpPr txBox="1">
              <a:spLocks noChangeArrowheads="1"/>
            </p:cNvSpPr>
            <p:nvPr/>
          </p:nvSpPr>
          <p:spPr bwMode="auto">
            <a:xfrm rot="17181969">
              <a:off x="1487" y="2307"/>
              <a:ext cx="1201"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0" lang="en-US" sz="1400" b="1" dirty="0">
                  <a:effectLst>
                    <a:outerShdw blurRad="38100" dist="38100" dir="2700000" algn="tl">
                      <a:srgbClr val="000000"/>
                    </a:outerShdw>
                  </a:effectLst>
                </a:rPr>
                <a:t>Bargaining Power of Buyers</a:t>
              </a:r>
            </a:p>
          </p:txBody>
        </p:sp>
        <p:sp>
          <p:nvSpPr>
            <p:cNvPr id="14" name="Text Box 18"/>
            <p:cNvSpPr txBox="1">
              <a:spLocks noChangeArrowheads="1"/>
            </p:cNvSpPr>
            <p:nvPr/>
          </p:nvSpPr>
          <p:spPr bwMode="auto">
            <a:xfrm>
              <a:off x="670" y="2812"/>
              <a:ext cx="1200"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0" lang="en-US" sz="1400" b="1" dirty="0">
                  <a:effectLst>
                    <a:outerShdw blurRad="38100" dist="38100" dir="2700000" algn="tl">
                      <a:srgbClr val="000000"/>
                    </a:outerShdw>
                  </a:effectLst>
                </a:rPr>
                <a:t>Bargaining Power of Suppliers</a:t>
              </a:r>
            </a:p>
          </p:txBody>
        </p:sp>
        <p:sp>
          <p:nvSpPr>
            <p:cNvPr id="15" name="Text Box 19"/>
            <p:cNvSpPr txBox="1">
              <a:spLocks noChangeArrowheads="1"/>
            </p:cNvSpPr>
            <p:nvPr/>
          </p:nvSpPr>
          <p:spPr bwMode="auto">
            <a:xfrm rot="4308289">
              <a:off x="62" y="2225"/>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dirty="0">
                  <a:effectLst>
                    <a:outerShdw blurRad="38100" dist="38100" dir="2700000" algn="tl">
                      <a:srgbClr val="000000"/>
                    </a:outerShdw>
                  </a:effectLst>
                </a:rPr>
                <a:t>Threat of New Entrants</a:t>
              </a:r>
            </a:p>
          </p:txBody>
        </p:sp>
        <p:sp>
          <p:nvSpPr>
            <p:cNvPr id="16" name="Text Box 20"/>
            <p:cNvSpPr txBox="1">
              <a:spLocks noChangeArrowheads="1"/>
            </p:cNvSpPr>
            <p:nvPr/>
          </p:nvSpPr>
          <p:spPr bwMode="auto">
            <a:xfrm rot="19193041">
              <a:off x="111" y="1287"/>
              <a:ext cx="136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0" lang="en-US" sz="1400" b="1" dirty="0">
                  <a:effectLst>
                    <a:outerShdw blurRad="38100" dist="38100" dir="2700000" algn="tl">
                      <a:srgbClr val="000000"/>
                    </a:outerShdw>
                  </a:effectLst>
                </a:rPr>
                <a:t>Threat of</a:t>
              </a:r>
            </a:p>
            <a:p>
              <a:pPr algn="ctr"/>
              <a:r>
                <a:rPr kumimoji="0" lang="en-US" sz="1400" b="1" dirty="0">
                  <a:effectLst>
                    <a:outerShdw blurRad="38100" dist="38100" dir="2700000" algn="tl">
                      <a:srgbClr val="000000"/>
                    </a:outerShdw>
                  </a:effectLst>
                </a:rPr>
                <a:t>Substitute Products</a:t>
              </a:r>
            </a:p>
          </p:txBody>
        </p:sp>
        <p:sp>
          <p:nvSpPr>
            <p:cNvPr id="17" name="AutoShape 21"/>
            <p:cNvSpPr>
              <a:spLocks noChangeArrowheads="1"/>
            </p:cNvSpPr>
            <p:nvPr/>
          </p:nvSpPr>
          <p:spPr bwMode="auto">
            <a:xfrm>
              <a:off x="613" y="1350"/>
              <a:ext cx="1462" cy="1462"/>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2000" b="1" dirty="0">
                  <a:solidFill>
                    <a:schemeClr val="bg2"/>
                  </a:solidFill>
                  <a:effectLst>
                    <a:outerShdw blurRad="38100" dist="38100" dir="2700000" algn="tl">
                      <a:srgbClr val="FFFFFF"/>
                    </a:outerShdw>
                  </a:effectLst>
                </a:rPr>
                <a:t>Five Forces of</a:t>
              </a:r>
            </a:p>
            <a:p>
              <a:pPr algn="ctr"/>
              <a:r>
                <a:rPr kumimoji="0" lang="en-US" sz="2000" b="1" dirty="0">
                  <a:solidFill>
                    <a:schemeClr val="bg2"/>
                  </a:solidFill>
                  <a:effectLst>
                    <a:outerShdw blurRad="38100" dist="38100" dir="2700000" algn="tl">
                      <a:srgbClr val="FFFFFF"/>
                    </a:outerShdw>
                  </a:effectLst>
                </a:rPr>
                <a:t>Competition</a:t>
              </a:r>
            </a:p>
          </p:txBody>
        </p:sp>
      </p:gr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Differentiation Strategy</a:t>
            </a:r>
          </a:p>
        </p:txBody>
      </p:sp>
      <p:sp>
        <p:nvSpPr>
          <p:cNvPr id="195587" name="Rectangle 3"/>
          <p:cNvSpPr>
            <a:spLocks noGrp="1" noChangeArrowheads="1"/>
          </p:cNvSpPr>
          <p:nvPr>
            <p:ph idx="1"/>
          </p:nvPr>
        </p:nvSpPr>
        <p:spPr>
          <a:xfrm>
            <a:off x="581378" y="1080911"/>
            <a:ext cx="8229600" cy="4247445"/>
          </a:xfrm>
        </p:spPr>
        <p:txBody>
          <a:bodyPr>
            <a:normAutofit fontScale="92500" lnSpcReduction="10000"/>
          </a:bodyPr>
          <a:lstStyle/>
          <a:p>
            <a:pPr marL="0" indent="0">
              <a:buFont typeface="Wingdings" pitchFamily="2" charset="2"/>
              <a:buNone/>
            </a:pPr>
            <a:r>
              <a:rPr lang="en-US" sz="2800" dirty="0">
                <a:effectLst>
                  <a:outerShdw blurRad="38100" dist="38100" dir="2700000" algn="tl">
                    <a:srgbClr val="000000"/>
                  </a:outerShdw>
                </a:effectLst>
              </a:rPr>
              <a:t>An integrated set of actions designed by a firm to produce or deliver goods or services </a:t>
            </a:r>
            <a:r>
              <a:rPr lang="en-US" sz="2800" dirty="0" smtClean="0">
                <a:effectLst>
                  <a:outerShdw blurRad="38100" dist="38100" dir="2700000" algn="tl">
                    <a:srgbClr val="000000"/>
                  </a:outerShdw>
                </a:effectLst>
              </a:rPr>
              <a:t>that </a:t>
            </a:r>
            <a:r>
              <a:rPr lang="en-US" sz="2800" dirty="0">
                <a:effectLst>
                  <a:outerShdw blurRad="38100" dist="38100" dir="2700000" algn="tl">
                    <a:srgbClr val="000000"/>
                  </a:outerShdw>
                </a:effectLst>
              </a:rPr>
              <a:t>customers perceive as being </a:t>
            </a:r>
            <a:r>
              <a:rPr lang="en-US" sz="2800" dirty="0" smtClean="0">
                <a:solidFill>
                  <a:srgbClr val="FF0000"/>
                </a:solidFill>
                <a:effectLst>
                  <a:outerShdw blurRad="38100" dist="38100" dir="2700000" algn="tl">
                    <a:srgbClr val="000000"/>
                  </a:outerShdw>
                </a:effectLst>
              </a:rPr>
              <a:t>different</a:t>
            </a:r>
          </a:p>
          <a:p>
            <a:pPr marL="0" indent="0">
              <a:buFont typeface="Wingdings" pitchFamily="2" charset="2"/>
              <a:buNone/>
            </a:pPr>
            <a:endParaRPr lang="en-US" sz="2800" dirty="0">
              <a:effectLst>
                <a:outerShdw blurRad="38100" dist="38100" dir="2700000" algn="tl">
                  <a:srgbClr val="000000"/>
                </a:outerShdw>
              </a:effectLst>
            </a:endParaRPr>
          </a:p>
          <a:p>
            <a:pPr lvl="1"/>
            <a:r>
              <a:rPr lang="en-US" sz="2400" dirty="0">
                <a:solidFill>
                  <a:schemeClr val="tx2"/>
                </a:solidFill>
                <a:effectLst>
                  <a:outerShdw blurRad="38100" dist="38100" dir="2700000" algn="tl">
                    <a:srgbClr val="000000"/>
                  </a:outerShdw>
                </a:effectLst>
              </a:rPr>
              <a:t>price for product can exceed </a:t>
            </a:r>
            <a:r>
              <a:rPr lang="en-US" sz="2400" dirty="0">
                <a:effectLst>
                  <a:outerShdw blurRad="38100" dist="38100" dir="2700000" algn="tl">
                    <a:srgbClr val="000000"/>
                  </a:outerShdw>
                </a:effectLst>
              </a:rPr>
              <a:t>what the firm’s target customers are willing to </a:t>
            </a:r>
            <a:r>
              <a:rPr lang="en-US" sz="2400" dirty="0" smtClean="0">
                <a:effectLst>
                  <a:outerShdw blurRad="38100" dist="38100" dir="2700000" algn="tl">
                    <a:srgbClr val="000000"/>
                  </a:outerShdw>
                </a:effectLst>
              </a:rPr>
              <a:t>pay (Apple products)</a:t>
            </a:r>
          </a:p>
          <a:p>
            <a:pPr lvl="1"/>
            <a:endParaRPr lang="en-US" sz="2400" dirty="0">
              <a:effectLst>
                <a:outerShdw blurRad="38100" dist="38100" dir="2700000" algn="tl">
                  <a:srgbClr val="000000"/>
                </a:outerShdw>
              </a:effectLst>
            </a:endParaRPr>
          </a:p>
          <a:p>
            <a:pPr lvl="1"/>
            <a:r>
              <a:rPr lang="en-US" sz="2400" dirty="0" smtClean="0">
                <a:solidFill>
                  <a:schemeClr val="tx2"/>
                </a:solidFill>
                <a:effectLst>
                  <a:outerShdw blurRad="38100" dist="38100" dir="2700000" algn="tl">
                    <a:srgbClr val="000000"/>
                  </a:outerShdw>
                </a:effectLst>
              </a:rPr>
              <a:t>Non-standardized</a:t>
            </a:r>
            <a:r>
              <a:rPr lang="en-US" sz="2400" dirty="0" smtClean="0">
                <a:effectLst>
                  <a:outerShdw blurRad="38100" dist="38100" dir="2700000" algn="tl">
                    <a:srgbClr val="000000"/>
                  </a:outerShdw>
                </a:effectLst>
              </a:rPr>
              <a:t> products</a:t>
            </a:r>
          </a:p>
          <a:p>
            <a:pPr lvl="1"/>
            <a:endParaRPr lang="en-US" sz="2400" dirty="0">
              <a:effectLst>
                <a:outerShdw blurRad="38100" dist="38100" dir="2700000" algn="tl">
                  <a:srgbClr val="000000"/>
                </a:outerShdw>
              </a:effectLst>
            </a:endParaRPr>
          </a:p>
          <a:p>
            <a:pPr lvl="1"/>
            <a:r>
              <a:rPr lang="en-US" sz="2400" dirty="0">
                <a:solidFill>
                  <a:schemeClr val="tx2"/>
                </a:solidFill>
                <a:effectLst>
                  <a:outerShdw blurRad="38100" dist="38100" dir="2700000" algn="tl">
                    <a:srgbClr val="000000"/>
                  </a:outerShdw>
                </a:effectLst>
              </a:rPr>
              <a:t>customers value differentiated features </a:t>
            </a:r>
            <a:r>
              <a:rPr lang="en-US" sz="2400" dirty="0">
                <a:effectLst>
                  <a:outerShdw blurRad="38100" dist="38100" dir="2700000" algn="tl">
                    <a:srgbClr val="000000"/>
                  </a:outerShdw>
                </a:effectLst>
              </a:rPr>
              <a:t>more than they value low </a:t>
            </a:r>
            <a:r>
              <a:rPr lang="en-US" sz="2400" dirty="0" smtClean="0">
                <a:effectLst>
                  <a:outerShdw blurRad="38100" dist="38100" dir="2700000" algn="tl">
                    <a:srgbClr val="000000"/>
                  </a:outerShdw>
                </a:effectLst>
              </a:rPr>
              <a:t>cost (</a:t>
            </a:r>
            <a:r>
              <a:rPr lang="en-US" sz="2400" dirty="0">
                <a:effectLst>
                  <a:outerShdw blurRad="38100" dist="38100" dir="2700000" algn="tl">
                    <a:srgbClr val="000000"/>
                  </a:outerShdw>
                </a:effectLst>
              </a:rPr>
              <a:t>High end vehicles)</a:t>
            </a:r>
          </a:p>
          <a:p>
            <a:pPr lvl="1"/>
            <a:endParaRPr lang="en-US" sz="2400" dirty="0">
              <a:effectLst>
                <a:outerShdw blurRad="38100" dist="38100" dir="2700000" algn="tl">
                  <a:srgbClr val="000000"/>
                </a:outerShdw>
              </a:effectLst>
            </a:endParaRP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8147" y="4908479"/>
            <a:ext cx="2092808" cy="189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92392" y="132715"/>
            <a:ext cx="7772400" cy="1143000"/>
          </a:xfrm>
        </p:spPr>
        <p:txBody>
          <a:bodyPr/>
          <a:lstStyle/>
          <a:p>
            <a:r>
              <a:rPr lang="en-US" sz="4000" dirty="0"/>
              <a:t>BMW: Differentiation in the Auto </a:t>
            </a:r>
            <a:r>
              <a:rPr lang="en-US" sz="4000" dirty="0" smtClean="0"/>
              <a:t>Industry</a:t>
            </a:r>
            <a:endParaRPr lang="en-US" sz="4000" dirty="0"/>
          </a:p>
        </p:txBody>
      </p:sp>
      <p:pic>
        <p:nvPicPr>
          <p:cNvPr id="264196" name="Picture 4" descr="bmwZ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914900" y="788988"/>
            <a:ext cx="3810000" cy="2076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4198" name="Text Box 6"/>
          <p:cNvSpPr txBox="1">
            <a:spLocks noChangeArrowheads="1"/>
          </p:cNvSpPr>
          <p:nvPr/>
        </p:nvSpPr>
        <p:spPr bwMode="auto">
          <a:xfrm>
            <a:off x="336550" y="3705225"/>
            <a:ext cx="713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264199" name="Text Box 7"/>
          <p:cNvSpPr txBox="1">
            <a:spLocks noChangeArrowheads="1"/>
          </p:cNvSpPr>
          <p:nvPr/>
        </p:nvSpPr>
        <p:spPr bwMode="auto">
          <a:xfrm>
            <a:off x="930275" y="3297238"/>
            <a:ext cx="774858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“[BMW] is resisting the lemming-like move of so many carmakers to target every sector of the industry and pump out high volumes of product. BMW has mapped out a different route, attacking one end of the industry; the high end.”</a:t>
            </a:r>
          </a:p>
          <a:p>
            <a:pPr>
              <a:spcBef>
                <a:spcPct val="50000"/>
              </a:spcBef>
            </a:pPr>
            <a:r>
              <a:rPr lang="en-US" dirty="0"/>
              <a:t>“I cannot recall having ever seen a clear and convincing correlation between size and success. At the moment, it seems as though the greater the size, the greater the number of problems. </a:t>
            </a:r>
            <a:r>
              <a:rPr lang="en-US" dirty="0">
                <a:solidFill>
                  <a:srgbClr val="00B050"/>
                </a:solidFill>
              </a:rPr>
              <a:t>Our own goal is clear: to be the leader in every premium segment of the international automotive industry”</a:t>
            </a:r>
          </a:p>
        </p:txBody>
      </p:sp>
      <p:sp>
        <p:nvSpPr>
          <p:cNvPr id="264200" name="Text Box 8"/>
          <p:cNvSpPr txBox="1">
            <a:spLocks noChangeArrowheads="1"/>
          </p:cNvSpPr>
          <p:nvPr/>
        </p:nvSpPr>
        <p:spPr bwMode="auto">
          <a:xfrm>
            <a:off x="0" y="2951163"/>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BMW CEO Helmut Panke:</a:t>
            </a:r>
          </a:p>
        </p:txBody>
      </p:sp>
      <p:sp>
        <p:nvSpPr>
          <p:cNvPr id="264201" name="Text Box 9"/>
          <p:cNvSpPr txBox="1">
            <a:spLocks noChangeArrowheads="1"/>
          </p:cNvSpPr>
          <p:nvPr/>
        </p:nvSpPr>
        <p:spPr bwMode="auto">
          <a:xfrm>
            <a:off x="192088" y="1652588"/>
            <a:ext cx="51831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Chris Bangle, BMW design director -“We make cars moving works of art”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Differentiation Strategy</a:t>
            </a:r>
          </a:p>
        </p:txBody>
      </p:sp>
      <p:sp>
        <p:nvSpPr>
          <p:cNvPr id="173059" name="Rectangle 3"/>
          <p:cNvSpPr>
            <a:spLocks noGrp="1" noChangeArrowheads="1"/>
          </p:cNvSpPr>
          <p:nvPr>
            <p:ph idx="1"/>
          </p:nvPr>
        </p:nvSpPr>
        <p:spPr/>
        <p:txBody>
          <a:bodyPr>
            <a:normAutofit fontScale="85000" lnSpcReduction="20000"/>
          </a:bodyPr>
          <a:lstStyle/>
          <a:p>
            <a:r>
              <a:rPr lang="en-US" sz="2800" dirty="0">
                <a:effectLst>
                  <a:outerShdw blurRad="38100" dist="38100" dir="2700000" algn="tl">
                    <a:srgbClr val="000000"/>
                  </a:outerShdw>
                </a:effectLst>
              </a:rPr>
              <a:t>Value provided by </a:t>
            </a:r>
            <a:r>
              <a:rPr lang="en-US" sz="2800" dirty="0">
                <a:solidFill>
                  <a:srgbClr val="FFFF00"/>
                </a:solidFill>
                <a:effectLst>
                  <a:outerShdw blurRad="38100" dist="38100" dir="2700000" algn="tl">
                    <a:srgbClr val="000000"/>
                  </a:outerShdw>
                </a:effectLst>
              </a:rPr>
              <a:t>unique features and value </a:t>
            </a:r>
            <a:r>
              <a:rPr lang="en-US" sz="2800" dirty="0" smtClean="0">
                <a:solidFill>
                  <a:srgbClr val="FFFF00"/>
                </a:solidFill>
                <a:effectLst>
                  <a:outerShdw blurRad="38100" dist="38100" dir="2700000" algn="tl">
                    <a:srgbClr val="000000"/>
                  </a:outerShdw>
                </a:effectLst>
              </a:rPr>
              <a:t>characteristics</a:t>
            </a:r>
          </a:p>
          <a:p>
            <a:endParaRPr lang="en-US" sz="2800" dirty="0">
              <a:effectLst>
                <a:outerShdw blurRad="38100" dist="38100" dir="2700000" algn="tl">
                  <a:srgbClr val="000000"/>
                </a:outerShdw>
              </a:effectLst>
            </a:endParaRPr>
          </a:p>
          <a:p>
            <a:r>
              <a:rPr lang="en-US" sz="2800" dirty="0">
                <a:effectLst>
                  <a:outerShdw blurRad="38100" dist="38100" dir="2700000" algn="tl">
                    <a:srgbClr val="000000"/>
                  </a:outerShdw>
                </a:effectLst>
              </a:rPr>
              <a:t>Command </a:t>
            </a:r>
            <a:r>
              <a:rPr lang="en-US" sz="2800" dirty="0">
                <a:solidFill>
                  <a:schemeClr val="tx2"/>
                </a:solidFill>
                <a:effectLst>
                  <a:outerShdw blurRad="38100" dist="38100" dir="2700000" algn="tl">
                    <a:srgbClr val="000000"/>
                  </a:outerShdw>
                </a:effectLst>
              </a:rPr>
              <a:t>premium</a:t>
            </a:r>
            <a:r>
              <a:rPr lang="en-US" sz="2800" dirty="0">
                <a:effectLst>
                  <a:outerShdw blurRad="38100" dist="38100" dir="2700000" algn="tl">
                    <a:srgbClr val="000000"/>
                  </a:outerShdw>
                </a:effectLst>
              </a:rPr>
              <a:t> price</a:t>
            </a:r>
          </a:p>
          <a:p>
            <a:endParaRPr lang="en-US" sz="2800" dirty="0" smtClean="0">
              <a:solidFill>
                <a:schemeClr val="tx2"/>
              </a:solidFill>
              <a:effectLst>
                <a:outerShdw blurRad="38100" dist="38100" dir="2700000" algn="tl">
                  <a:srgbClr val="000000"/>
                </a:outerShdw>
              </a:effectLst>
            </a:endParaRPr>
          </a:p>
          <a:p>
            <a:r>
              <a:rPr lang="en-US" sz="2800" dirty="0" smtClean="0">
                <a:solidFill>
                  <a:schemeClr val="tx2"/>
                </a:solidFill>
                <a:effectLst>
                  <a:outerShdw blurRad="38100" dist="38100" dir="2700000" algn="tl">
                    <a:srgbClr val="000000"/>
                  </a:outerShdw>
                </a:effectLst>
              </a:rPr>
              <a:t>High </a:t>
            </a:r>
            <a:r>
              <a:rPr lang="en-US" sz="2800" dirty="0">
                <a:solidFill>
                  <a:schemeClr val="tx2"/>
                </a:solidFill>
                <a:effectLst>
                  <a:outerShdw blurRad="38100" dist="38100" dir="2700000" algn="tl">
                    <a:srgbClr val="000000"/>
                  </a:outerShdw>
                </a:effectLst>
              </a:rPr>
              <a:t>customer service</a:t>
            </a:r>
          </a:p>
          <a:p>
            <a:endParaRPr lang="en-US" sz="2800" dirty="0" smtClean="0">
              <a:effectLst>
                <a:outerShdw blurRad="38100" dist="38100" dir="2700000" algn="tl">
                  <a:srgbClr val="000000"/>
                </a:outerShdw>
              </a:effectLst>
            </a:endParaRPr>
          </a:p>
          <a:p>
            <a:r>
              <a:rPr lang="en-US" sz="2800" dirty="0" smtClean="0">
                <a:effectLst>
                  <a:outerShdw blurRad="38100" dist="38100" dir="2700000" algn="tl">
                    <a:srgbClr val="000000"/>
                  </a:outerShdw>
                </a:effectLst>
              </a:rPr>
              <a:t>Superior </a:t>
            </a:r>
            <a:r>
              <a:rPr lang="en-US" sz="2800" dirty="0">
                <a:solidFill>
                  <a:schemeClr val="tx2"/>
                </a:solidFill>
                <a:effectLst>
                  <a:outerShdw blurRad="38100" dist="38100" dir="2700000" algn="tl">
                    <a:srgbClr val="000000"/>
                  </a:outerShdw>
                </a:effectLst>
              </a:rPr>
              <a:t>quality</a:t>
            </a:r>
          </a:p>
          <a:p>
            <a:endParaRPr lang="en-US" sz="2800" dirty="0" smtClean="0">
              <a:solidFill>
                <a:schemeClr val="tx2"/>
              </a:solidFill>
              <a:effectLst>
                <a:outerShdw blurRad="38100" dist="38100" dir="2700000" algn="tl">
                  <a:srgbClr val="000000"/>
                </a:outerShdw>
              </a:effectLst>
            </a:endParaRPr>
          </a:p>
          <a:p>
            <a:r>
              <a:rPr lang="en-US" sz="2800" dirty="0" smtClean="0">
                <a:solidFill>
                  <a:schemeClr val="tx2"/>
                </a:solidFill>
                <a:effectLst>
                  <a:outerShdw blurRad="38100" dist="38100" dir="2700000" algn="tl">
                    <a:srgbClr val="000000"/>
                  </a:outerShdw>
                </a:effectLst>
              </a:rPr>
              <a:t>Prestige </a:t>
            </a:r>
            <a:r>
              <a:rPr lang="en-US" sz="2800" dirty="0">
                <a:effectLst>
                  <a:outerShdw blurRad="38100" dist="38100" dir="2700000" algn="tl">
                    <a:srgbClr val="000000"/>
                  </a:outerShdw>
                </a:effectLst>
              </a:rPr>
              <a:t>or exclusivity</a:t>
            </a:r>
          </a:p>
          <a:p>
            <a:endParaRPr lang="en-US" sz="2800" dirty="0" smtClean="0">
              <a:effectLst>
                <a:outerShdw blurRad="38100" dist="38100" dir="2700000" algn="tl">
                  <a:srgbClr val="000000"/>
                </a:outerShdw>
              </a:effectLst>
            </a:endParaRPr>
          </a:p>
          <a:p>
            <a:r>
              <a:rPr lang="en-US" sz="2800" dirty="0" smtClean="0">
                <a:effectLst>
                  <a:outerShdw blurRad="38100" dist="38100" dir="2700000" algn="tl">
                    <a:srgbClr val="000000"/>
                  </a:outerShdw>
                </a:effectLst>
              </a:rPr>
              <a:t>Rapid </a:t>
            </a:r>
            <a:r>
              <a:rPr lang="en-US" sz="2800" dirty="0">
                <a:solidFill>
                  <a:schemeClr val="tx2"/>
                </a:solidFill>
                <a:effectLst>
                  <a:outerShdw blurRad="38100" dist="38100" dir="2700000" algn="tl">
                    <a:srgbClr val="000000"/>
                  </a:outerShdw>
                </a:effectLst>
              </a:rPr>
              <a:t>innovation</a:t>
            </a:r>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Differentiation Strategy</a:t>
            </a:r>
          </a:p>
        </p:txBody>
      </p:sp>
      <p:sp>
        <p:nvSpPr>
          <p:cNvPr id="174083" name="Rectangle 3"/>
          <p:cNvSpPr>
            <a:spLocks noGrp="1" noChangeArrowheads="1"/>
          </p:cNvSpPr>
          <p:nvPr>
            <p:ph idx="1"/>
          </p:nvPr>
        </p:nvSpPr>
        <p:spPr/>
        <p:txBody>
          <a:bodyPr>
            <a:normAutofit fontScale="92500" lnSpcReduction="20000"/>
          </a:bodyPr>
          <a:lstStyle/>
          <a:p>
            <a:pPr indent="-3175">
              <a:buFont typeface="Wingdings" pitchFamily="2" charset="2"/>
              <a:buNone/>
            </a:pPr>
            <a:r>
              <a:rPr lang="en-US" sz="2800" dirty="0" smtClean="0">
                <a:solidFill>
                  <a:srgbClr val="FFFF00"/>
                </a:solidFill>
                <a:effectLst>
                  <a:outerShdw blurRad="38100" dist="38100" dir="2700000" algn="tl">
                    <a:srgbClr val="000000"/>
                  </a:outerShdw>
                </a:effectLst>
              </a:rPr>
              <a:t>How to establish differentiation</a:t>
            </a:r>
          </a:p>
          <a:p>
            <a:pPr indent="-3175">
              <a:buFont typeface="Wingdings" pitchFamily="2" charset="2"/>
              <a:buNone/>
            </a:pPr>
            <a:endParaRPr lang="en-US" sz="2800" dirty="0">
              <a:effectLst>
                <a:outerShdw blurRad="38100" dist="38100" dir="2700000" algn="tl">
                  <a:srgbClr val="000000"/>
                </a:outerShdw>
              </a:effectLst>
            </a:endParaRPr>
          </a:p>
          <a:p>
            <a:pPr lvl="1"/>
            <a:r>
              <a:rPr lang="en-US" b="1" dirty="0">
                <a:effectLst>
                  <a:outerShdw blurRad="38100" dist="38100" dir="2700000" algn="tl">
                    <a:srgbClr val="000000"/>
                  </a:outerShdw>
                </a:effectLst>
              </a:rPr>
              <a:t>developing</a:t>
            </a:r>
            <a:r>
              <a:rPr lang="en-US" dirty="0">
                <a:effectLst>
                  <a:outerShdw blurRad="38100" dist="38100" dir="2700000" algn="tl">
                    <a:srgbClr val="000000"/>
                  </a:outerShdw>
                </a:effectLst>
              </a:rPr>
              <a:t> new systems and processes</a:t>
            </a:r>
          </a:p>
          <a:p>
            <a:pPr lvl="1"/>
            <a:endParaRPr lang="en-US" b="1" dirty="0" smtClean="0">
              <a:effectLst>
                <a:outerShdw blurRad="38100" dist="38100" dir="2700000" algn="tl">
                  <a:srgbClr val="000000"/>
                </a:outerShdw>
              </a:effectLst>
            </a:endParaRPr>
          </a:p>
          <a:p>
            <a:pPr lvl="1"/>
            <a:r>
              <a:rPr lang="en-US" b="1" dirty="0" smtClean="0">
                <a:effectLst>
                  <a:outerShdw blurRad="38100" dist="38100" dir="2700000" algn="tl">
                    <a:srgbClr val="000000"/>
                  </a:outerShdw>
                </a:effectLst>
              </a:rPr>
              <a:t>shaping </a:t>
            </a:r>
            <a:r>
              <a:rPr lang="en-US" b="1" dirty="0">
                <a:effectLst>
                  <a:outerShdw blurRad="38100" dist="38100" dir="2700000" algn="tl">
                    <a:srgbClr val="000000"/>
                  </a:outerShdw>
                </a:effectLst>
              </a:rPr>
              <a:t>perceptions</a:t>
            </a:r>
            <a:r>
              <a:rPr lang="en-US" dirty="0">
                <a:effectLst>
                  <a:outerShdw blurRad="38100" dist="38100" dir="2700000" algn="tl">
                    <a:srgbClr val="000000"/>
                  </a:outerShdw>
                </a:effectLst>
              </a:rPr>
              <a:t> through advertising</a:t>
            </a:r>
          </a:p>
          <a:p>
            <a:pPr lvl="1"/>
            <a:endParaRPr lang="en-US" b="1" dirty="0" smtClean="0">
              <a:effectLst>
                <a:outerShdw blurRad="38100" dist="38100" dir="2700000" algn="tl">
                  <a:srgbClr val="000000"/>
                </a:outerShdw>
              </a:effectLst>
            </a:endParaRPr>
          </a:p>
          <a:p>
            <a:pPr lvl="1"/>
            <a:r>
              <a:rPr lang="en-US" b="1" dirty="0" smtClean="0">
                <a:effectLst>
                  <a:outerShdw blurRad="38100" dist="38100" dir="2700000" algn="tl">
                    <a:srgbClr val="000000"/>
                  </a:outerShdw>
                </a:effectLst>
              </a:rPr>
              <a:t>quality</a:t>
            </a:r>
            <a:r>
              <a:rPr lang="en-US" dirty="0" smtClean="0">
                <a:effectLst>
                  <a:outerShdw blurRad="38100" dist="38100" dir="2700000" algn="tl">
                    <a:srgbClr val="000000"/>
                  </a:outerShdw>
                </a:effectLst>
              </a:rPr>
              <a:t> </a:t>
            </a:r>
            <a:r>
              <a:rPr lang="en-US" dirty="0">
                <a:effectLst>
                  <a:outerShdw blurRad="38100" dist="38100" dir="2700000" algn="tl">
                    <a:srgbClr val="000000"/>
                  </a:outerShdw>
                </a:effectLst>
              </a:rPr>
              <a:t>focus</a:t>
            </a:r>
          </a:p>
          <a:p>
            <a:pPr lvl="1"/>
            <a:endParaRPr lang="en-US" dirty="0" smtClean="0">
              <a:effectLst>
                <a:outerShdw blurRad="38100" dist="38100" dir="2700000" algn="tl">
                  <a:srgbClr val="000000"/>
                </a:outerShdw>
              </a:effectLst>
            </a:endParaRPr>
          </a:p>
          <a:p>
            <a:pPr lvl="1"/>
            <a:r>
              <a:rPr lang="en-US" dirty="0" smtClean="0">
                <a:effectLst>
                  <a:outerShdw blurRad="38100" dist="38100" dir="2700000" algn="tl">
                    <a:srgbClr val="000000"/>
                  </a:outerShdw>
                </a:effectLst>
              </a:rPr>
              <a:t>capability </a:t>
            </a:r>
            <a:r>
              <a:rPr lang="en-US" dirty="0">
                <a:effectLst>
                  <a:outerShdw blurRad="38100" dist="38100" dir="2700000" algn="tl">
                    <a:srgbClr val="000000"/>
                  </a:outerShdw>
                </a:effectLst>
              </a:rPr>
              <a:t>in </a:t>
            </a:r>
            <a:r>
              <a:rPr lang="en-US" b="1" dirty="0">
                <a:effectLst>
                  <a:outerShdw blurRad="38100" dist="38100" dir="2700000" algn="tl">
                    <a:srgbClr val="000000"/>
                  </a:outerShdw>
                </a:effectLst>
              </a:rPr>
              <a:t>R&amp;D</a:t>
            </a:r>
          </a:p>
          <a:p>
            <a:pPr lvl="1"/>
            <a:endParaRPr lang="en-US" dirty="0" smtClean="0">
              <a:effectLst>
                <a:outerShdw blurRad="38100" dist="38100" dir="2700000" algn="tl">
                  <a:srgbClr val="000000"/>
                </a:outerShdw>
              </a:effectLst>
            </a:endParaRPr>
          </a:p>
          <a:p>
            <a:pPr lvl="1"/>
            <a:r>
              <a:rPr lang="en-US" b="1" dirty="0" smtClean="0">
                <a:effectLst>
                  <a:outerShdw blurRad="38100" dist="38100" dir="2700000" algn="tl">
                    <a:srgbClr val="000000"/>
                  </a:outerShdw>
                </a:effectLst>
              </a:rPr>
              <a:t>low </a:t>
            </a:r>
            <a:r>
              <a:rPr lang="en-US" b="1" dirty="0">
                <a:effectLst>
                  <a:outerShdw blurRad="38100" dist="38100" dir="2700000" algn="tl">
                    <a:srgbClr val="000000"/>
                  </a:outerShdw>
                </a:effectLst>
              </a:rPr>
              <a:t>turnover </a:t>
            </a:r>
            <a:r>
              <a:rPr lang="en-US" dirty="0">
                <a:effectLst>
                  <a:outerShdw blurRad="38100" dist="38100" dir="2700000" algn="tl">
                    <a:srgbClr val="000000"/>
                  </a:outerShdw>
                </a:effectLst>
              </a:rPr>
              <a:t>and </a:t>
            </a:r>
            <a:r>
              <a:rPr lang="en-US" b="1" dirty="0">
                <a:effectLst>
                  <a:outerShdw blurRad="38100" dist="38100" dir="2700000" algn="tl">
                    <a:srgbClr val="000000"/>
                  </a:outerShdw>
                </a:effectLst>
              </a:rPr>
              <a:t>high motivation</a:t>
            </a: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b="1">
                <a:solidFill>
                  <a:schemeClr val="tx2"/>
                </a:solidFill>
                <a:effectLst>
                  <a:outerShdw blurRad="38100" dist="38100" dir="2700000" algn="tl">
                    <a:srgbClr val="000000"/>
                  </a:outerShdw>
                </a:effectLst>
              </a:rPr>
              <a:t>Most firms start as a single business</a:t>
            </a:r>
          </a:p>
        </p:txBody>
      </p:sp>
      <p:sp>
        <p:nvSpPr>
          <p:cNvPr id="275461" name="Rectangle 5"/>
          <p:cNvSpPr>
            <a:spLocks noChangeArrowheads="1"/>
          </p:cNvSpPr>
          <p:nvPr/>
        </p:nvSpPr>
        <p:spPr bwMode="auto">
          <a:xfrm>
            <a:off x="0" y="1600200"/>
            <a:ext cx="8991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accent2"/>
              </a:buClr>
              <a:buSzPct val="80000"/>
              <a:buFont typeface="Wingdings" pitchFamily="2" charset="2"/>
              <a:buChar char="l"/>
            </a:pPr>
            <a:r>
              <a:rPr lang="en-US" sz="3200" b="1">
                <a:latin typeface="Arial" pitchFamily="34" charset="0"/>
              </a:rPr>
              <a:t>Intel 		Chips</a:t>
            </a:r>
          </a:p>
          <a:p>
            <a:pPr marL="342900" indent="-342900">
              <a:lnSpc>
                <a:spcPct val="80000"/>
              </a:lnSpc>
              <a:spcBef>
                <a:spcPct val="20000"/>
              </a:spcBef>
              <a:buClr>
                <a:schemeClr val="accent2"/>
              </a:buClr>
              <a:buSzPct val="80000"/>
              <a:buFont typeface="Wingdings" pitchFamily="2" charset="2"/>
              <a:buNone/>
            </a:pPr>
            <a:r>
              <a:rPr lang="en-US" sz="3200" b="1">
                <a:latin typeface="Arial" pitchFamily="34" charset="0"/>
              </a:rPr>
              <a:t>		 </a:t>
            </a:r>
          </a:p>
          <a:p>
            <a:pPr marL="342900" indent="-342900">
              <a:lnSpc>
                <a:spcPct val="80000"/>
              </a:lnSpc>
              <a:spcBef>
                <a:spcPct val="20000"/>
              </a:spcBef>
              <a:buClr>
                <a:schemeClr val="accent2"/>
              </a:buClr>
              <a:buSzPct val="80000"/>
              <a:buFont typeface="Wingdings" pitchFamily="2" charset="2"/>
              <a:buChar char="l"/>
            </a:pPr>
            <a:r>
              <a:rPr lang="en-US" sz="3200" b="1">
                <a:latin typeface="Arial" pitchFamily="34" charset="0"/>
              </a:rPr>
              <a:t>DuPont		Gunpowder</a:t>
            </a:r>
          </a:p>
          <a:p>
            <a:pPr marL="342900" indent="-342900">
              <a:lnSpc>
                <a:spcPct val="80000"/>
              </a:lnSpc>
              <a:spcBef>
                <a:spcPct val="20000"/>
              </a:spcBef>
              <a:buClr>
                <a:schemeClr val="accent2"/>
              </a:buClr>
              <a:buSzPct val="80000"/>
              <a:buFont typeface="Wingdings" pitchFamily="2" charset="2"/>
              <a:buNone/>
            </a:pPr>
            <a:r>
              <a:rPr lang="en-US" sz="3200" b="1">
                <a:latin typeface="Arial" pitchFamily="34" charset="0"/>
              </a:rPr>
              <a:t>	 </a:t>
            </a:r>
          </a:p>
          <a:p>
            <a:pPr marL="342900" indent="-342900">
              <a:lnSpc>
                <a:spcPct val="80000"/>
              </a:lnSpc>
              <a:spcBef>
                <a:spcPct val="20000"/>
              </a:spcBef>
              <a:buClr>
                <a:schemeClr val="accent2"/>
              </a:buClr>
              <a:buSzPct val="80000"/>
              <a:buFont typeface="Wingdings" pitchFamily="2" charset="2"/>
              <a:buChar char="l"/>
            </a:pPr>
            <a:r>
              <a:rPr lang="en-US" sz="3200" b="1">
                <a:latin typeface="Arial" pitchFamily="34" charset="0"/>
              </a:rPr>
              <a:t>IBM		Adding Machines	</a:t>
            </a:r>
          </a:p>
          <a:p>
            <a:pPr marL="342900" indent="-342900">
              <a:lnSpc>
                <a:spcPct val="80000"/>
              </a:lnSpc>
              <a:spcBef>
                <a:spcPct val="20000"/>
              </a:spcBef>
              <a:buClr>
                <a:schemeClr val="accent2"/>
              </a:buClr>
              <a:buSzPct val="80000"/>
              <a:buFont typeface="Wingdings" pitchFamily="2" charset="2"/>
              <a:buNone/>
            </a:pPr>
            <a:r>
              <a:rPr lang="en-US" sz="3200" b="1">
                <a:latin typeface="Arial" pitchFamily="34" charset="0"/>
              </a:rPr>
              <a:t> </a:t>
            </a:r>
          </a:p>
          <a:p>
            <a:pPr marL="342900" indent="-342900">
              <a:lnSpc>
                <a:spcPct val="80000"/>
              </a:lnSpc>
              <a:spcBef>
                <a:spcPct val="20000"/>
              </a:spcBef>
              <a:buClr>
                <a:schemeClr val="accent2"/>
              </a:buClr>
              <a:buSzPct val="80000"/>
              <a:buFont typeface="Wingdings" pitchFamily="2" charset="2"/>
              <a:buChar char="l"/>
            </a:pPr>
            <a:r>
              <a:rPr lang="en-US" sz="3200" b="1">
                <a:latin typeface="Arial" pitchFamily="34" charset="0"/>
              </a:rPr>
              <a:t>GE		Light bulbs</a:t>
            </a:r>
          </a:p>
          <a:p>
            <a:pPr marL="342900" indent="-342900">
              <a:lnSpc>
                <a:spcPct val="80000"/>
              </a:lnSpc>
              <a:spcBef>
                <a:spcPct val="20000"/>
              </a:spcBef>
              <a:buClr>
                <a:schemeClr val="accent2"/>
              </a:buClr>
              <a:buSzPct val="80000"/>
              <a:buFont typeface="Wingdings" pitchFamily="2" charset="2"/>
              <a:buChar char="l"/>
            </a:pPr>
            <a:endParaRPr lang="en-US" sz="3200" b="1">
              <a:latin typeface="Arial" pitchFamily="34" charset="0"/>
            </a:endParaRPr>
          </a:p>
          <a:p>
            <a:pPr marL="342900" indent="-342900">
              <a:lnSpc>
                <a:spcPct val="80000"/>
              </a:lnSpc>
              <a:spcBef>
                <a:spcPct val="20000"/>
              </a:spcBef>
              <a:buClr>
                <a:schemeClr val="accent2"/>
              </a:buClr>
              <a:buSzPct val="80000"/>
              <a:buFont typeface="Wingdings" pitchFamily="2" charset="2"/>
              <a:buChar char="l"/>
            </a:pPr>
            <a:r>
              <a:rPr lang="en-US" sz="3200" b="1">
                <a:latin typeface="Arial" pitchFamily="34" charset="0"/>
              </a:rPr>
              <a:t>Amazon	Books</a:t>
            </a:r>
          </a:p>
          <a:p>
            <a:pPr marL="342900" indent="-342900">
              <a:lnSpc>
                <a:spcPct val="80000"/>
              </a:lnSpc>
              <a:spcBef>
                <a:spcPct val="20000"/>
              </a:spcBef>
              <a:buClr>
                <a:schemeClr val="accent2"/>
              </a:buClr>
              <a:buSzPct val="80000"/>
              <a:buFont typeface="Wingdings" pitchFamily="2" charset="2"/>
              <a:buChar char="l"/>
            </a:pPr>
            <a:endParaRPr lang="en-US" sz="3200" b="1">
              <a:latin typeface="Arial" pitchFamily="34" charset="0"/>
            </a:endParaRPr>
          </a:p>
        </p:txBody>
      </p:sp>
      <p:sp>
        <p:nvSpPr>
          <p:cNvPr id="275462" name="AutoShape 6"/>
          <p:cNvSpPr>
            <a:spLocks noChangeArrowheads="1"/>
          </p:cNvSpPr>
          <p:nvPr/>
        </p:nvSpPr>
        <p:spPr bwMode="auto">
          <a:xfrm>
            <a:off x="1447800" y="1676400"/>
            <a:ext cx="1143000" cy="381000"/>
          </a:xfrm>
          <a:prstGeom prst="rightArrow">
            <a:avLst>
              <a:gd name="adj1" fmla="val 50000"/>
              <a:gd name="adj2" fmla="val 75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463" name="AutoShape 7"/>
          <p:cNvSpPr>
            <a:spLocks noChangeArrowheads="1"/>
          </p:cNvSpPr>
          <p:nvPr/>
        </p:nvSpPr>
        <p:spPr bwMode="auto">
          <a:xfrm>
            <a:off x="1905000" y="2590800"/>
            <a:ext cx="762000" cy="381000"/>
          </a:xfrm>
          <a:prstGeom prst="rightArrow">
            <a:avLst>
              <a:gd name="adj1" fmla="val 50000"/>
              <a:gd name="adj2" fmla="val 5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464" name="AutoShape 8"/>
          <p:cNvSpPr>
            <a:spLocks noChangeArrowheads="1"/>
          </p:cNvSpPr>
          <p:nvPr/>
        </p:nvSpPr>
        <p:spPr bwMode="auto">
          <a:xfrm>
            <a:off x="1371600" y="3581400"/>
            <a:ext cx="1143000" cy="381000"/>
          </a:xfrm>
          <a:prstGeom prst="rightArrow">
            <a:avLst>
              <a:gd name="adj1" fmla="val 50000"/>
              <a:gd name="adj2" fmla="val 75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465" name="AutoShape 9"/>
          <p:cNvSpPr>
            <a:spLocks noChangeArrowheads="1"/>
          </p:cNvSpPr>
          <p:nvPr/>
        </p:nvSpPr>
        <p:spPr bwMode="auto">
          <a:xfrm>
            <a:off x="1371600" y="4572000"/>
            <a:ext cx="1143000" cy="381000"/>
          </a:xfrm>
          <a:prstGeom prst="rightArrow">
            <a:avLst>
              <a:gd name="adj1" fmla="val 50000"/>
              <a:gd name="adj2" fmla="val 75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466" name="AutoShape 10"/>
          <p:cNvSpPr>
            <a:spLocks noChangeArrowheads="1"/>
          </p:cNvSpPr>
          <p:nvPr/>
        </p:nvSpPr>
        <p:spPr bwMode="auto">
          <a:xfrm>
            <a:off x="2078038" y="5562600"/>
            <a:ext cx="762000" cy="381000"/>
          </a:xfrm>
          <a:prstGeom prst="rightArrow">
            <a:avLst>
              <a:gd name="adj1" fmla="val 50000"/>
              <a:gd name="adj2" fmla="val 5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366713"/>
            <a:ext cx="7772400" cy="1143000"/>
          </a:xfrm>
        </p:spPr>
        <p:txBody>
          <a:bodyPr/>
          <a:lstStyle/>
          <a:p>
            <a:r>
              <a:rPr lang="en-US" dirty="0"/>
              <a:t>How to Obtain a Differentiation Advantage</a:t>
            </a:r>
          </a:p>
        </p:txBody>
      </p:sp>
      <p:sp>
        <p:nvSpPr>
          <p:cNvPr id="175107" name="Oval 3"/>
          <p:cNvSpPr>
            <a:spLocks noChangeArrowheads="1"/>
          </p:cNvSpPr>
          <p:nvPr/>
        </p:nvSpPr>
        <p:spPr bwMode="auto">
          <a:xfrm>
            <a:off x="3435350" y="1808163"/>
            <a:ext cx="2273300" cy="2273300"/>
          </a:xfrm>
          <a:prstGeom prst="ellipse">
            <a:avLst/>
          </a:prstGeom>
          <a:gradFill rotWithShape="0">
            <a:gsLst>
              <a:gs pos="0">
                <a:srgbClr val="9999FF"/>
              </a:gs>
              <a:gs pos="100000">
                <a:srgbClr val="9999FF">
                  <a:gamma/>
                  <a:shade val="36078"/>
                  <a:invGamma/>
                </a:srgb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useBgFill="1">
        <p:nvSpPr>
          <p:cNvPr id="175108" name="Rectangle 4"/>
          <p:cNvSpPr>
            <a:spLocks noChangeArrowheads="1"/>
          </p:cNvSpPr>
          <p:nvPr/>
        </p:nvSpPr>
        <p:spPr bwMode="auto">
          <a:xfrm>
            <a:off x="4476750" y="1774825"/>
            <a:ext cx="190500" cy="239395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5109" name="Text Box 5"/>
          <p:cNvSpPr txBox="1">
            <a:spLocks noChangeArrowheads="1"/>
          </p:cNvSpPr>
          <p:nvPr/>
        </p:nvSpPr>
        <p:spPr bwMode="auto">
          <a:xfrm>
            <a:off x="2303463" y="2711450"/>
            <a:ext cx="210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sz="2800" b="1">
                <a:solidFill>
                  <a:srgbClr val="FFFF00"/>
                </a:solidFill>
                <a:effectLst>
                  <a:outerShdw blurRad="38100" dist="38100" dir="2700000" algn="tl">
                    <a:srgbClr val="000000"/>
                  </a:outerShdw>
                </a:effectLst>
              </a:rPr>
              <a:t>Cost Drivers</a:t>
            </a:r>
          </a:p>
        </p:txBody>
      </p:sp>
      <p:sp>
        <p:nvSpPr>
          <p:cNvPr id="175110" name="Text Box 6"/>
          <p:cNvSpPr txBox="1">
            <a:spLocks noChangeArrowheads="1"/>
          </p:cNvSpPr>
          <p:nvPr/>
        </p:nvSpPr>
        <p:spPr bwMode="auto">
          <a:xfrm>
            <a:off x="4708525" y="2711450"/>
            <a:ext cx="209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sz="2800" b="1">
                <a:solidFill>
                  <a:srgbClr val="FFFF00"/>
                </a:solidFill>
                <a:effectLst>
                  <a:outerShdw blurRad="38100" dist="38100" dir="2700000" algn="tl">
                    <a:srgbClr val="000000"/>
                  </a:outerShdw>
                </a:effectLst>
              </a:rPr>
              <a:t>Value Chain</a:t>
            </a:r>
          </a:p>
        </p:txBody>
      </p:sp>
      <p:sp>
        <p:nvSpPr>
          <p:cNvPr id="175111" name="Text Box 7"/>
          <p:cNvSpPr txBox="1">
            <a:spLocks noChangeArrowheads="1"/>
          </p:cNvSpPr>
          <p:nvPr/>
        </p:nvSpPr>
        <p:spPr bwMode="auto">
          <a:xfrm>
            <a:off x="554038" y="1709738"/>
            <a:ext cx="212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en-US">
                <a:effectLst>
                  <a:outerShdw blurRad="38100" dist="38100" dir="2700000" algn="tl">
                    <a:srgbClr val="000000"/>
                  </a:outerShdw>
                </a:effectLst>
              </a:rPr>
              <a:t>Control if needed</a:t>
            </a:r>
          </a:p>
        </p:txBody>
      </p:sp>
      <p:sp>
        <p:nvSpPr>
          <p:cNvPr id="175112" name="Text Box 8"/>
          <p:cNvSpPr txBox="1">
            <a:spLocks noChangeArrowheads="1"/>
          </p:cNvSpPr>
          <p:nvPr/>
        </p:nvSpPr>
        <p:spPr bwMode="auto">
          <a:xfrm>
            <a:off x="6046788" y="1770063"/>
            <a:ext cx="2733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r>
              <a:rPr kumimoji="0" lang="en-US">
                <a:effectLst>
                  <a:outerShdw blurRad="38100" dist="38100" dir="2700000" algn="tl">
                    <a:srgbClr val="000000"/>
                  </a:outerShdw>
                </a:effectLst>
              </a:rPr>
              <a:t>Reconfigure to maximize</a:t>
            </a:r>
          </a:p>
        </p:txBody>
      </p:sp>
      <p:sp>
        <p:nvSpPr>
          <p:cNvPr id="175113" name="Line 9"/>
          <p:cNvSpPr>
            <a:spLocks noChangeShapeType="1"/>
          </p:cNvSpPr>
          <p:nvPr/>
        </p:nvSpPr>
        <p:spPr bwMode="auto">
          <a:xfrm>
            <a:off x="1809750" y="2435225"/>
            <a:ext cx="1273175" cy="341313"/>
          </a:xfrm>
          <a:prstGeom prst="line">
            <a:avLst/>
          </a:prstGeom>
          <a:noFill/>
          <a:ln w="381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5114" name="Line 10"/>
          <p:cNvSpPr>
            <a:spLocks noChangeShapeType="1"/>
          </p:cNvSpPr>
          <p:nvPr/>
        </p:nvSpPr>
        <p:spPr bwMode="auto">
          <a:xfrm flipH="1">
            <a:off x="6153150" y="2436813"/>
            <a:ext cx="1273175" cy="341312"/>
          </a:xfrm>
          <a:prstGeom prst="line">
            <a:avLst/>
          </a:prstGeom>
          <a:noFill/>
          <a:ln w="381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5115" name="Rectangle 11"/>
          <p:cNvSpPr>
            <a:spLocks noChangeArrowheads="1"/>
          </p:cNvSpPr>
          <p:nvPr/>
        </p:nvSpPr>
        <p:spPr bwMode="auto">
          <a:xfrm>
            <a:off x="1858963" y="5348288"/>
            <a:ext cx="5424487" cy="4591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marL="231775" indent="-231775" algn="r"/>
            <a:r>
              <a:rPr lang="en-US" dirty="0">
                <a:solidFill>
                  <a:schemeClr val="tx2"/>
                </a:solidFill>
                <a:effectLst>
                  <a:outerShdw blurRad="38100" dist="38100" dir="2700000" algn="tl">
                    <a:srgbClr val="000000"/>
                  </a:outerShdw>
                </a:effectLst>
              </a:rPr>
              <a:t>customer perceptions of </a:t>
            </a:r>
            <a:r>
              <a:rPr lang="en-US" b="1" dirty="0">
                <a:solidFill>
                  <a:schemeClr val="tx2"/>
                </a:solidFill>
                <a:effectLst>
                  <a:outerShdw blurRad="38100" dist="38100" dir="2700000" algn="tl">
                    <a:srgbClr val="000000"/>
                  </a:outerShdw>
                </a:effectLst>
              </a:rPr>
              <a:t>uniqueness</a:t>
            </a:r>
          </a:p>
        </p:txBody>
      </p:sp>
      <p:sp>
        <p:nvSpPr>
          <p:cNvPr id="175117" name="Rectangle 13"/>
          <p:cNvSpPr>
            <a:spLocks noChangeArrowheads="1"/>
          </p:cNvSpPr>
          <p:nvPr/>
        </p:nvSpPr>
        <p:spPr bwMode="auto">
          <a:xfrm>
            <a:off x="1435099" y="4478338"/>
            <a:ext cx="734536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lIns="90488" tIns="44450" rIns="90488" bIns="44450">
            <a:spAutoFit/>
          </a:bodyPr>
          <a:lstStyle/>
          <a:p>
            <a:pPr marL="231775" indent="-231775" algn="ctr">
              <a:buFontTx/>
              <a:buChar char="•"/>
            </a:pPr>
            <a:r>
              <a:rPr lang="en-US" sz="2800" dirty="0">
                <a:effectLst>
                  <a:outerShdw blurRad="38100" dist="38100" dir="2700000" algn="tl">
                    <a:srgbClr val="000000"/>
                  </a:outerShdw>
                </a:effectLst>
              </a:rPr>
              <a:t>Raise </a:t>
            </a:r>
            <a:r>
              <a:rPr lang="en-US" sz="2800" b="1" dirty="0">
                <a:effectLst>
                  <a:outerShdw blurRad="38100" dist="38100" dir="2700000" algn="tl">
                    <a:srgbClr val="000000"/>
                  </a:outerShdw>
                </a:effectLst>
              </a:rPr>
              <a:t>performance</a:t>
            </a:r>
            <a:r>
              <a:rPr lang="en-US" sz="2800" dirty="0">
                <a:effectLst>
                  <a:outerShdw blurRad="38100" dist="38100" dir="2700000" algn="tl">
                    <a:srgbClr val="000000"/>
                  </a:outerShdw>
                </a:effectLst>
              </a:rPr>
              <a:t> of product </a:t>
            </a:r>
            <a:r>
              <a:rPr lang="en-US" sz="2800" dirty="0" smtClean="0">
                <a:effectLst>
                  <a:outerShdw blurRad="38100" dist="38100" dir="2700000" algn="tl">
                    <a:srgbClr val="000000"/>
                  </a:outerShdw>
                </a:effectLst>
              </a:rPr>
              <a:t>or </a:t>
            </a:r>
            <a:r>
              <a:rPr lang="en-US" sz="2800" dirty="0">
                <a:effectLst>
                  <a:outerShdw blurRad="38100" dist="38100" dir="2700000" algn="tl">
                    <a:srgbClr val="000000"/>
                  </a:outerShdw>
                </a:effectLst>
              </a:rPr>
              <a:t>service</a:t>
            </a:r>
          </a:p>
        </p:txBody>
      </p:sp>
      <p:sp>
        <p:nvSpPr>
          <p:cNvPr id="175118" name="Rectangle 14"/>
          <p:cNvSpPr>
            <a:spLocks noChangeArrowheads="1"/>
          </p:cNvSpPr>
          <p:nvPr/>
        </p:nvSpPr>
        <p:spPr bwMode="auto">
          <a:xfrm>
            <a:off x="2682875" y="4041775"/>
            <a:ext cx="377983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488" tIns="44450" rIns="90488" bIns="44450">
            <a:spAutoFit/>
          </a:bodyPr>
          <a:lstStyle/>
          <a:p>
            <a:pPr marL="231775" indent="-231775" algn="ctr">
              <a:buFontTx/>
              <a:buChar char="•"/>
            </a:pPr>
            <a:r>
              <a:rPr lang="en-US" sz="2800" b="1" dirty="0">
                <a:effectLst>
                  <a:outerShdw blurRad="38100" dist="38100" dir="2700000" algn="tl">
                    <a:srgbClr val="000000"/>
                  </a:outerShdw>
                </a:effectLst>
              </a:rPr>
              <a:t>Lower</a:t>
            </a:r>
            <a:r>
              <a:rPr lang="en-US" sz="2800" dirty="0">
                <a:effectLst>
                  <a:outerShdw blurRad="38100" dist="38100" dir="2700000" algn="tl">
                    <a:srgbClr val="000000"/>
                  </a:outerShdw>
                </a:effectLst>
              </a:rPr>
              <a:t> buyers’ costs</a:t>
            </a:r>
          </a:p>
        </p:txBody>
      </p:sp>
      <p:sp>
        <p:nvSpPr>
          <p:cNvPr id="175119" name="Rectangle 15"/>
          <p:cNvSpPr>
            <a:spLocks noChangeArrowheads="1"/>
          </p:cNvSpPr>
          <p:nvPr/>
        </p:nvSpPr>
        <p:spPr bwMode="auto">
          <a:xfrm>
            <a:off x="2043906" y="4913944"/>
            <a:ext cx="50577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231775" indent="-231775" algn="ctr">
              <a:buFontTx/>
              <a:buChar char="•"/>
            </a:pPr>
            <a:r>
              <a:rPr lang="en-US" sz="2800" dirty="0" smtClean="0">
                <a:effectLst>
                  <a:outerShdw blurRad="38100" dist="38100" dir="2700000" algn="tl">
                    <a:srgbClr val="000000"/>
                  </a:outerShdw>
                </a:effectLst>
              </a:rPr>
              <a:t>Realize </a:t>
            </a:r>
            <a:r>
              <a:rPr lang="en-US" sz="2800" b="1" dirty="0" smtClean="0">
                <a:effectLst>
                  <a:outerShdw blurRad="38100" dist="38100" dir="2700000" algn="tl">
                    <a:srgbClr val="000000"/>
                  </a:outerShdw>
                </a:effectLst>
              </a:rPr>
              <a:t>sustainability</a:t>
            </a:r>
            <a:r>
              <a:rPr lang="en-US" sz="2800" dirty="0" smtClean="0">
                <a:effectLst>
                  <a:outerShdw blurRad="38100" dist="38100" dir="2700000" algn="tl">
                    <a:srgbClr val="000000"/>
                  </a:outerShdw>
                </a:effectLst>
              </a:rPr>
              <a:t> </a:t>
            </a:r>
            <a:r>
              <a:rPr lang="en-US" sz="2800" dirty="0">
                <a:effectLst>
                  <a:outerShdw blurRad="38100" dist="38100" dir="2700000" algn="tl">
                    <a:srgbClr val="000000"/>
                  </a:outerShdw>
                </a:effectLst>
              </a:rPr>
              <a:t>through: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 calcmode="lin" valueType="num">
                                      <p:cBhvr>
                                        <p:cTn id="7" dur="500" fill="hold"/>
                                        <p:tgtEl>
                                          <p:spTgt spid="175107"/>
                                        </p:tgtEl>
                                        <p:attrNameLst>
                                          <p:attrName>ppt_w</p:attrName>
                                        </p:attrNameLst>
                                      </p:cBhvr>
                                      <p:tavLst>
                                        <p:tav tm="0">
                                          <p:val>
                                            <p:fltVal val="0"/>
                                          </p:val>
                                        </p:tav>
                                        <p:tav tm="100000">
                                          <p:val>
                                            <p:strVal val="#ppt_w"/>
                                          </p:val>
                                        </p:tav>
                                      </p:tavLst>
                                    </p:anim>
                                    <p:anim calcmode="lin" valueType="num">
                                      <p:cBhvr>
                                        <p:cTn id="8" dur="500" fill="hold"/>
                                        <p:tgtEl>
                                          <p:spTgt spid="17510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barn(outVertical)">
                                      <p:cBhvr>
                                        <p:cTn id="12" dur="500"/>
                                        <p:tgtEl>
                                          <p:spTgt spid="175108"/>
                                        </p:tgtEl>
                                      </p:cBhvr>
                                    </p:animEffect>
                                  </p:childTnLst>
                                </p:cTn>
                              </p:par>
                            </p:childTnLst>
                          </p:cTn>
                        </p:par>
                        <p:par>
                          <p:cTn id="13" fill="hold" nodeType="afterGroup">
                            <p:stCondLst>
                              <p:cond delay="1000"/>
                            </p:stCondLst>
                            <p:childTnLst>
                              <p:par>
                                <p:cTn id="14" presetID="23" presetClass="entr" presetSubtype="528" fill="hold" grpId="0" nodeType="afterEffect">
                                  <p:stCondLst>
                                    <p:cond delay="0"/>
                                  </p:stCondLst>
                                  <p:childTnLst>
                                    <p:set>
                                      <p:cBhvr>
                                        <p:cTn id="15" dur="1" fill="hold">
                                          <p:stCondLst>
                                            <p:cond delay="0"/>
                                          </p:stCondLst>
                                        </p:cTn>
                                        <p:tgtEl>
                                          <p:spTgt spid="175109"/>
                                        </p:tgtEl>
                                        <p:attrNameLst>
                                          <p:attrName>style.visibility</p:attrName>
                                        </p:attrNameLst>
                                      </p:cBhvr>
                                      <p:to>
                                        <p:strVal val="visible"/>
                                      </p:to>
                                    </p:set>
                                    <p:anim calcmode="lin" valueType="num">
                                      <p:cBhvr>
                                        <p:cTn id="16" dur="500" fill="hold"/>
                                        <p:tgtEl>
                                          <p:spTgt spid="175109"/>
                                        </p:tgtEl>
                                        <p:attrNameLst>
                                          <p:attrName>ppt_w</p:attrName>
                                        </p:attrNameLst>
                                      </p:cBhvr>
                                      <p:tavLst>
                                        <p:tav tm="0">
                                          <p:val>
                                            <p:fltVal val="0"/>
                                          </p:val>
                                        </p:tav>
                                        <p:tav tm="100000">
                                          <p:val>
                                            <p:strVal val="#ppt_w"/>
                                          </p:val>
                                        </p:tav>
                                      </p:tavLst>
                                    </p:anim>
                                    <p:anim calcmode="lin" valueType="num">
                                      <p:cBhvr>
                                        <p:cTn id="17" dur="500" fill="hold"/>
                                        <p:tgtEl>
                                          <p:spTgt spid="175109"/>
                                        </p:tgtEl>
                                        <p:attrNameLst>
                                          <p:attrName>ppt_h</p:attrName>
                                        </p:attrNameLst>
                                      </p:cBhvr>
                                      <p:tavLst>
                                        <p:tav tm="0">
                                          <p:val>
                                            <p:fltVal val="0"/>
                                          </p:val>
                                        </p:tav>
                                        <p:tav tm="100000">
                                          <p:val>
                                            <p:strVal val="#ppt_h"/>
                                          </p:val>
                                        </p:tav>
                                      </p:tavLst>
                                    </p:anim>
                                    <p:anim calcmode="lin" valueType="num">
                                      <p:cBhvr>
                                        <p:cTn id="18" dur="500" fill="hold"/>
                                        <p:tgtEl>
                                          <p:spTgt spid="175109"/>
                                        </p:tgtEl>
                                        <p:attrNameLst>
                                          <p:attrName>ppt_x</p:attrName>
                                        </p:attrNameLst>
                                      </p:cBhvr>
                                      <p:tavLst>
                                        <p:tav tm="0">
                                          <p:val>
                                            <p:fltVal val="0.5"/>
                                          </p:val>
                                        </p:tav>
                                        <p:tav tm="100000">
                                          <p:val>
                                            <p:strVal val="#ppt_x"/>
                                          </p:val>
                                        </p:tav>
                                      </p:tavLst>
                                    </p:anim>
                                    <p:anim calcmode="lin" valueType="num">
                                      <p:cBhvr>
                                        <p:cTn id="19" dur="500" fill="hold"/>
                                        <p:tgtEl>
                                          <p:spTgt spid="175109"/>
                                        </p:tgtEl>
                                        <p:attrNameLst>
                                          <p:attrName>ppt_y</p:attrName>
                                        </p:attrNameLst>
                                      </p:cBhvr>
                                      <p:tavLst>
                                        <p:tav tm="0">
                                          <p:val>
                                            <p:fltVal val="0.5"/>
                                          </p:val>
                                        </p:tav>
                                        <p:tav tm="100000">
                                          <p:val>
                                            <p:strVal val="#ppt_y"/>
                                          </p:val>
                                        </p:tav>
                                      </p:tavLst>
                                    </p:anim>
                                  </p:childTnLst>
                                </p:cTn>
                              </p:par>
                            </p:childTnLst>
                          </p:cTn>
                        </p:par>
                        <p:par>
                          <p:cTn id="20" fill="hold" nodeType="afterGroup">
                            <p:stCondLst>
                              <p:cond delay="1500"/>
                            </p:stCondLst>
                            <p:childTnLst>
                              <p:par>
                                <p:cTn id="21" presetID="23" presetClass="entr" presetSubtype="528" fill="hold" grpId="0" nodeType="afterEffect">
                                  <p:stCondLst>
                                    <p:cond delay="0"/>
                                  </p:stCondLst>
                                  <p:childTnLst>
                                    <p:set>
                                      <p:cBhvr>
                                        <p:cTn id="22" dur="1" fill="hold">
                                          <p:stCondLst>
                                            <p:cond delay="0"/>
                                          </p:stCondLst>
                                        </p:cTn>
                                        <p:tgtEl>
                                          <p:spTgt spid="175110"/>
                                        </p:tgtEl>
                                        <p:attrNameLst>
                                          <p:attrName>style.visibility</p:attrName>
                                        </p:attrNameLst>
                                      </p:cBhvr>
                                      <p:to>
                                        <p:strVal val="visible"/>
                                      </p:to>
                                    </p:set>
                                    <p:anim calcmode="lin" valueType="num">
                                      <p:cBhvr>
                                        <p:cTn id="23" dur="500" fill="hold"/>
                                        <p:tgtEl>
                                          <p:spTgt spid="175110"/>
                                        </p:tgtEl>
                                        <p:attrNameLst>
                                          <p:attrName>ppt_w</p:attrName>
                                        </p:attrNameLst>
                                      </p:cBhvr>
                                      <p:tavLst>
                                        <p:tav tm="0">
                                          <p:val>
                                            <p:fltVal val="0"/>
                                          </p:val>
                                        </p:tav>
                                        <p:tav tm="100000">
                                          <p:val>
                                            <p:strVal val="#ppt_w"/>
                                          </p:val>
                                        </p:tav>
                                      </p:tavLst>
                                    </p:anim>
                                    <p:anim calcmode="lin" valueType="num">
                                      <p:cBhvr>
                                        <p:cTn id="24" dur="500" fill="hold"/>
                                        <p:tgtEl>
                                          <p:spTgt spid="175110"/>
                                        </p:tgtEl>
                                        <p:attrNameLst>
                                          <p:attrName>ppt_h</p:attrName>
                                        </p:attrNameLst>
                                      </p:cBhvr>
                                      <p:tavLst>
                                        <p:tav tm="0">
                                          <p:val>
                                            <p:fltVal val="0"/>
                                          </p:val>
                                        </p:tav>
                                        <p:tav tm="100000">
                                          <p:val>
                                            <p:strVal val="#ppt_h"/>
                                          </p:val>
                                        </p:tav>
                                      </p:tavLst>
                                    </p:anim>
                                    <p:anim calcmode="lin" valueType="num">
                                      <p:cBhvr>
                                        <p:cTn id="25" dur="500" fill="hold"/>
                                        <p:tgtEl>
                                          <p:spTgt spid="175110"/>
                                        </p:tgtEl>
                                        <p:attrNameLst>
                                          <p:attrName>ppt_x</p:attrName>
                                        </p:attrNameLst>
                                      </p:cBhvr>
                                      <p:tavLst>
                                        <p:tav tm="0">
                                          <p:val>
                                            <p:fltVal val="0.5"/>
                                          </p:val>
                                        </p:tav>
                                        <p:tav tm="100000">
                                          <p:val>
                                            <p:strVal val="#ppt_x"/>
                                          </p:val>
                                        </p:tav>
                                      </p:tavLst>
                                    </p:anim>
                                    <p:anim calcmode="lin" valueType="num">
                                      <p:cBhvr>
                                        <p:cTn id="26" dur="500" fill="hold"/>
                                        <p:tgtEl>
                                          <p:spTgt spid="175110"/>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11"/>
                                        </p:tgtEl>
                                        <p:attrNameLst>
                                          <p:attrName>style.visibility</p:attrName>
                                        </p:attrNameLst>
                                      </p:cBhvr>
                                      <p:to>
                                        <p:strVal val="visible"/>
                                      </p:to>
                                    </p:set>
                                  </p:childTnLst>
                                </p:cTn>
                              </p:par>
                            </p:childTnLst>
                          </p:cTn>
                        </p:par>
                        <p:par>
                          <p:cTn id="31" fill="hold" nodeType="afterGroup">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175113"/>
                                        </p:tgtEl>
                                        <p:attrNameLst>
                                          <p:attrName>style.visibility</p:attrName>
                                        </p:attrNameLst>
                                      </p:cBhvr>
                                      <p:to>
                                        <p:strVal val="visible"/>
                                      </p:to>
                                    </p:set>
                                    <p:animEffect transition="in" filter="strips(downRight)">
                                      <p:cBhvr>
                                        <p:cTn id="34" dur="500"/>
                                        <p:tgtEl>
                                          <p:spTgt spid="1751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5112"/>
                                        </p:tgtEl>
                                        <p:attrNameLst>
                                          <p:attrName>style.visibility</p:attrName>
                                        </p:attrNameLst>
                                      </p:cBhvr>
                                      <p:to>
                                        <p:strVal val="visible"/>
                                      </p:to>
                                    </p:set>
                                  </p:childTnLst>
                                </p:cTn>
                              </p:par>
                            </p:childTnLst>
                          </p:cTn>
                        </p:par>
                        <p:par>
                          <p:cTn id="39" fill="hold" nodeType="afterGroup">
                            <p:stCondLst>
                              <p:cond delay="500"/>
                            </p:stCondLst>
                            <p:childTnLst>
                              <p:par>
                                <p:cTn id="40" presetID="18" presetClass="entr" presetSubtype="12" fill="hold" grpId="0" nodeType="afterEffect">
                                  <p:stCondLst>
                                    <p:cond delay="0"/>
                                  </p:stCondLst>
                                  <p:childTnLst>
                                    <p:set>
                                      <p:cBhvr>
                                        <p:cTn id="41" dur="1" fill="hold">
                                          <p:stCondLst>
                                            <p:cond delay="0"/>
                                          </p:stCondLst>
                                        </p:cTn>
                                        <p:tgtEl>
                                          <p:spTgt spid="175114"/>
                                        </p:tgtEl>
                                        <p:attrNameLst>
                                          <p:attrName>style.visibility</p:attrName>
                                        </p:attrNameLst>
                                      </p:cBhvr>
                                      <p:to>
                                        <p:strVal val="visible"/>
                                      </p:to>
                                    </p:set>
                                    <p:animEffect transition="in" filter="strips(downLeft)">
                                      <p:cBhvr>
                                        <p:cTn id="42" dur="500"/>
                                        <p:tgtEl>
                                          <p:spTgt spid="1751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528" fill="hold" grpId="0" nodeType="clickEffect">
                                  <p:stCondLst>
                                    <p:cond delay="0"/>
                                  </p:stCondLst>
                                  <p:childTnLst>
                                    <p:set>
                                      <p:cBhvr>
                                        <p:cTn id="46" dur="1" fill="hold">
                                          <p:stCondLst>
                                            <p:cond delay="0"/>
                                          </p:stCondLst>
                                        </p:cTn>
                                        <p:tgtEl>
                                          <p:spTgt spid="175118"/>
                                        </p:tgtEl>
                                        <p:attrNameLst>
                                          <p:attrName>style.visibility</p:attrName>
                                        </p:attrNameLst>
                                      </p:cBhvr>
                                      <p:to>
                                        <p:strVal val="visible"/>
                                      </p:to>
                                    </p:set>
                                    <p:anim calcmode="lin" valueType="num">
                                      <p:cBhvr>
                                        <p:cTn id="47" dur="500" fill="hold"/>
                                        <p:tgtEl>
                                          <p:spTgt spid="175118"/>
                                        </p:tgtEl>
                                        <p:attrNameLst>
                                          <p:attrName>ppt_w</p:attrName>
                                        </p:attrNameLst>
                                      </p:cBhvr>
                                      <p:tavLst>
                                        <p:tav tm="0">
                                          <p:val>
                                            <p:fltVal val="0"/>
                                          </p:val>
                                        </p:tav>
                                        <p:tav tm="100000">
                                          <p:val>
                                            <p:strVal val="#ppt_w"/>
                                          </p:val>
                                        </p:tav>
                                      </p:tavLst>
                                    </p:anim>
                                    <p:anim calcmode="lin" valueType="num">
                                      <p:cBhvr>
                                        <p:cTn id="48" dur="500" fill="hold"/>
                                        <p:tgtEl>
                                          <p:spTgt spid="175118"/>
                                        </p:tgtEl>
                                        <p:attrNameLst>
                                          <p:attrName>ppt_h</p:attrName>
                                        </p:attrNameLst>
                                      </p:cBhvr>
                                      <p:tavLst>
                                        <p:tav tm="0">
                                          <p:val>
                                            <p:fltVal val="0"/>
                                          </p:val>
                                        </p:tav>
                                        <p:tav tm="100000">
                                          <p:val>
                                            <p:strVal val="#ppt_h"/>
                                          </p:val>
                                        </p:tav>
                                      </p:tavLst>
                                    </p:anim>
                                    <p:anim calcmode="lin" valueType="num">
                                      <p:cBhvr>
                                        <p:cTn id="49" dur="500" fill="hold"/>
                                        <p:tgtEl>
                                          <p:spTgt spid="175118"/>
                                        </p:tgtEl>
                                        <p:attrNameLst>
                                          <p:attrName>ppt_x</p:attrName>
                                        </p:attrNameLst>
                                      </p:cBhvr>
                                      <p:tavLst>
                                        <p:tav tm="0">
                                          <p:val>
                                            <p:fltVal val="0.5"/>
                                          </p:val>
                                        </p:tav>
                                        <p:tav tm="100000">
                                          <p:val>
                                            <p:strVal val="#ppt_x"/>
                                          </p:val>
                                        </p:tav>
                                      </p:tavLst>
                                    </p:anim>
                                    <p:anim calcmode="lin" valueType="num">
                                      <p:cBhvr>
                                        <p:cTn id="50" dur="500" fill="hold"/>
                                        <p:tgtEl>
                                          <p:spTgt spid="175118"/>
                                        </p:tgtEl>
                                        <p:attrNameLst>
                                          <p:attrName>ppt_y</p:attrName>
                                        </p:attrNameLst>
                                      </p:cBhvr>
                                      <p:tavLst>
                                        <p:tav tm="0">
                                          <p:val>
                                            <p:fltVal val="0.5"/>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528" fill="hold" grpId="0" nodeType="clickEffect">
                                  <p:stCondLst>
                                    <p:cond delay="0"/>
                                  </p:stCondLst>
                                  <p:childTnLst>
                                    <p:set>
                                      <p:cBhvr>
                                        <p:cTn id="54" dur="1" fill="hold">
                                          <p:stCondLst>
                                            <p:cond delay="0"/>
                                          </p:stCondLst>
                                        </p:cTn>
                                        <p:tgtEl>
                                          <p:spTgt spid="175117"/>
                                        </p:tgtEl>
                                        <p:attrNameLst>
                                          <p:attrName>style.visibility</p:attrName>
                                        </p:attrNameLst>
                                      </p:cBhvr>
                                      <p:to>
                                        <p:strVal val="visible"/>
                                      </p:to>
                                    </p:set>
                                    <p:anim calcmode="lin" valueType="num">
                                      <p:cBhvr>
                                        <p:cTn id="55" dur="500" fill="hold"/>
                                        <p:tgtEl>
                                          <p:spTgt spid="175117"/>
                                        </p:tgtEl>
                                        <p:attrNameLst>
                                          <p:attrName>ppt_w</p:attrName>
                                        </p:attrNameLst>
                                      </p:cBhvr>
                                      <p:tavLst>
                                        <p:tav tm="0">
                                          <p:val>
                                            <p:fltVal val="0"/>
                                          </p:val>
                                        </p:tav>
                                        <p:tav tm="100000">
                                          <p:val>
                                            <p:strVal val="#ppt_w"/>
                                          </p:val>
                                        </p:tav>
                                      </p:tavLst>
                                    </p:anim>
                                    <p:anim calcmode="lin" valueType="num">
                                      <p:cBhvr>
                                        <p:cTn id="56" dur="500" fill="hold"/>
                                        <p:tgtEl>
                                          <p:spTgt spid="175117"/>
                                        </p:tgtEl>
                                        <p:attrNameLst>
                                          <p:attrName>ppt_h</p:attrName>
                                        </p:attrNameLst>
                                      </p:cBhvr>
                                      <p:tavLst>
                                        <p:tav tm="0">
                                          <p:val>
                                            <p:fltVal val="0"/>
                                          </p:val>
                                        </p:tav>
                                        <p:tav tm="100000">
                                          <p:val>
                                            <p:strVal val="#ppt_h"/>
                                          </p:val>
                                        </p:tav>
                                      </p:tavLst>
                                    </p:anim>
                                    <p:anim calcmode="lin" valueType="num">
                                      <p:cBhvr>
                                        <p:cTn id="57" dur="500" fill="hold"/>
                                        <p:tgtEl>
                                          <p:spTgt spid="175117"/>
                                        </p:tgtEl>
                                        <p:attrNameLst>
                                          <p:attrName>ppt_x</p:attrName>
                                        </p:attrNameLst>
                                      </p:cBhvr>
                                      <p:tavLst>
                                        <p:tav tm="0">
                                          <p:val>
                                            <p:fltVal val="0.5"/>
                                          </p:val>
                                        </p:tav>
                                        <p:tav tm="100000">
                                          <p:val>
                                            <p:strVal val="#ppt_x"/>
                                          </p:val>
                                        </p:tav>
                                      </p:tavLst>
                                    </p:anim>
                                    <p:anim calcmode="lin" valueType="num">
                                      <p:cBhvr>
                                        <p:cTn id="58" dur="500" fill="hold"/>
                                        <p:tgtEl>
                                          <p:spTgt spid="175117"/>
                                        </p:tgtEl>
                                        <p:attrNameLst>
                                          <p:attrName>ppt_y</p:attrName>
                                        </p:attrNameLst>
                                      </p:cBhvr>
                                      <p:tavLst>
                                        <p:tav tm="0">
                                          <p:val>
                                            <p:fltVal val="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grpId="0" nodeType="clickEffect">
                                  <p:stCondLst>
                                    <p:cond delay="0"/>
                                  </p:stCondLst>
                                  <p:childTnLst>
                                    <p:set>
                                      <p:cBhvr>
                                        <p:cTn id="62" dur="1" fill="hold">
                                          <p:stCondLst>
                                            <p:cond delay="0"/>
                                          </p:stCondLst>
                                        </p:cTn>
                                        <p:tgtEl>
                                          <p:spTgt spid="175119"/>
                                        </p:tgtEl>
                                        <p:attrNameLst>
                                          <p:attrName>style.visibility</p:attrName>
                                        </p:attrNameLst>
                                      </p:cBhvr>
                                      <p:to>
                                        <p:strVal val="visible"/>
                                      </p:to>
                                    </p:set>
                                    <p:anim calcmode="lin" valueType="num">
                                      <p:cBhvr>
                                        <p:cTn id="63" dur="500" fill="hold"/>
                                        <p:tgtEl>
                                          <p:spTgt spid="175119"/>
                                        </p:tgtEl>
                                        <p:attrNameLst>
                                          <p:attrName>ppt_w</p:attrName>
                                        </p:attrNameLst>
                                      </p:cBhvr>
                                      <p:tavLst>
                                        <p:tav tm="0">
                                          <p:val>
                                            <p:fltVal val="0"/>
                                          </p:val>
                                        </p:tav>
                                        <p:tav tm="100000">
                                          <p:val>
                                            <p:strVal val="#ppt_w"/>
                                          </p:val>
                                        </p:tav>
                                      </p:tavLst>
                                    </p:anim>
                                    <p:anim calcmode="lin" valueType="num">
                                      <p:cBhvr>
                                        <p:cTn id="64" dur="500" fill="hold"/>
                                        <p:tgtEl>
                                          <p:spTgt spid="175119"/>
                                        </p:tgtEl>
                                        <p:attrNameLst>
                                          <p:attrName>ppt_h</p:attrName>
                                        </p:attrNameLst>
                                      </p:cBhvr>
                                      <p:tavLst>
                                        <p:tav tm="0">
                                          <p:val>
                                            <p:fltVal val="0"/>
                                          </p:val>
                                        </p:tav>
                                        <p:tav tm="100000">
                                          <p:val>
                                            <p:strVal val="#ppt_h"/>
                                          </p:val>
                                        </p:tav>
                                      </p:tavLst>
                                    </p:anim>
                                    <p:anim calcmode="lin" valueType="num">
                                      <p:cBhvr>
                                        <p:cTn id="65" dur="500" fill="hold"/>
                                        <p:tgtEl>
                                          <p:spTgt spid="175119"/>
                                        </p:tgtEl>
                                        <p:attrNameLst>
                                          <p:attrName>ppt_x</p:attrName>
                                        </p:attrNameLst>
                                      </p:cBhvr>
                                      <p:tavLst>
                                        <p:tav tm="0">
                                          <p:val>
                                            <p:fltVal val="0.5"/>
                                          </p:val>
                                        </p:tav>
                                        <p:tav tm="100000">
                                          <p:val>
                                            <p:strVal val="#ppt_x"/>
                                          </p:val>
                                        </p:tav>
                                      </p:tavLst>
                                    </p:anim>
                                    <p:anim calcmode="lin" valueType="num">
                                      <p:cBhvr>
                                        <p:cTn id="66" dur="500" fill="hold"/>
                                        <p:tgtEl>
                                          <p:spTgt spid="175119"/>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528" fill="hold" grpId="0" nodeType="clickEffect">
                                  <p:stCondLst>
                                    <p:cond delay="0"/>
                                  </p:stCondLst>
                                  <p:childTnLst>
                                    <p:set>
                                      <p:cBhvr>
                                        <p:cTn id="70" dur="1" fill="hold">
                                          <p:stCondLst>
                                            <p:cond delay="0"/>
                                          </p:stCondLst>
                                        </p:cTn>
                                        <p:tgtEl>
                                          <p:spTgt spid="175115"/>
                                        </p:tgtEl>
                                        <p:attrNameLst>
                                          <p:attrName>style.visibility</p:attrName>
                                        </p:attrNameLst>
                                      </p:cBhvr>
                                      <p:to>
                                        <p:strVal val="visible"/>
                                      </p:to>
                                    </p:set>
                                    <p:anim calcmode="lin" valueType="num">
                                      <p:cBhvr>
                                        <p:cTn id="71" dur="500" fill="hold"/>
                                        <p:tgtEl>
                                          <p:spTgt spid="175115"/>
                                        </p:tgtEl>
                                        <p:attrNameLst>
                                          <p:attrName>ppt_w</p:attrName>
                                        </p:attrNameLst>
                                      </p:cBhvr>
                                      <p:tavLst>
                                        <p:tav tm="0">
                                          <p:val>
                                            <p:fltVal val="0"/>
                                          </p:val>
                                        </p:tav>
                                        <p:tav tm="100000">
                                          <p:val>
                                            <p:strVal val="#ppt_w"/>
                                          </p:val>
                                        </p:tav>
                                      </p:tavLst>
                                    </p:anim>
                                    <p:anim calcmode="lin" valueType="num">
                                      <p:cBhvr>
                                        <p:cTn id="72" dur="500" fill="hold"/>
                                        <p:tgtEl>
                                          <p:spTgt spid="175115"/>
                                        </p:tgtEl>
                                        <p:attrNameLst>
                                          <p:attrName>ppt_h</p:attrName>
                                        </p:attrNameLst>
                                      </p:cBhvr>
                                      <p:tavLst>
                                        <p:tav tm="0">
                                          <p:val>
                                            <p:fltVal val="0"/>
                                          </p:val>
                                        </p:tav>
                                        <p:tav tm="100000">
                                          <p:val>
                                            <p:strVal val="#ppt_h"/>
                                          </p:val>
                                        </p:tav>
                                      </p:tavLst>
                                    </p:anim>
                                    <p:anim calcmode="lin" valueType="num">
                                      <p:cBhvr>
                                        <p:cTn id="73" dur="500" fill="hold"/>
                                        <p:tgtEl>
                                          <p:spTgt spid="175115"/>
                                        </p:tgtEl>
                                        <p:attrNameLst>
                                          <p:attrName>ppt_x</p:attrName>
                                        </p:attrNameLst>
                                      </p:cBhvr>
                                      <p:tavLst>
                                        <p:tav tm="0">
                                          <p:val>
                                            <p:fltVal val="0.5"/>
                                          </p:val>
                                        </p:tav>
                                        <p:tav tm="100000">
                                          <p:val>
                                            <p:strVal val="#ppt_x"/>
                                          </p:val>
                                        </p:tav>
                                      </p:tavLst>
                                    </p:anim>
                                    <p:anim calcmode="lin" valueType="num">
                                      <p:cBhvr>
                                        <p:cTn id="74" dur="500" fill="hold"/>
                                        <p:tgtEl>
                                          <p:spTgt spid="1751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nimBg="1"/>
      <p:bldP spid="175108" grpId="0" animBg="1"/>
      <p:bldP spid="175109" grpId="0" autoUpdateAnimBg="0"/>
      <p:bldP spid="175110" grpId="0" autoUpdateAnimBg="0"/>
      <p:bldP spid="175111" grpId="0" autoUpdateAnimBg="0"/>
      <p:bldP spid="175112" grpId="0" autoUpdateAnimBg="0"/>
      <p:bldP spid="175113" grpId="0" animBg="1"/>
      <p:bldP spid="175114" grpId="0" animBg="1"/>
      <p:bldP spid="175115" grpId="0" autoUpdateAnimBg="0"/>
      <p:bldP spid="175117" grpId="0" autoUpdateAnimBg="0"/>
      <p:bldP spid="175118" grpId="0" autoUpdateAnimBg="0"/>
      <p:bldP spid="17511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609600"/>
            <a:ext cx="7894638" cy="1143000"/>
          </a:xfrm>
        </p:spPr>
        <p:txBody>
          <a:bodyPr/>
          <a:lstStyle/>
          <a:p>
            <a:r>
              <a:rPr lang="en-US"/>
              <a:t>Factors That Drive Differentiation</a:t>
            </a:r>
          </a:p>
        </p:txBody>
      </p:sp>
      <p:sp>
        <p:nvSpPr>
          <p:cNvPr id="176131" name="Rectangle 3"/>
          <p:cNvSpPr>
            <a:spLocks noGrp="1" noChangeArrowheads="1"/>
          </p:cNvSpPr>
          <p:nvPr>
            <p:ph sz="half" idx="1"/>
          </p:nvPr>
        </p:nvSpPr>
        <p:spPr>
          <a:xfrm>
            <a:off x="685800" y="1795463"/>
            <a:ext cx="7715250" cy="4300537"/>
          </a:xfrm>
        </p:spPr>
        <p:txBody>
          <a:bodyPr/>
          <a:lstStyle/>
          <a:p>
            <a:pPr>
              <a:lnSpc>
                <a:spcPct val="90000"/>
              </a:lnSpc>
            </a:pPr>
            <a:r>
              <a:rPr lang="en-US" dirty="0">
                <a:effectLst>
                  <a:outerShdw blurRad="38100" dist="38100" dir="2700000" algn="tl">
                    <a:srgbClr val="000000"/>
                  </a:outerShdw>
                </a:effectLst>
              </a:rPr>
              <a:t>Unique product features</a:t>
            </a:r>
          </a:p>
          <a:p>
            <a:pPr>
              <a:lnSpc>
                <a:spcPct val="90000"/>
              </a:lnSpc>
            </a:pPr>
            <a:r>
              <a:rPr lang="en-US" dirty="0">
                <a:effectLst>
                  <a:outerShdw blurRad="38100" dist="38100" dir="2700000" algn="tl">
                    <a:srgbClr val="000000"/>
                  </a:outerShdw>
                </a:effectLst>
              </a:rPr>
              <a:t>Unique product performance</a:t>
            </a:r>
          </a:p>
          <a:p>
            <a:pPr>
              <a:lnSpc>
                <a:spcPct val="90000"/>
              </a:lnSpc>
            </a:pPr>
            <a:r>
              <a:rPr lang="en-US" dirty="0">
                <a:effectLst>
                  <a:outerShdw blurRad="38100" dist="38100" dir="2700000" algn="tl">
                    <a:srgbClr val="000000"/>
                  </a:outerShdw>
                </a:effectLst>
              </a:rPr>
              <a:t>Exceptional services </a:t>
            </a:r>
          </a:p>
          <a:p>
            <a:pPr>
              <a:lnSpc>
                <a:spcPct val="90000"/>
              </a:lnSpc>
            </a:pPr>
            <a:r>
              <a:rPr lang="en-US" dirty="0">
                <a:effectLst>
                  <a:outerShdw blurRad="38100" dist="38100" dir="2700000" algn="tl">
                    <a:srgbClr val="000000"/>
                  </a:outerShdw>
                </a:effectLst>
              </a:rPr>
              <a:t>New technologies</a:t>
            </a:r>
          </a:p>
          <a:p>
            <a:pPr>
              <a:lnSpc>
                <a:spcPct val="90000"/>
              </a:lnSpc>
            </a:pPr>
            <a:r>
              <a:rPr lang="en-US" dirty="0">
                <a:effectLst>
                  <a:outerShdw blurRad="38100" dist="38100" dir="2700000" algn="tl">
                    <a:srgbClr val="000000"/>
                  </a:outerShdw>
                </a:effectLst>
              </a:rPr>
              <a:t>Quality of inputs</a:t>
            </a:r>
          </a:p>
          <a:p>
            <a:pPr>
              <a:lnSpc>
                <a:spcPct val="90000"/>
              </a:lnSpc>
            </a:pPr>
            <a:r>
              <a:rPr lang="en-US" dirty="0">
                <a:effectLst>
                  <a:outerShdw blurRad="38100" dist="38100" dir="2700000" algn="tl">
                    <a:srgbClr val="000000"/>
                  </a:outerShdw>
                </a:effectLst>
              </a:rPr>
              <a:t>Exceptional skill or experience</a:t>
            </a:r>
          </a:p>
          <a:p>
            <a:pPr>
              <a:lnSpc>
                <a:spcPct val="90000"/>
              </a:lnSpc>
            </a:pPr>
            <a:r>
              <a:rPr lang="en-US" dirty="0">
                <a:effectLst>
                  <a:outerShdw blurRad="38100" dist="38100" dir="2700000" algn="tl">
                    <a:srgbClr val="000000"/>
                  </a:outerShdw>
                </a:effectLst>
              </a:rPr>
              <a:t>Detailed information</a:t>
            </a:r>
          </a:p>
          <a:p>
            <a:pPr>
              <a:lnSpc>
                <a:spcPct val="90000"/>
              </a:lnSpc>
            </a:pPr>
            <a:r>
              <a:rPr lang="en-US" dirty="0">
                <a:effectLst>
                  <a:outerShdw blurRad="38100" dist="38100" dir="2700000" algn="tl">
                    <a:srgbClr val="000000"/>
                  </a:outerShdw>
                </a:effectLst>
              </a:rPr>
              <a:t>Extensive personal relationships with buyers and suppliers</a:t>
            </a:r>
            <a:endParaRPr lang="en-US" sz="360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181275" name="Rectangle 27"/>
          <p:cNvSpPr>
            <a:spLocks noChangeArrowheads="1"/>
          </p:cNvSpPr>
          <p:nvPr/>
        </p:nvSpPr>
        <p:spPr bwMode="auto">
          <a:xfrm>
            <a:off x="7202488" y="58102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81276" name="Rectangle 28"/>
          <p:cNvSpPr>
            <a:spLocks noChangeArrowheads="1"/>
          </p:cNvSpPr>
          <p:nvPr/>
        </p:nvSpPr>
        <p:spPr bwMode="auto">
          <a:xfrm>
            <a:off x="7311320" y="5962649"/>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0" name="Rectangle 2"/>
          <p:cNvSpPr>
            <a:spLocks noGrp="1" noChangeArrowheads="1"/>
          </p:cNvSpPr>
          <p:nvPr>
            <p:ph type="title"/>
          </p:nvPr>
        </p:nvSpPr>
        <p:spPr>
          <a:xfrm>
            <a:off x="685800" y="381000"/>
            <a:ext cx="7772400" cy="1143000"/>
          </a:xfrm>
        </p:spPr>
        <p:txBody>
          <a:bodyPr/>
          <a:lstStyle/>
          <a:p>
            <a:r>
              <a:rPr lang="en-US"/>
              <a:t>Differentiation Strategy and the Five Forces of Competition</a:t>
            </a:r>
          </a:p>
        </p:txBody>
      </p:sp>
      <p:sp>
        <p:nvSpPr>
          <p:cNvPr id="181258" name="Text Box 10"/>
          <p:cNvSpPr txBox="1">
            <a:spLocks noChangeArrowheads="1"/>
          </p:cNvSpPr>
          <p:nvPr/>
        </p:nvSpPr>
        <p:spPr bwMode="auto">
          <a:xfrm>
            <a:off x="3182814" y="1670050"/>
            <a:ext cx="5732585" cy="42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Rivalry </a:t>
            </a:r>
            <a:r>
              <a:rPr kumimoji="0" lang="en-US" sz="3200" b="1" dirty="0">
                <a:solidFill>
                  <a:srgbClr val="FFFF00"/>
                </a:solidFill>
                <a:effectLst>
                  <a:outerShdw blurRad="38100" dist="38100" dir="2700000" algn="tl">
                    <a:srgbClr val="000000"/>
                  </a:outerShdw>
                </a:effectLst>
              </a:rPr>
              <a:t>Among Competing Firms</a:t>
            </a:r>
            <a:endParaRPr kumimoji="0" lang="en-US" dirty="0"/>
          </a:p>
          <a:p>
            <a:pPr>
              <a:spcBef>
                <a:spcPct val="5000"/>
              </a:spcBef>
              <a:buClr>
                <a:schemeClr val="tx2"/>
              </a:buClr>
              <a:buSzPct val="80000"/>
              <a:buFont typeface="Monotype Sorts" pitchFamily="2" charset="2"/>
              <a:buNone/>
            </a:pPr>
            <a:endParaRPr kumimoji="0" lang="en-US" sz="2800" b="1" dirty="0" smtClean="0">
              <a:effectLst>
                <a:outerShdw blurRad="38100" dist="38100" dir="2700000" algn="tl">
                  <a:srgbClr val="000000"/>
                </a:outerShdw>
              </a:effectLst>
            </a:endParaRPr>
          </a:p>
          <a:p>
            <a:pPr>
              <a:spcBef>
                <a:spcPct val="5000"/>
              </a:spcBef>
              <a:buClr>
                <a:schemeClr val="tx2"/>
              </a:buClr>
              <a:buSzPct val="80000"/>
              <a:buFont typeface="Monotype Sorts" pitchFamily="2" charset="2"/>
              <a:buNone/>
            </a:pPr>
            <a:r>
              <a:rPr kumimoji="0" lang="en-US" sz="2800" b="1" dirty="0" smtClean="0">
                <a:effectLst>
                  <a:outerShdw blurRad="38100" dist="38100" dir="2700000" algn="tl">
                    <a:srgbClr val="000000"/>
                  </a:outerShdw>
                </a:effectLst>
              </a:rPr>
              <a:t>Can </a:t>
            </a:r>
            <a:r>
              <a:rPr kumimoji="0" lang="en-US" sz="2800" b="1" dirty="0">
                <a:effectLst>
                  <a:outerShdw blurRad="38100" dist="38100" dir="2700000" algn="tl">
                    <a:srgbClr val="000000"/>
                  </a:outerShdw>
                </a:effectLst>
              </a:rPr>
              <a:t>defend against competition because:</a:t>
            </a: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b="1" dirty="0" smtClean="0">
                <a:solidFill>
                  <a:schemeClr val="tx2"/>
                </a:solidFill>
                <a:effectLst>
                  <a:outerShdw blurRad="38100" dist="38100" dir="2700000" algn="tl">
                    <a:srgbClr val="000000"/>
                  </a:outerShdw>
                </a:effectLst>
              </a:rPr>
              <a:t>BRAND LOYALTY </a:t>
            </a:r>
            <a:r>
              <a:rPr kumimoji="0" lang="en-US" sz="2800" b="1" dirty="0" smtClean="0">
                <a:effectLst>
                  <a:outerShdw blurRad="38100" dist="38100" dir="2700000" algn="tl">
                    <a:srgbClr val="000000"/>
                  </a:outerShdw>
                </a:effectLst>
              </a:rPr>
              <a:t>to </a:t>
            </a:r>
            <a:r>
              <a:rPr kumimoji="0" lang="en-US" sz="2800" b="1" dirty="0">
                <a:effectLst>
                  <a:outerShdw blurRad="38100" dist="38100" dir="2700000" algn="tl">
                    <a:srgbClr val="000000"/>
                  </a:outerShdw>
                </a:effectLst>
              </a:rPr>
              <a:t>differentiated product offsets price competition</a:t>
            </a:r>
            <a:endParaRPr kumimoji="0" lang="en-US" b="1" dirty="0">
              <a:effectLst>
                <a:outerShdw blurRad="38100" dist="38100" dir="2700000" algn="tl">
                  <a:srgbClr val="000000"/>
                </a:outerShdw>
              </a:effectLst>
            </a:endParaRPr>
          </a:p>
        </p:txBody>
      </p:sp>
      <p:grpSp>
        <p:nvGrpSpPr>
          <p:cNvPr id="181268" name="Group 20"/>
          <p:cNvGrpSpPr>
            <a:grpSpLocks/>
          </p:cNvGrpSpPr>
          <p:nvPr/>
        </p:nvGrpSpPr>
        <p:grpSpPr bwMode="auto">
          <a:xfrm>
            <a:off x="26049" y="3007882"/>
            <a:ext cx="3487738" cy="2941638"/>
            <a:chOff x="254" y="1228"/>
            <a:chExt cx="2197" cy="1853"/>
          </a:xfrm>
        </p:grpSpPr>
        <p:sp>
          <p:nvSpPr>
            <p:cNvPr id="181269" name="Text Box 21"/>
            <p:cNvSpPr txBox="1">
              <a:spLocks noChangeArrowheads="1"/>
            </p:cNvSpPr>
            <p:nvPr/>
          </p:nvSpPr>
          <p:spPr bwMode="auto">
            <a:xfrm rot="2144598">
              <a:off x="1160" y="1257"/>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Rivalry Among Competing Firms</a:t>
              </a:r>
            </a:p>
          </p:txBody>
        </p:sp>
        <p:sp>
          <p:nvSpPr>
            <p:cNvPr id="181270" name="Text Box 22"/>
            <p:cNvSpPr txBox="1">
              <a:spLocks noChangeArrowheads="1"/>
            </p:cNvSpPr>
            <p:nvPr/>
          </p:nvSpPr>
          <p:spPr bwMode="auto">
            <a:xfrm rot="-4343537">
              <a:off x="1554" y="2197"/>
              <a:ext cx="104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Buyers</a:t>
              </a:r>
            </a:p>
          </p:txBody>
        </p:sp>
        <p:sp>
          <p:nvSpPr>
            <p:cNvPr id="181271" name="Text Box 23"/>
            <p:cNvSpPr txBox="1">
              <a:spLocks noChangeArrowheads="1"/>
            </p:cNvSpPr>
            <p:nvPr/>
          </p:nvSpPr>
          <p:spPr bwMode="auto">
            <a:xfrm>
              <a:off x="792" y="2755"/>
              <a:ext cx="102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Suppliers</a:t>
              </a:r>
            </a:p>
          </p:txBody>
        </p:sp>
        <p:sp>
          <p:nvSpPr>
            <p:cNvPr id="181272" name="Text Box 24"/>
            <p:cNvSpPr txBox="1">
              <a:spLocks noChangeArrowheads="1"/>
            </p:cNvSpPr>
            <p:nvPr/>
          </p:nvSpPr>
          <p:spPr bwMode="auto">
            <a:xfrm rot="4308289">
              <a:off x="-27" y="2189"/>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 New Entrants</a:t>
              </a:r>
            </a:p>
          </p:txBody>
        </p:sp>
        <p:sp>
          <p:nvSpPr>
            <p:cNvPr id="181273" name="Text Box 25"/>
            <p:cNvSpPr txBox="1">
              <a:spLocks noChangeArrowheads="1"/>
            </p:cNvSpPr>
            <p:nvPr/>
          </p:nvSpPr>
          <p:spPr bwMode="auto">
            <a:xfrm rot="-2133420">
              <a:off x="254" y="1269"/>
              <a:ext cx="11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a:t>
              </a:r>
            </a:p>
            <a:p>
              <a:pPr algn="ctr"/>
              <a:r>
                <a:rPr kumimoji="0" lang="en-US" sz="1400" b="1">
                  <a:effectLst>
                    <a:outerShdw blurRad="38100" dist="38100" dir="2700000" algn="tl">
                      <a:srgbClr val="000000"/>
                    </a:outerShdw>
                  </a:effectLst>
                </a:rPr>
                <a:t>Substitute Products</a:t>
              </a:r>
            </a:p>
          </p:txBody>
        </p:sp>
        <p:sp>
          <p:nvSpPr>
            <p:cNvPr id="181274" name="AutoShape 26"/>
            <p:cNvSpPr>
              <a:spLocks noChangeArrowheads="1"/>
            </p:cNvSpPr>
            <p:nvPr/>
          </p:nvSpPr>
          <p:spPr bwMode="auto">
            <a:xfrm>
              <a:off x="478" y="1228"/>
              <a:ext cx="1649" cy="1567"/>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b="1" dirty="0">
                  <a:solidFill>
                    <a:schemeClr val="bg2"/>
                  </a:solidFill>
                  <a:effectLst>
                    <a:outerShdw blurRad="38100" dist="38100" dir="2700000" algn="tl">
                      <a:srgbClr val="FFFFFF"/>
                    </a:outerShdw>
                  </a:effectLst>
                </a:rPr>
                <a:t>Five Forces of</a:t>
              </a:r>
            </a:p>
            <a:p>
              <a:pPr algn="ctr"/>
              <a:r>
                <a:rPr kumimoji="0" lang="en-US" b="1" dirty="0">
                  <a:solidFill>
                    <a:schemeClr val="bg2"/>
                  </a:solidFill>
                  <a:effectLst>
                    <a:outerShdw blurRad="38100" dist="38100" dir="2700000" algn="tl">
                      <a:srgbClr val="FFFFFF"/>
                    </a:outerShdw>
                  </a:effectLst>
                </a:rPr>
                <a:t>Competition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p:cTn id="7" dur="500" fill="hold"/>
                                        <p:tgtEl>
                                          <p:spTgt spid="181250"/>
                                        </p:tgtEl>
                                        <p:attrNameLst>
                                          <p:attrName>ppt_x</p:attrName>
                                        </p:attrNameLst>
                                      </p:cBhvr>
                                      <p:tavLst>
                                        <p:tav tm="0">
                                          <p:val>
                                            <p:strVal val="#ppt_x-#ppt_w/2"/>
                                          </p:val>
                                        </p:tav>
                                        <p:tav tm="100000">
                                          <p:val>
                                            <p:strVal val="#ppt_x"/>
                                          </p:val>
                                        </p:tav>
                                      </p:tavLst>
                                    </p:anim>
                                    <p:anim calcmode="lin" valueType="num">
                                      <p:cBhvr>
                                        <p:cTn id="8" dur="500" fill="hold"/>
                                        <p:tgtEl>
                                          <p:spTgt spid="181250"/>
                                        </p:tgtEl>
                                        <p:attrNameLst>
                                          <p:attrName>ppt_y</p:attrName>
                                        </p:attrNameLst>
                                      </p:cBhvr>
                                      <p:tavLst>
                                        <p:tav tm="0">
                                          <p:val>
                                            <p:strVal val="#ppt_y"/>
                                          </p:val>
                                        </p:tav>
                                        <p:tav tm="100000">
                                          <p:val>
                                            <p:strVal val="#ppt_y"/>
                                          </p:val>
                                        </p:tav>
                                      </p:tavLst>
                                    </p:anim>
                                    <p:anim calcmode="lin" valueType="num">
                                      <p:cBhvr>
                                        <p:cTn id="9" dur="500" fill="hold"/>
                                        <p:tgtEl>
                                          <p:spTgt spid="181250"/>
                                        </p:tgtEl>
                                        <p:attrNameLst>
                                          <p:attrName>ppt_w</p:attrName>
                                        </p:attrNameLst>
                                      </p:cBhvr>
                                      <p:tavLst>
                                        <p:tav tm="0">
                                          <p:val>
                                            <p:fltVal val="0"/>
                                          </p:val>
                                        </p:tav>
                                        <p:tav tm="100000">
                                          <p:val>
                                            <p:strVal val="#ppt_w"/>
                                          </p:val>
                                        </p:tav>
                                      </p:tavLst>
                                    </p:anim>
                                    <p:anim calcmode="lin" valueType="num">
                                      <p:cBhvr>
                                        <p:cTn id="10" dur="500" fill="hold"/>
                                        <p:tgtEl>
                                          <p:spTgt spid="18125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181268"/>
                                        </p:tgtEl>
                                        <p:attrNameLst>
                                          <p:attrName>style.visibility</p:attrName>
                                        </p:attrNameLst>
                                      </p:cBhvr>
                                      <p:to>
                                        <p:strVal val="visible"/>
                                      </p:to>
                                    </p:set>
                                    <p:anim calcmode="lin" valueType="num">
                                      <p:cBhvr>
                                        <p:cTn id="15" dur="500" fill="hold"/>
                                        <p:tgtEl>
                                          <p:spTgt spid="181268"/>
                                        </p:tgtEl>
                                        <p:attrNameLst>
                                          <p:attrName>ppt_w</p:attrName>
                                        </p:attrNameLst>
                                      </p:cBhvr>
                                      <p:tavLst>
                                        <p:tav tm="0">
                                          <p:val>
                                            <p:fltVal val="0"/>
                                          </p:val>
                                        </p:tav>
                                        <p:tav tm="100000">
                                          <p:val>
                                            <p:strVal val="#ppt_w"/>
                                          </p:val>
                                        </p:tav>
                                      </p:tavLst>
                                    </p:anim>
                                    <p:anim calcmode="lin" valueType="num">
                                      <p:cBhvr>
                                        <p:cTn id="16" dur="500" fill="hold"/>
                                        <p:tgtEl>
                                          <p:spTgt spid="18126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81258">
                                            <p:txEl>
                                              <p:pRg st="1" end="1"/>
                                            </p:txEl>
                                          </p:spTgt>
                                        </p:tgtEl>
                                        <p:attrNameLst>
                                          <p:attrName>style.visibility</p:attrName>
                                        </p:attrNameLst>
                                      </p:cBhvr>
                                      <p:to>
                                        <p:strVal val="visible"/>
                                      </p:to>
                                    </p:set>
                                    <p:animEffect transition="in" filter="slide(fromLeft)">
                                      <p:cBhvr>
                                        <p:cTn id="21" dur="500"/>
                                        <p:tgtEl>
                                          <p:spTgt spid="18125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81258">
                                            <p:txEl>
                                              <p:pRg st="3" end="3"/>
                                            </p:txEl>
                                          </p:spTgt>
                                        </p:tgtEl>
                                        <p:attrNameLst>
                                          <p:attrName>style.visibility</p:attrName>
                                        </p:attrNameLst>
                                      </p:cBhvr>
                                      <p:to>
                                        <p:strVal val="visible"/>
                                      </p:to>
                                    </p:set>
                                    <p:animEffect transition="in" filter="slide(fromLeft)">
                                      <p:cBhvr>
                                        <p:cTn id="26" dur="500"/>
                                        <p:tgtEl>
                                          <p:spTgt spid="18125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81258">
                                            <p:txEl>
                                              <p:pRg st="4" end="4"/>
                                            </p:txEl>
                                          </p:spTgt>
                                        </p:tgtEl>
                                        <p:attrNameLst>
                                          <p:attrName>style.visibility</p:attrName>
                                        </p:attrNameLst>
                                      </p:cBhvr>
                                      <p:to>
                                        <p:strVal val="visible"/>
                                      </p:to>
                                    </p:set>
                                    <p:animEffect transition="in" filter="slide(fromLeft)">
                                      <p:cBhvr>
                                        <p:cTn id="31" dur="500"/>
                                        <p:tgtEl>
                                          <p:spTgt spid="181258">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8127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8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5" grpId="0" animBg="1"/>
      <p:bldP spid="181276" grpId="0" animBg="1"/>
      <p:bldP spid="181250" grpId="0" autoUpdateAnimBg="0"/>
      <p:bldP spid="181258"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381000"/>
            <a:ext cx="7772400" cy="1143000"/>
          </a:xfrm>
        </p:spPr>
        <p:txBody>
          <a:bodyPr/>
          <a:lstStyle/>
          <a:p>
            <a:r>
              <a:rPr lang="en-US"/>
              <a:t>Differentiation Strategy and the Five Forces of Competition</a:t>
            </a:r>
          </a:p>
        </p:txBody>
      </p:sp>
      <p:sp>
        <p:nvSpPr>
          <p:cNvPr id="178186" name="Text Box 10"/>
          <p:cNvSpPr txBox="1">
            <a:spLocks noChangeArrowheads="1"/>
          </p:cNvSpPr>
          <p:nvPr/>
        </p:nvSpPr>
        <p:spPr bwMode="auto">
          <a:xfrm>
            <a:off x="3112877" y="1670050"/>
            <a:ext cx="6031123" cy="289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Bargaining </a:t>
            </a:r>
            <a:r>
              <a:rPr kumimoji="0" lang="en-US" sz="3200" b="1" dirty="0">
                <a:solidFill>
                  <a:srgbClr val="FFFF00"/>
                </a:solidFill>
                <a:effectLst>
                  <a:outerShdw blurRad="38100" dist="38100" dir="2700000" algn="tl">
                    <a:srgbClr val="000000"/>
                  </a:outerShdw>
                </a:effectLst>
              </a:rPr>
              <a:t>Power of Buyers</a:t>
            </a:r>
            <a:endParaRPr kumimoji="0" lang="en-US" dirty="0"/>
          </a:p>
          <a:p>
            <a:pPr>
              <a:spcBef>
                <a:spcPct val="5000"/>
              </a:spcBef>
              <a:buClr>
                <a:schemeClr val="tx2"/>
              </a:buClr>
              <a:buSzPct val="80000"/>
              <a:buFont typeface="Monotype Sorts" pitchFamily="2" charset="2"/>
              <a:buNone/>
            </a:pPr>
            <a:endParaRPr kumimoji="0" lang="en-US" sz="2800" b="1" dirty="0" smtClean="0">
              <a:effectLst>
                <a:outerShdw blurRad="38100" dist="38100" dir="2700000" algn="tl">
                  <a:srgbClr val="000000"/>
                </a:outerShdw>
              </a:effectLst>
            </a:endParaRPr>
          </a:p>
          <a:p>
            <a:pPr>
              <a:spcBef>
                <a:spcPct val="5000"/>
              </a:spcBef>
              <a:buClr>
                <a:schemeClr val="tx2"/>
              </a:buClr>
              <a:buSzPct val="80000"/>
              <a:buFont typeface="Monotype Sorts" pitchFamily="2" charset="2"/>
              <a:buNone/>
            </a:pPr>
            <a:r>
              <a:rPr kumimoji="0" lang="en-US" sz="2800" b="1" dirty="0" smtClean="0">
                <a:effectLst>
                  <a:outerShdw blurRad="38100" dist="38100" dir="2700000" algn="tl">
                    <a:srgbClr val="000000"/>
                  </a:outerShdw>
                </a:effectLst>
              </a:rPr>
              <a:t>Can </a:t>
            </a:r>
            <a:r>
              <a:rPr kumimoji="0" lang="en-US" sz="2800" b="1" dirty="0">
                <a:effectLst>
                  <a:outerShdw blurRad="38100" dist="38100" dir="2700000" algn="tl">
                    <a:srgbClr val="000000"/>
                  </a:outerShdw>
                </a:effectLst>
              </a:rPr>
              <a:t>mitigate buyer power because:</a:t>
            </a:r>
          </a:p>
          <a:p>
            <a:pPr lvl="1">
              <a:spcBef>
                <a:spcPct val="5000"/>
              </a:spcBef>
              <a:buClr>
                <a:schemeClr val="tx2"/>
              </a:buClr>
              <a:buSzPct val="50000"/>
              <a:buFont typeface="Monotype Sorts" pitchFamily="2" charset="2"/>
              <a:buChar char="l"/>
            </a:pPr>
            <a:r>
              <a:rPr kumimoji="0" lang="en-US" sz="2800" b="1" dirty="0" smtClean="0">
                <a:solidFill>
                  <a:schemeClr val="tx2"/>
                </a:solidFill>
                <a:effectLst>
                  <a:outerShdw blurRad="38100" dist="38100" dir="2700000" algn="tl">
                    <a:srgbClr val="000000"/>
                  </a:outerShdw>
                </a:effectLst>
              </a:rPr>
              <a:t>REDUCED CUSTOMER SENSITIVITY </a:t>
            </a:r>
            <a:r>
              <a:rPr kumimoji="0" lang="en-US" sz="2800" b="1" dirty="0">
                <a:effectLst>
                  <a:outerShdw blurRad="38100" dist="38100" dir="2700000" algn="tl">
                    <a:srgbClr val="000000"/>
                  </a:outerShdw>
                </a:effectLst>
              </a:rPr>
              <a:t>to price increases</a:t>
            </a:r>
            <a:endParaRPr kumimoji="0" lang="en-US" b="1" dirty="0">
              <a:effectLst>
                <a:outerShdw blurRad="38100" dist="38100" dir="2700000" algn="tl">
                  <a:srgbClr val="000000"/>
                </a:outerShdw>
              </a:effectLst>
            </a:endParaRPr>
          </a:p>
        </p:txBody>
      </p:sp>
      <p:grpSp>
        <p:nvGrpSpPr>
          <p:cNvPr id="178191" name="Group 15"/>
          <p:cNvGrpSpPr>
            <a:grpSpLocks/>
          </p:cNvGrpSpPr>
          <p:nvPr/>
        </p:nvGrpSpPr>
        <p:grpSpPr bwMode="auto">
          <a:xfrm>
            <a:off x="139489" y="2635250"/>
            <a:ext cx="3487738" cy="2941638"/>
            <a:chOff x="254" y="1228"/>
            <a:chExt cx="2197" cy="1853"/>
          </a:xfrm>
        </p:grpSpPr>
        <p:sp>
          <p:nvSpPr>
            <p:cNvPr id="178192" name="Text Box 16"/>
            <p:cNvSpPr txBox="1">
              <a:spLocks noChangeArrowheads="1"/>
            </p:cNvSpPr>
            <p:nvPr/>
          </p:nvSpPr>
          <p:spPr bwMode="auto">
            <a:xfrm rot="2144598">
              <a:off x="1160" y="1257"/>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Rivalry Among Competing Firms</a:t>
              </a:r>
            </a:p>
          </p:txBody>
        </p:sp>
        <p:sp>
          <p:nvSpPr>
            <p:cNvPr id="178193" name="Text Box 17"/>
            <p:cNvSpPr txBox="1">
              <a:spLocks noChangeArrowheads="1"/>
            </p:cNvSpPr>
            <p:nvPr/>
          </p:nvSpPr>
          <p:spPr bwMode="auto">
            <a:xfrm rot="-4343537">
              <a:off x="1554" y="2197"/>
              <a:ext cx="104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Buyers</a:t>
              </a:r>
            </a:p>
          </p:txBody>
        </p:sp>
        <p:sp>
          <p:nvSpPr>
            <p:cNvPr id="178194" name="Text Box 18"/>
            <p:cNvSpPr txBox="1">
              <a:spLocks noChangeArrowheads="1"/>
            </p:cNvSpPr>
            <p:nvPr/>
          </p:nvSpPr>
          <p:spPr bwMode="auto">
            <a:xfrm>
              <a:off x="792" y="2755"/>
              <a:ext cx="102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Suppliers</a:t>
              </a:r>
            </a:p>
          </p:txBody>
        </p:sp>
        <p:sp>
          <p:nvSpPr>
            <p:cNvPr id="178195" name="Text Box 19"/>
            <p:cNvSpPr txBox="1">
              <a:spLocks noChangeArrowheads="1"/>
            </p:cNvSpPr>
            <p:nvPr/>
          </p:nvSpPr>
          <p:spPr bwMode="auto">
            <a:xfrm rot="4308289">
              <a:off x="-27" y="2189"/>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 New Entrants</a:t>
              </a:r>
            </a:p>
          </p:txBody>
        </p:sp>
        <p:sp>
          <p:nvSpPr>
            <p:cNvPr id="178196" name="Text Box 20"/>
            <p:cNvSpPr txBox="1">
              <a:spLocks noChangeArrowheads="1"/>
            </p:cNvSpPr>
            <p:nvPr/>
          </p:nvSpPr>
          <p:spPr bwMode="auto">
            <a:xfrm rot="-2133420">
              <a:off x="254" y="1269"/>
              <a:ext cx="11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a:t>
              </a:r>
            </a:p>
            <a:p>
              <a:pPr algn="ctr"/>
              <a:r>
                <a:rPr kumimoji="0" lang="en-US" sz="1400" b="1">
                  <a:effectLst>
                    <a:outerShdw blurRad="38100" dist="38100" dir="2700000" algn="tl">
                      <a:srgbClr val="000000"/>
                    </a:outerShdw>
                  </a:effectLst>
                </a:rPr>
                <a:t>Substitute Products</a:t>
              </a:r>
            </a:p>
          </p:txBody>
        </p:sp>
        <p:sp>
          <p:nvSpPr>
            <p:cNvPr id="178197" name="AutoShape 21"/>
            <p:cNvSpPr>
              <a:spLocks noChangeArrowheads="1"/>
            </p:cNvSpPr>
            <p:nvPr/>
          </p:nvSpPr>
          <p:spPr bwMode="auto">
            <a:xfrm>
              <a:off x="478" y="1228"/>
              <a:ext cx="1649" cy="1567"/>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b="1">
                  <a:solidFill>
                    <a:schemeClr val="bg2"/>
                  </a:solidFill>
                  <a:effectLst>
                    <a:outerShdw blurRad="38100" dist="38100" dir="2700000" algn="tl">
                      <a:srgbClr val="FFFFFF"/>
                    </a:outerShdw>
                  </a:effectLst>
                </a:rPr>
                <a:t>Five Forces of</a:t>
              </a:r>
            </a:p>
            <a:p>
              <a:pPr algn="ctr"/>
              <a:r>
                <a:rPr kumimoji="0" lang="en-US" b="1">
                  <a:solidFill>
                    <a:schemeClr val="bg2"/>
                  </a:solidFill>
                  <a:effectLst>
                    <a:outerShdw blurRad="38100" dist="38100" dir="2700000" algn="tl">
                      <a:srgbClr val="FFFFFF"/>
                    </a:outerShdw>
                  </a:effectLst>
                </a:rPr>
                <a:t>Competition</a:t>
              </a:r>
            </a:p>
          </p:txBody>
        </p:sp>
      </p:gr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85800" y="381000"/>
            <a:ext cx="7772400" cy="1143000"/>
          </a:xfrm>
        </p:spPr>
        <p:txBody>
          <a:bodyPr/>
          <a:lstStyle/>
          <a:p>
            <a:r>
              <a:rPr lang="en-US"/>
              <a:t>Differentiation Strategy and the Five Forces of Competition</a:t>
            </a:r>
          </a:p>
        </p:txBody>
      </p:sp>
      <p:sp>
        <p:nvSpPr>
          <p:cNvPr id="180234" name="Text Box 10"/>
          <p:cNvSpPr txBox="1">
            <a:spLocks noChangeArrowheads="1"/>
          </p:cNvSpPr>
          <p:nvPr/>
        </p:nvSpPr>
        <p:spPr bwMode="auto">
          <a:xfrm>
            <a:off x="3386636" y="1670050"/>
            <a:ext cx="5757364" cy="504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Bargaining </a:t>
            </a:r>
            <a:r>
              <a:rPr kumimoji="0" lang="en-US" sz="3200" b="1" dirty="0">
                <a:solidFill>
                  <a:srgbClr val="FFFF00"/>
                </a:solidFill>
                <a:effectLst>
                  <a:outerShdw blurRad="38100" dist="38100" dir="2700000" algn="tl">
                    <a:srgbClr val="000000"/>
                  </a:outerShdw>
                </a:effectLst>
              </a:rPr>
              <a:t>Power of Suppliers</a:t>
            </a:r>
            <a:endParaRPr kumimoji="0" lang="en-US" dirty="0"/>
          </a:p>
          <a:p>
            <a:pPr>
              <a:spcBef>
                <a:spcPct val="5000"/>
              </a:spcBef>
              <a:buClr>
                <a:schemeClr val="tx2"/>
              </a:buClr>
              <a:buSzPct val="80000"/>
              <a:buFont typeface="Monotype Sorts" pitchFamily="2" charset="2"/>
              <a:buNone/>
            </a:pPr>
            <a:endParaRPr kumimoji="0" lang="en-US" sz="2800" b="1" dirty="0" smtClean="0">
              <a:effectLst>
                <a:outerShdw blurRad="38100" dist="38100" dir="2700000" algn="tl">
                  <a:srgbClr val="000000"/>
                </a:outerShdw>
              </a:effectLst>
            </a:endParaRPr>
          </a:p>
          <a:p>
            <a:pPr>
              <a:spcBef>
                <a:spcPct val="5000"/>
              </a:spcBef>
              <a:buClr>
                <a:schemeClr val="tx2"/>
              </a:buClr>
              <a:buSzPct val="80000"/>
              <a:buFont typeface="Monotype Sorts" pitchFamily="2" charset="2"/>
              <a:buNone/>
            </a:pPr>
            <a:r>
              <a:rPr kumimoji="0" lang="en-US" sz="2800" b="1" dirty="0" smtClean="0">
                <a:effectLst>
                  <a:outerShdw blurRad="38100" dist="38100" dir="2700000" algn="tl">
                    <a:srgbClr val="000000"/>
                  </a:outerShdw>
                </a:effectLst>
              </a:rPr>
              <a:t>Can </a:t>
            </a:r>
            <a:r>
              <a:rPr kumimoji="0" lang="en-US" sz="2800" b="1" dirty="0">
                <a:effectLst>
                  <a:outerShdw blurRad="38100" dist="38100" dir="2700000" algn="tl">
                    <a:srgbClr val="000000"/>
                  </a:outerShdw>
                </a:effectLst>
              </a:rPr>
              <a:t>mitigate suppliers’ power by</a:t>
            </a:r>
            <a:r>
              <a:rPr kumimoji="0" lang="en-US" sz="2800" b="1" dirty="0" smtClean="0">
                <a:effectLst>
                  <a:outerShdw blurRad="38100" dist="38100" dir="2700000" algn="tl">
                    <a:srgbClr val="000000"/>
                  </a:outerShdw>
                </a:effectLst>
              </a:rPr>
              <a:t>:</a:t>
            </a:r>
          </a:p>
          <a:p>
            <a:pPr>
              <a:spcBef>
                <a:spcPct val="5000"/>
              </a:spcBef>
              <a:buClr>
                <a:schemeClr val="tx2"/>
              </a:buClr>
              <a:buSzPct val="80000"/>
              <a:buFont typeface="Monotype Sorts" pitchFamily="2" charset="2"/>
              <a:buNone/>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dirty="0">
                <a:solidFill>
                  <a:schemeClr val="tx2"/>
                </a:solidFill>
                <a:effectLst>
                  <a:outerShdw blurRad="38100" dist="38100" dir="2700000" algn="tl">
                    <a:srgbClr val="000000"/>
                  </a:outerShdw>
                </a:effectLst>
              </a:rPr>
              <a:t>absorbing price increases </a:t>
            </a:r>
            <a:r>
              <a:rPr kumimoji="0" lang="en-US" sz="2800" dirty="0">
                <a:effectLst>
                  <a:outerShdw blurRad="38100" dist="38100" dir="2700000" algn="tl">
                    <a:srgbClr val="000000"/>
                  </a:outerShdw>
                </a:effectLst>
              </a:rPr>
              <a:t>due to higher </a:t>
            </a:r>
            <a:r>
              <a:rPr kumimoji="0" lang="en-US" sz="2800" dirty="0" smtClean="0">
                <a:effectLst>
                  <a:outerShdw blurRad="38100" dist="38100" dir="2700000" algn="tl">
                    <a:srgbClr val="000000"/>
                  </a:outerShdw>
                </a:effectLst>
              </a:rPr>
              <a:t>margins received</a:t>
            </a:r>
          </a:p>
          <a:p>
            <a:pPr lvl="1">
              <a:spcBef>
                <a:spcPct val="5000"/>
              </a:spcBef>
              <a:buClr>
                <a:schemeClr val="tx2"/>
              </a:buClr>
              <a:buSzPct val="50000"/>
              <a:buFont typeface="Monotype Sorts" pitchFamily="2" charset="2"/>
              <a:buChar char="l"/>
            </a:pPr>
            <a:endParaRPr kumimoji="0" lang="en-US" sz="2800"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dirty="0" smtClean="0">
                <a:solidFill>
                  <a:schemeClr val="tx2"/>
                </a:solidFill>
                <a:effectLst>
                  <a:outerShdw blurRad="38100" dist="38100" dir="2700000" algn="tl">
                    <a:srgbClr val="000000"/>
                  </a:outerShdw>
                </a:effectLst>
              </a:rPr>
              <a:t>pass </a:t>
            </a:r>
            <a:r>
              <a:rPr kumimoji="0" lang="en-US" sz="2800" dirty="0">
                <a:solidFill>
                  <a:schemeClr val="tx2"/>
                </a:solidFill>
                <a:effectLst>
                  <a:outerShdw blurRad="38100" dist="38100" dir="2700000" algn="tl">
                    <a:srgbClr val="000000"/>
                  </a:outerShdw>
                </a:effectLst>
              </a:rPr>
              <a:t>along higher supplier prices </a:t>
            </a:r>
            <a:r>
              <a:rPr kumimoji="0" lang="en-US" sz="2800" dirty="0">
                <a:effectLst>
                  <a:outerShdw blurRad="38100" dist="38100" dir="2700000" algn="tl">
                    <a:srgbClr val="000000"/>
                  </a:outerShdw>
                </a:effectLst>
              </a:rPr>
              <a:t>because buyers are </a:t>
            </a:r>
            <a:r>
              <a:rPr kumimoji="0" lang="en-US" sz="2800" b="1" dirty="0">
                <a:effectLst>
                  <a:outerShdw blurRad="38100" dist="38100" dir="2700000" algn="tl">
                    <a:srgbClr val="000000"/>
                  </a:outerShdw>
                </a:effectLst>
              </a:rPr>
              <a:t>loyal </a:t>
            </a:r>
            <a:r>
              <a:rPr kumimoji="0" lang="en-US" sz="2800" dirty="0">
                <a:effectLst>
                  <a:outerShdw blurRad="38100" dist="38100" dir="2700000" algn="tl">
                    <a:srgbClr val="000000"/>
                  </a:outerShdw>
                </a:effectLst>
              </a:rPr>
              <a:t>to differentiated brand</a:t>
            </a:r>
            <a:endParaRPr kumimoji="0" lang="en-US" dirty="0">
              <a:effectLst>
                <a:outerShdw blurRad="38100" dist="38100" dir="2700000" algn="tl">
                  <a:srgbClr val="000000"/>
                </a:outerShdw>
              </a:effectLst>
            </a:endParaRPr>
          </a:p>
        </p:txBody>
      </p:sp>
      <p:grpSp>
        <p:nvGrpSpPr>
          <p:cNvPr id="180247" name="Group 23"/>
          <p:cNvGrpSpPr>
            <a:grpSpLocks/>
          </p:cNvGrpSpPr>
          <p:nvPr/>
        </p:nvGrpSpPr>
        <p:grpSpPr bwMode="auto">
          <a:xfrm>
            <a:off x="0" y="3141539"/>
            <a:ext cx="3487738" cy="2941638"/>
            <a:chOff x="254" y="1228"/>
            <a:chExt cx="2197" cy="1853"/>
          </a:xfrm>
        </p:grpSpPr>
        <p:sp>
          <p:nvSpPr>
            <p:cNvPr id="180248" name="Text Box 24"/>
            <p:cNvSpPr txBox="1">
              <a:spLocks noChangeArrowheads="1"/>
            </p:cNvSpPr>
            <p:nvPr/>
          </p:nvSpPr>
          <p:spPr bwMode="auto">
            <a:xfrm rot="2144598">
              <a:off x="1160" y="1257"/>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Rivalry Among Competing Firms</a:t>
              </a:r>
            </a:p>
          </p:txBody>
        </p:sp>
        <p:sp>
          <p:nvSpPr>
            <p:cNvPr id="180249" name="Text Box 25"/>
            <p:cNvSpPr txBox="1">
              <a:spLocks noChangeArrowheads="1"/>
            </p:cNvSpPr>
            <p:nvPr/>
          </p:nvSpPr>
          <p:spPr bwMode="auto">
            <a:xfrm rot="-4343537">
              <a:off x="1554" y="2197"/>
              <a:ext cx="104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Buyers</a:t>
              </a:r>
            </a:p>
          </p:txBody>
        </p:sp>
        <p:sp>
          <p:nvSpPr>
            <p:cNvPr id="180250" name="Text Box 26"/>
            <p:cNvSpPr txBox="1">
              <a:spLocks noChangeArrowheads="1"/>
            </p:cNvSpPr>
            <p:nvPr/>
          </p:nvSpPr>
          <p:spPr bwMode="auto">
            <a:xfrm>
              <a:off x="792" y="2755"/>
              <a:ext cx="102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Suppliers</a:t>
              </a:r>
            </a:p>
          </p:txBody>
        </p:sp>
        <p:sp>
          <p:nvSpPr>
            <p:cNvPr id="180251" name="Text Box 27"/>
            <p:cNvSpPr txBox="1">
              <a:spLocks noChangeArrowheads="1"/>
            </p:cNvSpPr>
            <p:nvPr/>
          </p:nvSpPr>
          <p:spPr bwMode="auto">
            <a:xfrm rot="4308289">
              <a:off x="-27" y="2189"/>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 New Entrants</a:t>
              </a:r>
            </a:p>
          </p:txBody>
        </p:sp>
        <p:sp>
          <p:nvSpPr>
            <p:cNvPr id="180252" name="Text Box 28"/>
            <p:cNvSpPr txBox="1">
              <a:spLocks noChangeArrowheads="1"/>
            </p:cNvSpPr>
            <p:nvPr/>
          </p:nvSpPr>
          <p:spPr bwMode="auto">
            <a:xfrm rot="-2133420">
              <a:off x="254" y="1269"/>
              <a:ext cx="11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a:t>
              </a:r>
            </a:p>
            <a:p>
              <a:pPr algn="ctr"/>
              <a:r>
                <a:rPr kumimoji="0" lang="en-US" sz="1400" b="1">
                  <a:effectLst>
                    <a:outerShdw blurRad="38100" dist="38100" dir="2700000" algn="tl">
                      <a:srgbClr val="000000"/>
                    </a:outerShdw>
                  </a:effectLst>
                </a:rPr>
                <a:t>Substitute Products</a:t>
              </a:r>
            </a:p>
          </p:txBody>
        </p:sp>
        <p:sp>
          <p:nvSpPr>
            <p:cNvPr id="180253" name="AutoShape 29"/>
            <p:cNvSpPr>
              <a:spLocks noChangeArrowheads="1"/>
            </p:cNvSpPr>
            <p:nvPr/>
          </p:nvSpPr>
          <p:spPr bwMode="auto">
            <a:xfrm>
              <a:off x="478" y="1228"/>
              <a:ext cx="1649" cy="1567"/>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b="1" dirty="0">
                  <a:solidFill>
                    <a:schemeClr val="bg2"/>
                  </a:solidFill>
                  <a:effectLst>
                    <a:outerShdw blurRad="38100" dist="38100" dir="2700000" algn="tl">
                      <a:srgbClr val="FFFFFF"/>
                    </a:outerShdw>
                  </a:effectLst>
                </a:rPr>
                <a:t>Five Forces of</a:t>
              </a:r>
            </a:p>
            <a:p>
              <a:pPr algn="ctr"/>
              <a:r>
                <a:rPr kumimoji="0" lang="en-US" b="1" dirty="0">
                  <a:solidFill>
                    <a:schemeClr val="bg2"/>
                  </a:solidFill>
                  <a:effectLst>
                    <a:outerShdw blurRad="38100" dist="38100" dir="2700000" algn="tl">
                      <a:srgbClr val="FFFFFF"/>
                    </a:outerShdw>
                  </a:effectLst>
                </a:rPr>
                <a:t>Competition</a:t>
              </a:r>
            </a:p>
          </p:txBody>
        </p:sp>
      </p:grpSp>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85800" y="381000"/>
            <a:ext cx="7772400" cy="1143000"/>
          </a:xfrm>
        </p:spPr>
        <p:txBody>
          <a:bodyPr/>
          <a:lstStyle/>
          <a:p>
            <a:r>
              <a:rPr lang="en-US"/>
              <a:t>Differentiation Strategy and the Five Forces of Competition</a:t>
            </a:r>
          </a:p>
        </p:txBody>
      </p:sp>
      <p:sp>
        <p:nvSpPr>
          <p:cNvPr id="177162" name="Text Box 10"/>
          <p:cNvSpPr txBox="1">
            <a:spLocks noChangeArrowheads="1"/>
          </p:cNvSpPr>
          <p:nvPr/>
        </p:nvSpPr>
        <p:spPr bwMode="auto">
          <a:xfrm>
            <a:off x="3203549" y="1670050"/>
            <a:ext cx="5747020"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endParaRPr kumimoji="0" lang="en-US" sz="3200" b="1" dirty="0" smtClean="0">
              <a:solidFill>
                <a:srgbClr val="FFFF00"/>
              </a:solidFill>
              <a:effectLst>
                <a:outerShdw blurRad="38100" dist="38100" dir="2700000" algn="tl">
                  <a:srgbClr val="000000"/>
                </a:outerShdw>
              </a:effectLst>
            </a:endParaRPr>
          </a:p>
          <a:p>
            <a:pPr>
              <a:spcBef>
                <a:spcPct val="5000"/>
              </a:spcBef>
            </a:pPr>
            <a:r>
              <a:rPr kumimoji="0" lang="en-US" sz="3200" b="1" dirty="0" smtClean="0">
                <a:solidFill>
                  <a:srgbClr val="FFFF00"/>
                </a:solidFill>
                <a:effectLst>
                  <a:outerShdw blurRad="38100" dist="38100" dir="2700000" algn="tl">
                    <a:srgbClr val="000000"/>
                  </a:outerShdw>
                </a:effectLst>
              </a:rPr>
              <a:t>Threat </a:t>
            </a:r>
            <a:r>
              <a:rPr kumimoji="0" lang="en-US" sz="3200" b="1" dirty="0">
                <a:solidFill>
                  <a:srgbClr val="FFFF00"/>
                </a:solidFill>
                <a:effectLst>
                  <a:outerShdw blurRad="38100" dist="38100" dir="2700000" algn="tl">
                    <a:srgbClr val="000000"/>
                  </a:outerShdw>
                </a:effectLst>
              </a:rPr>
              <a:t>of New </a:t>
            </a:r>
            <a:r>
              <a:rPr kumimoji="0" lang="en-US" sz="3200" b="1" dirty="0" smtClean="0">
                <a:solidFill>
                  <a:srgbClr val="FFFF00"/>
                </a:solidFill>
                <a:effectLst>
                  <a:outerShdw blurRad="38100" dist="38100" dir="2700000" algn="tl">
                    <a:srgbClr val="000000"/>
                  </a:outerShdw>
                </a:effectLst>
              </a:rPr>
              <a:t>Entrants</a:t>
            </a:r>
          </a:p>
          <a:p>
            <a:pPr>
              <a:spcBef>
                <a:spcPct val="5000"/>
              </a:spcBef>
            </a:pPr>
            <a:endParaRPr kumimoji="0" lang="en-US" dirty="0"/>
          </a:p>
          <a:p>
            <a:pPr lvl="1">
              <a:spcBef>
                <a:spcPct val="5000"/>
              </a:spcBef>
              <a:buClr>
                <a:schemeClr val="tx2"/>
              </a:buClr>
              <a:buSzPct val="50000"/>
              <a:buFont typeface="Monotype Sorts" pitchFamily="2" charset="2"/>
              <a:buChar char="l"/>
            </a:pPr>
            <a:r>
              <a:rPr kumimoji="0" lang="en-US" b="1" dirty="0" smtClean="0">
                <a:effectLst>
                  <a:outerShdw blurRad="38100" dist="38100" dir="2700000" algn="tl">
                    <a:srgbClr val="000000"/>
                  </a:outerShdw>
                </a:effectLst>
              </a:rPr>
              <a:t>new </a:t>
            </a:r>
            <a:r>
              <a:rPr kumimoji="0" lang="en-US" b="1" dirty="0">
                <a:effectLst>
                  <a:outerShdw blurRad="38100" dist="38100" dir="2700000" algn="tl">
                    <a:srgbClr val="000000"/>
                  </a:outerShdw>
                </a:effectLst>
              </a:rPr>
              <a:t>products must surpass proven products or, </a:t>
            </a:r>
            <a:endParaRPr kumimoji="0" lang="en-US" b="1" dirty="0" smtClean="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b="1" dirty="0" smtClean="0">
                <a:solidFill>
                  <a:schemeClr val="tx2"/>
                </a:solidFill>
                <a:effectLst>
                  <a:outerShdw blurRad="38100" dist="38100" dir="2700000" algn="tl">
                    <a:srgbClr val="000000"/>
                  </a:outerShdw>
                </a:effectLst>
              </a:rPr>
              <a:t>products </a:t>
            </a:r>
            <a:r>
              <a:rPr kumimoji="0" lang="en-US" b="1" dirty="0">
                <a:solidFill>
                  <a:schemeClr val="tx2"/>
                </a:solidFill>
                <a:effectLst>
                  <a:outerShdw blurRad="38100" dist="38100" dir="2700000" algn="tl">
                    <a:srgbClr val="000000"/>
                  </a:outerShdw>
                </a:effectLst>
              </a:rPr>
              <a:t>must be at least equal to performance</a:t>
            </a:r>
            <a:r>
              <a:rPr kumimoji="0" lang="en-US" b="1" dirty="0">
                <a:effectLst>
                  <a:outerShdw blurRad="38100" dist="38100" dir="2700000" algn="tl">
                    <a:srgbClr val="000000"/>
                  </a:outerShdw>
                </a:effectLst>
              </a:rPr>
              <a:t> of proven products, but offered at lower prices</a:t>
            </a:r>
          </a:p>
        </p:txBody>
      </p:sp>
      <p:grpSp>
        <p:nvGrpSpPr>
          <p:cNvPr id="177170" name="Group 18"/>
          <p:cNvGrpSpPr>
            <a:grpSpLocks/>
          </p:cNvGrpSpPr>
          <p:nvPr/>
        </p:nvGrpSpPr>
        <p:grpSpPr bwMode="auto">
          <a:xfrm>
            <a:off x="-45777" y="3141539"/>
            <a:ext cx="3487738" cy="2941638"/>
            <a:chOff x="254" y="1228"/>
            <a:chExt cx="2197" cy="1853"/>
          </a:xfrm>
        </p:grpSpPr>
        <p:sp>
          <p:nvSpPr>
            <p:cNvPr id="177171" name="Text Box 19"/>
            <p:cNvSpPr txBox="1">
              <a:spLocks noChangeArrowheads="1"/>
            </p:cNvSpPr>
            <p:nvPr/>
          </p:nvSpPr>
          <p:spPr bwMode="auto">
            <a:xfrm rot="2144598">
              <a:off x="1160" y="1257"/>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Rivalry Among Competing Firms</a:t>
              </a:r>
            </a:p>
          </p:txBody>
        </p:sp>
        <p:sp>
          <p:nvSpPr>
            <p:cNvPr id="177172" name="Text Box 20"/>
            <p:cNvSpPr txBox="1">
              <a:spLocks noChangeArrowheads="1"/>
            </p:cNvSpPr>
            <p:nvPr/>
          </p:nvSpPr>
          <p:spPr bwMode="auto">
            <a:xfrm rot="-4343537">
              <a:off x="1554" y="2197"/>
              <a:ext cx="104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Buyers</a:t>
              </a:r>
            </a:p>
          </p:txBody>
        </p:sp>
        <p:sp>
          <p:nvSpPr>
            <p:cNvPr id="177173" name="Text Box 21"/>
            <p:cNvSpPr txBox="1">
              <a:spLocks noChangeArrowheads="1"/>
            </p:cNvSpPr>
            <p:nvPr/>
          </p:nvSpPr>
          <p:spPr bwMode="auto">
            <a:xfrm>
              <a:off x="792" y="2755"/>
              <a:ext cx="102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Suppliers</a:t>
              </a:r>
            </a:p>
          </p:txBody>
        </p:sp>
        <p:sp>
          <p:nvSpPr>
            <p:cNvPr id="177174" name="Text Box 22"/>
            <p:cNvSpPr txBox="1">
              <a:spLocks noChangeArrowheads="1"/>
            </p:cNvSpPr>
            <p:nvPr/>
          </p:nvSpPr>
          <p:spPr bwMode="auto">
            <a:xfrm rot="4308289">
              <a:off x="-27" y="2189"/>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 New Entrants</a:t>
              </a:r>
            </a:p>
          </p:txBody>
        </p:sp>
        <p:sp>
          <p:nvSpPr>
            <p:cNvPr id="177175" name="Text Box 23"/>
            <p:cNvSpPr txBox="1">
              <a:spLocks noChangeArrowheads="1"/>
            </p:cNvSpPr>
            <p:nvPr/>
          </p:nvSpPr>
          <p:spPr bwMode="auto">
            <a:xfrm rot="-2133420">
              <a:off x="254" y="1269"/>
              <a:ext cx="11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a:t>
              </a:r>
            </a:p>
            <a:p>
              <a:pPr algn="ctr"/>
              <a:r>
                <a:rPr kumimoji="0" lang="en-US" sz="1400" b="1">
                  <a:effectLst>
                    <a:outerShdw blurRad="38100" dist="38100" dir="2700000" algn="tl">
                      <a:srgbClr val="000000"/>
                    </a:outerShdw>
                  </a:effectLst>
                </a:rPr>
                <a:t>Substitute Products</a:t>
              </a:r>
            </a:p>
          </p:txBody>
        </p:sp>
        <p:sp>
          <p:nvSpPr>
            <p:cNvPr id="177176" name="AutoShape 24"/>
            <p:cNvSpPr>
              <a:spLocks noChangeArrowheads="1"/>
            </p:cNvSpPr>
            <p:nvPr/>
          </p:nvSpPr>
          <p:spPr bwMode="auto">
            <a:xfrm>
              <a:off x="478" y="1228"/>
              <a:ext cx="1649" cy="1567"/>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b="1">
                  <a:solidFill>
                    <a:schemeClr val="bg2"/>
                  </a:solidFill>
                  <a:effectLst>
                    <a:outerShdw blurRad="38100" dist="38100" dir="2700000" algn="tl">
                      <a:srgbClr val="FFFFFF"/>
                    </a:outerShdw>
                  </a:effectLst>
                </a:rPr>
                <a:t>Five Forces of</a:t>
              </a:r>
            </a:p>
            <a:p>
              <a:pPr algn="ctr"/>
              <a:r>
                <a:rPr kumimoji="0" lang="en-US" b="1">
                  <a:solidFill>
                    <a:schemeClr val="bg2"/>
                  </a:solidFill>
                  <a:effectLst>
                    <a:outerShdw blurRad="38100" dist="38100" dir="2700000" algn="tl">
                      <a:srgbClr val="FFFFFF"/>
                    </a:outerShdw>
                  </a:effectLst>
                </a:rPr>
                <a:t>Competition</a:t>
              </a:r>
            </a:p>
          </p:txBody>
        </p:sp>
      </p:gr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685800" y="381000"/>
            <a:ext cx="7772400" cy="1143000"/>
          </a:xfrm>
        </p:spPr>
        <p:txBody>
          <a:bodyPr/>
          <a:lstStyle/>
          <a:p>
            <a:r>
              <a:rPr lang="en-US"/>
              <a:t>Differentiation Strategy and the Five Forces of Competition</a:t>
            </a:r>
          </a:p>
        </p:txBody>
      </p:sp>
      <p:sp>
        <p:nvSpPr>
          <p:cNvPr id="179210" name="Text Box 10"/>
          <p:cNvSpPr txBox="1">
            <a:spLocks noChangeArrowheads="1"/>
          </p:cNvSpPr>
          <p:nvPr/>
        </p:nvSpPr>
        <p:spPr bwMode="auto">
          <a:xfrm>
            <a:off x="3673474" y="1742609"/>
            <a:ext cx="5188303"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itchFamily="18" charset="0"/>
              </a:defRPr>
            </a:lvl1pPr>
            <a:lvl2pPr marL="517525" indent="-285750">
              <a:defRPr kumimoji="1" sz="2400">
                <a:solidFill>
                  <a:schemeClr val="tx1"/>
                </a:solidFill>
                <a:latin typeface="Times New Roman" pitchFamily="18" charset="0"/>
              </a:defRPr>
            </a:lvl2pPr>
            <a:lvl3pPr marL="917575">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a:spcBef>
                <a:spcPct val="5000"/>
              </a:spcBef>
            </a:pPr>
            <a:r>
              <a:rPr kumimoji="0" lang="en-US" sz="3200" b="1" dirty="0" smtClean="0">
                <a:solidFill>
                  <a:srgbClr val="FFFF00"/>
                </a:solidFill>
                <a:effectLst>
                  <a:outerShdw blurRad="38100" dist="38100" dir="2700000" algn="tl">
                    <a:srgbClr val="000000"/>
                  </a:outerShdw>
                </a:effectLst>
              </a:rPr>
              <a:t/>
            </a:r>
            <a:br>
              <a:rPr kumimoji="0" lang="en-US" sz="3200" b="1" dirty="0" smtClean="0">
                <a:solidFill>
                  <a:srgbClr val="FFFF00"/>
                </a:solidFill>
                <a:effectLst>
                  <a:outerShdw blurRad="38100" dist="38100" dir="2700000" algn="tl">
                    <a:srgbClr val="000000"/>
                  </a:outerShdw>
                </a:effectLst>
              </a:rPr>
            </a:br>
            <a:r>
              <a:rPr kumimoji="0" lang="en-US" sz="2800" b="1" dirty="0" smtClean="0">
                <a:solidFill>
                  <a:srgbClr val="FFFF00"/>
                </a:solidFill>
                <a:effectLst>
                  <a:outerShdw blurRad="38100" dist="38100" dir="2700000" algn="tl">
                    <a:srgbClr val="000000"/>
                  </a:outerShdw>
                </a:effectLst>
              </a:rPr>
              <a:t>Threat </a:t>
            </a:r>
            <a:r>
              <a:rPr kumimoji="0" lang="en-US" sz="2800" b="1" dirty="0">
                <a:solidFill>
                  <a:srgbClr val="FFFF00"/>
                </a:solidFill>
                <a:effectLst>
                  <a:outerShdw blurRad="38100" dist="38100" dir="2700000" algn="tl">
                    <a:srgbClr val="000000"/>
                  </a:outerShdw>
                </a:effectLst>
              </a:rPr>
              <a:t>of Substitute Products</a:t>
            </a:r>
            <a:endParaRPr kumimoji="0" lang="en-US" sz="2000" dirty="0"/>
          </a:p>
          <a:p>
            <a:pPr>
              <a:spcBef>
                <a:spcPct val="5000"/>
              </a:spcBef>
              <a:buClr>
                <a:schemeClr val="tx2"/>
              </a:buClr>
              <a:buSzPct val="80000"/>
              <a:buFont typeface="Monotype Sorts" pitchFamily="2" charset="2"/>
              <a:buNone/>
            </a:pPr>
            <a:endParaRPr kumimoji="0" lang="en-US" b="1" dirty="0" smtClean="0">
              <a:effectLst>
                <a:outerShdw blurRad="38100" dist="38100" dir="2700000" algn="tl">
                  <a:srgbClr val="000000"/>
                </a:outerShdw>
              </a:effectLst>
            </a:endParaRPr>
          </a:p>
          <a:p>
            <a:pPr>
              <a:spcBef>
                <a:spcPct val="5000"/>
              </a:spcBef>
              <a:buClr>
                <a:schemeClr val="tx2"/>
              </a:buClr>
              <a:buSzPct val="80000"/>
              <a:buFont typeface="Monotype Sorts" pitchFamily="2" charset="2"/>
              <a:buNone/>
            </a:pPr>
            <a:r>
              <a:rPr kumimoji="0" lang="en-US" b="1" dirty="0" smtClean="0">
                <a:effectLst>
                  <a:outerShdw blurRad="38100" dist="38100" dir="2700000" algn="tl">
                    <a:srgbClr val="000000"/>
                  </a:outerShdw>
                </a:effectLst>
              </a:rPr>
              <a:t>Well </a:t>
            </a:r>
            <a:r>
              <a:rPr kumimoji="0" lang="en-US" b="1" dirty="0">
                <a:effectLst>
                  <a:outerShdw blurRad="38100" dist="38100" dir="2700000" algn="tl">
                    <a:srgbClr val="000000"/>
                  </a:outerShdw>
                </a:effectLst>
              </a:rPr>
              <a:t>positioned relative to substitutes because</a:t>
            </a:r>
            <a:r>
              <a:rPr kumimoji="0" lang="en-US" b="1" dirty="0" smtClean="0">
                <a:effectLst>
                  <a:outerShdw blurRad="38100" dist="38100" dir="2700000" algn="tl">
                    <a:srgbClr val="000000"/>
                  </a:outerShdw>
                </a:effectLst>
              </a:rPr>
              <a:t>:</a:t>
            </a:r>
          </a:p>
          <a:p>
            <a:pPr>
              <a:spcBef>
                <a:spcPct val="5000"/>
              </a:spcBef>
              <a:buClr>
                <a:schemeClr val="tx2"/>
              </a:buClr>
              <a:buSzPct val="80000"/>
              <a:buFont typeface="Monotype Sorts" pitchFamily="2" charset="2"/>
              <a:buNone/>
            </a:pPr>
            <a:endParaRPr kumimoji="0" lang="en-US" b="1" dirty="0">
              <a:effectLst>
                <a:outerShdw blurRad="38100" dist="38100" dir="2700000" algn="tl">
                  <a:srgbClr val="000000"/>
                </a:outerShdw>
              </a:effectLst>
            </a:endParaRPr>
          </a:p>
          <a:p>
            <a:pPr lvl="1">
              <a:spcBef>
                <a:spcPct val="5000"/>
              </a:spcBef>
              <a:buClr>
                <a:schemeClr val="tx2"/>
              </a:buClr>
              <a:buSzPct val="50000"/>
              <a:buFont typeface="Monotype Sorts" pitchFamily="2" charset="2"/>
              <a:buChar char="l"/>
            </a:pPr>
            <a:r>
              <a:rPr kumimoji="0" lang="en-US" sz="2800" b="1" dirty="0">
                <a:solidFill>
                  <a:schemeClr val="tx2"/>
                </a:solidFill>
                <a:effectLst>
                  <a:outerShdw blurRad="38100" dist="38100" dir="2700000" algn="tl">
                    <a:srgbClr val="000000"/>
                  </a:outerShdw>
                </a:effectLst>
              </a:rPr>
              <a:t>brand loyalty </a:t>
            </a:r>
            <a:r>
              <a:rPr kumimoji="0" lang="en-US" sz="2800" b="1" dirty="0">
                <a:effectLst>
                  <a:outerShdw blurRad="38100" dist="38100" dir="2700000" algn="tl">
                    <a:srgbClr val="000000"/>
                  </a:outerShdw>
                </a:effectLst>
              </a:rPr>
              <a:t>to a differentiated </a:t>
            </a:r>
            <a:r>
              <a:rPr kumimoji="0" lang="en-US" sz="2800" b="1" dirty="0" smtClean="0">
                <a:effectLst>
                  <a:outerShdw blurRad="38100" dist="38100" dir="2700000" algn="tl">
                    <a:srgbClr val="000000"/>
                  </a:outerShdw>
                </a:effectLst>
              </a:rPr>
              <a:t>product</a:t>
            </a:r>
            <a:endParaRPr kumimoji="0" lang="en-US" b="1" dirty="0">
              <a:effectLst>
                <a:outerShdw blurRad="38100" dist="38100" dir="2700000" algn="tl">
                  <a:srgbClr val="000000"/>
                </a:outerShdw>
              </a:effectLst>
            </a:endParaRPr>
          </a:p>
        </p:txBody>
      </p:sp>
      <p:grpSp>
        <p:nvGrpSpPr>
          <p:cNvPr id="179216" name="Group 16"/>
          <p:cNvGrpSpPr>
            <a:grpSpLocks/>
          </p:cNvGrpSpPr>
          <p:nvPr/>
        </p:nvGrpSpPr>
        <p:grpSpPr bwMode="auto">
          <a:xfrm>
            <a:off x="302123" y="3193256"/>
            <a:ext cx="3487738" cy="2941638"/>
            <a:chOff x="254" y="1228"/>
            <a:chExt cx="2197" cy="1853"/>
          </a:xfrm>
        </p:grpSpPr>
        <p:sp>
          <p:nvSpPr>
            <p:cNvPr id="179217" name="Text Box 17"/>
            <p:cNvSpPr txBox="1">
              <a:spLocks noChangeArrowheads="1"/>
            </p:cNvSpPr>
            <p:nvPr/>
          </p:nvSpPr>
          <p:spPr bwMode="auto">
            <a:xfrm rot="2144598">
              <a:off x="1160" y="1257"/>
              <a:ext cx="12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Rivalry Among Competing Firms</a:t>
              </a:r>
            </a:p>
          </p:txBody>
        </p:sp>
        <p:sp>
          <p:nvSpPr>
            <p:cNvPr id="179218" name="Text Box 18"/>
            <p:cNvSpPr txBox="1">
              <a:spLocks noChangeArrowheads="1"/>
            </p:cNvSpPr>
            <p:nvPr/>
          </p:nvSpPr>
          <p:spPr bwMode="auto">
            <a:xfrm rot="-4343537">
              <a:off x="1554" y="2197"/>
              <a:ext cx="104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Buyers</a:t>
              </a:r>
            </a:p>
          </p:txBody>
        </p:sp>
        <p:sp>
          <p:nvSpPr>
            <p:cNvPr id="179219" name="Text Box 19"/>
            <p:cNvSpPr txBox="1">
              <a:spLocks noChangeArrowheads="1"/>
            </p:cNvSpPr>
            <p:nvPr/>
          </p:nvSpPr>
          <p:spPr bwMode="auto">
            <a:xfrm>
              <a:off x="792" y="2755"/>
              <a:ext cx="102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Bargaining Power of Suppliers</a:t>
              </a:r>
            </a:p>
          </p:txBody>
        </p:sp>
        <p:sp>
          <p:nvSpPr>
            <p:cNvPr id="179220" name="Text Box 20"/>
            <p:cNvSpPr txBox="1">
              <a:spLocks noChangeArrowheads="1"/>
            </p:cNvSpPr>
            <p:nvPr/>
          </p:nvSpPr>
          <p:spPr bwMode="auto">
            <a:xfrm rot="4308289">
              <a:off x="-27" y="2189"/>
              <a:ext cx="110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 New Entrants</a:t>
              </a:r>
            </a:p>
          </p:txBody>
        </p:sp>
        <p:sp>
          <p:nvSpPr>
            <p:cNvPr id="179221" name="Text Box 21"/>
            <p:cNvSpPr txBox="1">
              <a:spLocks noChangeArrowheads="1"/>
            </p:cNvSpPr>
            <p:nvPr/>
          </p:nvSpPr>
          <p:spPr bwMode="auto">
            <a:xfrm rot="-2133420">
              <a:off x="254" y="1269"/>
              <a:ext cx="11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sz="1400" b="1">
                  <a:effectLst>
                    <a:outerShdw blurRad="38100" dist="38100" dir="2700000" algn="tl">
                      <a:srgbClr val="000000"/>
                    </a:outerShdw>
                  </a:effectLst>
                </a:rPr>
                <a:t>Threat of</a:t>
              </a:r>
            </a:p>
            <a:p>
              <a:pPr algn="ctr"/>
              <a:r>
                <a:rPr kumimoji="0" lang="en-US" sz="1400" b="1">
                  <a:effectLst>
                    <a:outerShdw blurRad="38100" dist="38100" dir="2700000" algn="tl">
                      <a:srgbClr val="000000"/>
                    </a:outerShdw>
                  </a:effectLst>
                </a:rPr>
                <a:t>Substitute Products</a:t>
              </a:r>
            </a:p>
          </p:txBody>
        </p:sp>
        <p:sp>
          <p:nvSpPr>
            <p:cNvPr id="179222" name="AutoShape 22"/>
            <p:cNvSpPr>
              <a:spLocks noChangeArrowheads="1"/>
            </p:cNvSpPr>
            <p:nvPr/>
          </p:nvSpPr>
          <p:spPr bwMode="auto">
            <a:xfrm>
              <a:off x="478" y="1228"/>
              <a:ext cx="1649" cy="1567"/>
            </a:xfrm>
            <a:prstGeom prst="pentagon">
              <a:avLst/>
            </a:prstGeom>
            <a:gradFill rotWithShape="0">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b="1">
                  <a:solidFill>
                    <a:schemeClr val="bg2"/>
                  </a:solidFill>
                  <a:effectLst>
                    <a:outerShdw blurRad="38100" dist="38100" dir="2700000" algn="tl">
                      <a:srgbClr val="FFFFFF"/>
                    </a:outerShdw>
                  </a:effectLst>
                </a:rPr>
                <a:t>Five Forces of</a:t>
              </a:r>
            </a:p>
            <a:p>
              <a:pPr algn="ctr"/>
              <a:r>
                <a:rPr kumimoji="0" lang="en-US" b="1">
                  <a:solidFill>
                    <a:schemeClr val="bg2"/>
                  </a:solidFill>
                  <a:effectLst>
                    <a:outerShdw blurRad="38100" dist="38100" dir="2700000" algn="tl">
                      <a:srgbClr val="FFFFFF"/>
                    </a:outerShdw>
                  </a:effectLst>
                </a:rPr>
                <a:t>Competition</a:t>
              </a:r>
            </a:p>
          </p:txBody>
        </p:sp>
      </p:grpSp>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5800" y="366713"/>
            <a:ext cx="7772400" cy="1143000"/>
          </a:xfrm>
        </p:spPr>
        <p:txBody>
          <a:bodyPr/>
          <a:lstStyle/>
          <a:p>
            <a:r>
              <a:rPr lang="en-US"/>
              <a:t>Major Risks of Differentiation Strategy</a:t>
            </a:r>
          </a:p>
        </p:txBody>
      </p:sp>
      <p:sp>
        <p:nvSpPr>
          <p:cNvPr id="182275" name="Rectangle 3"/>
          <p:cNvSpPr>
            <a:spLocks noGrp="1" noChangeArrowheads="1"/>
          </p:cNvSpPr>
          <p:nvPr>
            <p:ph idx="1"/>
          </p:nvPr>
        </p:nvSpPr>
        <p:spPr>
          <a:ln>
            <a:solidFill>
              <a:schemeClr val="accent1"/>
            </a:solidFill>
          </a:ln>
        </p:spPr>
        <p:txBody>
          <a:bodyPr/>
          <a:lstStyle/>
          <a:p>
            <a:endParaRPr lang="en-US" sz="2800" dirty="0" smtClean="0">
              <a:effectLst>
                <a:outerShdw blurRad="38100" dist="38100" dir="2700000" algn="tl">
                  <a:srgbClr val="000000"/>
                </a:outerShdw>
              </a:effectLst>
            </a:endParaRPr>
          </a:p>
          <a:p>
            <a:r>
              <a:rPr lang="en-US" sz="2800" dirty="0" smtClean="0">
                <a:effectLst>
                  <a:outerShdw blurRad="38100" dist="38100" dir="2700000" algn="tl">
                    <a:srgbClr val="000000"/>
                  </a:outerShdw>
                </a:effectLst>
              </a:rPr>
              <a:t>Customers </a:t>
            </a:r>
            <a:r>
              <a:rPr lang="en-US" sz="2800" dirty="0">
                <a:effectLst>
                  <a:outerShdw blurRad="38100" dist="38100" dir="2700000" algn="tl">
                    <a:srgbClr val="000000"/>
                  </a:outerShdw>
                </a:effectLst>
              </a:rPr>
              <a:t>may decide that the price differential between the differentiated product and the cost leader’s product is </a:t>
            </a:r>
            <a:r>
              <a:rPr lang="en-US" sz="2800" b="1" dirty="0">
                <a:solidFill>
                  <a:schemeClr val="tx2"/>
                </a:solidFill>
                <a:effectLst>
                  <a:outerShdw blurRad="38100" dist="38100" dir="2700000" algn="tl">
                    <a:srgbClr val="000000"/>
                  </a:outerShdw>
                </a:effectLst>
              </a:rPr>
              <a:t>too </a:t>
            </a:r>
            <a:r>
              <a:rPr lang="en-US" sz="2800" b="1" dirty="0" smtClean="0">
                <a:solidFill>
                  <a:schemeClr val="tx2"/>
                </a:solidFill>
                <a:effectLst>
                  <a:outerShdw blurRad="38100" dist="38100" dir="2700000" algn="tl">
                    <a:srgbClr val="000000"/>
                  </a:outerShdw>
                </a:effectLst>
              </a:rPr>
              <a:t>large</a:t>
            </a:r>
          </a:p>
          <a:p>
            <a:endParaRPr lang="en-US" sz="2800" dirty="0">
              <a:effectLst>
                <a:outerShdw blurRad="38100" dist="38100" dir="2700000" algn="tl">
                  <a:srgbClr val="000000"/>
                </a:outerShdw>
              </a:effectLst>
            </a:endParaRPr>
          </a:p>
          <a:p>
            <a:r>
              <a:rPr lang="en-US" sz="2800" dirty="0">
                <a:effectLst>
                  <a:outerShdw blurRad="38100" dist="38100" dir="2700000" algn="tl">
                    <a:srgbClr val="000000"/>
                  </a:outerShdw>
                </a:effectLst>
              </a:rPr>
              <a:t>Means of differentiation </a:t>
            </a:r>
            <a:r>
              <a:rPr lang="en-US" sz="2800" b="1" dirty="0">
                <a:effectLst>
                  <a:outerShdw blurRad="38100" dist="38100" dir="2700000" algn="tl">
                    <a:srgbClr val="000000"/>
                  </a:outerShdw>
                </a:effectLst>
              </a:rPr>
              <a:t>may </a:t>
            </a:r>
            <a:r>
              <a:rPr lang="en-US" sz="2800" b="1" dirty="0">
                <a:solidFill>
                  <a:schemeClr val="tx2"/>
                </a:solidFill>
                <a:effectLst>
                  <a:outerShdw blurRad="38100" dist="38100" dir="2700000" algn="tl">
                    <a:srgbClr val="000000"/>
                  </a:outerShdw>
                </a:effectLst>
              </a:rPr>
              <a:t>cease to provide value</a:t>
            </a:r>
            <a:r>
              <a:rPr lang="en-US" sz="2800" dirty="0">
                <a:effectLst>
                  <a:outerShdw blurRad="38100" dist="38100" dir="2700000" algn="tl">
                    <a:srgbClr val="000000"/>
                  </a:outerShdw>
                </a:effectLst>
              </a:rPr>
              <a:t> for which customers are willing to pay</a:t>
            </a:r>
            <a:endParaRPr lang="en-US" sz="3600" b="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196612" name="Rectangle 4"/>
          <p:cNvSpPr>
            <a:spLocks noChangeArrowheads="1"/>
          </p:cNvSpPr>
          <p:nvPr/>
        </p:nvSpPr>
        <p:spPr bwMode="auto">
          <a:xfrm>
            <a:off x="7202488" y="58102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96613" name="Rectangle 5"/>
          <p:cNvSpPr>
            <a:spLocks noChangeArrowheads="1"/>
          </p:cNvSpPr>
          <p:nvPr/>
        </p:nvSpPr>
        <p:spPr bwMode="auto">
          <a:xfrm>
            <a:off x="7354888" y="59626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0" name="Rectangle 2"/>
          <p:cNvSpPr>
            <a:spLocks noGrp="1" noChangeArrowheads="1"/>
          </p:cNvSpPr>
          <p:nvPr>
            <p:ph type="title"/>
          </p:nvPr>
        </p:nvSpPr>
        <p:spPr>
          <a:xfrm>
            <a:off x="685800" y="366713"/>
            <a:ext cx="7772400" cy="1143000"/>
          </a:xfrm>
        </p:spPr>
        <p:txBody>
          <a:bodyPr/>
          <a:lstStyle/>
          <a:p>
            <a:r>
              <a:rPr lang="en-US"/>
              <a:t>Major Risks of Differentiation Strategy</a:t>
            </a:r>
          </a:p>
        </p:txBody>
      </p:sp>
      <p:sp>
        <p:nvSpPr>
          <p:cNvPr id="196611" name="Rectangle 3"/>
          <p:cNvSpPr>
            <a:spLocks noGrp="1" noChangeArrowheads="1"/>
          </p:cNvSpPr>
          <p:nvPr>
            <p:ph idx="1"/>
          </p:nvPr>
        </p:nvSpPr>
        <p:spPr/>
        <p:txBody>
          <a:bodyPr/>
          <a:lstStyle/>
          <a:p>
            <a:endParaRPr lang="en-US" sz="2800" dirty="0" smtClean="0">
              <a:effectLst>
                <a:outerShdw blurRad="38100" dist="38100" dir="2700000" algn="tl">
                  <a:srgbClr val="000000"/>
                </a:outerShdw>
              </a:effectLst>
            </a:endParaRPr>
          </a:p>
          <a:p>
            <a:r>
              <a:rPr lang="en-US" sz="2800" dirty="0" smtClean="0">
                <a:effectLst>
                  <a:outerShdw blurRad="38100" dist="38100" dir="2700000" algn="tl">
                    <a:srgbClr val="000000"/>
                  </a:outerShdw>
                </a:effectLst>
              </a:rPr>
              <a:t>Experience </a:t>
            </a:r>
            <a:r>
              <a:rPr lang="en-US" sz="2800" dirty="0">
                <a:effectLst>
                  <a:outerShdw blurRad="38100" dist="38100" dir="2700000" algn="tl">
                    <a:srgbClr val="000000"/>
                  </a:outerShdw>
                </a:effectLst>
              </a:rPr>
              <a:t>may </a:t>
            </a:r>
            <a:r>
              <a:rPr lang="en-US" sz="2800" dirty="0">
                <a:solidFill>
                  <a:schemeClr val="tx2"/>
                </a:solidFill>
                <a:effectLst>
                  <a:outerShdw blurRad="38100" dist="38100" dir="2700000" algn="tl">
                    <a:srgbClr val="000000"/>
                  </a:outerShdw>
                </a:effectLst>
              </a:rPr>
              <a:t>narrow </a:t>
            </a:r>
            <a:r>
              <a:rPr lang="en-US" sz="2800" b="1" dirty="0">
                <a:solidFill>
                  <a:schemeClr val="tx2"/>
                </a:solidFill>
                <a:effectLst>
                  <a:outerShdw blurRad="38100" dist="38100" dir="2700000" algn="tl">
                    <a:srgbClr val="000000"/>
                  </a:outerShdw>
                </a:effectLst>
              </a:rPr>
              <a:t>customer’s perceptions</a:t>
            </a:r>
            <a:r>
              <a:rPr lang="en-US" sz="2800" b="1" dirty="0">
                <a:effectLst>
                  <a:outerShdw blurRad="38100" dist="38100" dir="2700000" algn="tl">
                    <a:srgbClr val="000000"/>
                  </a:outerShdw>
                </a:effectLst>
              </a:rPr>
              <a:t> </a:t>
            </a:r>
            <a:r>
              <a:rPr lang="en-US" sz="2800" dirty="0">
                <a:effectLst>
                  <a:outerShdw blurRad="38100" dist="38100" dir="2700000" algn="tl">
                    <a:srgbClr val="000000"/>
                  </a:outerShdw>
                </a:effectLst>
              </a:rPr>
              <a:t>of the value of differentiated features of the firm’s </a:t>
            </a:r>
            <a:r>
              <a:rPr lang="en-US" sz="2800" dirty="0" smtClean="0">
                <a:effectLst>
                  <a:outerShdw blurRad="38100" dist="38100" dir="2700000" algn="tl">
                    <a:srgbClr val="000000"/>
                  </a:outerShdw>
                </a:effectLst>
              </a:rPr>
              <a:t>products</a:t>
            </a:r>
          </a:p>
          <a:p>
            <a:endParaRPr lang="en-US" sz="2800" dirty="0">
              <a:effectLst>
                <a:outerShdw blurRad="38100" dist="38100" dir="2700000" algn="tl">
                  <a:srgbClr val="000000"/>
                </a:outerShdw>
              </a:effectLst>
            </a:endParaRPr>
          </a:p>
          <a:p>
            <a:r>
              <a:rPr lang="en-US" sz="2800" dirty="0">
                <a:effectLst>
                  <a:outerShdw blurRad="38100" dist="38100" dir="2700000" algn="tl">
                    <a:srgbClr val="000000"/>
                  </a:outerShdw>
                </a:effectLst>
              </a:rPr>
              <a:t>Makers of </a:t>
            </a:r>
            <a:r>
              <a:rPr lang="en-US" sz="2800" b="1" dirty="0">
                <a:solidFill>
                  <a:schemeClr val="tx2"/>
                </a:solidFill>
                <a:effectLst>
                  <a:outerShdw blurRad="38100" dist="38100" dir="2700000" algn="tl">
                    <a:srgbClr val="000000"/>
                  </a:outerShdw>
                </a:effectLst>
              </a:rPr>
              <a:t>counterfeit goods </a:t>
            </a:r>
            <a:r>
              <a:rPr lang="en-US" sz="2800" dirty="0">
                <a:effectLst>
                  <a:outerShdw blurRad="38100" dist="38100" dir="2700000" algn="tl">
                    <a:srgbClr val="000000"/>
                  </a:outerShdw>
                </a:effectLst>
              </a:rPr>
              <a:t>may attempt to </a:t>
            </a:r>
            <a:r>
              <a:rPr lang="en-US" sz="2800" dirty="0">
                <a:solidFill>
                  <a:schemeClr val="tx2"/>
                </a:solidFill>
                <a:effectLst>
                  <a:outerShdw blurRad="38100" dist="38100" dir="2700000" algn="tl">
                    <a:srgbClr val="000000"/>
                  </a:outerShdw>
                </a:effectLst>
              </a:rPr>
              <a:t>replicate differentiated features </a:t>
            </a:r>
            <a:r>
              <a:rPr lang="en-US" sz="2800" dirty="0">
                <a:effectLst>
                  <a:outerShdw blurRad="38100" dist="38100" dir="2700000" algn="tl">
                    <a:srgbClr val="000000"/>
                  </a:outerShdw>
                </a:effectLst>
              </a:rPr>
              <a:t>of the firm’s products</a:t>
            </a:r>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85800" y="609600"/>
            <a:ext cx="7975600" cy="1143000"/>
          </a:xfrm>
        </p:spPr>
        <p:txBody>
          <a:bodyPr/>
          <a:lstStyle/>
          <a:p>
            <a:r>
              <a:rPr lang="en-US"/>
              <a:t>Focused Business-Level Strategies</a:t>
            </a:r>
          </a:p>
        </p:txBody>
      </p:sp>
      <p:sp>
        <p:nvSpPr>
          <p:cNvPr id="183299" name="Rectangle 3"/>
          <p:cNvSpPr>
            <a:spLocks noGrp="1" noChangeArrowheads="1"/>
          </p:cNvSpPr>
          <p:nvPr>
            <p:ph idx="1"/>
          </p:nvPr>
        </p:nvSpPr>
        <p:spPr>
          <a:xfrm>
            <a:off x="457200" y="1600201"/>
            <a:ext cx="8229600" cy="3829756"/>
          </a:xfrm>
        </p:spPr>
        <p:txBody>
          <a:bodyPr>
            <a:normAutofit fontScale="85000" lnSpcReduction="20000"/>
          </a:bodyPr>
          <a:lstStyle/>
          <a:p>
            <a:pPr indent="-3175">
              <a:buFont typeface="Wingdings" pitchFamily="2" charset="2"/>
              <a:buNone/>
            </a:pPr>
            <a:r>
              <a:rPr lang="en-US" sz="2800" dirty="0">
                <a:solidFill>
                  <a:srgbClr val="FFFF00"/>
                </a:solidFill>
                <a:effectLst>
                  <a:outerShdw blurRad="38100" dist="38100" dir="2700000" algn="tl">
                    <a:srgbClr val="000000"/>
                  </a:outerShdw>
                </a:effectLst>
              </a:rPr>
              <a:t>A focus strategy must exploit a </a:t>
            </a:r>
            <a:r>
              <a:rPr lang="en-US" sz="2800" dirty="0">
                <a:solidFill>
                  <a:srgbClr val="FF0000"/>
                </a:solidFill>
                <a:effectLst>
                  <a:outerShdw blurRad="38100" dist="38100" dir="2700000" algn="tl">
                    <a:srgbClr val="000000"/>
                  </a:outerShdw>
                </a:effectLst>
              </a:rPr>
              <a:t>narrow</a:t>
            </a:r>
            <a:r>
              <a:rPr lang="en-US" sz="2800" dirty="0">
                <a:solidFill>
                  <a:srgbClr val="FFFF00"/>
                </a:solidFill>
                <a:effectLst>
                  <a:outerShdw blurRad="38100" dist="38100" dir="2700000" algn="tl">
                    <a:srgbClr val="000000"/>
                  </a:outerShdw>
                </a:effectLst>
              </a:rPr>
              <a:t> target’s differences from the balance of the industry by</a:t>
            </a:r>
            <a:r>
              <a:rPr lang="en-US" sz="2800" dirty="0" smtClean="0">
                <a:solidFill>
                  <a:srgbClr val="FFFF00"/>
                </a:solidFill>
                <a:effectLst>
                  <a:outerShdw blurRad="38100" dist="38100" dir="2700000" algn="tl">
                    <a:srgbClr val="000000"/>
                  </a:outerShdw>
                </a:effectLst>
              </a:rPr>
              <a:t>:</a:t>
            </a:r>
          </a:p>
          <a:p>
            <a:pPr indent="-3175">
              <a:buFont typeface="Wingdings" pitchFamily="2" charset="2"/>
              <a:buNone/>
            </a:pPr>
            <a:endParaRPr lang="en-US" sz="2800" dirty="0">
              <a:effectLst>
                <a:outerShdw blurRad="38100" dist="38100" dir="2700000" algn="tl">
                  <a:srgbClr val="000000"/>
                </a:outerShdw>
              </a:effectLst>
            </a:endParaRPr>
          </a:p>
          <a:p>
            <a:pPr lvl="1"/>
            <a:r>
              <a:rPr lang="en-US" dirty="0">
                <a:effectLst>
                  <a:outerShdw blurRad="38100" dist="38100" dir="2700000" algn="tl">
                    <a:srgbClr val="000000"/>
                  </a:outerShdw>
                </a:effectLst>
              </a:rPr>
              <a:t>isolating a particular buyer </a:t>
            </a:r>
            <a:r>
              <a:rPr lang="en-US" dirty="0" smtClean="0">
                <a:effectLst>
                  <a:outerShdw blurRad="38100" dist="38100" dir="2700000" algn="tl">
                    <a:srgbClr val="000000"/>
                  </a:outerShdw>
                </a:effectLst>
              </a:rPr>
              <a:t>group</a:t>
            </a:r>
          </a:p>
          <a:p>
            <a:pPr lvl="1"/>
            <a:endParaRPr lang="en-US" dirty="0">
              <a:effectLst>
                <a:outerShdw blurRad="38100" dist="38100" dir="2700000" algn="tl">
                  <a:srgbClr val="000000"/>
                </a:outerShdw>
              </a:effectLst>
            </a:endParaRPr>
          </a:p>
          <a:p>
            <a:pPr lvl="1"/>
            <a:r>
              <a:rPr lang="en-US" dirty="0">
                <a:effectLst>
                  <a:outerShdw blurRad="38100" dist="38100" dir="2700000" algn="tl">
                    <a:srgbClr val="000000"/>
                  </a:outerShdw>
                </a:effectLst>
              </a:rPr>
              <a:t>isolating a unique segment of a product </a:t>
            </a:r>
            <a:r>
              <a:rPr lang="en-US" dirty="0" smtClean="0">
                <a:effectLst>
                  <a:outerShdw blurRad="38100" dist="38100" dir="2700000" algn="tl">
                    <a:srgbClr val="000000"/>
                  </a:outerShdw>
                </a:effectLst>
              </a:rPr>
              <a:t>line</a:t>
            </a:r>
          </a:p>
          <a:p>
            <a:pPr lvl="1"/>
            <a:endParaRPr lang="en-US" dirty="0">
              <a:effectLst>
                <a:outerShdw blurRad="38100" dist="38100" dir="2700000" algn="tl">
                  <a:srgbClr val="000000"/>
                </a:outerShdw>
              </a:effectLst>
            </a:endParaRPr>
          </a:p>
          <a:p>
            <a:pPr lvl="1"/>
            <a:r>
              <a:rPr lang="en-US" dirty="0">
                <a:effectLst>
                  <a:outerShdw blurRad="38100" dist="38100" dir="2700000" algn="tl">
                    <a:srgbClr val="000000"/>
                  </a:outerShdw>
                </a:effectLst>
              </a:rPr>
              <a:t>concentrating on a particular geographic </a:t>
            </a:r>
            <a:r>
              <a:rPr lang="en-US" dirty="0" smtClean="0">
                <a:effectLst>
                  <a:outerShdw blurRad="38100" dist="38100" dir="2700000" algn="tl">
                    <a:srgbClr val="000000"/>
                  </a:outerShdw>
                </a:effectLst>
              </a:rPr>
              <a:t>market</a:t>
            </a:r>
          </a:p>
          <a:p>
            <a:pPr lvl="1"/>
            <a:endParaRPr lang="en-US" dirty="0">
              <a:effectLst>
                <a:outerShdw blurRad="38100" dist="38100" dir="2700000" algn="tl">
                  <a:srgbClr val="000000"/>
                </a:outerShdw>
              </a:effectLst>
            </a:endParaRPr>
          </a:p>
          <a:p>
            <a:pPr lvl="1"/>
            <a:r>
              <a:rPr lang="en-US" dirty="0">
                <a:effectLst>
                  <a:outerShdw blurRad="38100" dist="38100" dir="2700000" algn="tl">
                    <a:srgbClr val="000000"/>
                  </a:outerShdw>
                </a:effectLst>
              </a:rPr>
              <a:t>finding their “niche”</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9357" y="4651022"/>
            <a:ext cx="2433509" cy="220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609600"/>
            <a:ext cx="8255000" cy="1143000"/>
          </a:xfrm>
        </p:spPr>
        <p:txBody>
          <a:bodyPr/>
          <a:lstStyle/>
          <a:p>
            <a:r>
              <a:rPr lang="en-US"/>
              <a:t>Types of Business-Level Strategies</a:t>
            </a:r>
          </a:p>
        </p:txBody>
      </p:sp>
      <p:sp>
        <p:nvSpPr>
          <p:cNvPr id="193539" name="Rectangle 3"/>
          <p:cNvSpPr>
            <a:spLocks noGrp="1" noChangeArrowheads="1"/>
          </p:cNvSpPr>
          <p:nvPr>
            <p:ph idx="1"/>
          </p:nvPr>
        </p:nvSpPr>
        <p:spPr/>
        <p:txBody>
          <a:bodyPr>
            <a:normAutofit fontScale="92500" lnSpcReduction="10000"/>
          </a:bodyPr>
          <a:lstStyle/>
          <a:p>
            <a:r>
              <a:rPr lang="en-US" sz="2800" dirty="0">
                <a:effectLst>
                  <a:outerShdw blurRad="38100" dist="38100" dir="2700000" algn="tl">
                    <a:srgbClr val="000000"/>
                  </a:outerShdw>
                </a:effectLst>
              </a:rPr>
              <a:t>Business-level strategies </a:t>
            </a:r>
            <a:r>
              <a:rPr lang="en-US" sz="2800" dirty="0" smtClean="0">
                <a:effectLst>
                  <a:outerShdw blurRad="38100" dist="38100" dir="2700000" algn="tl">
                    <a:srgbClr val="000000"/>
                  </a:outerShdw>
                </a:effectLst>
              </a:rPr>
              <a:t>intended </a:t>
            </a:r>
            <a:r>
              <a:rPr lang="en-US" sz="2800" dirty="0">
                <a:effectLst>
                  <a:outerShdw blurRad="38100" dist="38100" dir="2700000" algn="tl">
                    <a:srgbClr val="000000"/>
                  </a:outerShdw>
                </a:effectLst>
              </a:rPr>
              <a:t>to </a:t>
            </a:r>
            <a:r>
              <a:rPr lang="en-US" sz="2800" dirty="0" smtClean="0">
                <a:effectLst>
                  <a:outerShdw blurRad="38100" dist="38100" dir="2700000" algn="tl">
                    <a:srgbClr val="000000"/>
                  </a:outerShdw>
                </a:effectLst>
              </a:rPr>
              <a:t>generate a </a:t>
            </a:r>
            <a:r>
              <a:rPr lang="en-US" sz="2800" dirty="0" smtClean="0">
                <a:solidFill>
                  <a:srgbClr val="FF0000"/>
                </a:solidFill>
                <a:effectLst>
                  <a:outerShdw blurRad="38100" dist="38100" dir="2700000" algn="tl">
                    <a:srgbClr val="000000"/>
                  </a:outerShdw>
                </a:effectLst>
              </a:rPr>
              <a:t>difference</a:t>
            </a:r>
            <a:r>
              <a:rPr lang="en-US" sz="2800" dirty="0" smtClean="0">
                <a:effectLst>
                  <a:outerShdw blurRad="38100" dist="38100" dir="2700000" algn="tl">
                    <a:srgbClr val="000000"/>
                  </a:outerShdw>
                </a:effectLst>
              </a:rPr>
              <a:t> between a </a:t>
            </a:r>
            <a:r>
              <a:rPr lang="en-US" sz="2800" dirty="0">
                <a:solidFill>
                  <a:srgbClr val="FF0000"/>
                </a:solidFill>
                <a:effectLst>
                  <a:outerShdw blurRad="38100" dist="38100" dir="2700000" algn="tl">
                    <a:srgbClr val="000000"/>
                  </a:outerShdw>
                </a:effectLst>
              </a:rPr>
              <a:t>firm’s </a:t>
            </a:r>
            <a:r>
              <a:rPr lang="en-US" sz="2800" dirty="0" smtClean="0">
                <a:solidFill>
                  <a:srgbClr val="FF0000"/>
                </a:solidFill>
                <a:effectLst>
                  <a:outerShdw blurRad="38100" dist="38100" dir="2700000" algn="tl">
                    <a:srgbClr val="000000"/>
                  </a:outerShdw>
                </a:effectLst>
              </a:rPr>
              <a:t>competitive position </a:t>
            </a:r>
            <a:r>
              <a:rPr lang="en-US" sz="2800" dirty="0">
                <a:effectLst>
                  <a:outerShdw blurRad="38100" dist="38100" dir="2700000" algn="tl">
                    <a:srgbClr val="000000"/>
                  </a:outerShdw>
                </a:effectLst>
              </a:rPr>
              <a:t>relative to those of its </a:t>
            </a:r>
            <a:r>
              <a:rPr lang="en-US" sz="2800" dirty="0">
                <a:solidFill>
                  <a:srgbClr val="FF0000"/>
                </a:solidFill>
                <a:effectLst>
                  <a:outerShdw blurRad="38100" dist="38100" dir="2700000" algn="tl">
                    <a:srgbClr val="000000"/>
                  </a:outerShdw>
                </a:effectLst>
              </a:rPr>
              <a:t>rivals</a:t>
            </a:r>
          </a:p>
          <a:p>
            <a:pPr>
              <a:buFont typeface="Wingdings" pitchFamily="2" charset="2"/>
              <a:buNone/>
            </a:pPr>
            <a:endParaRPr lang="en-US" sz="2800" dirty="0">
              <a:effectLst>
                <a:outerShdw blurRad="38100" dist="38100" dir="2700000" algn="tl">
                  <a:srgbClr val="000000"/>
                </a:outerShdw>
              </a:effectLst>
            </a:endParaRPr>
          </a:p>
          <a:p>
            <a:r>
              <a:rPr lang="en-US" sz="2800" dirty="0">
                <a:effectLst>
                  <a:outerShdw blurRad="38100" dist="38100" dir="2700000" algn="tl">
                    <a:srgbClr val="000000"/>
                  </a:outerShdw>
                </a:effectLst>
              </a:rPr>
              <a:t>To </a:t>
            </a:r>
            <a:r>
              <a:rPr lang="en-US" sz="2800" dirty="0">
                <a:solidFill>
                  <a:srgbClr val="FF0000"/>
                </a:solidFill>
                <a:effectLst>
                  <a:outerShdw blurRad="38100" dist="38100" dir="2700000" algn="tl">
                    <a:srgbClr val="000000"/>
                  </a:outerShdw>
                </a:effectLst>
              </a:rPr>
              <a:t>position</a:t>
            </a:r>
            <a:r>
              <a:rPr lang="en-US" sz="2800" dirty="0">
                <a:effectLst>
                  <a:outerShdw blurRad="38100" dist="38100" dir="2700000" algn="tl">
                    <a:srgbClr val="000000"/>
                  </a:outerShdw>
                </a:effectLst>
              </a:rPr>
              <a:t> itself, the firm must decide whether it intends </a:t>
            </a:r>
            <a:r>
              <a:rPr lang="en-US" sz="2800" dirty="0" smtClean="0">
                <a:effectLst>
                  <a:outerShdw blurRad="38100" dist="38100" dir="2700000" algn="tl">
                    <a:srgbClr val="000000"/>
                  </a:outerShdw>
                </a:effectLst>
              </a:rPr>
              <a:t>to:</a:t>
            </a:r>
          </a:p>
          <a:p>
            <a:endParaRPr lang="en-US" sz="2800" dirty="0" smtClean="0">
              <a:effectLst>
                <a:outerShdw blurRad="38100" dist="38100" dir="2700000" algn="tl">
                  <a:srgbClr val="000000"/>
                </a:outerShdw>
              </a:effectLst>
            </a:endParaRPr>
          </a:p>
          <a:p>
            <a:pPr lvl="1"/>
            <a:r>
              <a:rPr lang="en-US" sz="2400" dirty="0" smtClean="0">
                <a:solidFill>
                  <a:srgbClr val="FF0000"/>
                </a:solidFill>
                <a:effectLst>
                  <a:outerShdw blurRad="38100" dist="38100" dir="2700000" algn="tl">
                    <a:srgbClr val="000000"/>
                  </a:outerShdw>
                </a:effectLst>
              </a:rPr>
              <a:t> </a:t>
            </a:r>
            <a:r>
              <a:rPr lang="en-US" sz="2400" dirty="0">
                <a:solidFill>
                  <a:srgbClr val="FF0000"/>
                </a:solidFill>
                <a:effectLst>
                  <a:outerShdw blurRad="38100" dist="38100" dir="2700000" algn="tl">
                    <a:srgbClr val="000000"/>
                  </a:outerShdw>
                </a:effectLst>
              </a:rPr>
              <a:t>perform activities </a:t>
            </a:r>
            <a:r>
              <a:rPr lang="en-US" sz="2400" dirty="0" smtClean="0">
                <a:solidFill>
                  <a:srgbClr val="FF0000"/>
                </a:solidFill>
                <a:effectLst>
                  <a:outerShdw blurRad="38100" dist="38100" dir="2700000" algn="tl">
                    <a:srgbClr val="000000"/>
                  </a:outerShdw>
                </a:effectLst>
              </a:rPr>
              <a:t>differently – (e.g. processes)</a:t>
            </a:r>
          </a:p>
          <a:p>
            <a:pPr lvl="1"/>
            <a:r>
              <a:rPr lang="en-US" sz="2400" dirty="0" smtClean="0">
                <a:solidFill>
                  <a:srgbClr val="FF0000"/>
                </a:solidFill>
                <a:effectLst>
                  <a:outerShdw blurRad="38100" dist="38100" dir="2700000" algn="tl">
                    <a:srgbClr val="000000"/>
                  </a:outerShdw>
                </a:effectLst>
              </a:rPr>
              <a:t>perform </a:t>
            </a:r>
            <a:r>
              <a:rPr lang="en-US" sz="2400" dirty="0">
                <a:solidFill>
                  <a:srgbClr val="FF0000"/>
                </a:solidFill>
                <a:effectLst>
                  <a:outerShdw blurRad="38100" dist="38100" dir="2700000" algn="tl">
                    <a:srgbClr val="000000"/>
                  </a:outerShdw>
                </a:effectLst>
              </a:rPr>
              <a:t>different activities </a:t>
            </a:r>
            <a:r>
              <a:rPr lang="en-US" sz="2400" dirty="0" smtClean="0">
                <a:solidFill>
                  <a:srgbClr val="FF0000"/>
                </a:solidFill>
                <a:effectLst>
                  <a:outerShdw blurRad="38100" dist="38100" dir="2700000" algn="tl">
                    <a:srgbClr val="000000"/>
                  </a:outerShdw>
                </a:effectLst>
              </a:rPr>
              <a:t>– (something new)</a:t>
            </a:r>
          </a:p>
          <a:p>
            <a:pPr lvl="1"/>
            <a:endParaRPr lang="en-US" sz="2400" dirty="0">
              <a:solidFill>
                <a:srgbClr val="FF0000"/>
              </a:solidFill>
              <a:effectLst>
                <a:outerShdw blurRad="38100" dist="38100" dir="2700000" algn="tl">
                  <a:srgbClr val="000000"/>
                </a:outerShdw>
              </a:effectLst>
            </a:endParaRPr>
          </a:p>
          <a:p>
            <a:pPr marL="457200" lvl="1" indent="0">
              <a:buNone/>
            </a:pPr>
            <a:r>
              <a:rPr lang="en-US" sz="2400" dirty="0" smtClean="0">
                <a:effectLst>
                  <a:outerShdw blurRad="38100" dist="38100" dir="2700000" algn="tl">
                    <a:srgbClr val="000000"/>
                  </a:outerShdw>
                </a:effectLst>
              </a:rPr>
              <a:t>as </a:t>
            </a:r>
            <a:r>
              <a:rPr lang="en-US" sz="2400" dirty="0">
                <a:effectLst>
                  <a:outerShdw blurRad="38100" dist="38100" dir="2700000" algn="tl">
                    <a:srgbClr val="000000"/>
                  </a:outerShdw>
                </a:effectLst>
              </a:rPr>
              <a:t>compared to its rivals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Grp="1" noChangeArrowheads="1"/>
          </p:cNvSpPr>
          <p:nvPr>
            <p:ph type="title"/>
          </p:nvPr>
        </p:nvSpPr>
        <p:spPr/>
        <p:txBody>
          <a:bodyPr/>
          <a:lstStyle/>
          <a:p>
            <a:r>
              <a:rPr lang="en-US"/>
              <a:t>Focus Strategies</a:t>
            </a:r>
          </a:p>
        </p:txBody>
      </p:sp>
      <p:sp>
        <p:nvSpPr>
          <p:cNvPr id="266245" name="Rectangle 5"/>
          <p:cNvSpPr>
            <a:spLocks noGrp="1" noChangeArrowheads="1"/>
          </p:cNvSpPr>
          <p:nvPr>
            <p:ph sz="half" idx="1"/>
          </p:nvPr>
        </p:nvSpPr>
        <p:spPr>
          <a:xfrm>
            <a:off x="654050" y="1587500"/>
            <a:ext cx="3810000" cy="1141413"/>
          </a:xfrm>
        </p:spPr>
        <p:txBody>
          <a:bodyPr/>
          <a:lstStyle/>
          <a:p>
            <a:pPr>
              <a:buFont typeface="Wingdings" pitchFamily="2" charset="2"/>
              <a:buNone/>
            </a:pPr>
            <a:r>
              <a:rPr lang="en-US" sz="2400"/>
              <a:t>Focused Cost Leadership: </a:t>
            </a:r>
          </a:p>
        </p:txBody>
      </p:sp>
      <p:sp>
        <p:nvSpPr>
          <p:cNvPr id="266246" name="Rectangle 6"/>
          <p:cNvSpPr>
            <a:spLocks noGrp="1" noChangeArrowheads="1"/>
          </p:cNvSpPr>
          <p:nvPr>
            <p:ph sz="half" idx="2"/>
          </p:nvPr>
        </p:nvSpPr>
        <p:spPr>
          <a:xfrm>
            <a:off x="4760913" y="1555750"/>
            <a:ext cx="3810000" cy="996950"/>
          </a:xfrm>
        </p:spPr>
        <p:txBody>
          <a:bodyPr/>
          <a:lstStyle/>
          <a:p>
            <a:pPr algn="ctr">
              <a:buFont typeface="Wingdings" pitchFamily="2" charset="2"/>
              <a:buNone/>
            </a:pPr>
            <a:r>
              <a:rPr lang="en-US" sz="2400"/>
              <a:t>Focused Differentiation Strategy:</a:t>
            </a:r>
          </a:p>
        </p:txBody>
      </p:sp>
      <p:pic>
        <p:nvPicPr>
          <p:cNvPr id="266247" name="Picture 7" descr="b&amp;o"/>
          <p:cNvPicPr>
            <a:picLocks noChangeAspect="1" noChangeArrowheads="1"/>
          </p:cNvPicPr>
          <p:nvPr/>
        </p:nvPicPr>
        <p:blipFill>
          <a:blip r:embed="rId3">
            <a:extLst>
              <a:ext uri="{28A0092B-C50C-407E-A947-70E740481C1C}">
                <a14:useLocalDpi xmlns:a14="http://schemas.microsoft.com/office/drawing/2010/main" val="0"/>
              </a:ext>
            </a:extLst>
          </a:blip>
          <a:srcRect l="30000" t="26816" r="25000" b="32179"/>
          <a:stretch>
            <a:fillRect/>
          </a:stretch>
        </p:blipFill>
        <p:spPr bwMode="auto">
          <a:xfrm>
            <a:off x="4305300" y="2455863"/>
            <a:ext cx="822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48" name="Picture 8" descr="US_musicsystems-over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538" y="3165475"/>
            <a:ext cx="4646612" cy="3476625"/>
          </a:xfrm>
          <a:prstGeom prst="rect">
            <a:avLst/>
          </a:prstGeom>
          <a:noFill/>
          <a:extLst>
            <a:ext uri="{909E8E84-426E-40DD-AFC4-6F175D3DCCD1}">
              <a14:hiddenFill xmlns:a14="http://schemas.microsoft.com/office/drawing/2010/main">
                <a:solidFill>
                  <a:srgbClr val="FFFFFF"/>
                </a:solidFill>
              </a14:hiddenFill>
            </a:ext>
          </a:extLst>
        </p:spPr>
      </p:pic>
      <p:pic>
        <p:nvPicPr>
          <p:cNvPr id="266249" name="Picture 9" descr="hrb_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455863"/>
            <a:ext cx="254317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66250" name="Picture 10" descr="img_h_sp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900" y="2978149"/>
            <a:ext cx="2555875" cy="19256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804" y="4960008"/>
            <a:ext cx="2092808" cy="189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381000"/>
            <a:ext cx="7772400" cy="1143000"/>
          </a:xfrm>
        </p:spPr>
        <p:txBody>
          <a:bodyPr/>
          <a:lstStyle/>
          <a:p>
            <a:r>
              <a:rPr lang="en-US"/>
              <a:t>Factors That May Drive Focused Strategies</a:t>
            </a:r>
          </a:p>
        </p:txBody>
      </p:sp>
      <p:sp>
        <p:nvSpPr>
          <p:cNvPr id="184323" name="Rectangle 3"/>
          <p:cNvSpPr>
            <a:spLocks noGrp="1" noChangeArrowheads="1"/>
          </p:cNvSpPr>
          <p:nvPr>
            <p:ph idx="1"/>
          </p:nvPr>
        </p:nvSpPr>
        <p:spPr/>
        <p:txBody>
          <a:bodyPr>
            <a:normAutofit fontScale="85000" lnSpcReduction="20000"/>
          </a:bodyPr>
          <a:lstStyle/>
          <a:p>
            <a:endParaRPr lang="en-US" sz="2800" dirty="0" smtClean="0">
              <a:effectLst>
                <a:outerShdw blurRad="38100" dist="38100" dir="2700000" algn="tl">
                  <a:srgbClr val="000000"/>
                </a:outerShdw>
              </a:effectLst>
            </a:endParaRPr>
          </a:p>
          <a:p>
            <a:r>
              <a:rPr lang="en-US" sz="2800" dirty="0" smtClean="0">
                <a:effectLst>
                  <a:outerShdw blurRad="38100" dist="38100" dir="2700000" algn="tl">
                    <a:srgbClr val="000000"/>
                  </a:outerShdw>
                </a:effectLst>
              </a:rPr>
              <a:t>Large </a:t>
            </a:r>
            <a:r>
              <a:rPr lang="en-US" sz="2800" dirty="0">
                <a:effectLst>
                  <a:outerShdw blurRad="38100" dist="38100" dir="2700000" algn="tl">
                    <a:srgbClr val="000000"/>
                  </a:outerShdw>
                </a:effectLst>
              </a:rPr>
              <a:t>firms may </a:t>
            </a:r>
            <a:r>
              <a:rPr lang="en-US" sz="2800" dirty="0">
                <a:solidFill>
                  <a:schemeClr val="tx2"/>
                </a:solidFill>
                <a:effectLst>
                  <a:outerShdw blurRad="38100" dist="38100" dir="2700000" algn="tl">
                    <a:srgbClr val="000000"/>
                  </a:outerShdw>
                </a:effectLst>
              </a:rPr>
              <a:t>overlook small </a:t>
            </a:r>
            <a:r>
              <a:rPr lang="en-US" sz="2800" dirty="0" smtClean="0">
                <a:solidFill>
                  <a:schemeClr val="tx2"/>
                </a:solidFill>
                <a:effectLst>
                  <a:outerShdw blurRad="38100" dist="38100" dir="2700000" algn="tl">
                    <a:srgbClr val="000000"/>
                  </a:outerShdw>
                </a:effectLst>
              </a:rPr>
              <a:t>niches </a:t>
            </a:r>
            <a:r>
              <a:rPr lang="en-US" sz="2800" dirty="0" smtClean="0">
                <a:effectLst>
                  <a:outerShdw blurRad="38100" dist="38100" dir="2700000" algn="tl">
                    <a:srgbClr val="000000"/>
                  </a:outerShdw>
                </a:effectLst>
              </a:rPr>
              <a:t>– (WestJet to secondary pt. to pt.)</a:t>
            </a:r>
            <a:endParaRPr lang="en-US" sz="2800" dirty="0">
              <a:effectLst>
                <a:outerShdw blurRad="38100" dist="38100" dir="2700000" algn="tl">
                  <a:srgbClr val="000000"/>
                </a:outerShdw>
              </a:effectLst>
            </a:endParaRPr>
          </a:p>
          <a:p>
            <a:endParaRPr lang="en-US" sz="2800" dirty="0" smtClean="0">
              <a:effectLst>
                <a:outerShdw blurRad="38100" dist="38100" dir="2700000" algn="tl">
                  <a:srgbClr val="000000"/>
                </a:outerShdw>
              </a:effectLst>
            </a:endParaRPr>
          </a:p>
          <a:p>
            <a:r>
              <a:rPr lang="en-US" sz="2800" dirty="0" smtClean="0">
                <a:effectLst>
                  <a:outerShdw blurRad="38100" dist="38100" dir="2700000" algn="tl">
                    <a:srgbClr val="000000"/>
                  </a:outerShdw>
                </a:effectLst>
              </a:rPr>
              <a:t>Firm </a:t>
            </a:r>
            <a:r>
              <a:rPr lang="en-US" sz="2800" dirty="0">
                <a:effectLst>
                  <a:outerShdw blurRad="38100" dist="38100" dir="2700000" algn="tl">
                    <a:srgbClr val="000000"/>
                  </a:outerShdw>
                </a:effectLst>
              </a:rPr>
              <a:t>may </a:t>
            </a:r>
            <a:r>
              <a:rPr lang="en-US" sz="2800" dirty="0">
                <a:solidFill>
                  <a:schemeClr val="tx2"/>
                </a:solidFill>
                <a:effectLst>
                  <a:outerShdw blurRad="38100" dist="38100" dir="2700000" algn="tl">
                    <a:srgbClr val="000000"/>
                  </a:outerShdw>
                </a:effectLst>
              </a:rPr>
              <a:t>lack resources </a:t>
            </a:r>
            <a:r>
              <a:rPr lang="en-US" sz="2800" dirty="0">
                <a:effectLst>
                  <a:outerShdw blurRad="38100" dist="38100" dir="2700000" algn="tl">
                    <a:srgbClr val="000000"/>
                  </a:outerShdw>
                </a:effectLst>
              </a:rPr>
              <a:t>to compete in the broader market</a:t>
            </a:r>
          </a:p>
          <a:p>
            <a:endParaRPr lang="en-US" sz="2800" dirty="0" smtClean="0">
              <a:effectLst>
                <a:outerShdw blurRad="38100" dist="38100" dir="2700000" algn="tl">
                  <a:srgbClr val="000000"/>
                </a:outerShdw>
              </a:effectLst>
            </a:endParaRPr>
          </a:p>
          <a:p>
            <a:r>
              <a:rPr lang="en-US" sz="2800" dirty="0" smtClean="0">
                <a:solidFill>
                  <a:schemeClr val="tx2"/>
                </a:solidFill>
                <a:effectLst>
                  <a:outerShdw blurRad="38100" dist="38100" dir="2700000" algn="tl">
                    <a:srgbClr val="000000"/>
                  </a:outerShdw>
                </a:effectLst>
              </a:rPr>
              <a:t>serve </a:t>
            </a:r>
            <a:r>
              <a:rPr lang="en-US" sz="2800" dirty="0">
                <a:solidFill>
                  <a:schemeClr val="tx2"/>
                </a:solidFill>
                <a:effectLst>
                  <a:outerShdw blurRad="38100" dist="38100" dir="2700000" algn="tl">
                    <a:srgbClr val="000000"/>
                  </a:outerShdw>
                </a:effectLst>
              </a:rPr>
              <a:t>a narrow market </a:t>
            </a:r>
            <a:r>
              <a:rPr lang="en-US" sz="2800" dirty="0">
                <a:effectLst>
                  <a:outerShdw blurRad="38100" dist="38100" dir="2700000" algn="tl">
                    <a:srgbClr val="000000"/>
                  </a:outerShdw>
                </a:effectLst>
              </a:rPr>
              <a:t>segment more effectively than can larger industry-wide </a:t>
            </a:r>
            <a:r>
              <a:rPr lang="en-US" sz="2800" dirty="0" smtClean="0">
                <a:effectLst>
                  <a:outerShdw blurRad="38100" dist="38100" dir="2700000" algn="tl">
                    <a:srgbClr val="000000"/>
                  </a:outerShdw>
                </a:effectLst>
              </a:rPr>
              <a:t>competitors (Pixar)</a:t>
            </a:r>
            <a:endParaRPr lang="en-US" sz="2800" dirty="0">
              <a:effectLst>
                <a:outerShdw blurRad="38100" dist="38100" dir="2700000" algn="tl">
                  <a:srgbClr val="000000"/>
                </a:outerShdw>
              </a:effectLst>
            </a:endParaRPr>
          </a:p>
          <a:p>
            <a:endParaRPr lang="en-US" sz="2800" dirty="0" smtClean="0">
              <a:effectLst>
                <a:outerShdw blurRad="38100" dist="38100" dir="2700000" algn="tl">
                  <a:srgbClr val="000000"/>
                </a:outerShdw>
              </a:effectLst>
            </a:endParaRPr>
          </a:p>
          <a:p>
            <a:r>
              <a:rPr lang="en-US" sz="2800" dirty="0" smtClean="0">
                <a:effectLst>
                  <a:outerShdw blurRad="38100" dist="38100" dir="2700000" algn="tl">
                    <a:srgbClr val="000000"/>
                  </a:outerShdw>
                </a:effectLst>
              </a:rPr>
              <a:t>Focus </a:t>
            </a:r>
            <a:r>
              <a:rPr lang="en-US" sz="2800" dirty="0">
                <a:effectLst>
                  <a:outerShdw blurRad="38100" dist="38100" dir="2700000" algn="tl">
                    <a:srgbClr val="000000"/>
                  </a:outerShdw>
                </a:effectLst>
              </a:rPr>
              <a:t>may allow the firm </a:t>
            </a:r>
            <a:r>
              <a:rPr lang="en-US" sz="2800" dirty="0">
                <a:solidFill>
                  <a:schemeClr val="tx2"/>
                </a:solidFill>
                <a:effectLst>
                  <a:outerShdw blurRad="38100" dist="38100" dir="2700000" algn="tl">
                    <a:srgbClr val="000000"/>
                  </a:outerShdw>
                </a:effectLst>
              </a:rPr>
              <a:t>to direct resources </a:t>
            </a:r>
            <a:r>
              <a:rPr lang="en-US" sz="2800" dirty="0">
                <a:effectLst>
                  <a:outerShdw blurRad="38100" dist="38100" dir="2700000" algn="tl">
                    <a:srgbClr val="000000"/>
                  </a:outerShdw>
                </a:effectLst>
              </a:rPr>
              <a:t>to certain value chain activities to build competitive </a:t>
            </a:r>
            <a:r>
              <a:rPr lang="en-US" sz="2800" dirty="0" smtClean="0">
                <a:effectLst>
                  <a:outerShdw blurRad="38100" dist="38100" dir="2700000" algn="tl">
                    <a:srgbClr val="000000"/>
                  </a:outerShdw>
                </a:effectLst>
              </a:rPr>
              <a:t>advantage (Apple)</a:t>
            </a:r>
            <a:endParaRPr lang="en-US" sz="280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186372" name="Rectangle 4"/>
          <p:cNvSpPr>
            <a:spLocks noChangeArrowheads="1"/>
          </p:cNvSpPr>
          <p:nvPr/>
        </p:nvSpPr>
        <p:spPr bwMode="auto">
          <a:xfrm>
            <a:off x="7202488" y="58102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86373" name="Rectangle 5"/>
          <p:cNvSpPr>
            <a:spLocks noChangeArrowheads="1"/>
          </p:cNvSpPr>
          <p:nvPr/>
        </p:nvSpPr>
        <p:spPr bwMode="auto">
          <a:xfrm>
            <a:off x="7354888" y="59626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0" name="Rectangle 2"/>
          <p:cNvSpPr>
            <a:spLocks noGrp="1" noChangeArrowheads="1"/>
          </p:cNvSpPr>
          <p:nvPr>
            <p:ph type="title"/>
          </p:nvPr>
        </p:nvSpPr>
        <p:spPr>
          <a:xfrm>
            <a:off x="685800" y="609600"/>
            <a:ext cx="8031163" cy="1143000"/>
          </a:xfrm>
        </p:spPr>
        <p:txBody>
          <a:bodyPr/>
          <a:lstStyle/>
          <a:p>
            <a:r>
              <a:rPr lang="en-US"/>
              <a:t>Major Risks of Focused Strategies</a:t>
            </a:r>
          </a:p>
        </p:txBody>
      </p:sp>
      <p:sp>
        <p:nvSpPr>
          <p:cNvPr id="186371" name="Rectangle 3"/>
          <p:cNvSpPr>
            <a:spLocks noGrp="1" noChangeArrowheads="1"/>
          </p:cNvSpPr>
          <p:nvPr>
            <p:ph idx="1"/>
          </p:nvPr>
        </p:nvSpPr>
        <p:spPr/>
        <p:txBody>
          <a:bodyPr/>
          <a:lstStyle/>
          <a:p>
            <a:r>
              <a:rPr lang="en-US" sz="2800" dirty="0">
                <a:effectLst>
                  <a:outerShdw blurRad="38100" dist="38100" dir="2700000" algn="tl">
                    <a:srgbClr val="000000"/>
                  </a:outerShdw>
                </a:effectLst>
              </a:rPr>
              <a:t>Firm may be “</a:t>
            </a:r>
            <a:r>
              <a:rPr lang="en-US" sz="2800" dirty="0" smtClean="0">
                <a:solidFill>
                  <a:schemeClr val="tx2"/>
                </a:solidFill>
                <a:effectLst>
                  <a:outerShdw blurRad="38100" dist="38100" dir="2700000" algn="tl">
                    <a:srgbClr val="000000"/>
                  </a:outerShdw>
                </a:effectLst>
              </a:rPr>
              <a:t>out-focused</a:t>
            </a:r>
            <a:r>
              <a:rPr lang="en-US" sz="2800" dirty="0">
                <a:effectLst>
                  <a:outerShdw blurRad="38100" dist="38100" dir="2700000" algn="tl">
                    <a:srgbClr val="000000"/>
                  </a:outerShdw>
                </a:effectLst>
              </a:rPr>
              <a:t>” by </a:t>
            </a:r>
            <a:r>
              <a:rPr lang="en-US" sz="2800" dirty="0" smtClean="0">
                <a:effectLst>
                  <a:outerShdw blurRad="38100" dist="38100" dir="2700000" algn="tl">
                    <a:srgbClr val="000000"/>
                  </a:outerShdw>
                </a:effectLst>
              </a:rPr>
              <a:t>competitors</a:t>
            </a:r>
          </a:p>
          <a:p>
            <a:endParaRPr lang="en-US" sz="2800" dirty="0">
              <a:effectLst>
                <a:outerShdw blurRad="38100" dist="38100" dir="2700000" algn="tl">
                  <a:srgbClr val="000000"/>
                </a:outerShdw>
              </a:effectLst>
            </a:endParaRPr>
          </a:p>
          <a:p>
            <a:r>
              <a:rPr lang="en-US" sz="2800" dirty="0">
                <a:solidFill>
                  <a:schemeClr val="tx2"/>
                </a:solidFill>
                <a:effectLst>
                  <a:outerShdw blurRad="38100" dist="38100" dir="2700000" algn="tl">
                    <a:srgbClr val="000000"/>
                  </a:outerShdw>
                </a:effectLst>
              </a:rPr>
              <a:t>Large competitor may set its sights on your niche </a:t>
            </a:r>
            <a:r>
              <a:rPr lang="en-US" sz="2800" dirty="0" smtClean="0">
                <a:solidFill>
                  <a:schemeClr val="tx2"/>
                </a:solidFill>
                <a:effectLst>
                  <a:outerShdw blurRad="38100" dist="38100" dir="2700000" algn="tl">
                    <a:srgbClr val="000000"/>
                  </a:outerShdw>
                </a:effectLst>
              </a:rPr>
              <a:t>market</a:t>
            </a:r>
          </a:p>
          <a:p>
            <a:endParaRPr lang="en-US" sz="2800" dirty="0">
              <a:effectLst>
                <a:outerShdw blurRad="38100" dist="38100" dir="2700000" algn="tl">
                  <a:srgbClr val="000000"/>
                </a:outerShdw>
              </a:effectLst>
            </a:endParaRPr>
          </a:p>
          <a:p>
            <a:r>
              <a:rPr lang="en-US" sz="2800" dirty="0">
                <a:solidFill>
                  <a:schemeClr val="tx2"/>
                </a:solidFill>
                <a:effectLst>
                  <a:outerShdw blurRad="38100" dist="38100" dir="2700000" algn="tl">
                    <a:srgbClr val="000000"/>
                  </a:outerShdw>
                </a:effectLst>
              </a:rPr>
              <a:t>Preferences of niche market may change </a:t>
            </a:r>
            <a:r>
              <a:rPr lang="en-US" sz="2800" dirty="0">
                <a:effectLst>
                  <a:outerShdw blurRad="38100" dist="38100" dir="2700000" algn="tl">
                    <a:srgbClr val="000000"/>
                  </a:outerShdw>
                </a:effectLst>
              </a:rPr>
              <a:t>to match those of broad market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609600"/>
            <a:ext cx="7853363" cy="1143000"/>
          </a:xfrm>
        </p:spPr>
        <p:txBody>
          <a:bodyPr/>
          <a:lstStyle/>
          <a:p>
            <a:r>
              <a:rPr lang="en-US"/>
              <a:t>Advantages of Integrated Strategy</a:t>
            </a:r>
          </a:p>
        </p:txBody>
      </p:sp>
      <p:sp>
        <p:nvSpPr>
          <p:cNvPr id="188419" name="Rectangle 3"/>
          <p:cNvSpPr>
            <a:spLocks noGrp="1" noChangeArrowheads="1"/>
          </p:cNvSpPr>
          <p:nvPr>
            <p:ph idx="1"/>
          </p:nvPr>
        </p:nvSpPr>
        <p:spPr>
          <a:xfrm>
            <a:off x="101601" y="1600201"/>
            <a:ext cx="8850488" cy="3231443"/>
          </a:xfrm>
        </p:spPr>
        <p:txBody>
          <a:bodyPr>
            <a:normAutofit fontScale="77500" lnSpcReduction="20000"/>
          </a:bodyPr>
          <a:lstStyle/>
          <a:p>
            <a:pPr>
              <a:buFont typeface="Wingdings" pitchFamily="2" charset="2"/>
              <a:buNone/>
            </a:pPr>
            <a:r>
              <a:rPr lang="en-US" sz="2800" dirty="0">
                <a:solidFill>
                  <a:srgbClr val="FFFF00"/>
                </a:solidFill>
                <a:effectLst>
                  <a:outerShdw blurRad="38100" dist="38100" dir="2700000" algn="tl">
                    <a:srgbClr val="000000"/>
                  </a:outerShdw>
                </a:effectLst>
              </a:rPr>
              <a:t>	A firm that successfully uses an integrated cost leadership/differentiation strategy should be in a better position to</a:t>
            </a:r>
            <a:r>
              <a:rPr lang="en-US" sz="2800" dirty="0" smtClean="0">
                <a:solidFill>
                  <a:srgbClr val="FFFF00"/>
                </a:solidFill>
                <a:effectLst>
                  <a:outerShdw blurRad="38100" dist="38100" dir="2700000" algn="tl">
                    <a:srgbClr val="000000"/>
                  </a:outerShdw>
                </a:effectLst>
              </a:rPr>
              <a:t>:</a:t>
            </a:r>
          </a:p>
          <a:p>
            <a:pPr>
              <a:buFont typeface="Wingdings" pitchFamily="2" charset="2"/>
              <a:buNone/>
            </a:pPr>
            <a:endParaRPr lang="en-US" dirty="0">
              <a:effectLst>
                <a:outerShdw blurRad="38100" dist="38100" dir="2700000" algn="tl">
                  <a:srgbClr val="000000"/>
                </a:outerShdw>
              </a:effectLst>
            </a:endParaRPr>
          </a:p>
          <a:p>
            <a:pPr lvl="1"/>
            <a:r>
              <a:rPr lang="en-US" dirty="0">
                <a:effectLst>
                  <a:outerShdw blurRad="38100" dist="38100" dir="2700000" algn="tl">
                    <a:srgbClr val="000000"/>
                  </a:outerShdw>
                </a:effectLst>
              </a:rPr>
              <a:t>adapt quickly to environmental </a:t>
            </a:r>
            <a:r>
              <a:rPr lang="en-US" dirty="0" smtClean="0">
                <a:effectLst>
                  <a:outerShdw blurRad="38100" dist="38100" dir="2700000" algn="tl">
                    <a:srgbClr val="000000"/>
                  </a:outerShdw>
                </a:effectLst>
              </a:rPr>
              <a:t>changes</a:t>
            </a:r>
          </a:p>
          <a:p>
            <a:pPr lvl="1"/>
            <a:endParaRPr lang="en-US" dirty="0">
              <a:effectLst>
                <a:outerShdw blurRad="38100" dist="38100" dir="2700000" algn="tl">
                  <a:srgbClr val="000000"/>
                </a:outerShdw>
              </a:effectLst>
            </a:endParaRPr>
          </a:p>
          <a:p>
            <a:pPr lvl="1"/>
            <a:r>
              <a:rPr lang="en-US" dirty="0">
                <a:effectLst>
                  <a:outerShdw blurRad="38100" dist="38100" dir="2700000" algn="tl">
                    <a:srgbClr val="000000"/>
                  </a:outerShdw>
                </a:effectLst>
              </a:rPr>
              <a:t>learn new skills and technologies more </a:t>
            </a:r>
            <a:r>
              <a:rPr lang="en-US" dirty="0" smtClean="0">
                <a:effectLst>
                  <a:outerShdw blurRad="38100" dist="38100" dir="2700000" algn="tl">
                    <a:srgbClr val="000000"/>
                  </a:outerShdw>
                </a:effectLst>
              </a:rPr>
              <a:t>quickly</a:t>
            </a:r>
          </a:p>
          <a:p>
            <a:pPr lvl="1"/>
            <a:endParaRPr lang="en-US" dirty="0">
              <a:effectLst>
                <a:outerShdw blurRad="38100" dist="38100" dir="2700000" algn="tl">
                  <a:srgbClr val="000000"/>
                </a:outerShdw>
              </a:effectLst>
            </a:endParaRPr>
          </a:p>
          <a:p>
            <a:pPr lvl="1"/>
            <a:r>
              <a:rPr lang="en-US" dirty="0">
                <a:effectLst>
                  <a:outerShdw blurRad="38100" dist="38100" dir="2700000" algn="tl">
                    <a:srgbClr val="000000"/>
                  </a:outerShdw>
                </a:effectLst>
              </a:rPr>
              <a:t>effectively leverage its core competencies while competing against its rivals</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2711" y="4564343"/>
            <a:ext cx="2529085" cy="229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609600"/>
            <a:ext cx="7962900" cy="1143000"/>
          </a:xfrm>
        </p:spPr>
        <p:txBody>
          <a:bodyPr/>
          <a:lstStyle/>
          <a:p>
            <a:r>
              <a:rPr lang="en-US"/>
              <a:t>Benefits of Integrated Strategy</a:t>
            </a:r>
          </a:p>
        </p:txBody>
      </p:sp>
      <p:sp>
        <p:nvSpPr>
          <p:cNvPr id="190467" name="Rectangle 3"/>
          <p:cNvSpPr>
            <a:spLocks noGrp="1" noChangeArrowheads="1"/>
          </p:cNvSpPr>
          <p:nvPr>
            <p:ph idx="1"/>
          </p:nvPr>
        </p:nvSpPr>
        <p:spPr/>
        <p:txBody>
          <a:bodyPr>
            <a:normAutofit lnSpcReduction="10000"/>
          </a:bodyPr>
          <a:lstStyle/>
          <a:p>
            <a:r>
              <a:rPr lang="en-US" sz="2800" dirty="0">
                <a:effectLst>
                  <a:outerShdw blurRad="38100" dist="38100" dir="2700000" algn="tl">
                    <a:srgbClr val="000000"/>
                  </a:outerShdw>
                </a:effectLst>
              </a:rPr>
              <a:t>Successful firms using this strategy </a:t>
            </a:r>
            <a:r>
              <a:rPr lang="en-US" sz="2800" dirty="0">
                <a:solidFill>
                  <a:schemeClr val="tx2"/>
                </a:solidFill>
                <a:effectLst>
                  <a:outerShdw blurRad="38100" dist="38100" dir="2700000" algn="tl">
                    <a:srgbClr val="000000"/>
                  </a:outerShdw>
                </a:effectLst>
              </a:rPr>
              <a:t>have </a:t>
            </a:r>
            <a:r>
              <a:rPr lang="en-US" sz="2800" b="1" dirty="0">
                <a:solidFill>
                  <a:schemeClr val="tx2"/>
                </a:solidFill>
                <a:effectLst>
                  <a:outerShdw blurRad="38100" dist="38100" dir="2700000" algn="tl">
                    <a:srgbClr val="000000"/>
                  </a:outerShdw>
                </a:effectLst>
              </a:rPr>
              <a:t>above-average </a:t>
            </a:r>
            <a:r>
              <a:rPr lang="en-US" sz="2800" b="1" dirty="0" smtClean="0">
                <a:solidFill>
                  <a:schemeClr val="tx2"/>
                </a:solidFill>
                <a:effectLst>
                  <a:outerShdw blurRad="38100" dist="38100" dir="2700000" algn="tl">
                    <a:srgbClr val="000000"/>
                  </a:outerShdw>
                </a:effectLst>
              </a:rPr>
              <a:t>returns</a:t>
            </a:r>
          </a:p>
          <a:p>
            <a:endParaRPr lang="en-US" sz="2800" dirty="0">
              <a:effectLst>
                <a:outerShdw blurRad="38100" dist="38100" dir="2700000" algn="tl">
                  <a:srgbClr val="000000"/>
                </a:outerShdw>
              </a:effectLst>
            </a:endParaRPr>
          </a:p>
          <a:p>
            <a:r>
              <a:rPr lang="en-US" sz="2800" dirty="0">
                <a:effectLst>
                  <a:outerShdw blurRad="38100" dist="38100" dir="2700000" algn="tl">
                    <a:srgbClr val="000000"/>
                  </a:outerShdw>
                </a:effectLst>
              </a:rPr>
              <a:t>Firm offers two types of values to </a:t>
            </a:r>
            <a:r>
              <a:rPr lang="en-US" sz="2800" dirty="0" smtClean="0">
                <a:effectLst>
                  <a:outerShdw blurRad="38100" dist="38100" dir="2700000" algn="tl">
                    <a:srgbClr val="000000"/>
                  </a:outerShdw>
                </a:effectLst>
              </a:rPr>
              <a:t>customers</a:t>
            </a:r>
          </a:p>
          <a:p>
            <a:endParaRPr lang="en-US" sz="2800" dirty="0">
              <a:effectLst>
                <a:outerShdw blurRad="38100" dist="38100" dir="2700000" algn="tl">
                  <a:srgbClr val="000000"/>
                </a:outerShdw>
              </a:effectLst>
            </a:endParaRPr>
          </a:p>
          <a:p>
            <a:pPr lvl="1"/>
            <a:r>
              <a:rPr lang="en-US" dirty="0">
                <a:effectLst>
                  <a:outerShdw blurRad="38100" dist="38100" dir="2700000" algn="tl">
                    <a:srgbClr val="000000"/>
                  </a:outerShdw>
                </a:effectLst>
              </a:rPr>
              <a:t>some differentiated features (but less than a true differentiated firm</a:t>
            </a:r>
            <a:r>
              <a:rPr lang="en-US" dirty="0" smtClean="0">
                <a:effectLst>
                  <a:outerShdw blurRad="38100" dist="38100" dir="2700000" algn="tl">
                    <a:srgbClr val="000000"/>
                  </a:outerShdw>
                </a:effectLst>
              </a:rPr>
              <a:t>)</a:t>
            </a:r>
          </a:p>
          <a:p>
            <a:pPr lvl="1"/>
            <a:endParaRPr lang="en-US" dirty="0">
              <a:effectLst>
                <a:outerShdw blurRad="38100" dist="38100" dir="2700000" algn="tl">
                  <a:srgbClr val="000000"/>
                </a:outerShdw>
              </a:effectLst>
            </a:endParaRPr>
          </a:p>
          <a:p>
            <a:pPr lvl="1"/>
            <a:r>
              <a:rPr lang="en-US" dirty="0">
                <a:effectLst>
                  <a:outerShdw blurRad="38100" dist="38100" dir="2700000" algn="tl">
                    <a:srgbClr val="000000"/>
                  </a:outerShdw>
                </a:effectLst>
              </a:rPr>
              <a:t>relatively low cost (but </a:t>
            </a:r>
            <a:r>
              <a:rPr lang="en-US" dirty="0" smtClean="0">
                <a:effectLst>
                  <a:outerShdw blurRad="38100" dist="38100" dir="2700000" algn="tl">
                    <a:srgbClr val="000000"/>
                  </a:outerShdw>
                </a:effectLst>
              </a:rPr>
              <a:t>not </a:t>
            </a:r>
            <a:r>
              <a:rPr lang="en-US" dirty="0">
                <a:effectLst>
                  <a:outerShdw blurRad="38100" dist="38100" dir="2700000" algn="tl">
                    <a:srgbClr val="000000"/>
                  </a:outerShdw>
                </a:effectLst>
              </a:rPr>
              <a:t>as low as the cost leader’s price)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3357210" y="838200"/>
            <a:ext cx="1837620" cy="705321"/>
          </a:xfrm>
          <a:prstGeom prst="rect">
            <a:avLst/>
          </a:prstGeom>
          <a:noFill/>
          <a:ln>
            <a:noFill/>
          </a:ln>
          <a:effectLst>
            <a:outerShdw dist="17961" dir="2700000" algn="ctr" rotWithShape="0">
              <a:srgbClr val="FC0128"/>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wrap="none" lIns="90488" tIns="44450" rIns="90488" bIns="44450">
            <a:spAutoFit/>
          </a:bodyPr>
          <a:lstStyle/>
          <a:p>
            <a:pPr algn="ctr"/>
            <a:r>
              <a:rPr kumimoji="0" lang="en-US" sz="4000" b="1" dirty="0" err="1" smtClean="0">
                <a:solidFill>
                  <a:schemeClr val="hlink"/>
                </a:solidFill>
              </a:rPr>
              <a:t>Westjet</a:t>
            </a:r>
            <a:endParaRPr kumimoji="0" lang="en-US" sz="4000" b="1" dirty="0">
              <a:solidFill>
                <a:schemeClr val="hlink"/>
              </a:solidFill>
            </a:endParaRPr>
          </a:p>
        </p:txBody>
      </p:sp>
      <p:sp>
        <p:nvSpPr>
          <p:cNvPr id="260099" name="Rectangle 3"/>
          <p:cNvSpPr>
            <a:spLocks noChangeArrowheads="1"/>
          </p:cNvSpPr>
          <p:nvPr/>
        </p:nvSpPr>
        <p:spPr bwMode="auto">
          <a:xfrm>
            <a:off x="0" y="123825"/>
            <a:ext cx="9144000" cy="6381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pPr algn="ctr"/>
            <a:r>
              <a:rPr kumimoji="0" lang="en-US" sz="3600" b="1">
                <a:solidFill>
                  <a:schemeClr val="tx2"/>
                </a:solidFill>
              </a:rPr>
              <a:t>Integrated Low Cost/Differentiation Strategy</a:t>
            </a:r>
          </a:p>
        </p:txBody>
      </p:sp>
      <p:grpSp>
        <p:nvGrpSpPr>
          <p:cNvPr id="260100" name="Group 4"/>
          <p:cNvGrpSpPr>
            <a:grpSpLocks/>
          </p:cNvGrpSpPr>
          <p:nvPr/>
        </p:nvGrpSpPr>
        <p:grpSpPr bwMode="auto">
          <a:xfrm>
            <a:off x="122238" y="1676400"/>
            <a:ext cx="4525962" cy="5029200"/>
            <a:chOff x="77" y="1056"/>
            <a:chExt cx="2851" cy="3168"/>
          </a:xfrm>
        </p:grpSpPr>
        <p:sp>
          <p:nvSpPr>
            <p:cNvPr id="260101" name="Rectangle 5"/>
            <p:cNvSpPr>
              <a:spLocks noChangeArrowheads="1"/>
            </p:cNvSpPr>
            <p:nvPr/>
          </p:nvSpPr>
          <p:spPr bwMode="auto">
            <a:xfrm>
              <a:off x="161" y="1554"/>
              <a:ext cx="2700" cy="267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02" name="AutoShape 6"/>
            <p:cNvSpPr>
              <a:spLocks noChangeArrowheads="1"/>
            </p:cNvSpPr>
            <p:nvPr/>
          </p:nvSpPr>
          <p:spPr bwMode="auto">
            <a:xfrm>
              <a:off x="77" y="1056"/>
              <a:ext cx="2851" cy="510"/>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03" name="Group 7"/>
            <p:cNvGrpSpPr>
              <a:grpSpLocks/>
            </p:cNvGrpSpPr>
            <p:nvPr/>
          </p:nvGrpSpPr>
          <p:grpSpPr bwMode="auto">
            <a:xfrm>
              <a:off x="221" y="1523"/>
              <a:ext cx="2648" cy="2653"/>
              <a:chOff x="192" y="1619"/>
              <a:chExt cx="2648" cy="2653"/>
            </a:xfrm>
          </p:grpSpPr>
          <p:sp>
            <p:nvSpPr>
              <p:cNvPr id="260104" name="Rectangle 8"/>
              <p:cNvSpPr>
                <a:spLocks noChangeArrowheads="1"/>
              </p:cNvSpPr>
              <p:nvPr/>
            </p:nvSpPr>
            <p:spPr bwMode="auto">
              <a:xfrm>
                <a:off x="192" y="1619"/>
                <a:ext cx="2524"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wrap="none" lIns="90488" tIns="44450" rIns="90488" bIns="44450">
                <a:spAutoFit/>
              </a:bodyPr>
              <a:lstStyle/>
              <a:p>
                <a:r>
                  <a:rPr kumimoji="0" lang="en-US" sz="2800">
                    <a:effectLst>
                      <a:outerShdw blurRad="38100" dist="38100" dir="2700000" algn="tl">
                        <a:srgbClr val="000000"/>
                      </a:outerShdw>
                    </a:effectLst>
                  </a:rPr>
                  <a:t>Use a single aircraft model</a:t>
                </a:r>
              </a:p>
              <a:p>
                <a:r>
                  <a:rPr kumimoji="0" lang="en-US" sz="2800">
                    <a:effectLst>
                      <a:outerShdw blurRad="38100" dist="38100" dir="2700000" algn="tl">
                        <a:srgbClr val="000000"/>
                      </a:outerShdw>
                    </a:effectLst>
                  </a:rPr>
                  <a:t>(Boeing 737)</a:t>
                </a:r>
              </a:p>
            </p:txBody>
          </p:sp>
          <p:sp>
            <p:nvSpPr>
              <p:cNvPr id="260105" name="Rectangle 9"/>
              <p:cNvSpPr>
                <a:spLocks noChangeArrowheads="1"/>
              </p:cNvSpPr>
              <p:nvPr/>
            </p:nvSpPr>
            <p:spPr bwMode="auto">
              <a:xfrm>
                <a:off x="192" y="2267"/>
                <a:ext cx="216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wrap="none" lIns="90488" tIns="44450" rIns="90488" bIns="44450">
                <a:spAutoFit/>
              </a:bodyPr>
              <a:lstStyle/>
              <a:p>
                <a:r>
                  <a:rPr kumimoji="0" lang="en-US" sz="2800" dirty="0">
                    <a:effectLst>
                      <a:outerShdw blurRad="38100" dist="38100" dir="2700000" algn="tl">
                        <a:srgbClr val="000000"/>
                      </a:outerShdw>
                    </a:effectLst>
                  </a:rPr>
                  <a:t>Use secondary airports</a:t>
                </a:r>
              </a:p>
            </p:txBody>
          </p:sp>
          <p:sp>
            <p:nvSpPr>
              <p:cNvPr id="260106" name="Rectangle 10"/>
              <p:cNvSpPr>
                <a:spLocks noChangeArrowheads="1"/>
              </p:cNvSpPr>
              <p:nvPr/>
            </p:nvSpPr>
            <p:spPr bwMode="auto">
              <a:xfrm>
                <a:off x="192" y="2604"/>
                <a:ext cx="152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wrap="none" lIns="90488" tIns="44450" rIns="90488" bIns="44450">
                <a:spAutoFit/>
              </a:bodyPr>
              <a:lstStyle/>
              <a:p>
                <a:r>
                  <a:rPr kumimoji="0" lang="en-US" sz="2800">
                    <a:effectLst>
                      <a:outerShdw blurRad="38100" dist="38100" dir="2700000" algn="tl">
                        <a:srgbClr val="000000"/>
                      </a:outerShdw>
                    </a:effectLst>
                  </a:rPr>
                  <a:t>Fly short routes</a:t>
                </a:r>
              </a:p>
            </p:txBody>
          </p:sp>
          <p:sp>
            <p:nvSpPr>
              <p:cNvPr id="260107" name="Rectangle 11"/>
              <p:cNvSpPr>
                <a:spLocks noChangeArrowheads="1"/>
              </p:cNvSpPr>
              <p:nvPr/>
            </p:nvSpPr>
            <p:spPr bwMode="auto">
              <a:xfrm>
                <a:off x="192" y="3275"/>
                <a:ext cx="264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lIns="90488" tIns="44450" rIns="90488" bIns="44450">
                <a:spAutoFit/>
              </a:bodyPr>
              <a:lstStyle/>
              <a:p>
                <a:r>
                  <a:rPr kumimoji="0" lang="en-US" sz="2800">
                    <a:effectLst>
                      <a:outerShdw blurRad="38100" dist="38100" dir="2700000" algn="tl">
                        <a:srgbClr val="000000"/>
                      </a:outerShdw>
                    </a:effectLst>
                  </a:rPr>
                  <a:t>15 minute turnaround time</a:t>
                </a:r>
              </a:p>
            </p:txBody>
          </p:sp>
          <p:sp>
            <p:nvSpPr>
              <p:cNvPr id="260108" name="Rectangle 12"/>
              <p:cNvSpPr>
                <a:spLocks noChangeArrowheads="1"/>
              </p:cNvSpPr>
              <p:nvPr/>
            </p:nvSpPr>
            <p:spPr bwMode="auto">
              <a:xfrm>
                <a:off x="192" y="2940"/>
                <a:ext cx="96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wrap="none" lIns="90488" tIns="44450" rIns="90488" bIns="44450">
                <a:spAutoFit/>
              </a:bodyPr>
              <a:lstStyle/>
              <a:p>
                <a:r>
                  <a:rPr kumimoji="0" lang="en-US" sz="2800">
                    <a:effectLst>
                      <a:outerShdw blurRad="38100" dist="38100" dir="2700000" algn="tl">
                        <a:srgbClr val="000000"/>
                      </a:outerShdw>
                    </a:effectLst>
                  </a:rPr>
                  <a:t>No meals</a:t>
                </a:r>
              </a:p>
            </p:txBody>
          </p:sp>
          <p:sp>
            <p:nvSpPr>
              <p:cNvPr id="260109" name="Rectangle 13"/>
              <p:cNvSpPr>
                <a:spLocks noChangeArrowheads="1"/>
              </p:cNvSpPr>
              <p:nvPr/>
            </p:nvSpPr>
            <p:spPr bwMode="auto">
              <a:xfrm>
                <a:off x="192" y="3611"/>
                <a:ext cx="264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lIns="90488" tIns="44450" rIns="90488" bIns="44450">
                <a:spAutoFit/>
              </a:bodyPr>
              <a:lstStyle/>
              <a:p>
                <a:r>
                  <a:rPr kumimoji="0" lang="en-US" sz="2800">
                    <a:effectLst>
                      <a:outerShdw blurRad="38100" dist="38100" dir="2700000" algn="tl">
                        <a:srgbClr val="000000"/>
                      </a:outerShdw>
                    </a:effectLst>
                  </a:rPr>
                  <a:t>No reserved seats</a:t>
                </a:r>
              </a:p>
            </p:txBody>
          </p:sp>
          <p:sp>
            <p:nvSpPr>
              <p:cNvPr id="260110" name="Rectangle 14"/>
              <p:cNvSpPr>
                <a:spLocks noChangeArrowheads="1"/>
              </p:cNvSpPr>
              <p:nvPr/>
            </p:nvSpPr>
            <p:spPr bwMode="auto">
              <a:xfrm>
                <a:off x="192" y="3947"/>
                <a:ext cx="264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lIns="90488" tIns="44450" rIns="90488" bIns="44450">
                <a:spAutoFit/>
              </a:bodyPr>
              <a:lstStyle/>
              <a:p>
                <a:r>
                  <a:rPr kumimoji="0" lang="en-US" sz="2800">
                    <a:effectLst>
                      <a:outerShdw blurRad="38100" dist="38100" dir="2700000" algn="tl">
                        <a:srgbClr val="000000"/>
                      </a:outerShdw>
                    </a:effectLst>
                  </a:rPr>
                  <a:t>No travel agent reservations</a:t>
                </a:r>
              </a:p>
            </p:txBody>
          </p:sp>
        </p:grpSp>
        <p:sp>
          <p:nvSpPr>
            <p:cNvPr id="260111" name="Rectangle 15"/>
            <p:cNvSpPr>
              <a:spLocks noChangeArrowheads="1"/>
            </p:cNvSpPr>
            <p:nvPr/>
          </p:nvSpPr>
          <p:spPr bwMode="auto">
            <a:xfrm>
              <a:off x="920" y="1122"/>
              <a:ext cx="1029"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14FFB"/>
                    </a:outerShdw>
                  </a:effectLst>
                </a14:hiddenEffects>
              </a:ext>
            </a:extLst>
          </p:spPr>
          <p:txBody>
            <a:bodyPr wrap="none" lIns="90488" tIns="44450" rIns="90488" bIns="44450">
              <a:spAutoFit/>
            </a:bodyPr>
            <a:lstStyle/>
            <a:p>
              <a:r>
                <a:rPr kumimoji="0" lang="en-US" sz="2800" b="1" u="sng">
                  <a:effectLst>
                    <a:outerShdw blurRad="38100" dist="38100" dir="2700000" algn="tl">
                      <a:srgbClr val="000000"/>
                    </a:outerShdw>
                  </a:effectLst>
                </a:rPr>
                <a:t>Low Cost</a:t>
              </a:r>
            </a:p>
          </p:txBody>
        </p:sp>
      </p:grpSp>
      <p:grpSp>
        <p:nvGrpSpPr>
          <p:cNvPr id="260112" name="Group 16"/>
          <p:cNvGrpSpPr>
            <a:grpSpLocks/>
          </p:cNvGrpSpPr>
          <p:nvPr/>
        </p:nvGrpSpPr>
        <p:grpSpPr bwMode="auto">
          <a:xfrm>
            <a:off x="5105400" y="1704975"/>
            <a:ext cx="3960813" cy="5027613"/>
            <a:chOff x="3216" y="1074"/>
            <a:chExt cx="2495" cy="3167"/>
          </a:xfrm>
        </p:grpSpPr>
        <p:sp>
          <p:nvSpPr>
            <p:cNvPr id="260113" name="Rectangle 17"/>
            <p:cNvSpPr>
              <a:spLocks noChangeArrowheads="1"/>
            </p:cNvSpPr>
            <p:nvPr/>
          </p:nvSpPr>
          <p:spPr bwMode="auto">
            <a:xfrm>
              <a:off x="3251" y="1554"/>
              <a:ext cx="2400" cy="2687"/>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en-US"/>
            </a:p>
          </p:txBody>
        </p:sp>
        <p:sp>
          <p:nvSpPr>
            <p:cNvPr id="260114" name="AutoShape 18"/>
            <p:cNvSpPr>
              <a:spLocks noChangeArrowheads="1"/>
            </p:cNvSpPr>
            <p:nvPr/>
          </p:nvSpPr>
          <p:spPr bwMode="auto">
            <a:xfrm>
              <a:off x="3216" y="1074"/>
              <a:ext cx="2495" cy="480"/>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15" name="Group 19"/>
            <p:cNvGrpSpPr>
              <a:grpSpLocks/>
            </p:cNvGrpSpPr>
            <p:nvPr/>
          </p:nvGrpSpPr>
          <p:grpSpPr bwMode="auto">
            <a:xfrm>
              <a:off x="3347" y="1646"/>
              <a:ext cx="2304" cy="2242"/>
              <a:chOff x="3360" y="1742"/>
              <a:chExt cx="2304" cy="2242"/>
            </a:xfrm>
          </p:grpSpPr>
          <p:sp>
            <p:nvSpPr>
              <p:cNvPr id="260116" name="Rectangle 20"/>
              <p:cNvSpPr>
                <a:spLocks noChangeArrowheads="1"/>
              </p:cNvSpPr>
              <p:nvPr/>
            </p:nvSpPr>
            <p:spPr bwMode="auto">
              <a:xfrm>
                <a:off x="3360" y="1742"/>
                <a:ext cx="2136" cy="59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r>
                  <a:rPr kumimoji="0" lang="en-US" sz="2800"/>
                  <a:t>Focus on customer satisfaction</a:t>
                </a:r>
              </a:p>
            </p:txBody>
          </p:sp>
          <p:sp>
            <p:nvSpPr>
              <p:cNvPr id="260117" name="Rectangle 21"/>
              <p:cNvSpPr>
                <a:spLocks noChangeArrowheads="1"/>
              </p:cNvSpPr>
              <p:nvPr/>
            </p:nvSpPr>
            <p:spPr bwMode="auto">
              <a:xfrm>
                <a:off x="3360" y="3121"/>
                <a:ext cx="2304" cy="8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r>
                  <a:rPr kumimoji="0" lang="en-US" sz="2800"/>
                  <a:t>New flight services for business travelers</a:t>
                </a:r>
              </a:p>
              <a:p>
                <a:r>
                  <a:rPr kumimoji="0" lang="en-US" sz="2800"/>
                  <a:t>(phones and faxes)</a:t>
                </a:r>
              </a:p>
            </p:txBody>
          </p:sp>
          <p:sp>
            <p:nvSpPr>
              <p:cNvPr id="260118" name="Rectangle 22"/>
              <p:cNvSpPr>
                <a:spLocks noChangeArrowheads="1"/>
              </p:cNvSpPr>
              <p:nvPr/>
            </p:nvSpPr>
            <p:spPr bwMode="auto">
              <a:xfrm>
                <a:off x="3360" y="2413"/>
                <a:ext cx="2256" cy="59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r>
                  <a:rPr kumimoji="0" lang="en-US" sz="2800"/>
                  <a:t>High level of employee dedication</a:t>
                </a:r>
              </a:p>
            </p:txBody>
          </p:sp>
        </p:grpSp>
        <p:sp>
          <p:nvSpPr>
            <p:cNvPr id="260119" name="Rectangle 23"/>
            <p:cNvSpPr>
              <a:spLocks noChangeArrowheads="1"/>
            </p:cNvSpPr>
            <p:nvPr/>
          </p:nvSpPr>
          <p:spPr bwMode="auto">
            <a:xfrm>
              <a:off x="3686" y="1122"/>
              <a:ext cx="1677" cy="3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Lst>
          </p:spPr>
          <p:txBody>
            <a:bodyPr lIns="90488" tIns="44450" rIns="90488" bIns="44450">
              <a:spAutoFit/>
            </a:bodyPr>
            <a:lstStyle/>
            <a:p>
              <a:r>
                <a:rPr kumimoji="0" lang="en-US" sz="2800" b="1" u="sng"/>
                <a:t>Differentiation</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85800" y="609600"/>
            <a:ext cx="7962900" cy="1143000"/>
          </a:xfrm>
        </p:spPr>
        <p:txBody>
          <a:bodyPr/>
          <a:lstStyle/>
          <a:p>
            <a:r>
              <a:rPr lang="en-US"/>
              <a:t>Major Risks of Integrated Strategy</a:t>
            </a:r>
          </a:p>
        </p:txBody>
      </p:sp>
      <p:sp>
        <p:nvSpPr>
          <p:cNvPr id="189443" name="Rectangle 3"/>
          <p:cNvSpPr>
            <a:spLocks noGrp="1" noChangeArrowheads="1"/>
          </p:cNvSpPr>
          <p:nvPr>
            <p:ph idx="1"/>
          </p:nvPr>
        </p:nvSpPr>
        <p:spPr>
          <a:xfrm>
            <a:off x="393032" y="1660358"/>
            <a:ext cx="8229600" cy="4525963"/>
          </a:xfrm>
        </p:spPr>
        <p:txBody>
          <a:bodyPr>
            <a:normAutofit/>
          </a:bodyPr>
          <a:lstStyle/>
          <a:p>
            <a:r>
              <a:rPr lang="en-US" sz="2800" dirty="0">
                <a:effectLst>
                  <a:outerShdw blurRad="38100" dist="38100" dir="2700000" algn="tl">
                    <a:srgbClr val="000000"/>
                  </a:outerShdw>
                </a:effectLst>
              </a:rPr>
              <a:t>An integrated cost/differentiation business level strategy often </a:t>
            </a:r>
            <a:r>
              <a:rPr lang="en-US" sz="2800" b="1" dirty="0">
                <a:effectLst>
                  <a:outerShdw blurRad="38100" dist="38100" dir="2700000" algn="tl">
                    <a:srgbClr val="000000"/>
                  </a:outerShdw>
                </a:effectLst>
              </a:rPr>
              <a:t>involves </a:t>
            </a:r>
            <a:r>
              <a:rPr lang="en-US" sz="2800" b="1" dirty="0">
                <a:solidFill>
                  <a:schemeClr val="tx2"/>
                </a:solidFill>
                <a:effectLst>
                  <a:outerShdw blurRad="38100" dist="38100" dir="2700000" algn="tl">
                    <a:srgbClr val="000000"/>
                  </a:outerShdw>
                </a:effectLst>
              </a:rPr>
              <a:t>compromises</a:t>
            </a:r>
            <a:r>
              <a:rPr lang="en-US" sz="2800" b="1" dirty="0">
                <a:effectLst>
                  <a:outerShdw blurRad="38100" dist="38100" dir="2700000" algn="tl">
                    <a:srgbClr val="000000"/>
                  </a:outerShdw>
                </a:effectLst>
              </a:rPr>
              <a:t> </a:t>
            </a:r>
            <a:r>
              <a:rPr lang="en-US" sz="2800" dirty="0">
                <a:effectLst>
                  <a:outerShdw blurRad="38100" dist="38100" dir="2700000" algn="tl">
                    <a:srgbClr val="000000"/>
                  </a:outerShdw>
                </a:effectLst>
              </a:rPr>
              <a:t>(</a:t>
            </a:r>
            <a:r>
              <a:rPr lang="en-US" sz="2800" dirty="0">
                <a:solidFill>
                  <a:srgbClr val="00B050"/>
                </a:solidFill>
                <a:effectLst>
                  <a:outerShdw blurRad="38100" dist="38100" dir="2700000" algn="tl">
                    <a:srgbClr val="000000"/>
                  </a:outerShdw>
                </a:effectLst>
              </a:rPr>
              <a:t>neither</a:t>
            </a:r>
            <a:r>
              <a:rPr lang="en-US" sz="2800" dirty="0">
                <a:effectLst>
                  <a:outerShdw blurRad="38100" dist="38100" dir="2700000" algn="tl">
                    <a:srgbClr val="000000"/>
                  </a:outerShdw>
                </a:effectLst>
              </a:rPr>
              <a:t> the lowest cost nor the most differentiated firm</a:t>
            </a:r>
            <a:r>
              <a:rPr lang="en-US" sz="2800" dirty="0" smtClean="0">
                <a:effectLst>
                  <a:outerShdw blurRad="38100" dist="38100" dir="2700000" algn="tl">
                    <a:srgbClr val="000000"/>
                  </a:outerShdw>
                </a:effectLst>
              </a:rPr>
              <a:t>)</a:t>
            </a:r>
          </a:p>
          <a:p>
            <a:endParaRPr lang="en-US" sz="2800" dirty="0">
              <a:effectLst>
                <a:outerShdw blurRad="38100" dist="38100" dir="2700000" algn="tl">
                  <a:srgbClr val="000000"/>
                </a:outerShdw>
              </a:effectLst>
            </a:endParaRPr>
          </a:p>
          <a:p>
            <a:r>
              <a:rPr lang="en-US" sz="2800" b="1" dirty="0">
                <a:effectLst>
                  <a:outerShdw blurRad="38100" dist="38100" dir="2700000" algn="tl">
                    <a:srgbClr val="000000"/>
                  </a:outerShdw>
                </a:effectLst>
              </a:rPr>
              <a:t>The firm may </a:t>
            </a:r>
            <a:r>
              <a:rPr lang="en-US" sz="2800" b="1" dirty="0" smtClean="0">
                <a:effectLst>
                  <a:outerShdw blurRad="38100" dist="38100" dir="2700000" algn="tl">
                    <a:srgbClr val="000000"/>
                  </a:outerShdw>
                </a:effectLst>
              </a:rPr>
              <a:t>lack </a:t>
            </a:r>
            <a:r>
              <a:rPr lang="en-US" sz="2800" b="1" dirty="0">
                <a:effectLst>
                  <a:outerShdw blurRad="38100" dist="38100" dir="2700000" algn="tl">
                    <a:srgbClr val="000000"/>
                  </a:outerShdw>
                </a:effectLst>
              </a:rPr>
              <a:t>strong commitment and </a:t>
            </a:r>
            <a:r>
              <a:rPr lang="en-US" sz="2800" b="1" dirty="0" smtClean="0">
                <a:effectLst>
                  <a:outerShdw blurRad="38100" dist="38100" dir="2700000" algn="tl">
                    <a:srgbClr val="000000"/>
                  </a:outerShdw>
                </a:effectLst>
              </a:rPr>
              <a:t>expertise</a:t>
            </a:r>
            <a:endParaRPr lang="en-US" sz="2800" b="1"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sz="4000" dirty="0"/>
              <a:t>Six Principles of Strategic Positioning</a:t>
            </a:r>
          </a:p>
        </p:txBody>
      </p:sp>
      <p:sp>
        <p:nvSpPr>
          <p:cNvPr id="285699" name="Rectangle 3"/>
          <p:cNvSpPr>
            <a:spLocks noGrp="1" noChangeArrowheads="1"/>
          </p:cNvSpPr>
          <p:nvPr>
            <p:ph idx="1"/>
          </p:nvPr>
        </p:nvSpPr>
        <p:spPr>
          <a:xfrm>
            <a:off x="685800" y="1580445"/>
            <a:ext cx="8137525" cy="4718756"/>
          </a:xfrm>
        </p:spPr>
        <p:txBody>
          <a:bodyPr>
            <a:normAutofit fontScale="92500" lnSpcReduction="20000"/>
          </a:bodyPr>
          <a:lstStyle/>
          <a:p>
            <a:pPr marL="609600" indent="-609600">
              <a:lnSpc>
                <a:spcPct val="80000"/>
              </a:lnSpc>
              <a:buFont typeface="Wingdings" pitchFamily="2" charset="2"/>
              <a:buAutoNum type="arabicPeriod"/>
            </a:pPr>
            <a:r>
              <a:rPr lang="en-US" sz="2800" dirty="0">
                <a:latin typeface="Calibri" panose="020F0502020204030204" pitchFamily="34" charset="0"/>
              </a:rPr>
              <a:t>Right Goals – long run </a:t>
            </a:r>
            <a:r>
              <a:rPr lang="en-US" sz="2800" dirty="0" smtClean="0">
                <a:latin typeface="Calibri" panose="020F0502020204030204" pitchFamily="34" charset="0"/>
              </a:rPr>
              <a:t>profit</a:t>
            </a:r>
          </a:p>
          <a:p>
            <a:pPr marL="609600" indent="-609600">
              <a:lnSpc>
                <a:spcPct val="80000"/>
              </a:lnSpc>
              <a:buFont typeface="Wingdings" pitchFamily="2" charset="2"/>
              <a:buAutoNum type="arabicPeriod"/>
            </a:pPr>
            <a:endParaRPr lang="en-US" sz="2800" dirty="0">
              <a:latin typeface="Calibri" panose="020F0502020204030204" pitchFamily="34" charset="0"/>
            </a:endParaRPr>
          </a:p>
          <a:p>
            <a:pPr marL="609600" indent="-609600">
              <a:lnSpc>
                <a:spcPct val="80000"/>
              </a:lnSpc>
              <a:buFont typeface="Wingdings" pitchFamily="2" charset="2"/>
              <a:buAutoNum type="arabicPeriod"/>
            </a:pPr>
            <a:r>
              <a:rPr lang="en-US" sz="2800" dirty="0">
                <a:latin typeface="Calibri" panose="020F0502020204030204" pitchFamily="34" charset="0"/>
              </a:rPr>
              <a:t>Clear Value Proposition – unique value for each </a:t>
            </a:r>
            <a:r>
              <a:rPr lang="en-US" sz="2800" dirty="0" smtClean="0">
                <a:latin typeface="Calibri" panose="020F0502020204030204" pitchFamily="34" charset="0"/>
              </a:rPr>
              <a:t>customer</a:t>
            </a:r>
          </a:p>
          <a:p>
            <a:pPr marL="609600" indent="-609600">
              <a:lnSpc>
                <a:spcPct val="80000"/>
              </a:lnSpc>
              <a:buFont typeface="Wingdings" pitchFamily="2" charset="2"/>
              <a:buAutoNum type="arabicPeriod"/>
            </a:pPr>
            <a:endParaRPr lang="en-US" sz="2800" dirty="0">
              <a:latin typeface="Calibri" panose="020F0502020204030204" pitchFamily="34" charset="0"/>
            </a:endParaRPr>
          </a:p>
          <a:p>
            <a:pPr marL="609600" indent="-609600">
              <a:lnSpc>
                <a:spcPct val="80000"/>
              </a:lnSpc>
              <a:buFont typeface="Wingdings" pitchFamily="2" charset="2"/>
              <a:buAutoNum type="arabicPeriod"/>
            </a:pPr>
            <a:r>
              <a:rPr lang="en-US" sz="2800" dirty="0">
                <a:latin typeface="Calibri" panose="020F0502020204030204" pitchFamily="34" charset="0"/>
              </a:rPr>
              <a:t>Distinctive value chain – different activities or same activities </a:t>
            </a:r>
            <a:r>
              <a:rPr lang="en-US" sz="2800" dirty="0" smtClean="0">
                <a:latin typeface="Calibri" panose="020F0502020204030204" pitchFamily="34" charset="0"/>
              </a:rPr>
              <a:t>differently</a:t>
            </a:r>
          </a:p>
          <a:p>
            <a:pPr marL="609600" indent="-609600">
              <a:lnSpc>
                <a:spcPct val="80000"/>
              </a:lnSpc>
              <a:buFont typeface="Wingdings" pitchFamily="2" charset="2"/>
              <a:buAutoNum type="arabicPeriod"/>
            </a:pPr>
            <a:endParaRPr lang="en-US" sz="2800" dirty="0">
              <a:latin typeface="Calibri" panose="020F0502020204030204" pitchFamily="34" charset="0"/>
            </a:endParaRPr>
          </a:p>
          <a:p>
            <a:pPr marL="609600" indent="-609600">
              <a:lnSpc>
                <a:spcPct val="80000"/>
              </a:lnSpc>
              <a:buFont typeface="Wingdings" pitchFamily="2" charset="2"/>
              <a:buAutoNum type="arabicPeriod"/>
            </a:pPr>
            <a:r>
              <a:rPr lang="en-US" sz="2800" dirty="0">
                <a:latin typeface="Calibri" panose="020F0502020204030204" pitchFamily="34" charset="0"/>
              </a:rPr>
              <a:t>Trade offs – can’t be all things to all </a:t>
            </a:r>
            <a:r>
              <a:rPr lang="en-US" sz="2800" dirty="0" smtClean="0">
                <a:latin typeface="Calibri" panose="020F0502020204030204" pitchFamily="34" charset="0"/>
              </a:rPr>
              <a:t>people</a:t>
            </a:r>
          </a:p>
          <a:p>
            <a:pPr marL="609600" indent="-609600">
              <a:lnSpc>
                <a:spcPct val="80000"/>
              </a:lnSpc>
              <a:buFont typeface="Wingdings" pitchFamily="2" charset="2"/>
              <a:buAutoNum type="arabicPeriod"/>
            </a:pPr>
            <a:endParaRPr lang="en-US" sz="2800" dirty="0">
              <a:latin typeface="Calibri" panose="020F0502020204030204" pitchFamily="34" charset="0"/>
            </a:endParaRPr>
          </a:p>
          <a:p>
            <a:pPr marL="609600" indent="-609600">
              <a:lnSpc>
                <a:spcPct val="80000"/>
              </a:lnSpc>
              <a:buFont typeface="Wingdings" pitchFamily="2" charset="2"/>
              <a:buAutoNum type="arabicPeriod"/>
            </a:pPr>
            <a:r>
              <a:rPr lang="en-US" sz="2800" dirty="0">
                <a:latin typeface="Calibri" panose="020F0502020204030204" pitchFamily="34" charset="0"/>
              </a:rPr>
              <a:t>Activity chain alignment – mutually consistent and reinforcing </a:t>
            </a:r>
            <a:r>
              <a:rPr lang="en-US" sz="2800" dirty="0" smtClean="0">
                <a:latin typeface="Calibri" panose="020F0502020204030204" pitchFamily="34" charset="0"/>
              </a:rPr>
              <a:t>activities</a:t>
            </a:r>
          </a:p>
          <a:p>
            <a:pPr marL="609600" indent="-609600">
              <a:lnSpc>
                <a:spcPct val="80000"/>
              </a:lnSpc>
              <a:buFont typeface="Wingdings" pitchFamily="2" charset="2"/>
              <a:buAutoNum type="arabicPeriod"/>
            </a:pPr>
            <a:endParaRPr lang="en-US" sz="2800" dirty="0">
              <a:latin typeface="Calibri" panose="020F0502020204030204" pitchFamily="34" charset="0"/>
            </a:endParaRPr>
          </a:p>
          <a:p>
            <a:pPr marL="609600" indent="-609600">
              <a:lnSpc>
                <a:spcPct val="80000"/>
              </a:lnSpc>
              <a:buFont typeface="Wingdings" pitchFamily="2" charset="2"/>
              <a:buAutoNum type="arabicPeriod"/>
            </a:pPr>
            <a:r>
              <a:rPr lang="en-US" sz="2800" dirty="0">
                <a:latin typeface="Calibri" panose="020F0502020204030204" pitchFamily="34" charset="0"/>
              </a:rPr>
              <a:t>Continuity of direction – keep to the discipline of your overall strategy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Quality Management</a:t>
            </a:r>
            <a:endParaRPr lang="en-US" dirty="0"/>
          </a:p>
        </p:txBody>
      </p:sp>
      <p:sp>
        <p:nvSpPr>
          <p:cNvPr id="3" name="Content Placeholder 2"/>
          <p:cNvSpPr>
            <a:spLocks noGrp="1"/>
          </p:cNvSpPr>
          <p:nvPr>
            <p:ph idx="1"/>
          </p:nvPr>
        </p:nvSpPr>
        <p:spPr>
          <a:xfrm>
            <a:off x="381000" y="1412875"/>
            <a:ext cx="8382000" cy="387798"/>
          </a:xfrm>
          <a:solidFill>
            <a:schemeClr val="accent1">
              <a:lumMod val="20000"/>
              <a:lumOff val="80000"/>
            </a:schemeClr>
          </a:solidFill>
        </p:spPr>
        <p:txBody>
          <a:bodyPr/>
          <a:lstStyle/>
          <a:p>
            <a:r>
              <a:rPr lang="en-US" sz="2800" dirty="0">
                <a:solidFill>
                  <a:schemeClr val="accent2">
                    <a:lumMod val="60000"/>
                    <a:lumOff val="40000"/>
                  </a:schemeClr>
                </a:solidFill>
                <a:hlinkClick r:id="rId3"/>
              </a:rPr>
              <a:t>http://www.youtube.com/watch?v=TiuaFwzJ4FU</a:t>
            </a:r>
            <a:endParaRPr lang="en-US" sz="2800" dirty="0">
              <a:solidFill>
                <a:schemeClr val="accent2">
                  <a:lumMod val="60000"/>
                  <a:lumOff val="40000"/>
                </a:schemeClr>
              </a:solidFill>
            </a:endParaRPr>
          </a:p>
        </p:txBody>
      </p:sp>
    </p:spTree>
    <p:extLst>
      <p:ext uri="{BB962C8B-B14F-4D97-AF65-F5344CB8AC3E}">
        <p14:creationId xmlns:p14="http://schemas.microsoft.com/office/powerpoint/2010/main" val="3448320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0813" name="Rectangle 45"/>
          <p:cNvSpPr>
            <a:spLocks noChangeArrowheads="1"/>
          </p:cNvSpPr>
          <p:nvPr/>
        </p:nvSpPr>
        <p:spPr bwMode="auto">
          <a:xfrm>
            <a:off x="7202488" y="58102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60814" name="Rectangle 46"/>
          <p:cNvSpPr>
            <a:spLocks noChangeArrowheads="1"/>
          </p:cNvSpPr>
          <p:nvPr/>
        </p:nvSpPr>
        <p:spPr bwMode="auto">
          <a:xfrm>
            <a:off x="7354888" y="5962650"/>
            <a:ext cx="520700" cy="379413"/>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60773" name="Rectangle 5"/>
          <p:cNvSpPr>
            <a:spLocks noChangeArrowheads="1"/>
          </p:cNvSpPr>
          <p:nvPr/>
        </p:nvSpPr>
        <p:spPr bwMode="auto">
          <a:xfrm>
            <a:off x="0" y="0"/>
            <a:ext cx="9144000" cy="68580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p>
        </p:txBody>
      </p:sp>
      <p:sp>
        <p:nvSpPr>
          <p:cNvPr id="160774" name="Rectangle 6"/>
          <p:cNvSpPr>
            <a:spLocks noChangeArrowheads="1"/>
          </p:cNvSpPr>
          <p:nvPr/>
        </p:nvSpPr>
        <p:spPr bwMode="auto">
          <a:xfrm>
            <a:off x="762000" y="176213"/>
            <a:ext cx="8380413" cy="762000"/>
          </a:xfrm>
          <a:prstGeom prst="rect">
            <a:avLst/>
          </a:prstGeom>
          <a:gradFill rotWithShape="0">
            <a:gsLst>
              <a:gs pos="0">
                <a:schemeClr val="bg1"/>
              </a:gs>
              <a:gs pos="100000">
                <a:schemeClr val="bg1">
                  <a:gamma/>
                  <a:shade val="1529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0770" name="Rectangle 2"/>
          <p:cNvSpPr>
            <a:spLocks noGrp="1" noChangeArrowheads="1"/>
          </p:cNvSpPr>
          <p:nvPr>
            <p:ph type="title"/>
          </p:nvPr>
        </p:nvSpPr>
        <p:spPr>
          <a:xfrm>
            <a:off x="685800" y="-61913"/>
            <a:ext cx="7772400" cy="1143001"/>
          </a:xfrm>
        </p:spPr>
        <p:txBody>
          <a:bodyPr/>
          <a:lstStyle/>
          <a:p>
            <a:r>
              <a:rPr lang="en-US" dirty="0"/>
              <a:t>Five Generic Strategies</a:t>
            </a:r>
          </a:p>
        </p:txBody>
      </p:sp>
      <p:sp>
        <p:nvSpPr>
          <p:cNvPr id="160771" name="Text Box 3"/>
          <p:cNvSpPr txBox="1">
            <a:spLocks noChangeArrowheads="1"/>
          </p:cNvSpPr>
          <p:nvPr/>
        </p:nvSpPr>
        <p:spPr bwMode="auto">
          <a:xfrm>
            <a:off x="3781425" y="1041400"/>
            <a:ext cx="4143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sz="2800" b="1" dirty="0">
                <a:effectLst>
                  <a:outerShdw blurRad="38100" dist="38100" dir="2700000" algn="tl">
                    <a:srgbClr val="000000"/>
                  </a:outerShdw>
                </a:effectLst>
                <a:latin typeface="Arial" pitchFamily="34" charset="0"/>
              </a:rPr>
              <a:t>Competitive Advantage</a:t>
            </a:r>
          </a:p>
        </p:txBody>
      </p:sp>
      <p:sp>
        <p:nvSpPr>
          <p:cNvPr id="160772" name="Text Box 4"/>
          <p:cNvSpPr txBox="1">
            <a:spLocks noChangeArrowheads="1"/>
          </p:cNvSpPr>
          <p:nvPr/>
        </p:nvSpPr>
        <p:spPr bwMode="auto">
          <a:xfrm rot="-5400000">
            <a:off x="636588" y="4021138"/>
            <a:ext cx="3389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sz="2800" b="1">
                <a:effectLst>
                  <a:outerShdw blurRad="38100" dist="38100" dir="2700000" algn="tl">
                    <a:srgbClr val="000000"/>
                  </a:outerShdw>
                </a:effectLst>
                <a:latin typeface="Arial" pitchFamily="34" charset="0"/>
              </a:rPr>
              <a:t>Competitive Scope</a:t>
            </a:r>
          </a:p>
        </p:txBody>
      </p:sp>
      <p:sp>
        <p:nvSpPr>
          <p:cNvPr id="160777" name="Text Box 9"/>
          <p:cNvSpPr txBox="1">
            <a:spLocks noChangeArrowheads="1"/>
          </p:cNvSpPr>
          <p:nvPr/>
        </p:nvSpPr>
        <p:spPr bwMode="auto">
          <a:xfrm>
            <a:off x="4268788" y="1582738"/>
            <a:ext cx="86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tx2"/>
                </a:solidFill>
                <a:effectLst>
                  <a:outerShdw blurRad="38100" dist="38100" dir="2700000" algn="tl">
                    <a:srgbClr val="000000"/>
                  </a:outerShdw>
                </a:effectLst>
                <a:latin typeface="Arial" pitchFamily="34" charset="0"/>
              </a:rPr>
              <a:t>Cost</a:t>
            </a:r>
          </a:p>
        </p:txBody>
      </p:sp>
      <p:sp>
        <p:nvSpPr>
          <p:cNvPr id="160778" name="Text Box 10"/>
          <p:cNvSpPr txBox="1">
            <a:spLocks noChangeArrowheads="1"/>
          </p:cNvSpPr>
          <p:nvPr/>
        </p:nvSpPr>
        <p:spPr bwMode="auto">
          <a:xfrm>
            <a:off x="6048375" y="1582738"/>
            <a:ext cx="191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en-US" b="1">
                <a:solidFill>
                  <a:schemeClr val="tx2"/>
                </a:solidFill>
                <a:effectLst>
                  <a:outerShdw blurRad="38100" dist="38100" dir="2700000" algn="tl">
                    <a:srgbClr val="000000"/>
                  </a:outerShdw>
                </a:effectLst>
                <a:latin typeface="Arial" pitchFamily="34" charset="0"/>
              </a:rPr>
              <a:t>Uniqueness</a:t>
            </a:r>
          </a:p>
        </p:txBody>
      </p:sp>
      <p:sp>
        <p:nvSpPr>
          <p:cNvPr id="160779" name="Text Box 11"/>
          <p:cNvSpPr txBox="1">
            <a:spLocks noChangeArrowheads="1"/>
          </p:cNvSpPr>
          <p:nvPr/>
        </p:nvSpPr>
        <p:spPr bwMode="auto">
          <a:xfrm rot="-5400000">
            <a:off x="2507457" y="2729706"/>
            <a:ext cx="1262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b="1" dirty="0">
                <a:solidFill>
                  <a:schemeClr val="tx2"/>
                </a:solidFill>
                <a:effectLst>
                  <a:outerShdw blurRad="38100" dist="38100" dir="2700000" algn="tl">
                    <a:srgbClr val="000000"/>
                  </a:outerShdw>
                </a:effectLst>
                <a:latin typeface="Arial" pitchFamily="34" charset="0"/>
              </a:rPr>
              <a:t>Broad target</a:t>
            </a:r>
          </a:p>
        </p:txBody>
      </p:sp>
      <p:sp>
        <p:nvSpPr>
          <p:cNvPr id="160780" name="Text Box 12"/>
          <p:cNvSpPr txBox="1">
            <a:spLocks noChangeArrowheads="1"/>
          </p:cNvSpPr>
          <p:nvPr/>
        </p:nvSpPr>
        <p:spPr bwMode="auto">
          <a:xfrm rot="-5400000">
            <a:off x="2470150" y="5010150"/>
            <a:ext cx="1336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b="1">
                <a:solidFill>
                  <a:schemeClr val="tx2"/>
                </a:solidFill>
                <a:effectLst>
                  <a:outerShdw blurRad="38100" dist="38100" dir="2700000" algn="tl">
                    <a:srgbClr val="000000"/>
                  </a:outerShdw>
                </a:effectLst>
                <a:latin typeface="Arial" pitchFamily="34" charset="0"/>
              </a:rPr>
              <a:t>Narrow target</a:t>
            </a:r>
          </a:p>
        </p:txBody>
      </p:sp>
      <p:grpSp>
        <p:nvGrpSpPr>
          <p:cNvPr id="160798" name="Group 30"/>
          <p:cNvGrpSpPr>
            <a:grpSpLocks/>
          </p:cNvGrpSpPr>
          <p:nvPr/>
        </p:nvGrpSpPr>
        <p:grpSpPr bwMode="auto">
          <a:xfrm>
            <a:off x="3578225" y="2017713"/>
            <a:ext cx="2244725" cy="2244725"/>
            <a:chOff x="2117" y="1271"/>
            <a:chExt cx="1414" cy="1414"/>
          </a:xfrm>
        </p:grpSpPr>
        <p:sp>
          <p:nvSpPr>
            <p:cNvPr id="160785" name="Rectangle 17"/>
            <p:cNvSpPr>
              <a:spLocks noChangeArrowheads="1"/>
            </p:cNvSpPr>
            <p:nvPr/>
          </p:nvSpPr>
          <p:spPr bwMode="auto">
            <a:xfrm>
              <a:off x="2117" y="1271"/>
              <a:ext cx="1414" cy="1414"/>
            </a:xfrm>
            <a:prstGeom prst="rect">
              <a:avLst/>
            </a:prstGeom>
            <a:gradFill rotWithShape="0">
              <a:gsLst>
                <a:gs pos="0">
                  <a:schemeClr val="accent1"/>
                </a:gs>
                <a:gs pos="100000">
                  <a:schemeClr val="accent1">
                    <a:gamma/>
                    <a:shade val="2627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781" name="Rectangle 13"/>
            <p:cNvSpPr>
              <a:spLocks noChangeArrowheads="1"/>
            </p:cNvSpPr>
            <p:nvPr/>
          </p:nvSpPr>
          <p:spPr bwMode="auto">
            <a:xfrm>
              <a:off x="2164" y="1318"/>
              <a:ext cx="1320" cy="1320"/>
            </a:xfrm>
            <a:prstGeom prst="rect">
              <a:avLst/>
            </a:prstGeom>
            <a:gradFill rotWithShape="0">
              <a:gsLst>
                <a:gs pos="0">
                  <a:schemeClr val="accent1">
                    <a:gamma/>
                    <a:shade val="26275"/>
                    <a:invGamma/>
                  </a:schemeClr>
                </a:gs>
                <a:gs pos="100000">
                  <a:schemeClr val="accent1"/>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0795" name="Group 27"/>
          <p:cNvGrpSpPr>
            <a:grpSpLocks/>
          </p:cNvGrpSpPr>
          <p:nvPr/>
        </p:nvGrpSpPr>
        <p:grpSpPr bwMode="auto">
          <a:xfrm>
            <a:off x="5872163" y="4298950"/>
            <a:ext cx="2244725" cy="2244725"/>
            <a:chOff x="3910" y="2627"/>
            <a:chExt cx="1414" cy="1414"/>
          </a:xfrm>
        </p:grpSpPr>
        <p:sp>
          <p:nvSpPr>
            <p:cNvPr id="160789" name="Rectangle 21"/>
            <p:cNvSpPr>
              <a:spLocks noChangeArrowheads="1"/>
            </p:cNvSpPr>
            <p:nvPr/>
          </p:nvSpPr>
          <p:spPr bwMode="auto">
            <a:xfrm>
              <a:off x="3910" y="2627"/>
              <a:ext cx="1414" cy="1414"/>
            </a:xfrm>
            <a:prstGeom prst="rect">
              <a:avLst/>
            </a:prstGeom>
            <a:gradFill rotWithShape="0">
              <a:gsLst>
                <a:gs pos="0">
                  <a:schemeClr val="accent1"/>
                </a:gs>
                <a:gs pos="100000">
                  <a:schemeClr val="accent1">
                    <a:gamma/>
                    <a:shade val="2627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790" name="Rectangle 22"/>
            <p:cNvSpPr>
              <a:spLocks noChangeArrowheads="1"/>
            </p:cNvSpPr>
            <p:nvPr/>
          </p:nvSpPr>
          <p:spPr bwMode="auto">
            <a:xfrm>
              <a:off x="3957" y="2674"/>
              <a:ext cx="1320" cy="1320"/>
            </a:xfrm>
            <a:prstGeom prst="rect">
              <a:avLst/>
            </a:prstGeom>
            <a:gradFill rotWithShape="0">
              <a:gsLst>
                <a:gs pos="0">
                  <a:schemeClr val="accent1">
                    <a:gamma/>
                    <a:shade val="26275"/>
                    <a:invGamma/>
                  </a:schemeClr>
                </a:gs>
                <a:gs pos="100000">
                  <a:schemeClr val="accent1"/>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0796" name="Group 28"/>
          <p:cNvGrpSpPr>
            <a:grpSpLocks/>
          </p:cNvGrpSpPr>
          <p:nvPr/>
        </p:nvGrpSpPr>
        <p:grpSpPr bwMode="auto">
          <a:xfrm>
            <a:off x="5883275" y="2017713"/>
            <a:ext cx="2244725" cy="2244725"/>
            <a:chOff x="3885" y="1170"/>
            <a:chExt cx="1414" cy="1414"/>
          </a:xfrm>
        </p:grpSpPr>
        <p:sp>
          <p:nvSpPr>
            <p:cNvPr id="160791" name="Rectangle 23"/>
            <p:cNvSpPr>
              <a:spLocks noChangeArrowheads="1"/>
            </p:cNvSpPr>
            <p:nvPr/>
          </p:nvSpPr>
          <p:spPr bwMode="auto">
            <a:xfrm>
              <a:off x="3885" y="1170"/>
              <a:ext cx="1414" cy="1414"/>
            </a:xfrm>
            <a:prstGeom prst="rect">
              <a:avLst/>
            </a:prstGeom>
            <a:gradFill rotWithShape="0">
              <a:gsLst>
                <a:gs pos="0">
                  <a:srgbClr val="9999FF"/>
                </a:gs>
                <a:gs pos="100000">
                  <a:srgbClr val="9999FF">
                    <a:gamma/>
                    <a:shade val="26275"/>
                    <a:invGamma/>
                  </a:srgb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792" name="Rectangle 24"/>
            <p:cNvSpPr>
              <a:spLocks noChangeArrowheads="1"/>
            </p:cNvSpPr>
            <p:nvPr/>
          </p:nvSpPr>
          <p:spPr bwMode="auto">
            <a:xfrm>
              <a:off x="3932" y="1217"/>
              <a:ext cx="1320" cy="1320"/>
            </a:xfrm>
            <a:prstGeom prst="rect">
              <a:avLst/>
            </a:prstGeom>
            <a:gradFill rotWithShape="0">
              <a:gsLst>
                <a:gs pos="0">
                  <a:srgbClr val="9999FF">
                    <a:gamma/>
                    <a:shade val="26275"/>
                    <a:invGamma/>
                  </a:srgbClr>
                </a:gs>
                <a:gs pos="100000">
                  <a:srgbClr val="9999FF"/>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0797" name="Group 29"/>
          <p:cNvGrpSpPr>
            <a:grpSpLocks/>
          </p:cNvGrpSpPr>
          <p:nvPr/>
        </p:nvGrpSpPr>
        <p:grpSpPr bwMode="auto">
          <a:xfrm>
            <a:off x="3578225" y="4298950"/>
            <a:ext cx="2244725" cy="2244725"/>
            <a:chOff x="2318" y="2697"/>
            <a:chExt cx="1414" cy="1414"/>
          </a:xfrm>
        </p:grpSpPr>
        <p:sp>
          <p:nvSpPr>
            <p:cNvPr id="160793" name="Rectangle 25"/>
            <p:cNvSpPr>
              <a:spLocks noChangeArrowheads="1"/>
            </p:cNvSpPr>
            <p:nvPr/>
          </p:nvSpPr>
          <p:spPr bwMode="auto">
            <a:xfrm>
              <a:off x="2318" y="2697"/>
              <a:ext cx="1414" cy="1414"/>
            </a:xfrm>
            <a:prstGeom prst="rect">
              <a:avLst/>
            </a:prstGeom>
            <a:gradFill rotWithShape="0">
              <a:gsLst>
                <a:gs pos="0">
                  <a:srgbClr val="9999FF"/>
                </a:gs>
                <a:gs pos="100000">
                  <a:srgbClr val="9999FF">
                    <a:gamma/>
                    <a:shade val="26275"/>
                    <a:invGamma/>
                  </a:srgb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794" name="Rectangle 26"/>
            <p:cNvSpPr>
              <a:spLocks noChangeArrowheads="1"/>
            </p:cNvSpPr>
            <p:nvPr/>
          </p:nvSpPr>
          <p:spPr bwMode="auto">
            <a:xfrm>
              <a:off x="2365" y="2744"/>
              <a:ext cx="1320" cy="1320"/>
            </a:xfrm>
            <a:prstGeom prst="rect">
              <a:avLst/>
            </a:prstGeom>
            <a:gradFill rotWithShape="0">
              <a:gsLst>
                <a:gs pos="0">
                  <a:srgbClr val="9999FF">
                    <a:gamma/>
                    <a:shade val="26275"/>
                    <a:invGamma/>
                  </a:srgbClr>
                </a:gs>
                <a:gs pos="100000">
                  <a:srgbClr val="9999FF"/>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60800" name="Text Box 32"/>
          <p:cNvSpPr txBox="1">
            <a:spLocks noChangeArrowheads="1"/>
          </p:cNvSpPr>
          <p:nvPr/>
        </p:nvSpPr>
        <p:spPr bwMode="auto">
          <a:xfrm>
            <a:off x="3656013" y="2103438"/>
            <a:ext cx="1912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en-US">
                <a:solidFill>
                  <a:srgbClr val="FFFF00"/>
                </a:solidFill>
                <a:effectLst>
                  <a:outerShdw blurRad="38100" dist="38100" dir="2700000" algn="tl">
                    <a:srgbClr val="000000"/>
                  </a:outerShdw>
                </a:effectLst>
              </a:rPr>
              <a:t>Cost Leadership</a:t>
            </a:r>
          </a:p>
        </p:txBody>
      </p:sp>
      <p:sp>
        <p:nvSpPr>
          <p:cNvPr id="160801" name="Text Box 33"/>
          <p:cNvSpPr txBox="1">
            <a:spLocks noChangeArrowheads="1"/>
          </p:cNvSpPr>
          <p:nvPr/>
        </p:nvSpPr>
        <p:spPr bwMode="auto">
          <a:xfrm>
            <a:off x="6034088" y="2103438"/>
            <a:ext cx="1992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r"/>
            <a:r>
              <a:rPr kumimoji="0" lang="en-US">
                <a:solidFill>
                  <a:srgbClr val="FFFF00"/>
                </a:solidFill>
                <a:effectLst>
                  <a:outerShdw blurRad="38100" dist="38100" dir="2700000" algn="tl">
                    <a:srgbClr val="000000"/>
                  </a:outerShdw>
                </a:effectLst>
              </a:rPr>
              <a:t>Differentiation</a:t>
            </a:r>
          </a:p>
        </p:txBody>
      </p:sp>
      <p:sp>
        <p:nvSpPr>
          <p:cNvPr id="160803" name="Text Box 35"/>
          <p:cNvSpPr txBox="1">
            <a:spLocks noChangeArrowheads="1"/>
          </p:cNvSpPr>
          <p:nvPr/>
        </p:nvSpPr>
        <p:spPr bwMode="auto">
          <a:xfrm>
            <a:off x="3656013" y="5624513"/>
            <a:ext cx="19034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en-US">
                <a:solidFill>
                  <a:srgbClr val="FFFF00"/>
                </a:solidFill>
                <a:effectLst>
                  <a:outerShdw blurRad="38100" dist="38100" dir="2700000" algn="tl">
                    <a:srgbClr val="000000"/>
                  </a:outerShdw>
                </a:effectLst>
              </a:rPr>
              <a:t>Focused Cost Leadership</a:t>
            </a:r>
          </a:p>
        </p:txBody>
      </p:sp>
      <p:sp>
        <p:nvSpPr>
          <p:cNvPr id="160804" name="Text Box 36"/>
          <p:cNvSpPr txBox="1">
            <a:spLocks noChangeArrowheads="1"/>
          </p:cNvSpPr>
          <p:nvPr/>
        </p:nvSpPr>
        <p:spPr bwMode="auto">
          <a:xfrm>
            <a:off x="6005513" y="5624513"/>
            <a:ext cx="2020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r>
              <a:rPr kumimoji="0" lang="en-US">
                <a:solidFill>
                  <a:srgbClr val="FFFF00"/>
                </a:solidFill>
                <a:effectLst>
                  <a:outerShdw blurRad="38100" dist="38100" dir="2700000" algn="tl">
                    <a:srgbClr val="000000"/>
                  </a:outerShdw>
                </a:effectLst>
              </a:rPr>
              <a:t>Focused Differentiation</a:t>
            </a:r>
          </a:p>
        </p:txBody>
      </p:sp>
      <p:grpSp>
        <p:nvGrpSpPr>
          <p:cNvPr id="160809" name="Group 41"/>
          <p:cNvGrpSpPr>
            <a:grpSpLocks/>
          </p:cNvGrpSpPr>
          <p:nvPr/>
        </p:nvGrpSpPr>
        <p:grpSpPr bwMode="auto">
          <a:xfrm>
            <a:off x="4730750" y="3159125"/>
            <a:ext cx="2244725" cy="2244725"/>
            <a:chOff x="4003" y="2804"/>
            <a:chExt cx="1414" cy="1414"/>
          </a:xfrm>
        </p:grpSpPr>
        <p:sp>
          <p:nvSpPr>
            <p:cNvPr id="160806" name="Rectangle 38"/>
            <p:cNvSpPr>
              <a:spLocks noChangeArrowheads="1"/>
            </p:cNvSpPr>
            <p:nvPr/>
          </p:nvSpPr>
          <p:spPr bwMode="auto">
            <a:xfrm>
              <a:off x="4003" y="2804"/>
              <a:ext cx="1414" cy="1414"/>
            </a:xfrm>
            <a:prstGeom prst="rect">
              <a:avLst/>
            </a:prstGeom>
            <a:gradFill rotWithShape="0">
              <a:gsLst>
                <a:gs pos="0">
                  <a:schemeClr val="accent1"/>
                </a:gs>
                <a:gs pos="100000">
                  <a:schemeClr val="accent1">
                    <a:gamma/>
                    <a:shade val="2627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807" name="Rectangle 39"/>
            <p:cNvSpPr>
              <a:spLocks noChangeArrowheads="1"/>
            </p:cNvSpPr>
            <p:nvPr/>
          </p:nvSpPr>
          <p:spPr bwMode="auto">
            <a:xfrm>
              <a:off x="4050" y="2851"/>
              <a:ext cx="1320" cy="1320"/>
            </a:xfrm>
            <a:prstGeom prst="rect">
              <a:avLst/>
            </a:prstGeom>
            <a:gradFill rotWithShape="0">
              <a:gsLst>
                <a:gs pos="0">
                  <a:schemeClr val="accent1">
                    <a:gamma/>
                    <a:shade val="26275"/>
                    <a:invGamma/>
                  </a:schemeClr>
                </a:gs>
                <a:gs pos="100000">
                  <a:schemeClr val="accent1"/>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0" lang="en-US">
                <a:solidFill>
                  <a:srgbClr val="FFFF00"/>
                </a:solidFill>
                <a:effectLst>
                  <a:outerShdw blurRad="38100" dist="38100" dir="2700000" algn="tl">
                    <a:srgbClr val="000000"/>
                  </a:outerShdw>
                </a:effectLst>
              </a:endParaRPr>
            </a:p>
          </p:txBody>
        </p:sp>
      </p:grpSp>
      <p:sp>
        <p:nvSpPr>
          <p:cNvPr id="160811" name="Text Box 43"/>
          <p:cNvSpPr txBox="1">
            <a:spLocks noChangeArrowheads="1"/>
          </p:cNvSpPr>
          <p:nvPr/>
        </p:nvSpPr>
        <p:spPr bwMode="auto">
          <a:xfrm>
            <a:off x="4816475" y="3687763"/>
            <a:ext cx="2073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0" lang="en-US" dirty="0">
                <a:solidFill>
                  <a:srgbClr val="FFFF00"/>
                </a:solidFill>
                <a:effectLst>
                  <a:outerShdw blurRad="38100" dist="38100" dir="2700000" algn="tl">
                    <a:srgbClr val="000000"/>
                  </a:outerShdw>
                </a:effectLst>
              </a:rPr>
              <a:t>Integrated Cost</a:t>
            </a:r>
          </a:p>
          <a:p>
            <a:pPr algn="ctr"/>
            <a:r>
              <a:rPr kumimoji="0" lang="en-US" dirty="0">
                <a:solidFill>
                  <a:srgbClr val="FFFF00"/>
                </a:solidFill>
                <a:effectLst>
                  <a:outerShdw blurRad="38100" dist="38100" dir="2700000" algn="tl">
                    <a:srgbClr val="000000"/>
                  </a:outerShdw>
                </a:effectLst>
              </a:rPr>
              <a:t>Leadership/</a:t>
            </a:r>
          </a:p>
          <a:p>
            <a:pPr algn="ctr"/>
            <a:r>
              <a:rPr kumimoji="0" lang="en-US" dirty="0">
                <a:solidFill>
                  <a:srgbClr val="FFFF00"/>
                </a:solidFill>
                <a:effectLst>
                  <a:outerShdw blurRad="38100" dist="38100" dir="2700000" algn="tl">
                    <a:srgbClr val="000000"/>
                  </a:outerShdw>
                </a:effectLst>
              </a:rPr>
              <a:t>Differentiation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p:cTn id="7" dur="500" fill="hold"/>
                                        <p:tgtEl>
                                          <p:spTgt spid="160771"/>
                                        </p:tgtEl>
                                        <p:attrNameLst>
                                          <p:attrName>ppt_x</p:attrName>
                                        </p:attrNameLst>
                                      </p:cBhvr>
                                      <p:tavLst>
                                        <p:tav tm="0">
                                          <p:val>
                                            <p:strVal val="#ppt_x-#ppt_w/2"/>
                                          </p:val>
                                        </p:tav>
                                        <p:tav tm="100000">
                                          <p:val>
                                            <p:strVal val="#ppt_x"/>
                                          </p:val>
                                        </p:tav>
                                      </p:tavLst>
                                    </p:anim>
                                    <p:anim calcmode="lin" valueType="num">
                                      <p:cBhvr>
                                        <p:cTn id="8" dur="500" fill="hold"/>
                                        <p:tgtEl>
                                          <p:spTgt spid="160771"/>
                                        </p:tgtEl>
                                        <p:attrNameLst>
                                          <p:attrName>ppt_y</p:attrName>
                                        </p:attrNameLst>
                                      </p:cBhvr>
                                      <p:tavLst>
                                        <p:tav tm="0">
                                          <p:val>
                                            <p:strVal val="#ppt_y"/>
                                          </p:val>
                                        </p:tav>
                                        <p:tav tm="100000">
                                          <p:val>
                                            <p:strVal val="#ppt_y"/>
                                          </p:val>
                                        </p:tav>
                                      </p:tavLst>
                                    </p:anim>
                                    <p:anim calcmode="lin" valueType="num">
                                      <p:cBhvr>
                                        <p:cTn id="9" dur="500" fill="hold"/>
                                        <p:tgtEl>
                                          <p:spTgt spid="160771"/>
                                        </p:tgtEl>
                                        <p:attrNameLst>
                                          <p:attrName>ppt_w</p:attrName>
                                        </p:attrNameLst>
                                      </p:cBhvr>
                                      <p:tavLst>
                                        <p:tav tm="0">
                                          <p:val>
                                            <p:fltVal val="0"/>
                                          </p:val>
                                        </p:tav>
                                        <p:tav tm="100000">
                                          <p:val>
                                            <p:strVal val="#ppt_w"/>
                                          </p:val>
                                        </p:tav>
                                      </p:tavLst>
                                    </p:anim>
                                    <p:anim calcmode="lin" valueType="num">
                                      <p:cBhvr>
                                        <p:cTn id="10" dur="500" fill="hold"/>
                                        <p:tgtEl>
                                          <p:spTgt spid="160771"/>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160777"/>
                                        </p:tgtEl>
                                        <p:attrNameLst>
                                          <p:attrName>style.visibility</p:attrName>
                                        </p:attrNameLst>
                                      </p:cBhvr>
                                      <p:to>
                                        <p:strVal val="visible"/>
                                      </p:to>
                                    </p:set>
                                    <p:animEffect transition="in" filter="slide(fromTop)">
                                      <p:cBhvr>
                                        <p:cTn id="15" dur="500"/>
                                        <p:tgtEl>
                                          <p:spTgt spid="160777"/>
                                        </p:tgtEl>
                                      </p:cBhvr>
                                    </p:animEffect>
                                  </p:childTnLst>
                                </p:cTn>
                              </p:par>
                            </p:childTnLst>
                          </p:cTn>
                        </p:par>
                        <p:par>
                          <p:cTn id="16" fill="hold" nodeType="afterGroup">
                            <p:stCondLst>
                              <p:cond delay="500"/>
                            </p:stCondLst>
                            <p:childTnLst>
                              <p:par>
                                <p:cTn id="17" presetID="12" presetClass="entr" presetSubtype="1" fill="hold" grpId="0" nodeType="afterEffect">
                                  <p:stCondLst>
                                    <p:cond delay="0"/>
                                  </p:stCondLst>
                                  <p:childTnLst>
                                    <p:set>
                                      <p:cBhvr>
                                        <p:cTn id="18" dur="1" fill="hold">
                                          <p:stCondLst>
                                            <p:cond delay="0"/>
                                          </p:stCondLst>
                                        </p:cTn>
                                        <p:tgtEl>
                                          <p:spTgt spid="160778"/>
                                        </p:tgtEl>
                                        <p:attrNameLst>
                                          <p:attrName>style.visibility</p:attrName>
                                        </p:attrNameLst>
                                      </p:cBhvr>
                                      <p:to>
                                        <p:strVal val="visible"/>
                                      </p:to>
                                    </p:set>
                                    <p:animEffect transition="in" filter="slide(fromTop)">
                                      <p:cBhvr>
                                        <p:cTn id="19" dur="500"/>
                                        <p:tgtEl>
                                          <p:spTgt spid="16077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4" fill="hold" grpId="0" nodeType="clickEffect">
                                  <p:stCondLst>
                                    <p:cond delay="0"/>
                                  </p:stCondLst>
                                  <p:childTnLst>
                                    <p:set>
                                      <p:cBhvr>
                                        <p:cTn id="23" dur="1" fill="hold">
                                          <p:stCondLst>
                                            <p:cond delay="0"/>
                                          </p:stCondLst>
                                        </p:cTn>
                                        <p:tgtEl>
                                          <p:spTgt spid="160772"/>
                                        </p:tgtEl>
                                        <p:attrNameLst>
                                          <p:attrName>style.visibility</p:attrName>
                                        </p:attrNameLst>
                                      </p:cBhvr>
                                      <p:to>
                                        <p:strVal val="visible"/>
                                      </p:to>
                                    </p:set>
                                    <p:anim calcmode="lin" valueType="num">
                                      <p:cBhvr>
                                        <p:cTn id="24" dur="500" fill="hold"/>
                                        <p:tgtEl>
                                          <p:spTgt spid="160772"/>
                                        </p:tgtEl>
                                        <p:attrNameLst>
                                          <p:attrName>ppt_x</p:attrName>
                                        </p:attrNameLst>
                                      </p:cBhvr>
                                      <p:tavLst>
                                        <p:tav tm="0">
                                          <p:val>
                                            <p:strVal val="#ppt_x"/>
                                          </p:val>
                                        </p:tav>
                                        <p:tav tm="100000">
                                          <p:val>
                                            <p:strVal val="#ppt_x"/>
                                          </p:val>
                                        </p:tav>
                                      </p:tavLst>
                                    </p:anim>
                                    <p:anim calcmode="lin" valueType="num">
                                      <p:cBhvr>
                                        <p:cTn id="25" dur="500" fill="hold"/>
                                        <p:tgtEl>
                                          <p:spTgt spid="160772"/>
                                        </p:tgtEl>
                                        <p:attrNameLst>
                                          <p:attrName>ppt_y</p:attrName>
                                        </p:attrNameLst>
                                      </p:cBhvr>
                                      <p:tavLst>
                                        <p:tav tm="0">
                                          <p:val>
                                            <p:strVal val="#ppt_y+#ppt_h/2"/>
                                          </p:val>
                                        </p:tav>
                                        <p:tav tm="100000">
                                          <p:val>
                                            <p:strVal val="#ppt_y"/>
                                          </p:val>
                                        </p:tav>
                                      </p:tavLst>
                                    </p:anim>
                                    <p:anim calcmode="lin" valueType="num">
                                      <p:cBhvr>
                                        <p:cTn id="26" dur="500" fill="hold"/>
                                        <p:tgtEl>
                                          <p:spTgt spid="160772"/>
                                        </p:tgtEl>
                                        <p:attrNameLst>
                                          <p:attrName>ppt_w</p:attrName>
                                        </p:attrNameLst>
                                      </p:cBhvr>
                                      <p:tavLst>
                                        <p:tav tm="0">
                                          <p:val>
                                            <p:strVal val="#ppt_w"/>
                                          </p:val>
                                        </p:tav>
                                        <p:tav tm="100000">
                                          <p:val>
                                            <p:strVal val="#ppt_w"/>
                                          </p:val>
                                        </p:tav>
                                      </p:tavLst>
                                    </p:anim>
                                    <p:anim calcmode="lin" valueType="num">
                                      <p:cBhvr>
                                        <p:cTn id="27" dur="500" fill="hold"/>
                                        <p:tgtEl>
                                          <p:spTgt spid="160772"/>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60780"/>
                                        </p:tgtEl>
                                        <p:attrNameLst>
                                          <p:attrName>style.visibility</p:attrName>
                                        </p:attrNameLst>
                                      </p:cBhvr>
                                      <p:to>
                                        <p:strVal val="visible"/>
                                      </p:to>
                                    </p:set>
                                    <p:animEffect transition="in" filter="slide(fromLeft)">
                                      <p:cBhvr>
                                        <p:cTn id="32" dur="500"/>
                                        <p:tgtEl>
                                          <p:spTgt spid="160780"/>
                                        </p:tgtEl>
                                      </p:cBhvr>
                                    </p:animEffect>
                                  </p:childTnLst>
                                </p:cTn>
                              </p:par>
                            </p:childTnLst>
                          </p:cTn>
                        </p:par>
                        <p:par>
                          <p:cTn id="33" fill="hold" nodeType="afterGroup">
                            <p:stCondLst>
                              <p:cond delay="500"/>
                            </p:stCondLst>
                            <p:childTnLst>
                              <p:par>
                                <p:cTn id="34" presetID="12" presetClass="entr" presetSubtype="8" fill="hold" grpId="0" nodeType="afterEffect">
                                  <p:stCondLst>
                                    <p:cond delay="0"/>
                                  </p:stCondLst>
                                  <p:childTnLst>
                                    <p:set>
                                      <p:cBhvr>
                                        <p:cTn id="35" dur="1" fill="hold">
                                          <p:stCondLst>
                                            <p:cond delay="0"/>
                                          </p:stCondLst>
                                        </p:cTn>
                                        <p:tgtEl>
                                          <p:spTgt spid="160779"/>
                                        </p:tgtEl>
                                        <p:attrNameLst>
                                          <p:attrName>style.visibility</p:attrName>
                                        </p:attrNameLst>
                                      </p:cBhvr>
                                      <p:to>
                                        <p:strVal val="visible"/>
                                      </p:to>
                                    </p:set>
                                    <p:animEffect transition="in" filter="slide(fromLeft)">
                                      <p:cBhvr>
                                        <p:cTn id="36" dur="500"/>
                                        <p:tgtEl>
                                          <p:spTgt spid="1607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160798"/>
                                        </p:tgtEl>
                                        <p:attrNameLst>
                                          <p:attrName>style.visibility</p:attrName>
                                        </p:attrNameLst>
                                      </p:cBhvr>
                                      <p:to>
                                        <p:strVal val="visible"/>
                                      </p:to>
                                    </p:set>
                                    <p:animEffect transition="in" filter="box(in)">
                                      <p:cBhvr>
                                        <p:cTn id="41" dur="500"/>
                                        <p:tgtEl>
                                          <p:spTgt spid="160798"/>
                                        </p:tgtEl>
                                      </p:cBhvr>
                                    </p:animEffect>
                                  </p:childTnLst>
                                </p:cTn>
                              </p:par>
                            </p:childTnLst>
                          </p:cTn>
                        </p:par>
                        <p:par>
                          <p:cTn id="42" fill="hold" nodeType="afterGroup">
                            <p:stCondLst>
                              <p:cond delay="500"/>
                            </p:stCondLst>
                            <p:childTnLst>
                              <p:par>
                                <p:cTn id="43" presetID="23" presetClass="entr" presetSubtype="16" fill="hold" grpId="0" nodeType="afterEffect">
                                  <p:stCondLst>
                                    <p:cond delay="0"/>
                                  </p:stCondLst>
                                  <p:childTnLst>
                                    <p:set>
                                      <p:cBhvr>
                                        <p:cTn id="44" dur="1" fill="hold">
                                          <p:stCondLst>
                                            <p:cond delay="0"/>
                                          </p:stCondLst>
                                        </p:cTn>
                                        <p:tgtEl>
                                          <p:spTgt spid="160800"/>
                                        </p:tgtEl>
                                        <p:attrNameLst>
                                          <p:attrName>style.visibility</p:attrName>
                                        </p:attrNameLst>
                                      </p:cBhvr>
                                      <p:to>
                                        <p:strVal val="visible"/>
                                      </p:to>
                                    </p:set>
                                    <p:anim calcmode="lin" valueType="num">
                                      <p:cBhvr>
                                        <p:cTn id="45" dur="500" fill="hold"/>
                                        <p:tgtEl>
                                          <p:spTgt spid="160800"/>
                                        </p:tgtEl>
                                        <p:attrNameLst>
                                          <p:attrName>ppt_w</p:attrName>
                                        </p:attrNameLst>
                                      </p:cBhvr>
                                      <p:tavLst>
                                        <p:tav tm="0">
                                          <p:val>
                                            <p:fltVal val="0"/>
                                          </p:val>
                                        </p:tav>
                                        <p:tav tm="100000">
                                          <p:val>
                                            <p:strVal val="#ppt_w"/>
                                          </p:val>
                                        </p:tav>
                                      </p:tavLst>
                                    </p:anim>
                                    <p:anim calcmode="lin" valueType="num">
                                      <p:cBhvr>
                                        <p:cTn id="46" dur="500" fill="hold"/>
                                        <p:tgtEl>
                                          <p:spTgt spid="160800"/>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160796"/>
                                        </p:tgtEl>
                                        <p:attrNameLst>
                                          <p:attrName>style.visibility</p:attrName>
                                        </p:attrNameLst>
                                      </p:cBhvr>
                                      <p:to>
                                        <p:strVal val="visible"/>
                                      </p:to>
                                    </p:set>
                                    <p:animEffect transition="in" filter="box(in)">
                                      <p:cBhvr>
                                        <p:cTn id="51" dur="500"/>
                                        <p:tgtEl>
                                          <p:spTgt spid="160796"/>
                                        </p:tgtEl>
                                      </p:cBhvr>
                                    </p:animEffect>
                                  </p:childTnLst>
                                </p:cTn>
                              </p:par>
                            </p:childTnLst>
                          </p:cTn>
                        </p:par>
                        <p:par>
                          <p:cTn id="52" fill="hold" nodeType="afterGroup">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160801"/>
                                        </p:tgtEl>
                                        <p:attrNameLst>
                                          <p:attrName>style.visibility</p:attrName>
                                        </p:attrNameLst>
                                      </p:cBhvr>
                                      <p:to>
                                        <p:strVal val="visible"/>
                                      </p:to>
                                    </p:set>
                                    <p:anim calcmode="lin" valueType="num">
                                      <p:cBhvr>
                                        <p:cTn id="55" dur="500" fill="hold"/>
                                        <p:tgtEl>
                                          <p:spTgt spid="160801"/>
                                        </p:tgtEl>
                                        <p:attrNameLst>
                                          <p:attrName>ppt_w</p:attrName>
                                        </p:attrNameLst>
                                      </p:cBhvr>
                                      <p:tavLst>
                                        <p:tav tm="0">
                                          <p:val>
                                            <p:fltVal val="0"/>
                                          </p:val>
                                        </p:tav>
                                        <p:tav tm="100000">
                                          <p:val>
                                            <p:strVal val="#ppt_w"/>
                                          </p:val>
                                        </p:tav>
                                      </p:tavLst>
                                    </p:anim>
                                    <p:anim calcmode="lin" valueType="num">
                                      <p:cBhvr>
                                        <p:cTn id="56" dur="500" fill="hold"/>
                                        <p:tgtEl>
                                          <p:spTgt spid="160801"/>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nodeType="clickEffect">
                                  <p:stCondLst>
                                    <p:cond delay="0"/>
                                  </p:stCondLst>
                                  <p:childTnLst>
                                    <p:set>
                                      <p:cBhvr>
                                        <p:cTn id="60" dur="1" fill="hold">
                                          <p:stCondLst>
                                            <p:cond delay="0"/>
                                          </p:stCondLst>
                                        </p:cTn>
                                        <p:tgtEl>
                                          <p:spTgt spid="160797"/>
                                        </p:tgtEl>
                                        <p:attrNameLst>
                                          <p:attrName>style.visibility</p:attrName>
                                        </p:attrNameLst>
                                      </p:cBhvr>
                                      <p:to>
                                        <p:strVal val="visible"/>
                                      </p:to>
                                    </p:set>
                                    <p:animEffect transition="in" filter="box(in)">
                                      <p:cBhvr>
                                        <p:cTn id="61" dur="500"/>
                                        <p:tgtEl>
                                          <p:spTgt spid="160797"/>
                                        </p:tgtEl>
                                      </p:cBhvr>
                                    </p:animEffect>
                                  </p:childTnLst>
                                </p:cTn>
                              </p:par>
                            </p:childTnLst>
                          </p:cTn>
                        </p:par>
                        <p:par>
                          <p:cTn id="62" fill="hold" nodeType="afterGroup">
                            <p:stCondLst>
                              <p:cond delay="500"/>
                            </p:stCondLst>
                            <p:childTnLst>
                              <p:par>
                                <p:cTn id="63" presetID="23" presetClass="entr" presetSubtype="16" fill="hold" grpId="0" nodeType="afterEffect">
                                  <p:stCondLst>
                                    <p:cond delay="0"/>
                                  </p:stCondLst>
                                  <p:childTnLst>
                                    <p:set>
                                      <p:cBhvr>
                                        <p:cTn id="64" dur="1" fill="hold">
                                          <p:stCondLst>
                                            <p:cond delay="0"/>
                                          </p:stCondLst>
                                        </p:cTn>
                                        <p:tgtEl>
                                          <p:spTgt spid="160803"/>
                                        </p:tgtEl>
                                        <p:attrNameLst>
                                          <p:attrName>style.visibility</p:attrName>
                                        </p:attrNameLst>
                                      </p:cBhvr>
                                      <p:to>
                                        <p:strVal val="visible"/>
                                      </p:to>
                                    </p:set>
                                    <p:anim calcmode="lin" valueType="num">
                                      <p:cBhvr>
                                        <p:cTn id="65" dur="500" fill="hold"/>
                                        <p:tgtEl>
                                          <p:spTgt spid="160803"/>
                                        </p:tgtEl>
                                        <p:attrNameLst>
                                          <p:attrName>ppt_w</p:attrName>
                                        </p:attrNameLst>
                                      </p:cBhvr>
                                      <p:tavLst>
                                        <p:tav tm="0">
                                          <p:val>
                                            <p:fltVal val="0"/>
                                          </p:val>
                                        </p:tav>
                                        <p:tav tm="100000">
                                          <p:val>
                                            <p:strVal val="#ppt_w"/>
                                          </p:val>
                                        </p:tav>
                                      </p:tavLst>
                                    </p:anim>
                                    <p:anim calcmode="lin" valueType="num">
                                      <p:cBhvr>
                                        <p:cTn id="66" dur="500" fill="hold"/>
                                        <p:tgtEl>
                                          <p:spTgt spid="160803"/>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nodeType="clickEffect">
                                  <p:stCondLst>
                                    <p:cond delay="0"/>
                                  </p:stCondLst>
                                  <p:childTnLst>
                                    <p:set>
                                      <p:cBhvr>
                                        <p:cTn id="70" dur="1" fill="hold">
                                          <p:stCondLst>
                                            <p:cond delay="0"/>
                                          </p:stCondLst>
                                        </p:cTn>
                                        <p:tgtEl>
                                          <p:spTgt spid="160795"/>
                                        </p:tgtEl>
                                        <p:attrNameLst>
                                          <p:attrName>style.visibility</p:attrName>
                                        </p:attrNameLst>
                                      </p:cBhvr>
                                      <p:to>
                                        <p:strVal val="visible"/>
                                      </p:to>
                                    </p:set>
                                    <p:animEffect transition="in" filter="box(in)">
                                      <p:cBhvr>
                                        <p:cTn id="71" dur="500"/>
                                        <p:tgtEl>
                                          <p:spTgt spid="160795"/>
                                        </p:tgtEl>
                                      </p:cBhvr>
                                    </p:animEffect>
                                  </p:childTnLst>
                                </p:cTn>
                              </p:par>
                            </p:childTnLst>
                          </p:cTn>
                        </p:par>
                        <p:par>
                          <p:cTn id="72" fill="hold" nodeType="afterGroup">
                            <p:stCondLst>
                              <p:cond delay="500"/>
                            </p:stCondLst>
                            <p:childTnLst>
                              <p:par>
                                <p:cTn id="73" presetID="23" presetClass="entr" presetSubtype="16" fill="hold" grpId="0" nodeType="afterEffect">
                                  <p:stCondLst>
                                    <p:cond delay="0"/>
                                  </p:stCondLst>
                                  <p:childTnLst>
                                    <p:set>
                                      <p:cBhvr>
                                        <p:cTn id="74" dur="1" fill="hold">
                                          <p:stCondLst>
                                            <p:cond delay="0"/>
                                          </p:stCondLst>
                                        </p:cTn>
                                        <p:tgtEl>
                                          <p:spTgt spid="160804"/>
                                        </p:tgtEl>
                                        <p:attrNameLst>
                                          <p:attrName>style.visibility</p:attrName>
                                        </p:attrNameLst>
                                      </p:cBhvr>
                                      <p:to>
                                        <p:strVal val="visible"/>
                                      </p:to>
                                    </p:set>
                                    <p:anim calcmode="lin" valueType="num">
                                      <p:cBhvr>
                                        <p:cTn id="75" dur="500" fill="hold"/>
                                        <p:tgtEl>
                                          <p:spTgt spid="160804"/>
                                        </p:tgtEl>
                                        <p:attrNameLst>
                                          <p:attrName>ppt_w</p:attrName>
                                        </p:attrNameLst>
                                      </p:cBhvr>
                                      <p:tavLst>
                                        <p:tav tm="0">
                                          <p:val>
                                            <p:fltVal val="0"/>
                                          </p:val>
                                        </p:tav>
                                        <p:tav tm="100000">
                                          <p:val>
                                            <p:strVal val="#ppt_w"/>
                                          </p:val>
                                        </p:tav>
                                      </p:tavLst>
                                    </p:anim>
                                    <p:anim calcmode="lin" valueType="num">
                                      <p:cBhvr>
                                        <p:cTn id="76" dur="500" fill="hold"/>
                                        <p:tgtEl>
                                          <p:spTgt spid="160804"/>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nodeType="clickEffect">
                                  <p:stCondLst>
                                    <p:cond delay="0"/>
                                  </p:stCondLst>
                                  <p:childTnLst>
                                    <p:set>
                                      <p:cBhvr>
                                        <p:cTn id="80" dur="1" fill="hold">
                                          <p:stCondLst>
                                            <p:cond delay="0"/>
                                          </p:stCondLst>
                                        </p:cTn>
                                        <p:tgtEl>
                                          <p:spTgt spid="160809"/>
                                        </p:tgtEl>
                                        <p:attrNameLst>
                                          <p:attrName>style.visibility</p:attrName>
                                        </p:attrNameLst>
                                      </p:cBhvr>
                                      <p:to>
                                        <p:strVal val="visible"/>
                                      </p:to>
                                    </p:set>
                                    <p:animEffect transition="in" filter="box(in)">
                                      <p:cBhvr>
                                        <p:cTn id="81" dur="500"/>
                                        <p:tgtEl>
                                          <p:spTgt spid="160809"/>
                                        </p:tgtEl>
                                      </p:cBhvr>
                                    </p:animEffect>
                                  </p:childTnLst>
                                </p:cTn>
                              </p:par>
                            </p:childTnLst>
                          </p:cTn>
                        </p:par>
                        <p:par>
                          <p:cTn id="82" fill="hold" nodeType="afterGroup">
                            <p:stCondLst>
                              <p:cond delay="500"/>
                            </p:stCondLst>
                            <p:childTnLst>
                              <p:par>
                                <p:cTn id="83" presetID="23" presetClass="entr" presetSubtype="16" fill="hold" grpId="0" nodeType="afterEffect">
                                  <p:stCondLst>
                                    <p:cond delay="0"/>
                                  </p:stCondLst>
                                  <p:childTnLst>
                                    <p:set>
                                      <p:cBhvr>
                                        <p:cTn id="84" dur="1" fill="hold">
                                          <p:stCondLst>
                                            <p:cond delay="0"/>
                                          </p:stCondLst>
                                        </p:cTn>
                                        <p:tgtEl>
                                          <p:spTgt spid="160811"/>
                                        </p:tgtEl>
                                        <p:attrNameLst>
                                          <p:attrName>style.visibility</p:attrName>
                                        </p:attrNameLst>
                                      </p:cBhvr>
                                      <p:to>
                                        <p:strVal val="visible"/>
                                      </p:to>
                                    </p:set>
                                    <p:anim calcmode="lin" valueType="num">
                                      <p:cBhvr>
                                        <p:cTn id="85" dur="500" fill="hold"/>
                                        <p:tgtEl>
                                          <p:spTgt spid="160811"/>
                                        </p:tgtEl>
                                        <p:attrNameLst>
                                          <p:attrName>ppt_w</p:attrName>
                                        </p:attrNameLst>
                                      </p:cBhvr>
                                      <p:tavLst>
                                        <p:tav tm="0">
                                          <p:val>
                                            <p:fltVal val="0"/>
                                          </p:val>
                                        </p:tav>
                                        <p:tav tm="100000">
                                          <p:val>
                                            <p:strVal val="#ppt_w"/>
                                          </p:val>
                                        </p:tav>
                                      </p:tavLst>
                                    </p:anim>
                                    <p:anim calcmode="lin" valueType="num">
                                      <p:cBhvr>
                                        <p:cTn id="86" dur="500" fill="hold"/>
                                        <p:tgtEl>
                                          <p:spTgt spid="160811"/>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608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60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13" grpId="0" animBg="1"/>
      <p:bldP spid="160814" grpId="0" animBg="1"/>
      <p:bldP spid="160771" grpId="0" autoUpdateAnimBg="0"/>
      <p:bldP spid="160772" grpId="0" autoUpdateAnimBg="0"/>
      <p:bldP spid="160777" grpId="0" autoUpdateAnimBg="0"/>
      <p:bldP spid="160778" grpId="0" autoUpdateAnimBg="0"/>
      <p:bldP spid="160779" grpId="0" autoUpdateAnimBg="0"/>
      <p:bldP spid="160780" grpId="0" autoUpdateAnimBg="0"/>
      <p:bldP spid="160800" grpId="0" autoUpdateAnimBg="0"/>
      <p:bldP spid="160801" grpId="0" autoUpdateAnimBg="0"/>
      <p:bldP spid="160803" grpId="0" autoUpdateAnimBg="0"/>
      <p:bldP spid="160804" grpId="0" autoUpdateAnimBg="0"/>
      <p:bldP spid="1608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368300"/>
            <a:ext cx="7772400" cy="1143000"/>
          </a:xfrm>
        </p:spPr>
        <p:txBody>
          <a:bodyPr/>
          <a:lstStyle/>
          <a:p>
            <a:r>
              <a:rPr lang="en-US" dirty="0"/>
              <a:t>Managing Relationships With Customers</a:t>
            </a:r>
          </a:p>
        </p:txBody>
      </p:sp>
      <p:sp>
        <p:nvSpPr>
          <p:cNvPr id="202755" name="Rectangle 3"/>
          <p:cNvSpPr>
            <a:spLocks noGrp="1" noChangeArrowheads="1"/>
          </p:cNvSpPr>
          <p:nvPr>
            <p:ph idx="1"/>
          </p:nvPr>
        </p:nvSpPr>
        <p:spPr>
          <a:xfrm>
            <a:off x="685800" y="1795463"/>
            <a:ext cx="8001000" cy="4833937"/>
          </a:xfrm>
        </p:spPr>
        <p:txBody>
          <a:bodyPr>
            <a:normAutofit fontScale="85000" lnSpcReduction="20000"/>
          </a:bodyPr>
          <a:lstStyle/>
          <a:p>
            <a:r>
              <a:rPr lang="en-US" sz="2800" dirty="0">
                <a:solidFill>
                  <a:schemeClr val="bg2">
                    <a:lumMod val="50000"/>
                    <a:lumOff val="50000"/>
                  </a:schemeClr>
                </a:solidFill>
                <a:effectLst>
                  <a:outerShdw blurRad="38100" dist="38100" dir="2700000" algn="tl">
                    <a:srgbClr val="000000"/>
                  </a:outerShdw>
                </a:effectLst>
              </a:rPr>
              <a:t>superior </a:t>
            </a:r>
            <a:r>
              <a:rPr lang="en-US" sz="2800" dirty="0" smtClean="0">
                <a:solidFill>
                  <a:schemeClr val="bg2">
                    <a:lumMod val="50000"/>
                    <a:lumOff val="50000"/>
                  </a:schemeClr>
                </a:solidFill>
                <a:effectLst>
                  <a:outerShdw blurRad="38100" dist="38100" dir="2700000" algn="tl">
                    <a:srgbClr val="000000"/>
                  </a:outerShdw>
                </a:effectLst>
              </a:rPr>
              <a:t>value - </a:t>
            </a:r>
            <a:r>
              <a:rPr lang="en-US" sz="2800" dirty="0" smtClean="0">
                <a:effectLst>
                  <a:outerShdw blurRad="38100" dist="38100" dir="2700000" algn="tl">
                    <a:srgbClr val="000000"/>
                  </a:outerShdw>
                </a:effectLst>
              </a:rPr>
              <a:t>Customer </a:t>
            </a:r>
            <a:r>
              <a:rPr lang="en-US" sz="2800" dirty="0">
                <a:effectLst>
                  <a:outerShdw blurRad="38100" dist="38100" dir="2700000" algn="tl">
                    <a:srgbClr val="000000"/>
                  </a:outerShdw>
                </a:effectLst>
              </a:rPr>
              <a:t>relationships </a:t>
            </a:r>
            <a:r>
              <a:rPr lang="en-US" sz="2800" dirty="0" smtClean="0">
                <a:effectLst>
                  <a:outerShdw blurRad="38100" dist="38100" dir="2700000" algn="tl">
                    <a:srgbClr val="000000"/>
                  </a:outerShdw>
                </a:effectLst>
              </a:rPr>
              <a:t>are </a:t>
            </a:r>
            <a:r>
              <a:rPr lang="en-US" sz="2800" b="1" dirty="0" smtClean="0">
                <a:effectLst>
                  <a:outerShdw blurRad="38100" dist="38100" dir="2700000" algn="tl">
                    <a:srgbClr val="000000"/>
                  </a:outerShdw>
                </a:effectLst>
              </a:rPr>
              <a:t>increased</a:t>
            </a:r>
            <a:r>
              <a:rPr lang="en-US" sz="2800" dirty="0" smtClean="0">
                <a:effectLst>
                  <a:outerShdw blurRad="38100" dist="38100" dir="2700000" algn="tl">
                    <a:srgbClr val="000000"/>
                  </a:outerShdw>
                </a:effectLst>
              </a:rPr>
              <a:t> </a:t>
            </a:r>
            <a:r>
              <a:rPr lang="en-US" sz="2800" dirty="0" smtClean="0">
                <a:solidFill>
                  <a:schemeClr val="bg1">
                    <a:lumMod val="60000"/>
                    <a:lumOff val="40000"/>
                  </a:schemeClr>
                </a:solidFill>
                <a:effectLst>
                  <a:outerShdw blurRad="38100" dist="38100" dir="2700000" algn="tl">
                    <a:srgbClr val="000000"/>
                  </a:outerShdw>
                </a:effectLst>
              </a:rPr>
              <a:t>(would you buy the product?)</a:t>
            </a:r>
          </a:p>
          <a:p>
            <a:endParaRPr lang="en-US" sz="2800" dirty="0">
              <a:solidFill>
                <a:srgbClr val="FF0000"/>
              </a:solidFill>
              <a:effectLst>
                <a:outerShdw blurRad="38100" dist="38100" dir="2700000" algn="tl">
                  <a:srgbClr val="000000"/>
                </a:outerShdw>
              </a:effectLst>
            </a:endParaRPr>
          </a:p>
          <a:p>
            <a:pPr lvl="1"/>
            <a:r>
              <a:rPr lang="en-US" sz="2600" dirty="0" smtClean="0">
                <a:solidFill>
                  <a:schemeClr val="bg2">
                    <a:lumMod val="50000"/>
                    <a:lumOff val="50000"/>
                  </a:schemeClr>
                </a:solidFill>
                <a:effectLst>
                  <a:outerShdw blurRad="38100" dist="38100" dir="2700000" algn="tl">
                    <a:srgbClr val="000000"/>
                  </a:outerShdw>
                </a:effectLst>
              </a:rPr>
              <a:t>customers developing </a:t>
            </a:r>
            <a:r>
              <a:rPr lang="en-US" sz="2600" dirty="0" smtClean="0">
                <a:solidFill>
                  <a:schemeClr val="tx1">
                    <a:lumMod val="95000"/>
                  </a:schemeClr>
                </a:solidFill>
                <a:effectLst>
                  <a:outerShdw blurRad="38100" dist="38100" dir="2700000" algn="tl">
                    <a:srgbClr val="000000"/>
                  </a:outerShdw>
                </a:effectLst>
              </a:rPr>
              <a:t>new</a:t>
            </a:r>
            <a:r>
              <a:rPr lang="en-US" sz="2600" dirty="0" smtClean="0">
                <a:solidFill>
                  <a:schemeClr val="bg2">
                    <a:lumMod val="50000"/>
                    <a:lumOff val="50000"/>
                  </a:schemeClr>
                </a:solidFill>
                <a:effectLst>
                  <a:outerShdw blurRad="38100" dist="38100" dir="2700000" algn="tl">
                    <a:srgbClr val="000000"/>
                  </a:outerShdw>
                </a:effectLst>
              </a:rPr>
              <a:t> competitive advantage provides value</a:t>
            </a:r>
          </a:p>
          <a:p>
            <a:pPr lvl="2"/>
            <a:r>
              <a:rPr lang="en-US" sz="2600" dirty="0" smtClean="0">
                <a:effectLst>
                  <a:outerShdw blurRad="38100" dist="38100" dir="2700000" algn="tl">
                    <a:srgbClr val="000000"/>
                  </a:outerShdw>
                </a:effectLst>
              </a:rPr>
              <a:t> </a:t>
            </a:r>
            <a:r>
              <a:rPr lang="en-US" sz="2600" dirty="0" err="1" smtClean="0">
                <a:effectLst>
                  <a:outerShdw blurRad="38100" dist="38100" dir="2700000" algn="tl">
                    <a:srgbClr val="000000"/>
                  </a:outerShdw>
                </a:effectLst>
              </a:rPr>
              <a:t>eg</a:t>
            </a:r>
            <a:r>
              <a:rPr lang="en-US" sz="2600" dirty="0" smtClean="0">
                <a:effectLst>
                  <a:outerShdw blurRad="38100" dist="38100" dir="2700000" algn="tl">
                    <a:srgbClr val="000000"/>
                  </a:outerShdw>
                </a:effectLst>
              </a:rPr>
              <a:t>. car manufacturers bumper to bumper extended warranty</a:t>
            </a:r>
          </a:p>
          <a:p>
            <a:pPr lvl="1"/>
            <a:endParaRPr lang="en-US" sz="2600" dirty="0">
              <a:solidFill>
                <a:srgbClr val="FF0000"/>
              </a:solidFill>
              <a:effectLst>
                <a:outerShdw blurRad="38100" dist="38100" dir="2700000" algn="tl">
                  <a:srgbClr val="000000"/>
                </a:outerShdw>
              </a:effectLst>
            </a:endParaRPr>
          </a:p>
          <a:p>
            <a:pPr lvl="1"/>
            <a:r>
              <a:rPr lang="en-US" sz="2600" dirty="0" smtClean="0">
                <a:solidFill>
                  <a:schemeClr val="tx1">
                    <a:lumMod val="50000"/>
                  </a:schemeClr>
                </a:solidFill>
                <a:effectLst>
                  <a:outerShdw blurRad="38100" dist="38100" dir="2700000" algn="tl">
                    <a:srgbClr val="000000"/>
                  </a:outerShdw>
                </a:effectLst>
              </a:rPr>
              <a:t>Value can also </a:t>
            </a:r>
            <a:r>
              <a:rPr lang="en-US" sz="2600" dirty="0" smtClean="0">
                <a:solidFill>
                  <a:schemeClr val="tx1">
                    <a:lumMod val="95000"/>
                  </a:schemeClr>
                </a:solidFill>
                <a:effectLst>
                  <a:outerShdw blurRad="38100" dist="38100" dir="2700000" algn="tl">
                    <a:srgbClr val="000000"/>
                  </a:outerShdw>
                </a:effectLst>
              </a:rPr>
              <a:t>enhance</a:t>
            </a:r>
            <a:r>
              <a:rPr lang="en-US" sz="2600" dirty="0" smtClean="0">
                <a:solidFill>
                  <a:schemeClr val="tx1">
                    <a:lumMod val="50000"/>
                  </a:schemeClr>
                </a:solidFill>
                <a:effectLst>
                  <a:outerShdw blurRad="38100" dist="38100" dir="2700000" algn="tl">
                    <a:srgbClr val="000000"/>
                  </a:outerShdw>
                </a:effectLst>
              </a:rPr>
              <a:t> </a:t>
            </a:r>
            <a:r>
              <a:rPr lang="en-US" sz="2600" dirty="0">
                <a:solidFill>
                  <a:schemeClr val="tx1">
                    <a:lumMod val="50000"/>
                  </a:schemeClr>
                </a:solidFill>
                <a:effectLst>
                  <a:outerShdw blurRad="38100" dist="38100" dir="2700000" algn="tl">
                    <a:srgbClr val="000000"/>
                  </a:outerShdw>
                </a:effectLst>
              </a:rPr>
              <a:t>the value of existing competitive </a:t>
            </a:r>
            <a:r>
              <a:rPr lang="en-US" sz="2600" dirty="0" smtClean="0">
                <a:solidFill>
                  <a:schemeClr val="tx1">
                    <a:lumMod val="50000"/>
                  </a:schemeClr>
                </a:solidFill>
                <a:effectLst>
                  <a:outerShdw blurRad="38100" dist="38100" dir="2700000" algn="tl">
                    <a:srgbClr val="000000"/>
                  </a:outerShdw>
                </a:effectLst>
              </a:rPr>
              <a:t>advantages to customer</a:t>
            </a:r>
          </a:p>
          <a:p>
            <a:pPr lvl="1"/>
            <a:endParaRPr lang="en-US" sz="2400" dirty="0">
              <a:effectLst>
                <a:outerShdw blurRad="38100" dist="38100" dir="2700000" algn="tl">
                  <a:srgbClr val="000000"/>
                </a:outerShdw>
              </a:effectLst>
            </a:endParaRPr>
          </a:p>
          <a:p>
            <a:r>
              <a:rPr lang="en-US" sz="2800" dirty="0">
                <a:effectLst>
                  <a:outerShdw blurRad="38100" dist="38100" dir="2700000" algn="tl">
                    <a:srgbClr val="000000"/>
                  </a:outerShdw>
                </a:effectLst>
              </a:rPr>
              <a:t>Successful companies chart new competitive space in order to serve new customers as they simultaneously </a:t>
            </a:r>
            <a:r>
              <a:rPr lang="en-US" sz="2800" dirty="0" smtClean="0">
                <a:effectLst>
                  <a:outerShdw blurRad="38100" dist="38100" dir="2700000" algn="tl">
                    <a:srgbClr val="000000"/>
                  </a:outerShdw>
                </a:effectLst>
              </a:rPr>
              <a:t>try to </a:t>
            </a:r>
            <a:r>
              <a:rPr lang="en-US" sz="2800" dirty="0">
                <a:effectLst>
                  <a:outerShdw blurRad="38100" dist="38100" dir="2700000" algn="tl">
                    <a:srgbClr val="000000"/>
                  </a:outerShdw>
                </a:effectLst>
              </a:rPr>
              <a:t>to find new ways to better server existing customers</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14680" y="185420"/>
            <a:ext cx="7772400" cy="1143000"/>
          </a:xfrm>
        </p:spPr>
        <p:txBody>
          <a:bodyPr/>
          <a:lstStyle/>
          <a:p>
            <a:r>
              <a:rPr lang="en-US" dirty="0"/>
              <a:t>Managing Relationships With </a:t>
            </a:r>
            <a:r>
              <a:rPr lang="en-US" dirty="0" smtClean="0"/>
              <a:t>Customers</a:t>
            </a:r>
            <a:br>
              <a:rPr lang="en-US" dirty="0" smtClean="0"/>
            </a:br>
            <a:endParaRPr lang="en-US" dirty="0"/>
          </a:p>
        </p:txBody>
      </p:sp>
      <p:sp>
        <p:nvSpPr>
          <p:cNvPr id="192515" name="Rectangle 3"/>
          <p:cNvSpPr>
            <a:spLocks noGrp="1" noChangeArrowheads="1"/>
          </p:cNvSpPr>
          <p:nvPr>
            <p:ph idx="1"/>
          </p:nvPr>
        </p:nvSpPr>
        <p:spPr/>
        <p:txBody>
          <a:bodyPr>
            <a:normAutofit fontScale="92500" lnSpcReduction="20000"/>
          </a:bodyPr>
          <a:lstStyle/>
          <a:p>
            <a:r>
              <a:rPr lang="en-US" sz="2800" dirty="0" smtClean="0">
                <a:effectLst>
                  <a:outerShdw blurRad="38100" dist="38100" dir="2700000" algn="tl">
                    <a:srgbClr val="000000"/>
                  </a:outerShdw>
                </a:effectLst>
              </a:rPr>
              <a:t>Firms should establish </a:t>
            </a:r>
            <a:r>
              <a:rPr lang="en-US" sz="2800" dirty="0">
                <a:effectLst>
                  <a:outerShdw blurRad="38100" dist="38100" dir="2700000" algn="tl">
                    <a:srgbClr val="000000"/>
                  </a:outerShdw>
                </a:effectLst>
              </a:rPr>
              <a:t>a competitive advantage along these </a:t>
            </a:r>
            <a:r>
              <a:rPr lang="en-US" sz="2800" dirty="0" smtClean="0">
                <a:effectLst>
                  <a:outerShdw blurRad="38100" dist="38100" dir="2700000" algn="tl">
                    <a:srgbClr val="000000"/>
                  </a:outerShdw>
                </a:effectLst>
              </a:rPr>
              <a:t>dimensions</a:t>
            </a:r>
            <a:r>
              <a:rPr lang="en-US" sz="2800" dirty="0">
                <a:effectLst>
                  <a:outerShdw blurRad="38100" dist="38100" dir="2700000" algn="tl">
                    <a:srgbClr val="000000"/>
                  </a:outerShdw>
                </a:effectLst>
              </a:rPr>
              <a:t> </a:t>
            </a:r>
            <a:r>
              <a:rPr lang="en-US" sz="2800" dirty="0" smtClean="0">
                <a:effectLst>
                  <a:outerShdw blurRad="38100" dist="38100" dir="2700000" algn="tl">
                    <a:srgbClr val="000000"/>
                  </a:outerShdw>
                </a:effectLst>
              </a:rPr>
              <a:t>again to ensure customers will buy the product:</a:t>
            </a:r>
          </a:p>
          <a:p>
            <a:pPr algn="ctr"/>
            <a:endParaRPr lang="en-US" sz="2800" dirty="0">
              <a:effectLst>
                <a:outerShdw blurRad="38100" dist="38100" dir="2700000" algn="tl">
                  <a:srgbClr val="000000"/>
                </a:outerShdw>
              </a:effectLst>
            </a:endParaRPr>
          </a:p>
          <a:p>
            <a:pPr>
              <a:buFont typeface="Wingdings" pitchFamily="2" charset="2"/>
              <a:buNone/>
            </a:pPr>
            <a:r>
              <a:rPr lang="en-US" sz="2800" dirty="0" smtClean="0">
                <a:solidFill>
                  <a:srgbClr val="FFFF00"/>
                </a:solidFill>
                <a:effectLst>
                  <a:outerShdw blurRad="38100" dist="38100" dir="2700000" algn="tl">
                    <a:srgbClr val="000000"/>
                  </a:outerShdw>
                </a:effectLst>
              </a:rPr>
              <a:t>Reaching and connecting with the customer</a:t>
            </a:r>
            <a:endParaRPr lang="en-US" sz="2800" dirty="0">
              <a:effectLst>
                <a:outerShdw blurRad="38100" dist="38100" dir="2700000" algn="tl">
                  <a:srgbClr val="000000"/>
                </a:outerShdw>
              </a:effectLst>
            </a:endParaRPr>
          </a:p>
          <a:p>
            <a:pPr lvl="1"/>
            <a:endParaRPr lang="en-US" dirty="0">
              <a:effectLst>
                <a:outerShdw blurRad="38100" dist="38100" dir="2700000" algn="tl">
                  <a:srgbClr val="000000"/>
                </a:outerShdw>
              </a:effectLst>
            </a:endParaRPr>
          </a:p>
          <a:p>
            <a:pPr>
              <a:buFont typeface="Wingdings" pitchFamily="2" charset="2"/>
              <a:buNone/>
            </a:pPr>
            <a:r>
              <a:rPr lang="en-US" sz="2800" dirty="0" smtClean="0">
                <a:solidFill>
                  <a:srgbClr val="FFFF00"/>
                </a:solidFill>
                <a:effectLst>
                  <a:outerShdw blurRad="38100" dist="38100" dir="2700000" algn="tl">
                    <a:srgbClr val="000000"/>
                  </a:outerShdw>
                </a:effectLst>
              </a:rPr>
              <a:t>Richness of 2 – way information</a:t>
            </a:r>
          </a:p>
          <a:p>
            <a:pPr>
              <a:buFont typeface="Wingdings" pitchFamily="2" charset="2"/>
              <a:buNone/>
            </a:pPr>
            <a:endParaRPr lang="en-US" sz="2800" dirty="0">
              <a:effectLst>
                <a:outerShdw blurRad="38100" dist="38100" dir="2700000" algn="tl">
                  <a:srgbClr val="000000"/>
                </a:outerShdw>
              </a:effectLst>
            </a:endParaRPr>
          </a:p>
          <a:p>
            <a:pPr>
              <a:buFont typeface="Wingdings" pitchFamily="2" charset="2"/>
              <a:buNone/>
            </a:pPr>
            <a:r>
              <a:rPr lang="en-US" sz="2800" dirty="0" smtClean="0">
                <a:solidFill>
                  <a:srgbClr val="FFFF00"/>
                </a:solidFill>
                <a:effectLst>
                  <a:outerShdw blurRad="38100" dist="38100" dir="2700000" algn="tl">
                    <a:srgbClr val="000000"/>
                  </a:outerShdw>
                </a:effectLst>
              </a:rPr>
              <a:t>Strong interactions with customers</a:t>
            </a:r>
          </a:p>
          <a:p>
            <a:pPr>
              <a:buFont typeface="Wingdings" pitchFamily="2" charset="2"/>
              <a:buNone/>
            </a:pPr>
            <a:r>
              <a:rPr lang="en-US" sz="2800" dirty="0" smtClean="0">
                <a:solidFill>
                  <a:srgbClr val="FFFF00"/>
                </a:solidFill>
                <a:effectLst>
                  <a:outerShdw blurRad="38100" dist="38100" dir="2700000" algn="tl">
                    <a:srgbClr val="000000"/>
                  </a:outerShdw>
                </a:effectLst>
              </a:rPr>
              <a:t>Would a Customer Relational Management (CRM) system work?</a:t>
            </a:r>
            <a:endParaRPr lang="en-US" sz="28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The Central Role of Customers</a:t>
            </a:r>
          </a:p>
        </p:txBody>
      </p:sp>
      <p:sp>
        <p:nvSpPr>
          <p:cNvPr id="155651" name="Rectangle 3"/>
          <p:cNvSpPr>
            <a:spLocks noGrp="1" noChangeArrowheads="1"/>
          </p:cNvSpPr>
          <p:nvPr>
            <p:ph sz="half" idx="1"/>
          </p:nvPr>
        </p:nvSpPr>
        <p:spPr>
          <a:xfrm>
            <a:off x="685800" y="1795463"/>
            <a:ext cx="7415213" cy="4300537"/>
          </a:xfrm>
        </p:spPr>
        <p:txBody>
          <a:bodyPr>
            <a:normAutofit lnSpcReduction="10000"/>
          </a:bodyPr>
          <a:lstStyle/>
          <a:p>
            <a:pPr>
              <a:buFont typeface="Wingdings" pitchFamily="2" charset="2"/>
              <a:buNone/>
            </a:pPr>
            <a:r>
              <a:rPr lang="en-US" dirty="0"/>
              <a:t>	</a:t>
            </a:r>
            <a:r>
              <a:rPr lang="en-US" sz="3200" dirty="0">
                <a:effectLst>
                  <a:outerShdw blurRad="38100" dist="38100" dir="2700000" algn="tl">
                    <a:srgbClr val="000000"/>
                  </a:outerShdw>
                </a:effectLst>
              </a:rPr>
              <a:t>In selecting a business-level strategy, the firm </a:t>
            </a:r>
            <a:r>
              <a:rPr lang="en-US" sz="3200" dirty="0" smtClean="0">
                <a:effectLst>
                  <a:outerShdw blurRad="38100" dist="38100" dir="2700000" algn="tl">
                    <a:srgbClr val="000000"/>
                  </a:outerShdw>
                </a:effectLst>
              </a:rPr>
              <a:t>determines</a:t>
            </a:r>
          </a:p>
          <a:p>
            <a:pPr>
              <a:buFont typeface="Wingdings" pitchFamily="2" charset="2"/>
              <a:buNone/>
            </a:pPr>
            <a:endParaRPr lang="en-US" dirty="0">
              <a:effectLst>
                <a:outerShdw blurRad="38100" dist="38100" dir="2700000" algn="tl">
                  <a:srgbClr val="000000"/>
                </a:outerShdw>
              </a:effectLst>
            </a:endParaRPr>
          </a:p>
          <a:p>
            <a:pPr marL="971550" lvl="1" indent="-514350">
              <a:buFontTx/>
              <a:buAutoNum type="arabicPeriod"/>
            </a:pPr>
            <a:r>
              <a:rPr lang="en-US" sz="2800" i="1" dirty="0" smtClean="0">
                <a:solidFill>
                  <a:srgbClr val="FFFF00"/>
                </a:solidFill>
                <a:effectLst>
                  <a:outerShdw blurRad="38100" dist="38100" dir="2700000" algn="tl">
                    <a:srgbClr val="000000"/>
                  </a:outerShdw>
                </a:effectLst>
              </a:rPr>
              <a:t>whom</a:t>
            </a:r>
            <a:r>
              <a:rPr lang="en-US" sz="2800" dirty="0" smtClean="0">
                <a:effectLst>
                  <a:outerShdw blurRad="38100" dist="38100" dir="2700000" algn="tl">
                    <a:srgbClr val="000000"/>
                  </a:outerShdw>
                </a:effectLst>
              </a:rPr>
              <a:t> </a:t>
            </a:r>
            <a:r>
              <a:rPr lang="en-US" sz="2800" dirty="0">
                <a:effectLst>
                  <a:outerShdw blurRad="38100" dist="38100" dir="2700000" algn="tl">
                    <a:srgbClr val="000000"/>
                  </a:outerShdw>
                </a:effectLst>
              </a:rPr>
              <a:t>it will </a:t>
            </a:r>
            <a:r>
              <a:rPr lang="en-US" sz="2800" dirty="0" smtClean="0">
                <a:effectLst>
                  <a:outerShdw blurRad="38100" dist="38100" dir="2700000" algn="tl">
                    <a:srgbClr val="000000"/>
                  </a:outerShdw>
                </a:effectLst>
              </a:rPr>
              <a:t>serve</a:t>
            </a:r>
          </a:p>
          <a:p>
            <a:pPr marL="971550" lvl="1" indent="-514350">
              <a:buFontTx/>
              <a:buAutoNum type="arabicPeriod"/>
            </a:pPr>
            <a:endParaRPr lang="en-US" sz="2800" dirty="0">
              <a:effectLst>
                <a:outerShdw blurRad="38100" dist="38100" dir="2700000" algn="tl">
                  <a:srgbClr val="000000"/>
                </a:outerShdw>
              </a:effectLst>
            </a:endParaRPr>
          </a:p>
          <a:p>
            <a:pPr marL="971550" lvl="1" indent="-514350">
              <a:buFontTx/>
              <a:buAutoNum type="arabicPeriod" startAt="2"/>
            </a:pPr>
            <a:r>
              <a:rPr lang="en-US" sz="2800" i="1" dirty="0" smtClean="0">
                <a:solidFill>
                  <a:srgbClr val="FFFF00"/>
                </a:solidFill>
                <a:effectLst>
                  <a:outerShdw blurRad="38100" dist="38100" dir="2700000" algn="tl">
                    <a:srgbClr val="000000"/>
                  </a:outerShdw>
                </a:effectLst>
              </a:rPr>
              <a:t>what</a:t>
            </a:r>
            <a:r>
              <a:rPr lang="en-US" sz="2800" dirty="0" smtClean="0">
                <a:effectLst>
                  <a:outerShdw blurRad="38100" dist="38100" dir="2700000" algn="tl">
                    <a:srgbClr val="000000"/>
                  </a:outerShdw>
                </a:effectLst>
              </a:rPr>
              <a:t> to satisfy target customer needs with </a:t>
            </a:r>
          </a:p>
          <a:p>
            <a:pPr marL="971550" lvl="1" indent="-514350">
              <a:buFontTx/>
              <a:buAutoNum type="arabicPeriod" startAt="2"/>
            </a:pPr>
            <a:endParaRPr lang="en-US" sz="2800" dirty="0" smtClean="0">
              <a:effectLst>
                <a:outerShdw blurRad="38100" dist="38100" dir="2700000" algn="tl">
                  <a:srgbClr val="000000"/>
                </a:outerShdw>
              </a:effectLst>
            </a:endParaRPr>
          </a:p>
          <a:p>
            <a:pPr marL="971550" lvl="1" indent="-514350">
              <a:buFontTx/>
              <a:buAutoNum type="arabicPeriod" startAt="2"/>
            </a:pPr>
            <a:r>
              <a:rPr lang="en-US" sz="2800" i="1" dirty="0" smtClean="0">
                <a:solidFill>
                  <a:srgbClr val="FFFF00"/>
                </a:solidFill>
                <a:effectLst>
                  <a:outerShdw blurRad="38100" dist="38100" dir="2700000" algn="tl">
                    <a:srgbClr val="000000"/>
                  </a:outerShdw>
                </a:effectLst>
              </a:rPr>
              <a:t>how</a:t>
            </a:r>
            <a:r>
              <a:rPr lang="en-US" sz="2800" dirty="0" smtClean="0">
                <a:effectLst>
                  <a:outerShdw blurRad="38100" dist="38100" dir="2700000" algn="tl">
                    <a:srgbClr val="000000"/>
                  </a:outerShdw>
                </a:effectLst>
              </a:rPr>
              <a:t> </a:t>
            </a:r>
            <a:r>
              <a:rPr lang="en-US" sz="2800" dirty="0">
                <a:effectLst>
                  <a:outerShdw blurRad="38100" dist="38100" dir="2700000" algn="tl">
                    <a:srgbClr val="000000"/>
                  </a:outerShdw>
                </a:effectLst>
              </a:rPr>
              <a:t>those needs will be satisfied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70" name="Oval 74"/>
          <p:cNvSpPr>
            <a:spLocks noChangeArrowheads="1"/>
          </p:cNvSpPr>
          <p:nvPr/>
        </p:nvSpPr>
        <p:spPr bwMode="auto">
          <a:xfrm>
            <a:off x="3587750" y="2446338"/>
            <a:ext cx="1970088" cy="1970087"/>
          </a:xfrm>
          <a:prstGeom prst="ellipse">
            <a:avLst/>
          </a:prstGeom>
          <a:gradFill rotWithShape="0">
            <a:gsLst>
              <a:gs pos="0">
                <a:schemeClr val="accent1"/>
              </a:gs>
              <a:gs pos="100000">
                <a:schemeClr val="accent1">
                  <a:gamma/>
                  <a:shade val="2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2800" b="1" dirty="0">
                <a:solidFill>
                  <a:srgbClr val="FFFF00"/>
                </a:solidFill>
                <a:effectLst>
                  <a:outerShdw blurRad="38100" dist="38100" dir="2700000" algn="tl">
                    <a:srgbClr val="000000"/>
                  </a:outerShdw>
                </a:effectLst>
              </a:rPr>
              <a:t>Customers</a:t>
            </a:r>
            <a:endParaRPr kumimoji="0" lang="en-US" dirty="0">
              <a:solidFill>
                <a:srgbClr val="FFFF00"/>
              </a:solidFill>
            </a:endParaRPr>
          </a:p>
        </p:txBody>
      </p:sp>
      <p:sp>
        <p:nvSpPr>
          <p:cNvPr id="157698" name="Rectangle 2"/>
          <p:cNvSpPr>
            <a:spLocks noGrp="1" noChangeArrowheads="1"/>
          </p:cNvSpPr>
          <p:nvPr>
            <p:ph type="title"/>
          </p:nvPr>
        </p:nvSpPr>
        <p:spPr/>
        <p:txBody>
          <a:bodyPr/>
          <a:lstStyle/>
          <a:p>
            <a:r>
              <a:rPr lang="en-US" dirty="0"/>
              <a:t>Basis for Customer Segmentation</a:t>
            </a:r>
          </a:p>
        </p:txBody>
      </p:sp>
      <p:sp>
        <p:nvSpPr>
          <p:cNvPr id="157745" name="Oval 49"/>
          <p:cNvSpPr>
            <a:spLocks noChangeArrowheads="1"/>
          </p:cNvSpPr>
          <p:nvPr/>
        </p:nvSpPr>
        <p:spPr bwMode="auto">
          <a:xfrm>
            <a:off x="444500" y="2189163"/>
            <a:ext cx="3306763" cy="330676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3200" b="1" dirty="0">
                <a:solidFill>
                  <a:srgbClr val="FFFF00"/>
                </a:solidFill>
                <a:effectLst>
                  <a:outerShdw blurRad="38100" dist="38100" dir="2700000" algn="tl">
                    <a:srgbClr val="000000"/>
                  </a:outerShdw>
                </a:effectLst>
              </a:rPr>
              <a:t>Consumer</a:t>
            </a:r>
          </a:p>
          <a:p>
            <a:pPr algn="ctr"/>
            <a:r>
              <a:rPr kumimoji="0" lang="en-US" sz="3200" b="1" dirty="0">
                <a:solidFill>
                  <a:srgbClr val="FFFF00"/>
                </a:solidFill>
                <a:effectLst>
                  <a:outerShdw blurRad="38100" dist="38100" dir="2700000" algn="tl">
                    <a:srgbClr val="000000"/>
                  </a:outerShdw>
                </a:effectLst>
              </a:rPr>
              <a:t>Markets</a:t>
            </a:r>
            <a:endParaRPr kumimoji="0" lang="en-US" dirty="0"/>
          </a:p>
        </p:txBody>
      </p:sp>
      <p:sp>
        <p:nvSpPr>
          <p:cNvPr id="157746" name="Oval 50"/>
          <p:cNvSpPr>
            <a:spLocks noChangeArrowheads="1"/>
          </p:cNvSpPr>
          <p:nvPr/>
        </p:nvSpPr>
        <p:spPr bwMode="auto">
          <a:xfrm>
            <a:off x="5395913" y="2190750"/>
            <a:ext cx="3306762" cy="3306763"/>
          </a:xfrm>
          <a:prstGeom prst="ellipse">
            <a:avLst/>
          </a:prstGeom>
          <a:gradFill rotWithShape="0">
            <a:gsLst>
              <a:gs pos="0">
                <a:srgbClr val="9999FF"/>
              </a:gs>
              <a:gs pos="100000">
                <a:srgbClr val="9999FF">
                  <a:gamma/>
                  <a:shade val="46275"/>
                  <a:invGamma/>
                </a:srgbClr>
              </a:gs>
            </a:gsLst>
            <a:path path="shape">
              <a:fillToRect l="50000" t="50000" r="50000" b="50000"/>
            </a:path>
          </a:gradFill>
          <a:ln>
            <a:noFill/>
          </a:ln>
          <a:effectLst/>
          <a:extLst>
            <a:ext uri="{91240B29-F687-4F45-9708-019B960494DF}">
              <a14:hiddenLine xmlns:a14="http://schemas.microsoft.com/office/drawing/2010/main" w="28575"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sz="3200" b="1" dirty="0">
                <a:solidFill>
                  <a:srgbClr val="FFFF00"/>
                </a:solidFill>
                <a:effectLst>
                  <a:outerShdw blurRad="38100" dist="38100" dir="2700000" algn="tl">
                    <a:srgbClr val="000000"/>
                  </a:outerShdw>
                </a:effectLst>
              </a:rPr>
              <a:t>Industrial</a:t>
            </a:r>
          </a:p>
          <a:p>
            <a:pPr algn="ctr"/>
            <a:r>
              <a:rPr kumimoji="0" lang="en-US" sz="3200" b="1" dirty="0">
                <a:solidFill>
                  <a:srgbClr val="FFFF00"/>
                </a:solidFill>
                <a:effectLst>
                  <a:outerShdw blurRad="38100" dist="38100" dir="2700000" algn="tl">
                    <a:srgbClr val="000000"/>
                  </a:outerShdw>
                </a:effectLst>
              </a:rPr>
              <a:t>Markets</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7770"/>
                                        </p:tgtEl>
                                        <p:attrNameLst>
                                          <p:attrName>style.visibility</p:attrName>
                                        </p:attrNameLst>
                                      </p:cBhvr>
                                      <p:to>
                                        <p:strVal val="visible"/>
                                      </p:to>
                                    </p:set>
                                    <p:anim calcmode="lin" valueType="num">
                                      <p:cBhvr>
                                        <p:cTn id="7" dur="500" fill="hold"/>
                                        <p:tgtEl>
                                          <p:spTgt spid="157770"/>
                                        </p:tgtEl>
                                        <p:attrNameLst>
                                          <p:attrName>ppt_w</p:attrName>
                                        </p:attrNameLst>
                                      </p:cBhvr>
                                      <p:tavLst>
                                        <p:tav tm="0">
                                          <p:val>
                                            <p:fltVal val="0"/>
                                          </p:val>
                                        </p:tav>
                                        <p:tav tm="100000">
                                          <p:val>
                                            <p:strVal val="#ppt_w"/>
                                          </p:val>
                                        </p:tav>
                                      </p:tavLst>
                                    </p:anim>
                                    <p:anim calcmode="lin" valueType="num">
                                      <p:cBhvr>
                                        <p:cTn id="8" dur="500" fill="hold"/>
                                        <p:tgtEl>
                                          <p:spTgt spid="157770"/>
                                        </p:tgtEl>
                                        <p:attrNameLst>
                                          <p:attrName>ppt_h</p:attrName>
                                        </p:attrNameLst>
                                      </p:cBhvr>
                                      <p:tavLst>
                                        <p:tav tm="0">
                                          <p:val>
                                            <p:fltVal val="0"/>
                                          </p:val>
                                        </p:tav>
                                        <p:tav tm="100000">
                                          <p:val>
                                            <p:strVal val="#ppt_h"/>
                                          </p:val>
                                        </p:tav>
                                      </p:tavLst>
                                    </p:anim>
                                    <p:anim calcmode="lin" valueType="num">
                                      <p:cBhvr>
                                        <p:cTn id="9" dur="500" fill="hold"/>
                                        <p:tgtEl>
                                          <p:spTgt spid="157770"/>
                                        </p:tgtEl>
                                        <p:attrNameLst>
                                          <p:attrName>ppt_x</p:attrName>
                                        </p:attrNameLst>
                                      </p:cBhvr>
                                      <p:tavLst>
                                        <p:tav tm="0">
                                          <p:val>
                                            <p:fltVal val="0.5"/>
                                          </p:val>
                                        </p:tav>
                                        <p:tav tm="100000">
                                          <p:val>
                                            <p:strVal val="#ppt_x"/>
                                          </p:val>
                                        </p:tav>
                                      </p:tavLst>
                                    </p:anim>
                                    <p:anim calcmode="lin" valueType="num">
                                      <p:cBhvr>
                                        <p:cTn id="10" dur="500" fill="hold"/>
                                        <p:tgtEl>
                                          <p:spTgt spid="157770"/>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57745"/>
                                        </p:tgtEl>
                                        <p:attrNameLst>
                                          <p:attrName>style.visibility</p:attrName>
                                        </p:attrNameLst>
                                      </p:cBhvr>
                                      <p:to>
                                        <p:strVal val="visible"/>
                                      </p:to>
                                    </p:set>
                                    <p:anim calcmode="lin" valueType="num">
                                      <p:cBhvr>
                                        <p:cTn id="15" dur="500" fill="hold"/>
                                        <p:tgtEl>
                                          <p:spTgt spid="157745"/>
                                        </p:tgtEl>
                                        <p:attrNameLst>
                                          <p:attrName>ppt_w</p:attrName>
                                        </p:attrNameLst>
                                      </p:cBhvr>
                                      <p:tavLst>
                                        <p:tav tm="0">
                                          <p:val>
                                            <p:fltVal val="0"/>
                                          </p:val>
                                        </p:tav>
                                        <p:tav tm="100000">
                                          <p:val>
                                            <p:strVal val="#ppt_w"/>
                                          </p:val>
                                        </p:tav>
                                      </p:tavLst>
                                    </p:anim>
                                    <p:anim calcmode="lin" valueType="num">
                                      <p:cBhvr>
                                        <p:cTn id="16" dur="500" fill="hold"/>
                                        <p:tgtEl>
                                          <p:spTgt spid="157745"/>
                                        </p:tgtEl>
                                        <p:attrNameLst>
                                          <p:attrName>ppt_h</p:attrName>
                                        </p:attrNameLst>
                                      </p:cBhvr>
                                      <p:tavLst>
                                        <p:tav tm="0">
                                          <p:val>
                                            <p:fltVal val="0"/>
                                          </p:val>
                                        </p:tav>
                                        <p:tav tm="100000">
                                          <p:val>
                                            <p:strVal val="#ppt_h"/>
                                          </p:val>
                                        </p:tav>
                                      </p:tavLst>
                                    </p:anim>
                                    <p:anim calcmode="lin" valueType="num">
                                      <p:cBhvr>
                                        <p:cTn id="17" dur="500" fill="hold"/>
                                        <p:tgtEl>
                                          <p:spTgt spid="157745"/>
                                        </p:tgtEl>
                                        <p:attrNameLst>
                                          <p:attrName>ppt_x</p:attrName>
                                        </p:attrNameLst>
                                      </p:cBhvr>
                                      <p:tavLst>
                                        <p:tav tm="0">
                                          <p:val>
                                            <p:fltVal val="0.5"/>
                                          </p:val>
                                        </p:tav>
                                        <p:tav tm="100000">
                                          <p:val>
                                            <p:strVal val="#ppt_x"/>
                                          </p:val>
                                        </p:tav>
                                      </p:tavLst>
                                    </p:anim>
                                    <p:anim calcmode="lin" valueType="num">
                                      <p:cBhvr>
                                        <p:cTn id="18" dur="500" fill="hold"/>
                                        <p:tgtEl>
                                          <p:spTgt spid="157745"/>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157746"/>
                                        </p:tgtEl>
                                        <p:attrNameLst>
                                          <p:attrName>style.visibility</p:attrName>
                                        </p:attrNameLst>
                                      </p:cBhvr>
                                      <p:to>
                                        <p:strVal val="visible"/>
                                      </p:to>
                                    </p:set>
                                    <p:anim calcmode="lin" valueType="num">
                                      <p:cBhvr>
                                        <p:cTn id="23" dur="500" fill="hold"/>
                                        <p:tgtEl>
                                          <p:spTgt spid="157746"/>
                                        </p:tgtEl>
                                        <p:attrNameLst>
                                          <p:attrName>ppt_w</p:attrName>
                                        </p:attrNameLst>
                                      </p:cBhvr>
                                      <p:tavLst>
                                        <p:tav tm="0">
                                          <p:val>
                                            <p:fltVal val="0"/>
                                          </p:val>
                                        </p:tav>
                                        <p:tav tm="100000">
                                          <p:val>
                                            <p:strVal val="#ppt_w"/>
                                          </p:val>
                                        </p:tav>
                                      </p:tavLst>
                                    </p:anim>
                                    <p:anim calcmode="lin" valueType="num">
                                      <p:cBhvr>
                                        <p:cTn id="24" dur="500" fill="hold"/>
                                        <p:tgtEl>
                                          <p:spTgt spid="157746"/>
                                        </p:tgtEl>
                                        <p:attrNameLst>
                                          <p:attrName>ppt_h</p:attrName>
                                        </p:attrNameLst>
                                      </p:cBhvr>
                                      <p:tavLst>
                                        <p:tav tm="0">
                                          <p:val>
                                            <p:fltVal val="0"/>
                                          </p:val>
                                        </p:tav>
                                        <p:tav tm="100000">
                                          <p:val>
                                            <p:strVal val="#ppt_h"/>
                                          </p:val>
                                        </p:tav>
                                      </p:tavLst>
                                    </p:anim>
                                    <p:anim calcmode="lin" valueType="num">
                                      <p:cBhvr>
                                        <p:cTn id="25" dur="500" fill="hold"/>
                                        <p:tgtEl>
                                          <p:spTgt spid="157746"/>
                                        </p:tgtEl>
                                        <p:attrNameLst>
                                          <p:attrName>ppt_x</p:attrName>
                                        </p:attrNameLst>
                                      </p:cBhvr>
                                      <p:tavLst>
                                        <p:tav tm="0">
                                          <p:val>
                                            <p:fltVal val="0.5"/>
                                          </p:val>
                                        </p:tav>
                                        <p:tav tm="100000">
                                          <p:val>
                                            <p:strVal val="#ppt_x"/>
                                          </p:val>
                                        </p:tav>
                                      </p:tavLst>
                                    </p:anim>
                                    <p:anim calcmode="lin" valueType="num">
                                      <p:cBhvr>
                                        <p:cTn id="26" dur="500" fill="hold"/>
                                        <p:tgtEl>
                                          <p:spTgt spid="15774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70" grpId="0" animBg="1" autoUpdateAnimBg="0"/>
      <p:bldP spid="157745" grpId="0" animBg="1" autoUpdateAnimBg="0"/>
      <p:bldP spid="157746" grpId="0" animBg="1" autoUpdateAnimBg="0"/>
    </p:bldLst>
  </p:timing>
</p:sld>
</file>

<file path=ppt/theme/theme1.xml><?xml version="1.0" encoding="utf-8"?>
<a:theme xmlns:a="http://schemas.openxmlformats.org/drawingml/2006/main" name="Hoskisson">
  <a:themeElements>
    <a:clrScheme name="">
      <a:dk1>
        <a:srgbClr val="000000"/>
      </a:dk1>
      <a:lt1>
        <a:srgbClr val="FFFFFF"/>
      </a:lt1>
      <a:dk2>
        <a:srgbClr val="1B533F"/>
      </a:dk2>
      <a:lt2>
        <a:srgbClr val="F6BF69"/>
      </a:lt2>
      <a:accent1>
        <a:srgbClr val="F6BF69"/>
      </a:accent1>
      <a:accent2>
        <a:srgbClr val="009688"/>
      </a:accent2>
      <a:accent3>
        <a:srgbClr val="ABB3AF"/>
      </a:accent3>
      <a:accent4>
        <a:srgbClr val="DADADA"/>
      </a:accent4>
      <a:accent5>
        <a:srgbClr val="FADCB9"/>
      </a:accent5>
      <a:accent6>
        <a:srgbClr val="00877B"/>
      </a:accent6>
      <a:hlink>
        <a:srgbClr val="EF9100"/>
      </a:hlink>
      <a:folHlink>
        <a:srgbClr val="003530"/>
      </a:folHlink>
    </a:clrScheme>
    <a:fontScheme name="Hoskisso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oskiss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skiss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skiss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skiss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skis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skis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skis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12995</TotalTime>
  <Words>5299</Words>
  <Application>Microsoft Office PowerPoint</Application>
  <PresentationFormat>On-screen Show (4:3)</PresentationFormat>
  <Paragraphs>763</Paragraphs>
  <Slides>48</Slides>
  <Notes>32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Hoskisson</vt:lpstr>
      <vt:lpstr>PowerPoint Presentation</vt:lpstr>
      <vt:lpstr>Business-Level Strategy</vt:lpstr>
      <vt:lpstr>PowerPoint Presentation</vt:lpstr>
      <vt:lpstr>Types of Business-Level Strategies</vt:lpstr>
      <vt:lpstr>Five Generic Strategies</vt:lpstr>
      <vt:lpstr>Managing Relationships With Customers</vt:lpstr>
      <vt:lpstr>Managing Relationships With Customers </vt:lpstr>
      <vt:lpstr>The Central Role of Customers</vt:lpstr>
      <vt:lpstr>Basis for Customer Segmentation</vt:lpstr>
      <vt:lpstr>Market Segmentation: Consumer Markets</vt:lpstr>
      <vt:lpstr>Market Segmentation: Industrial Markets</vt:lpstr>
      <vt:lpstr>Core Competencies and Strategy</vt:lpstr>
      <vt:lpstr>Key Issues of Business-Level Strategy</vt:lpstr>
      <vt:lpstr>Cost Leadership Strategy</vt:lpstr>
      <vt:lpstr>Vanguard cost strategy</vt:lpstr>
      <vt:lpstr>Dell Computers: A cost leader in PCs</vt:lpstr>
      <vt:lpstr>Cost Leadership Strategy</vt:lpstr>
      <vt:lpstr>How to Obtain a Cost Advantage</vt:lpstr>
      <vt:lpstr>Factors That Drive Costs</vt:lpstr>
      <vt:lpstr>PowerPoint Presentation</vt:lpstr>
      <vt:lpstr>Cost Leadership Strategy (Low Cost) and the Five Forces of Competition</vt:lpstr>
      <vt:lpstr>Cost Leadership Strategy (Low Cost) and the Five Forces of Competition</vt:lpstr>
      <vt:lpstr>Cost Leadership Strategy (Low Cost) and the Five Forces of Competition</vt:lpstr>
      <vt:lpstr>Cost Leadership Strategy (Low Cost) and the Five Forces of Competition</vt:lpstr>
      <vt:lpstr>Cost Leadership Strategy (Low Cost) and the Five Forces of Competition</vt:lpstr>
      <vt:lpstr>Differentiation Strategy</vt:lpstr>
      <vt:lpstr>BMW: Differentiation in the Auto Industry</vt:lpstr>
      <vt:lpstr>Differentiation Strategy</vt:lpstr>
      <vt:lpstr>Differentiation Strategy</vt:lpstr>
      <vt:lpstr>How to Obtain a Differentiation Advantage</vt:lpstr>
      <vt:lpstr>Factors That Drive Differentiation</vt:lpstr>
      <vt:lpstr>Differentiation Strategy and the Five Forces of Competition</vt:lpstr>
      <vt:lpstr>Differentiation Strategy and the Five Forces of Competition</vt:lpstr>
      <vt:lpstr>Differentiation Strategy and the Five Forces of Competition</vt:lpstr>
      <vt:lpstr>Differentiation Strategy and the Five Forces of Competition</vt:lpstr>
      <vt:lpstr>Differentiation Strategy and the Five Forces of Competition</vt:lpstr>
      <vt:lpstr>Major Risks of Differentiation Strategy</vt:lpstr>
      <vt:lpstr>Major Risks of Differentiation Strategy</vt:lpstr>
      <vt:lpstr>Focused Business-Level Strategies</vt:lpstr>
      <vt:lpstr>Focus Strategies</vt:lpstr>
      <vt:lpstr>Factors That May Drive Focused Strategies</vt:lpstr>
      <vt:lpstr>Major Risks of Focused Strategies</vt:lpstr>
      <vt:lpstr>Advantages of Integrated Strategy</vt:lpstr>
      <vt:lpstr>Benefits of Integrated Strategy</vt:lpstr>
      <vt:lpstr>PowerPoint Presentation</vt:lpstr>
      <vt:lpstr>Major Risks of Integrated Strategy</vt:lpstr>
      <vt:lpstr>Six Principles of Strategic Positioning</vt:lpstr>
      <vt:lpstr>Example of Quality Management</vt:lpstr>
    </vt:vector>
  </TitlesOfParts>
  <Company>Colorado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Competing for Advantage</dc:title>
  <dc:subject>Chapter 5: Business-Level Strategy</dc:subject>
  <dc:creator>R. Dennis Middlemist</dc:creator>
  <dc:description>Contact author at_x000d_
dennis@middlemist.com</dc:description>
  <cp:lastModifiedBy>Matthew Saunders</cp:lastModifiedBy>
  <cp:revision>123</cp:revision>
  <dcterms:created xsi:type="dcterms:W3CDTF">2002-02-13T21:58:11Z</dcterms:created>
  <dcterms:modified xsi:type="dcterms:W3CDTF">2013-10-10T16:40:40Z</dcterms:modified>
  <cp:category>Slides to accompany textbook</cp:category>
</cp:coreProperties>
</file>