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  <p:sldMasterId id="2147483738" r:id="rId2"/>
  </p:sldMasterIdLst>
  <p:notesMasterIdLst>
    <p:notesMasterId r:id="rId33"/>
  </p:notesMasterIdLst>
  <p:handoutMasterIdLst>
    <p:handoutMasterId r:id="rId34"/>
  </p:handoutMasterIdLst>
  <p:sldIdLst>
    <p:sldId id="300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315" r:id="rId14"/>
    <p:sldId id="317" r:id="rId15"/>
    <p:sldId id="314" r:id="rId16"/>
    <p:sldId id="301" r:id="rId17"/>
    <p:sldId id="302" r:id="rId18"/>
    <p:sldId id="303" r:id="rId19"/>
    <p:sldId id="304" r:id="rId20"/>
    <p:sldId id="305" r:id="rId21"/>
    <p:sldId id="311" r:id="rId22"/>
    <p:sldId id="306" r:id="rId23"/>
    <p:sldId id="307" r:id="rId24"/>
    <p:sldId id="308" r:id="rId25"/>
    <p:sldId id="316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086" autoAdjust="0"/>
  </p:normalViewPr>
  <p:slideViewPr>
    <p:cSldViewPr snapToGrid="0">
      <p:cViewPr varScale="1">
        <p:scale>
          <a:sx n="97" d="100"/>
          <a:sy n="97" d="100"/>
        </p:scale>
        <p:origin x="-114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4741488-004D-4DD6-B050-A5A9CF472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358F9B2-505E-452F-B641-BD5F5D1E5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9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rgbClr val="00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3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12875"/>
            <a:ext cx="7772400" cy="1470025"/>
          </a:xfrm>
        </p:spPr>
        <p:txBody>
          <a:bodyPr/>
          <a:lstStyle>
            <a:lvl1pPr algn="ctr">
              <a:defRPr sz="4400">
                <a:solidFill>
                  <a:srgbClr val="0033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68650"/>
            <a:ext cx="64008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D4410A-0C78-4EF4-8DF9-93F5E19ED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284CBC-F746-423D-BEB5-D329C6017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6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8350"/>
            <a:ext cx="2057400" cy="5357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8350"/>
            <a:ext cx="6019800" cy="5357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F406A8-F107-4C03-BB84-EC50DA918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5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4410A-0C78-4EF4-8DF9-93F5E19ED0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6F421-9999-4588-AC55-C4A97BAD3A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980CB602-F16F-4BA2-A532-AF8DBCCB89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D1A14-20C3-46D9-B29A-27E9E3C8D2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1244B-3D5D-46D0-9075-5CB89FF725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681D6-A5B8-4DA3-B52D-6C69D1B46D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18AC6-4B00-489C-8053-70DD318773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64360-B0B0-447C-A700-451BC4B518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06F421-9999-4588-AC55-C4A97BAD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19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7A6C0-1888-4B97-835B-DA1BCC40D6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284CBC-F746-423D-BEB5-D329C6017E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406A8-F107-4C03-BB84-EC50DA918E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0CB602-F16F-4BA2-A532-AF8DBCCB8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6D1A14-20C3-46D9-B29A-27E9E3C8D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2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11244B-3D5D-46D0-9075-5CB89FF72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7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D681D6-A5B8-4DA3-B52D-6C69D1B46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218AC6-4B00-489C-8053-70DD31877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9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464360-B0B0-447C-A700-451BC4B51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67A6C0-1888-4B97-835B-DA1BCC40D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6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rgbClr val="00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pic>
        <p:nvPicPr>
          <p:cNvPr id="1027" name="Picture 3" descr="pres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8350"/>
            <a:ext cx="820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add title…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24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CCCC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24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CCCC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24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CCCCCC"/>
                </a:solidFill>
              </a:defRPr>
            </a:lvl1pPr>
          </a:lstStyle>
          <a:p>
            <a:pPr>
              <a:defRPr/>
            </a:pPr>
            <a:fld id="{8BB7C490-B5BF-40D4-803D-494CEF9C5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∆"/>
        <a:defRPr sz="24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8BB7C490-B5BF-40D4-803D-494CEF9C55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5603" name="Subtitle 3"/>
          <p:cNvSpPr>
            <a:spLocks noGrp="1"/>
          </p:cNvSpPr>
          <p:nvPr>
            <p:ph type="subTitle" idx="1"/>
          </p:nvPr>
        </p:nvSpPr>
        <p:spPr>
          <a:xfrm>
            <a:off x="541537" y="1597980"/>
            <a:ext cx="8087557" cy="3453413"/>
          </a:xfrm>
        </p:spPr>
        <p:txBody>
          <a:bodyPr>
            <a:normAutofit/>
          </a:bodyPr>
          <a:lstStyle/>
          <a:p>
            <a:r>
              <a:rPr lang="en-US" sz="41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Perpetua Titling MT" pitchFamily="18" charset="0"/>
                <a:ea typeface="+mj-ea"/>
                <a:cs typeface="+mj-cs"/>
              </a:rPr>
              <a:t>The </a:t>
            </a:r>
            <a:r>
              <a:rPr lang="en-US" sz="41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Perpetua Titling MT" pitchFamily="18" charset="0"/>
                <a:ea typeface="+mj-ea"/>
                <a:cs typeface="+mj-cs"/>
              </a:rPr>
              <a:t>Resource Based View</a:t>
            </a:r>
            <a:br>
              <a:rPr lang="en-US" sz="41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Perpetua Titling MT" pitchFamily="18" charset="0"/>
                <a:ea typeface="+mj-ea"/>
                <a:cs typeface="+mj-cs"/>
              </a:rPr>
            </a:br>
            <a:r>
              <a:rPr lang="en-US" sz="41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Perpetua Titling MT" pitchFamily="18" charset="0"/>
                <a:ea typeface="+mj-ea"/>
                <a:cs typeface="+mj-cs"/>
              </a:rPr>
              <a:t>Using Core Competencies to Build Competitive Advantage</a:t>
            </a:r>
            <a:endParaRPr lang="en-CA" sz="41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Perpetua Titling MT" pitchFamily="18" charset="0"/>
              <a:ea typeface="+mj-ea"/>
              <a:cs typeface="+mj-cs"/>
            </a:endParaRPr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0" y="3857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kumimoji="1"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C7B6C-DD1A-447F-807C-053469E8815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cxnSp>
        <p:nvCxnSpPr>
          <p:cNvPr id="40963" name="AutoShape 2"/>
          <p:cNvCxnSpPr>
            <a:cxnSpLocks noChangeShapeType="1"/>
            <a:stCxn id="148485" idx="4"/>
            <a:endCxn id="148487" idx="0"/>
          </p:cNvCxnSpPr>
          <p:nvPr/>
        </p:nvCxnSpPr>
        <p:spPr bwMode="auto">
          <a:xfrm>
            <a:off x="4573588" y="2392363"/>
            <a:ext cx="0" cy="371475"/>
          </a:xfrm>
          <a:prstGeom prst="straightConnector1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3529013" y="1182688"/>
            <a:ext cx="2090737" cy="1266825"/>
            <a:chOff x="1388" y="2190"/>
            <a:chExt cx="1317" cy="798"/>
          </a:xfrm>
        </p:grpSpPr>
        <p:sp>
          <p:nvSpPr>
            <p:cNvPr id="148484" name="Oval 4"/>
            <p:cNvSpPr>
              <a:spLocks noChangeArrowheads="1"/>
            </p:cNvSpPr>
            <p:nvPr/>
          </p:nvSpPr>
          <p:spPr bwMode="auto">
            <a:xfrm>
              <a:off x="1388" y="2190"/>
              <a:ext cx="1317" cy="798"/>
            </a:xfrm>
            <a:prstGeom prst="ellipse">
              <a:avLst/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2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5" name="Oval 5"/>
            <p:cNvSpPr>
              <a:spLocks noChangeArrowheads="1"/>
            </p:cNvSpPr>
            <p:nvPr/>
          </p:nvSpPr>
          <p:spPr bwMode="auto">
            <a:xfrm>
              <a:off x="1431" y="2226"/>
              <a:ext cx="1230" cy="726"/>
            </a:xfrm>
            <a:prstGeom prst="ellipse">
              <a:avLst/>
            </a:prstGeom>
            <a:gradFill rotWithShape="0">
              <a:gsLst>
                <a:gs pos="0">
                  <a:srgbClr val="339966">
                    <a:gamma/>
                    <a:shade val="36078"/>
                    <a:invGamma/>
                  </a:srgbClr>
                </a:gs>
                <a:gs pos="100000">
                  <a:srgbClr val="3399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Four Criteria</a:t>
              </a:r>
            </a:p>
            <a:p>
              <a:pPr algn="ctr" eaLnBrk="0" hangingPunct="0">
                <a:defRPr/>
              </a:pPr>
              <a:r>
                <a:rPr lang="en-U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of Sustainable</a:t>
              </a:r>
            </a:p>
            <a:p>
              <a:pPr algn="ctr" eaLnBrk="0" hangingPunct="0">
                <a:defRPr/>
              </a:pPr>
              <a:r>
                <a:rPr lang="en-U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Advantages</a:t>
              </a: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0965" name="Group 6"/>
          <p:cNvGrpSpPr>
            <a:grpSpLocks/>
          </p:cNvGrpSpPr>
          <p:nvPr/>
        </p:nvGrpSpPr>
        <p:grpSpPr bwMode="auto">
          <a:xfrm>
            <a:off x="3451225" y="2763838"/>
            <a:ext cx="2244725" cy="1360487"/>
            <a:chOff x="1270" y="3209"/>
            <a:chExt cx="1414" cy="857"/>
          </a:xfrm>
        </p:grpSpPr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1270" y="3209"/>
              <a:ext cx="1414" cy="857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33333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1321" y="3266"/>
              <a:ext cx="1311" cy="743"/>
            </a:xfrm>
            <a:prstGeom prst="rect">
              <a:avLst/>
            </a:prstGeom>
            <a:gradFill rotWithShape="0">
              <a:gsLst>
                <a:gs pos="0">
                  <a:srgbClr val="CC0066">
                    <a:gamma/>
                    <a:shade val="33333"/>
                    <a:invGamma/>
                  </a:srgbClr>
                </a:gs>
                <a:gs pos="100000">
                  <a:srgbClr val="CC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Valuable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Rare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Costly to Imitate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Nonsubstitutable</a:t>
              </a:r>
            </a:p>
          </p:txBody>
        </p:sp>
      </p:grpSp>
      <p:grpSp>
        <p:nvGrpSpPr>
          <p:cNvPr id="40966" name="Group 9"/>
          <p:cNvGrpSpPr>
            <a:grpSpLocks/>
          </p:cNvGrpSpPr>
          <p:nvPr/>
        </p:nvGrpSpPr>
        <p:grpSpPr bwMode="auto">
          <a:xfrm>
            <a:off x="574675" y="241300"/>
            <a:ext cx="2608263" cy="1511300"/>
            <a:chOff x="2246" y="1577"/>
            <a:chExt cx="1643" cy="952"/>
          </a:xfrm>
        </p:grpSpPr>
        <p:sp>
          <p:nvSpPr>
            <p:cNvPr id="148490" name="Oval 10"/>
            <p:cNvSpPr>
              <a:spLocks noChangeArrowheads="1"/>
            </p:cNvSpPr>
            <p:nvPr/>
          </p:nvSpPr>
          <p:spPr bwMode="auto">
            <a:xfrm>
              <a:off x="2246" y="1577"/>
              <a:ext cx="1643" cy="95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18039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91" name="Oval 11"/>
            <p:cNvSpPr>
              <a:spLocks noChangeArrowheads="1"/>
            </p:cNvSpPr>
            <p:nvPr/>
          </p:nvSpPr>
          <p:spPr bwMode="auto">
            <a:xfrm>
              <a:off x="2300" y="1620"/>
              <a:ext cx="1534" cy="86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36471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Discovering Core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Competencies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755650" y="4235450"/>
            <a:ext cx="763428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"/>
              </a:spcBef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Costly to imitate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capabilities that other firms cannot develop easily, usually due to:</a:t>
            </a:r>
          </a:p>
          <a:p>
            <a:pPr>
              <a:spcBef>
                <a:spcPct val="5000"/>
              </a:spcBef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"/>
              </a:spcBef>
              <a:buFontTx/>
              <a:buChar char="•"/>
              <a:defRPr/>
            </a:pPr>
            <a:r>
              <a:rPr 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Unique historical conditions</a:t>
            </a:r>
          </a:p>
          <a:p>
            <a:pPr>
              <a:spcBef>
                <a:spcPct val="5000"/>
              </a:spcBef>
              <a:buFontTx/>
              <a:buChar char="•"/>
              <a:defRPr/>
            </a:pPr>
            <a:r>
              <a:rPr 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Social </a:t>
            </a:r>
            <a:r>
              <a:rPr 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complexity</a:t>
            </a:r>
            <a:endParaRPr lang="en-US" sz="2000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BF0DF-49FE-4BC9-9F11-7F4CE099994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cxnSp>
        <p:nvCxnSpPr>
          <p:cNvPr id="41987" name="AutoShape 2"/>
          <p:cNvCxnSpPr>
            <a:cxnSpLocks noChangeShapeType="1"/>
            <a:stCxn id="149509" idx="4"/>
            <a:endCxn id="149511" idx="0"/>
          </p:cNvCxnSpPr>
          <p:nvPr/>
        </p:nvCxnSpPr>
        <p:spPr bwMode="auto">
          <a:xfrm>
            <a:off x="4573588" y="2392363"/>
            <a:ext cx="0" cy="371475"/>
          </a:xfrm>
          <a:prstGeom prst="straightConnector1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3529013" y="1182688"/>
            <a:ext cx="2090737" cy="1266825"/>
            <a:chOff x="1388" y="2190"/>
            <a:chExt cx="1317" cy="798"/>
          </a:xfrm>
        </p:grpSpPr>
        <p:sp>
          <p:nvSpPr>
            <p:cNvPr id="149508" name="Oval 4"/>
            <p:cNvSpPr>
              <a:spLocks noChangeArrowheads="1"/>
            </p:cNvSpPr>
            <p:nvPr/>
          </p:nvSpPr>
          <p:spPr bwMode="auto">
            <a:xfrm>
              <a:off x="1388" y="2190"/>
              <a:ext cx="1317" cy="798"/>
            </a:xfrm>
            <a:prstGeom prst="ellipse">
              <a:avLst/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2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9509" name="Oval 5"/>
            <p:cNvSpPr>
              <a:spLocks noChangeArrowheads="1"/>
            </p:cNvSpPr>
            <p:nvPr/>
          </p:nvSpPr>
          <p:spPr bwMode="auto">
            <a:xfrm>
              <a:off x="1431" y="2226"/>
              <a:ext cx="1230" cy="726"/>
            </a:xfrm>
            <a:prstGeom prst="ellipse">
              <a:avLst/>
            </a:prstGeom>
            <a:gradFill rotWithShape="0">
              <a:gsLst>
                <a:gs pos="0">
                  <a:srgbClr val="339966">
                    <a:gamma/>
                    <a:shade val="36078"/>
                    <a:invGamma/>
                  </a:srgbClr>
                </a:gs>
                <a:gs pos="100000">
                  <a:srgbClr val="3399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Four Criteria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of Sustainable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Advantages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1989" name="Group 6"/>
          <p:cNvGrpSpPr>
            <a:grpSpLocks/>
          </p:cNvGrpSpPr>
          <p:nvPr/>
        </p:nvGrpSpPr>
        <p:grpSpPr bwMode="auto">
          <a:xfrm>
            <a:off x="3451225" y="2763838"/>
            <a:ext cx="2244725" cy="1360487"/>
            <a:chOff x="1270" y="3209"/>
            <a:chExt cx="1414" cy="857"/>
          </a:xfrm>
        </p:grpSpPr>
        <p:sp>
          <p:nvSpPr>
            <p:cNvPr id="149511" name="Rectangle 7"/>
            <p:cNvSpPr>
              <a:spLocks noChangeArrowheads="1"/>
            </p:cNvSpPr>
            <p:nvPr/>
          </p:nvSpPr>
          <p:spPr bwMode="auto">
            <a:xfrm>
              <a:off x="1270" y="3209"/>
              <a:ext cx="1414" cy="857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33333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9512" name="Rectangle 8"/>
            <p:cNvSpPr>
              <a:spLocks noChangeArrowheads="1"/>
            </p:cNvSpPr>
            <p:nvPr/>
          </p:nvSpPr>
          <p:spPr bwMode="auto">
            <a:xfrm>
              <a:off x="1321" y="3266"/>
              <a:ext cx="1311" cy="743"/>
            </a:xfrm>
            <a:prstGeom prst="rect">
              <a:avLst/>
            </a:prstGeom>
            <a:gradFill rotWithShape="0">
              <a:gsLst>
                <a:gs pos="0">
                  <a:srgbClr val="CC0066">
                    <a:gamma/>
                    <a:shade val="33333"/>
                    <a:invGamma/>
                  </a:srgbClr>
                </a:gs>
                <a:gs pos="100000">
                  <a:srgbClr val="CC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Valuable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Rare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Costly to Imitate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Non-substitutable</a:t>
              </a:r>
              <a:endPara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1990" name="Group 9"/>
          <p:cNvGrpSpPr>
            <a:grpSpLocks/>
          </p:cNvGrpSpPr>
          <p:nvPr/>
        </p:nvGrpSpPr>
        <p:grpSpPr bwMode="auto">
          <a:xfrm>
            <a:off x="574675" y="241300"/>
            <a:ext cx="2608263" cy="1511300"/>
            <a:chOff x="2246" y="1577"/>
            <a:chExt cx="1643" cy="952"/>
          </a:xfrm>
        </p:grpSpPr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2246" y="1577"/>
              <a:ext cx="1643" cy="95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18039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9515" name="Oval 11"/>
            <p:cNvSpPr>
              <a:spLocks noChangeArrowheads="1"/>
            </p:cNvSpPr>
            <p:nvPr/>
          </p:nvSpPr>
          <p:spPr bwMode="auto">
            <a:xfrm>
              <a:off x="2300" y="1620"/>
              <a:ext cx="1534" cy="86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36471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Discovering Core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Competencies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755650" y="4235450"/>
            <a:ext cx="7634288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"/>
              </a:spcBef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Non-substitutable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capabilities that do not have strategic equivalents</a:t>
            </a:r>
          </a:p>
          <a:p>
            <a:pPr>
              <a:spcBef>
                <a:spcPct val="5000"/>
              </a:spcBef>
              <a:buFontTx/>
              <a:buChar char="•"/>
              <a:defRPr/>
            </a:pPr>
            <a:r>
              <a:rPr 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Invisible to competitors</a:t>
            </a:r>
          </a:p>
          <a:p>
            <a:pPr>
              <a:spcBef>
                <a:spcPct val="5000"/>
              </a:spcBef>
              <a:buFontTx/>
              <a:buChar char="•"/>
              <a:defRPr/>
            </a:pPr>
            <a:r>
              <a:rPr 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Firm specific </a:t>
            </a:r>
            <a:r>
              <a:rPr 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knowledge</a:t>
            </a:r>
            <a:endParaRPr lang="en-US" b="1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Resource Inimitability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384B85-5B83-40D4-B292-DF3275096D0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3012" name="Freeform 6"/>
          <p:cNvSpPr>
            <a:spLocks/>
          </p:cNvSpPr>
          <p:nvPr/>
        </p:nvSpPr>
        <p:spPr bwMode="auto">
          <a:xfrm>
            <a:off x="784225" y="1744663"/>
            <a:ext cx="8277225" cy="4191000"/>
          </a:xfrm>
          <a:custGeom>
            <a:avLst/>
            <a:gdLst>
              <a:gd name="T0" fmla="*/ 0 w 5214"/>
              <a:gd name="T1" fmla="*/ 4191000 h 2640"/>
              <a:gd name="T2" fmla="*/ 812800 w 5214"/>
              <a:gd name="T3" fmla="*/ 3857625 h 2640"/>
              <a:gd name="T4" fmla="*/ 1233488 w 5214"/>
              <a:gd name="T5" fmla="*/ 3306763 h 2640"/>
              <a:gd name="T6" fmla="*/ 2306638 w 5214"/>
              <a:gd name="T7" fmla="*/ 2900363 h 2640"/>
              <a:gd name="T8" fmla="*/ 3322638 w 5214"/>
              <a:gd name="T9" fmla="*/ 2174875 h 2640"/>
              <a:gd name="T10" fmla="*/ 4151313 w 5214"/>
              <a:gd name="T11" fmla="*/ 2000250 h 2640"/>
              <a:gd name="T12" fmla="*/ 5021263 w 5214"/>
              <a:gd name="T13" fmla="*/ 1143000 h 2640"/>
              <a:gd name="T14" fmla="*/ 5834063 w 5214"/>
              <a:gd name="T15" fmla="*/ 925513 h 2640"/>
              <a:gd name="T16" fmla="*/ 6400800 w 5214"/>
              <a:gd name="T17" fmla="*/ 287338 h 2640"/>
              <a:gd name="T18" fmla="*/ 7996238 w 5214"/>
              <a:gd name="T19" fmla="*/ 41275 h 2640"/>
              <a:gd name="T20" fmla="*/ 8083550 w 5214"/>
              <a:gd name="T21" fmla="*/ 41275 h 26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214" h="2640">
                <a:moveTo>
                  <a:pt x="0" y="2640"/>
                </a:moveTo>
                <a:cubicBezTo>
                  <a:pt x="191" y="2581"/>
                  <a:pt x="383" y="2523"/>
                  <a:pt x="512" y="2430"/>
                </a:cubicBezTo>
                <a:cubicBezTo>
                  <a:pt x="641" y="2337"/>
                  <a:pt x="620" y="2183"/>
                  <a:pt x="777" y="2083"/>
                </a:cubicBezTo>
                <a:cubicBezTo>
                  <a:pt x="934" y="1983"/>
                  <a:pt x="1234" y="1946"/>
                  <a:pt x="1453" y="1827"/>
                </a:cubicBezTo>
                <a:cubicBezTo>
                  <a:pt x="1672" y="1708"/>
                  <a:pt x="1899" y="1464"/>
                  <a:pt x="2093" y="1370"/>
                </a:cubicBezTo>
                <a:cubicBezTo>
                  <a:pt x="2287" y="1276"/>
                  <a:pt x="2437" y="1368"/>
                  <a:pt x="2615" y="1260"/>
                </a:cubicBezTo>
                <a:cubicBezTo>
                  <a:pt x="2793" y="1152"/>
                  <a:pt x="2986" y="833"/>
                  <a:pt x="3163" y="720"/>
                </a:cubicBezTo>
                <a:cubicBezTo>
                  <a:pt x="3340" y="607"/>
                  <a:pt x="3530" y="673"/>
                  <a:pt x="3675" y="583"/>
                </a:cubicBezTo>
                <a:cubicBezTo>
                  <a:pt x="3820" y="493"/>
                  <a:pt x="3805" y="274"/>
                  <a:pt x="4032" y="181"/>
                </a:cubicBezTo>
                <a:cubicBezTo>
                  <a:pt x="4259" y="88"/>
                  <a:pt x="4860" y="52"/>
                  <a:pt x="5037" y="26"/>
                </a:cubicBezTo>
                <a:cubicBezTo>
                  <a:pt x="5214" y="0"/>
                  <a:pt x="5153" y="13"/>
                  <a:pt x="5092" y="26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Rectangle 8"/>
          <p:cNvSpPr>
            <a:spLocks noChangeArrowheads="1"/>
          </p:cNvSpPr>
          <p:nvPr/>
        </p:nvSpPr>
        <p:spPr bwMode="auto">
          <a:xfrm>
            <a:off x="1668463" y="5486400"/>
            <a:ext cx="2395537" cy="1131888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>
                <a:latin typeface="Verdana" pitchFamily="34" charset="0"/>
              </a:rPr>
              <a:t>Easy to imitate: </a:t>
            </a:r>
          </a:p>
          <a:p>
            <a:pPr eaLnBrk="0" hangingPunct="0">
              <a:buFontTx/>
              <a:buChar char="•"/>
            </a:pPr>
            <a:r>
              <a:rPr lang="en-US" b="1">
                <a:latin typeface="Verdana" pitchFamily="34" charset="0"/>
              </a:rPr>
              <a:t> cash</a:t>
            </a:r>
          </a:p>
          <a:p>
            <a:pPr eaLnBrk="0" hangingPunct="0">
              <a:buFontTx/>
              <a:buChar char="•"/>
            </a:pPr>
            <a:r>
              <a:rPr lang="en-US" b="1">
                <a:latin typeface="Verdana" pitchFamily="34" charset="0"/>
              </a:rPr>
              <a:t> commodities</a:t>
            </a:r>
          </a:p>
        </p:txBody>
      </p:sp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3313113" y="4330700"/>
            <a:ext cx="3789362" cy="1131888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>
                <a:latin typeface="Verdana" pitchFamily="34" charset="0"/>
              </a:rPr>
              <a:t>Harder to imitate: </a:t>
            </a:r>
          </a:p>
          <a:p>
            <a:pPr eaLnBrk="0" hangingPunct="0">
              <a:buFontTx/>
              <a:buChar char="•"/>
            </a:pPr>
            <a:r>
              <a:rPr lang="en-US" b="1">
                <a:latin typeface="Verdana" pitchFamily="34" charset="0"/>
              </a:rPr>
              <a:t>  economies of scale</a:t>
            </a:r>
          </a:p>
          <a:p>
            <a:pPr eaLnBrk="0" hangingPunct="0">
              <a:buFontTx/>
              <a:buChar char="•"/>
            </a:pPr>
            <a:r>
              <a:rPr lang="en-US" b="1">
                <a:latin typeface="Verdana" pitchFamily="34" charset="0"/>
              </a:rPr>
              <a:t> production capacity</a:t>
            </a:r>
          </a:p>
        </p:txBody>
      </p:sp>
      <p:sp>
        <p:nvSpPr>
          <p:cNvPr id="43015" name="Rectangle 10"/>
          <p:cNvSpPr>
            <a:spLocks noChangeArrowheads="1"/>
          </p:cNvSpPr>
          <p:nvPr/>
        </p:nvSpPr>
        <p:spPr bwMode="auto">
          <a:xfrm>
            <a:off x="5407025" y="3140075"/>
            <a:ext cx="3309938" cy="1131888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>
                <a:latin typeface="Verdana" pitchFamily="34" charset="0"/>
              </a:rPr>
              <a:t>Difficult to imitate:</a:t>
            </a:r>
          </a:p>
          <a:p>
            <a:pPr eaLnBrk="0" hangingPunct="0">
              <a:buFontTx/>
              <a:buChar char="•"/>
            </a:pPr>
            <a:r>
              <a:rPr lang="en-US" b="1">
                <a:latin typeface="Verdana" pitchFamily="34" charset="0"/>
              </a:rPr>
              <a:t> brand loyalty</a:t>
            </a:r>
          </a:p>
          <a:p>
            <a:pPr eaLnBrk="0" hangingPunct="0">
              <a:buFontTx/>
              <a:buChar char="•"/>
            </a:pPr>
            <a:r>
              <a:rPr lang="en-US" b="1">
                <a:latin typeface="Verdana" pitchFamily="34" charset="0"/>
              </a:rPr>
              <a:t> employee satisfaction</a:t>
            </a:r>
          </a:p>
          <a:p>
            <a:pPr eaLnBrk="0" hangingPunct="0">
              <a:buFontTx/>
              <a:buChar char="•"/>
            </a:pPr>
            <a:r>
              <a:rPr lang="en-US" b="1">
                <a:latin typeface="Verdana" pitchFamily="34" charset="0"/>
              </a:rPr>
              <a:t> reputation</a:t>
            </a:r>
          </a:p>
        </p:txBody>
      </p:sp>
      <p:sp>
        <p:nvSpPr>
          <p:cNvPr id="43016" name="Rectangle 11"/>
          <p:cNvSpPr>
            <a:spLocks noChangeArrowheads="1"/>
          </p:cNvSpPr>
          <p:nvPr/>
        </p:nvSpPr>
        <p:spPr bwMode="auto">
          <a:xfrm>
            <a:off x="4092575" y="1682750"/>
            <a:ext cx="2730500" cy="1131888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>
                <a:latin typeface="Verdana" pitchFamily="34" charset="0"/>
              </a:rPr>
              <a:t>Cannot be imitated:</a:t>
            </a:r>
          </a:p>
          <a:p>
            <a:pPr eaLnBrk="0" hangingPunct="0">
              <a:buFontTx/>
              <a:buChar char="•"/>
            </a:pPr>
            <a:r>
              <a:rPr lang="en-US" b="1">
                <a:latin typeface="Verdana" pitchFamily="34" charset="0"/>
              </a:rPr>
              <a:t> patents</a:t>
            </a:r>
          </a:p>
          <a:p>
            <a:pPr eaLnBrk="0" hangingPunct="0">
              <a:buFontTx/>
              <a:buChar char="•"/>
            </a:pPr>
            <a:r>
              <a:rPr lang="en-US" b="1">
                <a:latin typeface="Verdana" pitchFamily="34" charset="0"/>
              </a:rPr>
              <a:t> unique locations</a:t>
            </a:r>
          </a:p>
          <a:p>
            <a:pPr eaLnBrk="0" hangingPunct="0">
              <a:buFontTx/>
              <a:buChar char="•"/>
            </a:pPr>
            <a:r>
              <a:rPr lang="en-US" b="1">
                <a:latin typeface="Verdana" pitchFamily="34" charset="0"/>
              </a:rPr>
              <a:t> unique assets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 Most Valuable Global Brands 2012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781008"/>
              </p:ext>
            </p:extLst>
          </p:nvPr>
        </p:nvGraphicFramePr>
        <p:xfrm>
          <a:off x="457200" y="1687512"/>
          <a:ext cx="8229600" cy="4808220"/>
        </p:xfrm>
        <a:graphic>
          <a:graphicData uri="http://schemas.openxmlformats.org/drawingml/2006/table">
            <a:tbl>
              <a:tblPr/>
              <a:tblGrid>
                <a:gridCol w="918673"/>
                <a:gridCol w="1435693"/>
                <a:gridCol w="1085316"/>
                <a:gridCol w="2204815"/>
                <a:gridCol w="1341690"/>
                <a:gridCol w="1243413"/>
              </a:tblGrid>
              <a:tr h="0">
                <a:tc>
                  <a:txBody>
                    <a:bodyPr/>
                    <a:lstStyle/>
                    <a:p>
                      <a:r>
                        <a:rPr lang="en-CA" b="1" dirty="0"/>
                        <a:t>Rank 2011</a:t>
                      </a:r>
                      <a:endParaRPr lang="en-CA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/>
                        <a:t>Rank change</a:t>
                      </a:r>
                      <a:endParaRPr lang="en-CA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/>
                        <a:t>Rank 2012</a:t>
                      </a:r>
                      <a:endParaRPr lang="en-CA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/>
                        <a:t>Category</a:t>
                      </a:r>
                      <a:endParaRPr lang="en-CA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Brand</a:t>
                      </a:r>
                      <a:endParaRPr lang="en-CA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Brand Value 2012 ($M)</a:t>
                      </a:r>
                      <a:endParaRPr lang="en-CA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Tech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Apple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182,951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Tech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IBM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155,985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-1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Tech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Google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107, 857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Fast Food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McDonald's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95,188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Tech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Microsoft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76,651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6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6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Soft drinks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Coca-Cola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74,286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7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7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Tobacco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Marlboro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73,612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7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Communication Provide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AT&amp;T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68,870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13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9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9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Communication Provider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Verizon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49,151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9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10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10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Communication Provider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China Mobile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47,041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6F421-9999-4588-AC55-C4A97BAD3A4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454448"/>
            <a:ext cx="1164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468313" y="617538"/>
            <a:ext cx="8207375" cy="944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Perpetua Titling MT" pitchFamily="18" charset="0"/>
              </a:rPr>
              <a:t>Southwest Airlines </a:t>
            </a:r>
            <a:r>
              <a:rPr lang="en-US" sz="3200" b="1" dirty="0" smtClean="0">
                <a:solidFill>
                  <a:schemeClr val="tx1"/>
                </a:solidFill>
                <a:latin typeface="Perpetua Titling MT" pitchFamily="18" charset="0"/>
              </a:rPr>
              <a:t>Activity</a:t>
            </a:r>
            <a:r>
              <a:rPr lang="en-US" sz="3200" b="1" dirty="0" smtClean="0">
                <a:latin typeface="Perpetua Titling MT" pitchFamily="18" charset="0"/>
              </a:rPr>
              <a:t> System</a:t>
            </a:r>
            <a:r>
              <a:rPr lang="en-US" sz="3200" dirty="0" smtClean="0">
                <a:latin typeface="Perpetua Titling MT" pitchFamily="18" charset="0"/>
              </a:rPr>
              <a:t/>
            </a:r>
            <a:br>
              <a:rPr lang="en-US" sz="3200" dirty="0" smtClean="0">
                <a:latin typeface="Perpetua Titling MT" pitchFamily="18" charset="0"/>
              </a:rPr>
            </a:br>
            <a:r>
              <a:rPr lang="en-US" sz="2400" dirty="0" smtClean="0">
                <a:latin typeface="Perpetua Titling MT" pitchFamily="18" charset="0"/>
              </a:rPr>
              <a:t>(Porter, M.E. 1996, What is Strategy, HBR Nov-Dec)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7E1DF-9A1F-433A-8B22-EDC82265306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3643313" y="2133600"/>
            <a:ext cx="1828800" cy="142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>
                <a:latin typeface="Verdana" pitchFamily="34" charset="0"/>
              </a:rPr>
              <a:t>Limited</a:t>
            </a:r>
          </a:p>
          <a:p>
            <a:pPr algn="ctr" eaLnBrk="0" hangingPunct="0"/>
            <a:r>
              <a:rPr lang="en-US" b="1" dirty="0">
                <a:latin typeface="Verdana" pitchFamily="34" charset="0"/>
              </a:rPr>
              <a:t>Passenger</a:t>
            </a:r>
          </a:p>
          <a:p>
            <a:pPr algn="ctr" eaLnBrk="0" hangingPunct="0"/>
            <a:r>
              <a:rPr lang="en-US" b="1" dirty="0">
                <a:latin typeface="Verdana" pitchFamily="34" charset="0"/>
              </a:rPr>
              <a:t>amenities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412750" y="3113088"/>
            <a:ext cx="1828800" cy="142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Verdana" pitchFamily="34" charset="0"/>
              </a:rPr>
              <a:t>Frequent</a:t>
            </a:r>
          </a:p>
          <a:p>
            <a:pPr algn="ctr" eaLnBrk="0" hangingPunct="0"/>
            <a:r>
              <a:rPr lang="en-US" b="1">
                <a:latin typeface="Verdana" pitchFamily="34" charset="0"/>
              </a:rPr>
              <a:t>Reliable</a:t>
            </a:r>
          </a:p>
          <a:p>
            <a:pPr algn="ctr" eaLnBrk="0" hangingPunct="0"/>
            <a:r>
              <a:rPr lang="en-US" b="1">
                <a:latin typeface="Verdana" pitchFamily="34" charset="0"/>
              </a:rPr>
              <a:t>departures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6461125" y="3598863"/>
            <a:ext cx="2089150" cy="177165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Verdana" pitchFamily="34" charset="0"/>
              </a:rPr>
              <a:t>Short haul</a:t>
            </a:r>
          </a:p>
          <a:p>
            <a:pPr algn="ctr" eaLnBrk="0" hangingPunct="0"/>
            <a:r>
              <a:rPr lang="en-US" b="1">
                <a:latin typeface="Verdana" pitchFamily="34" charset="0"/>
              </a:rPr>
              <a:t>Point-to-point</a:t>
            </a:r>
          </a:p>
          <a:p>
            <a:pPr algn="ctr" eaLnBrk="0" hangingPunct="0"/>
            <a:r>
              <a:rPr lang="en-US" b="1">
                <a:latin typeface="Verdana" pitchFamily="34" charset="0"/>
              </a:rPr>
              <a:t>Routes using</a:t>
            </a:r>
          </a:p>
          <a:p>
            <a:pPr algn="ctr" eaLnBrk="0" hangingPunct="0"/>
            <a:r>
              <a:rPr lang="en-US" b="1">
                <a:latin typeface="Verdana" pitchFamily="34" charset="0"/>
              </a:rPr>
              <a:t>Secondary</a:t>
            </a:r>
          </a:p>
          <a:p>
            <a:pPr algn="ctr" eaLnBrk="0" hangingPunct="0"/>
            <a:r>
              <a:rPr lang="en-US" b="1">
                <a:latin typeface="Verdana" pitchFamily="34" charset="0"/>
              </a:rPr>
              <a:t>airports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4441825" y="5122863"/>
            <a:ext cx="1828800" cy="142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Verdana" pitchFamily="34" charset="0"/>
              </a:rPr>
              <a:t>Very low</a:t>
            </a:r>
          </a:p>
          <a:p>
            <a:pPr algn="ctr" eaLnBrk="0" hangingPunct="0"/>
            <a:r>
              <a:rPr lang="en-US" b="1">
                <a:latin typeface="Verdana" pitchFamily="34" charset="0"/>
              </a:rPr>
              <a:t>Ticket prices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2032000" y="5092700"/>
            <a:ext cx="1828800" cy="1422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Verdana" pitchFamily="34" charset="0"/>
              </a:rPr>
              <a:t>High</a:t>
            </a:r>
          </a:p>
          <a:p>
            <a:pPr algn="ctr" eaLnBrk="0" hangingPunct="0"/>
            <a:r>
              <a:rPr lang="en-US" b="1">
                <a:latin typeface="Verdana" pitchFamily="34" charset="0"/>
              </a:rPr>
              <a:t>Aircraft</a:t>
            </a:r>
          </a:p>
          <a:p>
            <a:pPr algn="ctr" eaLnBrk="0" hangingPunct="0"/>
            <a:r>
              <a:rPr lang="en-US" b="1">
                <a:latin typeface="Verdana" pitchFamily="34" charset="0"/>
              </a:rPr>
              <a:t>utilization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V="1">
            <a:off x="2119313" y="3005138"/>
            <a:ext cx="1552575" cy="47783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5472113" y="2903538"/>
            <a:ext cx="1320800" cy="92868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684338" y="4484688"/>
            <a:ext cx="711200" cy="73977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860800" y="5834063"/>
            <a:ext cx="53657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V="1">
            <a:off x="6138863" y="5080000"/>
            <a:ext cx="523875" cy="39211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H="1">
            <a:off x="3411538" y="3527425"/>
            <a:ext cx="928687" cy="1625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4746625" y="3556000"/>
            <a:ext cx="522288" cy="15827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5559425" y="1597025"/>
            <a:ext cx="1377950" cy="1176338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Verdana" pitchFamily="34" charset="0"/>
              </a:rPr>
              <a:t>No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Baggage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transfers</a:t>
            </a:r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6975475" y="2097088"/>
            <a:ext cx="1682750" cy="1408112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Verdana" pitchFamily="34" charset="0"/>
              </a:rPr>
              <a:t>No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Connections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With other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airlines</a:t>
            </a: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V="1">
            <a:off x="5326063" y="2293938"/>
            <a:ext cx="261937" cy="1158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6908800" y="2293938"/>
            <a:ext cx="203200" cy="857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5486400" y="2801938"/>
            <a:ext cx="152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V="1">
            <a:off x="8026400" y="3497263"/>
            <a:ext cx="0" cy="1746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Oval 22"/>
          <p:cNvSpPr>
            <a:spLocks noChangeArrowheads="1"/>
          </p:cNvSpPr>
          <p:nvPr/>
        </p:nvSpPr>
        <p:spPr bwMode="auto">
          <a:xfrm>
            <a:off x="5030788" y="3548063"/>
            <a:ext cx="1377950" cy="1176337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Verdana" pitchFamily="34" charset="0"/>
              </a:rPr>
              <a:t>Standard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Fleet of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737s</a:t>
            </a:r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6569075" y="5480050"/>
            <a:ext cx="1377950" cy="1176338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  <a:p>
            <a:pPr algn="ctr" eaLnBrk="0" hangingPunct="0"/>
            <a:r>
              <a:rPr lang="en-US">
                <a:latin typeface="Verdana" pitchFamily="34" charset="0"/>
              </a:rPr>
              <a:t>The ‘low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Fare’ air-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line</a:t>
            </a:r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3722688" y="4216400"/>
            <a:ext cx="1377950" cy="1176338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Verdana" pitchFamily="34" charset="0"/>
              </a:rPr>
              <a:t>Auto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ticketing</a:t>
            </a:r>
          </a:p>
        </p:txBody>
      </p: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2401888" y="1590675"/>
            <a:ext cx="1377950" cy="1176338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Verdana" pitchFamily="34" charset="0"/>
              </a:rPr>
              <a:t>No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meals</a:t>
            </a:r>
          </a:p>
        </p:txBody>
      </p:sp>
      <p:sp>
        <p:nvSpPr>
          <p:cNvPr id="45082" name="Oval 26"/>
          <p:cNvSpPr>
            <a:spLocks noChangeArrowheads="1"/>
          </p:cNvSpPr>
          <p:nvPr/>
        </p:nvSpPr>
        <p:spPr bwMode="auto">
          <a:xfrm>
            <a:off x="820738" y="1806575"/>
            <a:ext cx="1377950" cy="1176338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Verdana" pitchFamily="34" charset="0"/>
              </a:rPr>
              <a:t>No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Assigned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seats</a:t>
            </a: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1292225" y="2974975"/>
            <a:ext cx="0" cy="1603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 flipV="1">
            <a:off x="2162175" y="2263775"/>
            <a:ext cx="233363" cy="301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>
            <a:off x="3773488" y="2133600"/>
            <a:ext cx="160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 flipH="1" flipV="1">
            <a:off x="2119313" y="2700338"/>
            <a:ext cx="1524000" cy="1158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7" name="Oval 31"/>
          <p:cNvSpPr>
            <a:spLocks noChangeArrowheads="1"/>
          </p:cNvSpPr>
          <p:nvPr/>
        </p:nvSpPr>
        <p:spPr bwMode="auto">
          <a:xfrm>
            <a:off x="2446338" y="3403600"/>
            <a:ext cx="1377950" cy="1176338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Verdana" pitchFamily="34" charset="0"/>
              </a:rPr>
              <a:t>15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Minute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Gate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turns</a:t>
            </a:r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2206625" y="3933825"/>
            <a:ext cx="217488" cy="142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V="1">
            <a:off x="3019425" y="4572000"/>
            <a:ext cx="14288" cy="4794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 flipH="1">
            <a:off x="3671888" y="3381375"/>
            <a:ext cx="247650" cy="1889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 flipH="1">
            <a:off x="4470400" y="3541713"/>
            <a:ext cx="42863" cy="638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 flipH="1" flipV="1">
            <a:off x="4310063" y="5356225"/>
            <a:ext cx="146050" cy="2746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3" name="Oval 37"/>
          <p:cNvSpPr>
            <a:spLocks noChangeArrowheads="1"/>
          </p:cNvSpPr>
          <p:nvPr/>
        </p:nvSpPr>
        <p:spPr bwMode="auto">
          <a:xfrm>
            <a:off x="0" y="4637088"/>
            <a:ext cx="1377950" cy="1176337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Verdana" pitchFamily="34" charset="0"/>
              </a:rPr>
              <a:t>High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Compen-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sation</a:t>
            </a:r>
          </a:p>
        </p:txBody>
      </p:sp>
      <p:sp>
        <p:nvSpPr>
          <p:cNvPr id="45094" name="Oval 38"/>
          <p:cNvSpPr>
            <a:spLocks noChangeArrowheads="1"/>
          </p:cNvSpPr>
          <p:nvPr/>
        </p:nvSpPr>
        <p:spPr bwMode="auto">
          <a:xfrm>
            <a:off x="747713" y="5681663"/>
            <a:ext cx="1377950" cy="1176337"/>
          </a:xfrm>
          <a:prstGeom prst="ellipse">
            <a:avLst/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Verdana" pitchFamily="34" charset="0"/>
              </a:rPr>
              <a:t>Flexible</a:t>
            </a:r>
          </a:p>
          <a:p>
            <a:pPr algn="ctr" eaLnBrk="0" hangingPunct="0"/>
            <a:r>
              <a:rPr lang="en-US">
                <a:latin typeface="Verdana" pitchFamily="34" charset="0"/>
              </a:rPr>
              <a:t>contracts</a:t>
            </a:r>
          </a:p>
        </p:txBody>
      </p:sp>
      <p:sp>
        <p:nvSpPr>
          <p:cNvPr id="45095" name="Line 40"/>
          <p:cNvSpPr>
            <a:spLocks noChangeShapeType="1"/>
          </p:cNvSpPr>
          <p:nvPr/>
        </p:nvSpPr>
        <p:spPr bwMode="auto">
          <a:xfrm flipH="1">
            <a:off x="1074738" y="4557713"/>
            <a:ext cx="115887" cy="1746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6" name="Line 41"/>
          <p:cNvSpPr>
            <a:spLocks noChangeShapeType="1"/>
          </p:cNvSpPr>
          <p:nvPr/>
        </p:nvSpPr>
        <p:spPr bwMode="auto">
          <a:xfrm>
            <a:off x="1349375" y="5283200"/>
            <a:ext cx="798513" cy="2460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7" name="Line 42"/>
          <p:cNvSpPr>
            <a:spLocks noChangeShapeType="1"/>
          </p:cNvSpPr>
          <p:nvPr/>
        </p:nvSpPr>
        <p:spPr bwMode="auto">
          <a:xfrm>
            <a:off x="508000" y="5805488"/>
            <a:ext cx="276225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8" name="Line 43"/>
          <p:cNvSpPr>
            <a:spLocks noChangeShapeType="1"/>
          </p:cNvSpPr>
          <p:nvPr/>
        </p:nvSpPr>
        <p:spPr bwMode="auto">
          <a:xfrm flipV="1">
            <a:off x="2105025" y="6386513"/>
            <a:ext cx="290513" cy="571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9" name="Line 44"/>
          <p:cNvSpPr>
            <a:spLocks noChangeShapeType="1"/>
          </p:cNvSpPr>
          <p:nvPr/>
        </p:nvSpPr>
        <p:spPr bwMode="auto">
          <a:xfrm>
            <a:off x="6240463" y="5935663"/>
            <a:ext cx="320675" cy="30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0" name="Line 45"/>
          <p:cNvSpPr>
            <a:spLocks noChangeShapeType="1"/>
          </p:cNvSpPr>
          <p:nvPr/>
        </p:nvSpPr>
        <p:spPr bwMode="auto">
          <a:xfrm>
            <a:off x="7343775" y="5370513"/>
            <a:ext cx="0" cy="873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EE5A5-E5B0-4385-9CCF-05D915819FD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3" name="Rectangle 5"/>
          <p:cNvSpPr>
            <a:spLocks noGrp="1"/>
          </p:cNvSpPr>
          <p:nvPr>
            <p:ph type="subTitle" idx="1"/>
          </p:nvPr>
        </p:nvSpPr>
        <p:spPr>
          <a:xfrm>
            <a:off x="947976" y="523099"/>
            <a:ext cx="7239000" cy="1752600"/>
          </a:xfrm>
        </p:spPr>
        <p:txBody>
          <a:bodyPr/>
          <a:lstStyle/>
          <a:p>
            <a:r>
              <a:rPr lang="en-US" b="1" dirty="0" smtClean="0">
                <a:latin typeface="Perpetua Titling MT" pitchFamily="18" charset="0"/>
              </a:rPr>
              <a:t>What’s My Core Competence</a:t>
            </a:r>
            <a:r>
              <a:rPr lang="en-US" b="1" dirty="0" smtClean="0">
                <a:latin typeface="Perpetua Titling MT" pitchFamily="18" charset="0"/>
              </a:rPr>
              <a:t>?</a:t>
            </a:r>
          </a:p>
          <a:p>
            <a:endParaRPr lang="en-US" b="1" dirty="0" smtClean="0">
              <a:latin typeface="Perpetua Titling MT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4168" y="1917290"/>
            <a:ext cx="6707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down your top three core competences that you think you </a:t>
            </a:r>
          </a:p>
          <a:p>
            <a:r>
              <a:rPr lang="en-US" dirty="0" smtClean="0"/>
              <a:t>have moving forward in your personal and career goals?</a:t>
            </a:r>
          </a:p>
          <a:p>
            <a:endParaRPr lang="en-US" dirty="0"/>
          </a:p>
          <a:p>
            <a:r>
              <a:rPr lang="en-US" dirty="0" smtClean="0"/>
              <a:t>Be prepared to discuss.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D31D2-4C9A-4E82-83FE-90F3C14B30B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7107" name="Oval 6"/>
          <p:cNvSpPr>
            <a:spLocks noChangeArrowheads="1"/>
          </p:cNvSpPr>
          <p:nvPr/>
        </p:nvSpPr>
        <p:spPr bwMode="auto">
          <a:xfrm>
            <a:off x="3240087" y="2871788"/>
            <a:ext cx="2290763" cy="2033587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  <a:latin typeface="Verdana" pitchFamily="34" charset="0"/>
              </a:rPr>
              <a:t>Sony</a:t>
            </a:r>
          </a:p>
          <a:p>
            <a:pPr algn="ctr" eaLnBrk="0" hangingPunct="0"/>
            <a:r>
              <a:rPr lang="en-US" sz="2400" b="1">
                <a:solidFill>
                  <a:schemeClr val="hlink"/>
                </a:solidFill>
                <a:latin typeface="Verdana" pitchFamily="34" charset="0"/>
              </a:rPr>
              <a:t>Corporation</a:t>
            </a:r>
          </a:p>
        </p:txBody>
      </p:sp>
      <p:sp>
        <p:nvSpPr>
          <p:cNvPr id="47108" name="Oval 7"/>
          <p:cNvSpPr>
            <a:spLocks noChangeArrowheads="1"/>
          </p:cNvSpPr>
          <p:nvPr/>
        </p:nvSpPr>
        <p:spPr bwMode="auto">
          <a:xfrm>
            <a:off x="3700463" y="1335088"/>
            <a:ext cx="1731962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Video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&amp; 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Online 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Games</a:t>
            </a:r>
          </a:p>
        </p:txBody>
      </p:sp>
      <p:sp>
        <p:nvSpPr>
          <p:cNvPr id="47109" name="Oval 8"/>
          <p:cNvSpPr>
            <a:spLocks noChangeArrowheads="1"/>
          </p:cNvSpPr>
          <p:nvPr/>
        </p:nvSpPr>
        <p:spPr bwMode="auto">
          <a:xfrm>
            <a:off x="7054056" y="3941762"/>
            <a:ext cx="1731962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Music</a:t>
            </a:r>
          </a:p>
        </p:txBody>
      </p:sp>
      <p:sp>
        <p:nvSpPr>
          <p:cNvPr id="47110" name="Oval 9"/>
          <p:cNvSpPr>
            <a:spLocks noChangeArrowheads="1"/>
          </p:cNvSpPr>
          <p:nvPr/>
        </p:nvSpPr>
        <p:spPr bwMode="auto">
          <a:xfrm>
            <a:off x="6188075" y="1830388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Electronics</a:t>
            </a:r>
          </a:p>
        </p:txBody>
      </p:sp>
      <p:sp>
        <p:nvSpPr>
          <p:cNvPr id="47111" name="Oval 10"/>
          <p:cNvSpPr>
            <a:spLocks noChangeArrowheads="1"/>
          </p:cNvSpPr>
          <p:nvPr/>
        </p:nvSpPr>
        <p:spPr bwMode="auto">
          <a:xfrm>
            <a:off x="871538" y="3001963"/>
            <a:ext cx="1731962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Movies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&amp;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Television</a:t>
            </a:r>
          </a:p>
        </p:txBody>
      </p:sp>
      <p:sp>
        <p:nvSpPr>
          <p:cNvPr id="47112" name="Oval 11"/>
          <p:cNvSpPr>
            <a:spLocks noChangeArrowheads="1"/>
          </p:cNvSpPr>
          <p:nvPr/>
        </p:nvSpPr>
        <p:spPr bwMode="auto">
          <a:xfrm>
            <a:off x="1441450" y="4797425"/>
            <a:ext cx="2259013" cy="1547813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Semiconductors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&amp;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LCD</a:t>
            </a:r>
          </a:p>
        </p:txBody>
      </p:sp>
      <p:sp>
        <p:nvSpPr>
          <p:cNvPr id="47113" name="Oval 12"/>
          <p:cNvSpPr>
            <a:spLocks noChangeArrowheads="1"/>
          </p:cNvSpPr>
          <p:nvPr/>
        </p:nvSpPr>
        <p:spPr bwMode="auto">
          <a:xfrm>
            <a:off x="5195888" y="4760913"/>
            <a:ext cx="1731962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Media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Storage</a:t>
            </a:r>
          </a:p>
        </p:txBody>
      </p:sp>
      <p:sp>
        <p:nvSpPr>
          <p:cNvPr id="47114" name="Oval 13"/>
          <p:cNvSpPr>
            <a:spLocks noChangeArrowheads="1"/>
          </p:cNvSpPr>
          <p:nvPr/>
        </p:nvSpPr>
        <p:spPr bwMode="auto">
          <a:xfrm>
            <a:off x="1936750" y="257175"/>
            <a:ext cx="2238375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hlink"/>
                </a:solidFill>
                <a:latin typeface="Verdana" pitchFamily="34" charset="0"/>
              </a:rPr>
              <a:t>Optical</a:t>
            </a:r>
          </a:p>
          <a:p>
            <a:pPr algn="ctr" eaLnBrk="0" hangingPunct="0"/>
            <a:r>
              <a:rPr lang="en-US" dirty="0">
                <a:solidFill>
                  <a:schemeClr val="hlink"/>
                </a:solidFill>
                <a:latin typeface="Verdana" pitchFamily="34" charset="0"/>
              </a:rPr>
              <a:t>&amp;</a:t>
            </a:r>
          </a:p>
          <a:p>
            <a:pPr algn="ctr" eaLnBrk="0" hangingPunct="0"/>
            <a:r>
              <a:rPr lang="en-US" dirty="0">
                <a:solidFill>
                  <a:schemeClr val="hlink"/>
                </a:solidFill>
                <a:latin typeface="Verdana" pitchFamily="34" charset="0"/>
              </a:rPr>
              <a:t>Precision</a:t>
            </a:r>
          </a:p>
          <a:p>
            <a:pPr algn="ctr" eaLnBrk="0" hangingPunct="0"/>
            <a:r>
              <a:rPr lang="en-US" dirty="0">
                <a:solidFill>
                  <a:schemeClr val="hlink"/>
                </a:solidFill>
                <a:latin typeface="Verdana" pitchFamily="34" charset="0"/>
              </a:rPr>
              <a:t>Instruments</a:t>
            </a:r>
          </a:p>
        </p:txBody>
      </p:sp>
      <p:sp>
        <p:nvSpPr>
          <p:cNvPr id="47115" name="Oval 14"/>
          <p:cNvSpPr>
            <a:spLocks noChangeArrowheads="1"/>
          </p:cNvSpPr>
          <p:nvPr/>
        </p:nvSpPr>
        <p:spPr bwMode="auto">
          <a:xfrm>
            <a:off x="5691188" y="280988"/>
            <a:ext cx="1731962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Computers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Handhelds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Peripherals</a:t>
            </a:r>
          </a:p>
        </p:txBody>
      </p:sp>
      <p:sp>
        <p:nvSpPr>
          <p:cNvPr id="47116" name="Oval 15"/>
          <p:cNvSpPr>
            <a:spLocks noChangeArrowheads="1"/>
          </p:cNvSpPr>
          <p:nvPr/>
        </p:nvSpPr>
        <p:spPr bwMode="auto">
          <a:xfrm>
            <a:off x="3582988" y="5362575"/>
            <a:ext cx="1731962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Fingerprint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Identification</a:t>
            </a:r>
          </a:p>
        </p:txBody>
      </p:sp>
      <p:sp>
        <p:nvSpPr>
          <p:cNvPr id="47117" name="Oval 16"/>
          <p:cNvSpPr>
            <a:spLocks noChangeArrowheads="1"/>
          </p:cNvSpPr>
          <p:nvPr/>
        </p:nvSpPr>
        <p:spPr bwMode="auto">
          <a:xfrm>
            <a:off x="2000250" y="1860550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hlink"/>
                </a:solidFill>
                <a:latin typeface="Verdana" pitchFamily="34" charset="0"/>
              </a:rPr>
              <a:t>Audio</a:t>
            </a:r>
          </a:p>
          <a:p>
            <a:pPr algn="ctr" eaLnBrk="0" hangingPunct="0"/>
            <a:r>
              <a:rPr lang="en-US" dirty="0">
                <a:solidFill>
                  <a:schemeClr val="hlink"/>
                </a:solidFill>
                <a:latin typeface="Verdana" pitchFamily="34" charset="0"/>
              </a:rPr>
              <a:t>Compression</a:t>
            </a:r>
          </a:p>
          <a:p>
            <a:pPr algn="ctr" eaLnBrk="0" hangingPunct="0"/>
            <a:r>
              <a:rPr lang="en-US" dirty="0">
                <a:solidFill>
                  <a:schemeClr val="hlink"/>
                </a:solidFill>
                <a:latin typeface="Verdana" pitchFamily="34" charset="0"/>
              </a:rPr>
              <a:t>Technology</a:t>
            </a:r>
          </a:p>
        </p:txBody>
      </p:sp>
      <p:sp>
        <p:nvSpPr>
          <p:cNvPr id="47118" name="Oval 17"/>
          <p:cNvSpPr>
            <a:spLocks noChangeArrowheads="1"/>
          </p:cNvSpPr>
          <p:nvPr/>
        </p:nvSpPr>
        <p:spPr bwMode="auto">
          <a:xfrm>
            <a:off x="5530850" y="3194050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Mobile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Phones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484" y="452284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Sony Core </a:t>
            </a:r>
          </a:p>
          <a:p>
            <a:r>
              <a:rPr lang="en-US" dirty="0" smtClean="0"/>
              <a:t>Competencies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7354E-D755-4D4B-A863-2E73E692499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8131" name="Oval 4"/>
          <p:cNvSpPr>
            <a:spLocks noChangeArrowheads="1"/>
          </p:cNvSpPr>
          <p:nvPr/>
        </p:nvSpPr>
        <p:spPr bwMode="auto">
          <a:xfrm>
            <a:off x="3657600" y="2938463"/>
            <a:ext cx="2184400" cy="1817687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  <a:latin typeface="Verdana" pitchFamily="34" charset="0"/>
              </a:rPr>
              <a:t>Honda</a:t>
            </a:r>
          </a:p>
        </p:txBody>
      </p: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1979613" y="4873625"/>
            <a:ext cx="1731962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Robotics</a:t>
            </a:r>
          </a:p>
        </p:txBody>
      </p:sp>
      <p:sp>
        <p:nvSpPr>
          <p:cNvPr id="48133" name="Oval 6"/>
          <p:cNvSpPr>
            <a:spLocks noChangeArrowheads="1"/>
          </p:cNvSpPr>
          <p:nvPr/>
        </p:nvSpPr>
        <p:spPr bwMode="auto">
          <a:xfrm>
            <a:off x="6854825" y="3681413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Automobiles</a:t>
            </a:r>
          </a:p>
        </p:txBody>
      </p:sp>
      <p:sp>
        <p:nvSpPr>
          <p:cNvPr id="48134" name="Oval 7"/>
          <p:cNvSpPr>
            <a:spLocks noChangeArrowheads="1"/>
          </p:cNvSpPr>
          <p:nvPr/>
        </p:nvSpPr>
        <p:spPr bwMode="auto">
          <a:xfrm>
            <a:off x="3133725" y="1325563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Formula 1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Racing</a:t>
            </a:r>
          </a:p>
        </p:txBody>
      </p:sp>
      <p:sp>
        <p:nvSpPr>
          <p:cNvPr id="48135" name="Oval 8"/>
          <p:cNvSpPr>
            <a:spLocks noChangeArrowheads="1"/>
          </p:cNvSpPr>
          <p:nvPr/>
        </p:nvSpPr>
        <p:spPr bwMode="auto">
          <a:xfrm>
            <a:off x="981075" y="2605088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Marine</a:t>
            </a:r>
          </a:p>
        </p:txBody>
      </p:sp>
      <p:sp>
        <p:nvSpPr>
          <p:cNvPr id="48136" name="Oval 9"/>
          <p:cNvSpPr>
            <a:spLocks noChangeArrowheads="1"/>
          </p:cNvSpPr>
          <p:nvPr/>
        </p:nvSpPr>
        <p:spPr bwMode="auto">
          <a:xfrm>
            <a:off x="5230813" y="366713"/>
            <a:ext cx="1731962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Lawnmowers</a:t>
            </a:r>
          </a:p>
        </p:txBody>
      </p:sp>
      <p:sp>
        <p:nvSpPr>
          <p:cNvPr id="48137" name="Oval 10"/>
          <p:cNvSpPr>
            <a:spLocks noChangeArrowheads="1"/>
          </p:cNvSpPr>
          <p:nvPr/>
        </p:nvSpPr>
        <p:spPr bwMode="auto">
          <a:xfrm>
            <a:off x="6188075" y="1830388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Snowblowers</a:t>
            </a:r>
          </a:p>
        </p:txBody>
      </p:sp>
      <p:sp>
        <p:nvSpPr>
          <p:cNvPr id="48138" name="Oval 11"/>
          <p:cNvSpPr>
            <a:spLocks noChangeArrowheads="1"/>
          </p:cNvSpPr>
          <p:nvPr/>
        </p:nvSpPr>
        <p:spPr bwMode="auto">
          <a:xfrm>
            <a:off x="5110163" y="4862513"/>
            <a:ext cx="1731962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Aircraft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Engines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129" y="462116"/>
            <a:ext cx="30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Honda’s Core Competences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84B55-8E73-4C55-8AA7-59B11E533D7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9155" name="Oval 4"/>
          <p:cNvSpPr>
            <a:spLocks noChangeArrowheads="1"/>
          </p:cNvSpPr>
          <p:nvPr/>
        </p:nvSpPr>
        <p:spPr bwMode="auto">
          <a:xfrm>
            <a:off x="2851387" y="2894013"/>
            <a:ext cx="2635250" cy="1916112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  <a:latin typeface="Verdana" pitchFamily="34" charset="0"/>
              </a:rPr>
              <a:t>Virgin</a:t>
            </a:r>
          </a:p>
        </p:txBody>
      </p:sp>
      <p:sp>
        <p:nvSpPr>
          <p:cNvPr id="49156" name="Oval 5"/>
          <p:cNvSpPr>
            <a:spLocks noChangeArrowheads="1"/>
          </p:cNvSpPr>
          <p:nvPr/>
        </p:nvSpPr>
        <p:spPr bwMode="auto">
          <a:xfrm>
            <a:off x="6901657" y="247650"/>
            <a:ext cx="1731962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V2 Music</a:t>
            </a:r>
          </a:p>
        </p:txBody>
      </p:sp>
      <p:sp>
        <p:nvSpPr>
          <p:cNvPr id="49157" name="Oval 6"/>
          <p:cNvSpPr>
            <a:spLocks noChangeArrowheads="1"/>
          </p:cNvSpPr>
          <p:nvPr/>
        </p:nvSpPr>
        <p:spPr bwMode="auto">
          <a:xfrm>
            <a:off x="1033463" y="2247900"/>
            <a:ext cx="1731962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Virgin Atlantic</a:t>
            </a:r>
          </a:p>
        </p:txBody>
      </p:sp>
      <p:sp>
        <p:nvSpPr>
          <p:cNvPr id="49158" name="Oval 7"/>
          <p:cNvSpPr>
            <a:spLocks noChangeArrowheads="1"/>
          </p:cNvSpPr>
          <p:nvPr/>
        </p:nvSpPr>
        <p:spPr bwMode="auto">
          <a:xfrm>
            <a:off x="1539875" y="4432300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Virgin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Rail</a:t>
            </a:r>
          </a:p>
        </p:txBody>
      </p:sp>
      <p:sp>
        <p:nvSpPr>
          <p:cNvPr id="49159" name="Oval 8"/>
          <p:cNvSpPr>
            <a:spLocks noChangeArrowheads="1"/>
          </p:cNvSpPr>
          <p:nvPr/>
        </p:nvSpPr>
        <p:spPr bwMode="auto">
          <a:xfrm>
            <a:off x="968375" y="398463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Radio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Free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Virgin</a:t>
            </a:r>
          </a:p>
        </p:txBody>
      </p:sp>
      <p:sp>
        <p:nvSpPr>
          <p:cNvPr id="49160" name="Oval 9"/>
          <p:cNvSpPr>
            <a:spLocks noChangeArrowheads="1"/>
          </p:cNvSpPr>
          <p:nvPr/>
        </p:nvSpPr>
        <p:spPr bwMode="auto">
          <a:xfrm>
            <a:off x="2767013" y="774700"/>
            <a:ext cx="1731962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Virgin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Mobile</a:t>
            </a:r>
          </a:p>
        </p:txBody>
      </p:sp>
      <p:sp>
        <p:nvSpPr>
          <p:cNvPr id="49161" name="Oval 10"/>
          <p:cNvSpPr>
            <a:spLocks noChangeArrowheads="1"/>
          </p:cNvSpPr>
          <p:nvPr/>
        </p:nvSpPr>
        <p:spPr bwMode="auto">
          <a:xfrm>
            <a:off x="4345151" y="1566092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hlink"/>
                </a:solidFill>
                <a:latin typeface="Verdana" pitchFamily="34" charset="0"/>
              </a:rPr>
              <a:t>Virgin</a:t>
            </a:r>
          </a:p>
          <a:p>
            <a:pPr algn="ctr" eaLnBrk="0" hangingPunct="0"/>
            <a:r>
              <a:rPr lang="en-US" dirty="0">
                <a:solidFill>
                  <a:schemeClr val="hlink"/>
                </a:solidFill>
                <a:latin typeface="Verdana" pitchFamily="34" charset="0"/>
              </a:rPr>
              <a:t>Megastores</a:t>
            </a:r>
          </a:p>
        </p:txBody>
      </p:sp>
      <p:sp>
        <p:nvSpPr>
          <p:cNvPr id="49162" name="Oval 11"/>
          <p:cNvSpPr>
            <a:spLocks noChangeArrowheads="1"/>
          </p:cNvSpPr>
          <p:nvPr/>
        </p:nvSpPr>
        <p:spPr bwMode="auto">
          <a:xfrm>
            <a:off x="3764422" y="4810125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hlink"/>
                </a:solidFill>
                <a:latin typeface="Verdana" pitchFamily="34" charset="0"/>
              </a:rPr>
              <a:t>Virgin</a:t>
            </a:r>
          </a:p>
          <a:p>
            <a:pPr algn="ctr" eaLnBrk="0" hangingPunct="0"/>
            <a:r>
              <a:rPr lang="en-US" dirty="0">
                <a:solidFill>
                  <a:schemeClr val="hlink"/>
                </a:solidFill>
                <a:latin typeface="Verdana" pitchFamily="34" charset="0"/>
              </a:rPr>
              <a:t>Bride</a:t>
            </a:r>
          </a:p>
        </p:txBody>
      </p:sp>
      <p:sp>
        <p:nvSpPr>
          <p:cNvPr id="49163" name="Oval 12"/>
          <p:cNvSpPr>
            <a:spLocks noChangeArrowheads="1"/>
          </p:cNvSpPr>
          <p:nvPr/>
        </p:nvSpPr>
        <p:spPr bwMode="auto">
          <a:xfrm>
            <a:off x="7026275" y="3013075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Virgin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Limousines</a:t>
            </a:r>
          </a:p>
        </p:txBody>
      </p:sp>
      <p:sp>
        <p:nvSpPr>
          <p:cNvPr id="49164" name="Oval 13"/>
          <p:cNvSpPr>
            <a:spLocks noChangeArrowheads="1"/>
          </p:cNvSpPr>
          <p:nvPr/>
        </p:nvSpPr>
        <p:spPr bwMode="auto">
          <a:xfrm>
            <a:off x="5607050" y="4164013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Virgin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Spirits</a:t>
            </a:r>
          </a:p>
        </p:txBody>
      </p:sp>
      <p:sp>
        <p:nvSpPr>
          <p:cNvPr id="49165" name="Oval 14"/>
          <p:cNvSpPr>
            <a:spLocks noChangeArrowheads="1"/>
          </p:cNvSpPr>
          <p:nvPr/>
        </p:nvSpPr>
        <p:spPr bwMode="auto">
          <a:xfrm>
            <a:off x="4630403" y="26987"/>
            <a:ext cx="1731962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Necker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Island</a:t>
            </a:r>
          </a:p>
        </p:txBody>
      </p:sp>
      <p:sp>
        <p:nvSpPr>
          <p:cNvPr id="49166" name="Oval 15"/>
          <p:cNvSpPr>
            <a:spLocks noChangeArrowheads="1"/>
          </p:cNvSpPr>
          <p:nvPr/>
        </p:nvSpPr>
        <p:spPr bwMode="auto">
          <a:xfrm>
            <a:off x="0" y="3529680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Virgin</a:t>
            </a:r>
          </a:p>
          <a:p>
            <a:pPr algn="ctr" eaLnBrk="0" hangingPunct="0"/>
            <a:r>
              <a:rPr lang="en-US">
                <a:solidFill>
                  <a:schemeClr val="hlink"/>
                </a:solidFill>
                <a:latin typeface="Verdana" pitchFamily="34" charset="0"/>
              </a:rPr>
              <a:t>Cola</a:t>
            </a:r>
          </a:p>
        </p:txBody>
      </p:sp>
      <p:sp>
        <p:nvSpPr>
          <p:cNvPr id="49167" name="Oval 16"/>
          <p:cNvSpPr>
            <a:spLocks noChangeArrowheads="1"/>
          </p:cNvSpPr>
          <p:nvPr/>
        </p:nvSpPr>
        <p:spPr bwMode="auto">
          <a:xfrm>
            <a:off x="6193987" y="1677988"/>
            <a:ext cx="1731963" cy="1495425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hlink"/>
                </a:solidFill>
                <a:latin typeface="Verdana" pitchFamily="34" charset="0"/>
              </a:rPr>
              <a:t>Electronics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7910" y="6459794"/>
            <a:ext cx="288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Virgin’s core competences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468313" y="617538"/>
            <a:ext cx="8207375" cy="944562"/>
          </a:xfrm>
        </p:spPr>
        <p:txBody>
          <a:bodyPr>
            <a:normAutofit fontScale="90000"/>
          </a:bodyPr>
          <a:lstStyle/>
          <a:p>
            <a:r>
              <a:rPr lang="en-US" sz="3200" b="1" smtClean="0">
                <a:latin typeface="Perpetua Titling MT" pitchFamily="18" charset="0"/>
              </a:rPr>
              <a:t>Characteristics of Core Competencies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2400" smtClean="0">
                <a:latin typeface="Perpetua" pitchFamily="18" charset="0"/>
              </a:rPr>
              <a:t>Pralahad &amp; Hamel</a:t>
            </a: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xfrm>
            <a:off x="358775" y="1847850"/>
            <a:ext cx="8229600" cy="452596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dirty="0" smtClean="0">
                <a:latin typeface="Perpetua" pitchFamily="18" charset="0"/>
              </a:rPr>
              <a:t>Provide potential access to a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Perpetua" pitchFamily="18" charset="0"/>
              </a:rPr>
              <a:t>wide variety of markets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dirty="0" smtClean="0">
              <a:latin typeface="Perpetua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smtClean="0">
                <a:latin typeface="Perpetua" pitchFamily="18" charset="0"/>
              </a:rPr>
              <a:t>Make a significant contribution to perceived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Perpetua" pitchFamily="18" charset="0"/>
              </a:rPr>
              <a:t>customer benefits</a:t>
            </a:r>
            <a:r>
              <a:rPr lang="en-US" dirty="0" smtClean="0">
                <a:latin typeface="Perpetua" pitchFamily="18" charset="0"/>
              </a:rPr>
              <a:t> of the end product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dirty="0" smtClean="0">
              <a:latin typeface="Perpetua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smtClean="0">
                <a:latin typeface="Perpetua" pitchFamily="18" charset="0"/>
              </a:rPr>
              <a:t>Should be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Perpetua" pitchFamily="18" charset="0"/>
              </a:rPr>
              <a:t>difficult for competitors to imitate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7CBC9-7F72-4A7A-A194-EE4473980E9A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Rectangle 11"/>
          <p:cNvSpPr>
            <a:spLocks noGrp="1"/>
          </p:cNvSpPr>
          <p:nvPr>
            <p:ph type="title"/>
          </p:nvPr>
        </p:nvSpPr>
        <p:spPr>
          <a:xfrm>
            <a:off x="357188" y="357188"/>
            <a:ext cx="7772400" cy="1190625"/>
          </a:xfrm>
        </p:spPr>
        <p:txBody>
          <a:bodyPr/>
          <a:lstStyle/>
          <a:p>
            <a:r>
              <a:rPr lang="en-US" sz="3200" smtClean="0">
                <a:latin typeface="Perpetua Titling MT" pitchFamily="18" charset="0"/>
              </a:rPr>
              <a:t>Components of</a:t>
            </a:r>
            <a:br>
              <a:rPr lang="en-US" sz="3200" smtClean="0">
                <a:latin typeface="Perpetua Titling MT" pitchFamily="18" charset="0"/>
              </a:rPr>
            </a:br>
            <a:r>
              <a:rPr lang="en-US" sz="3200" smtClean="0">
                <a:latin typeface="Perpetua Titling MT" pitchFamily="18" charset="0"/>
              </a:rPr>
              <a:t>Internal Analysis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AEFF4-6CF0-41CC-9747-D1E1D4A65766}" type="slidenum">
              <a:rPr lang="en-US"/>
              <a:pPr>
                <a:defRPr/>
              </a:pPr>
              <a:t>2</a:t>
            </a:fld>
            <a:endParaRPr lang="en-US"/>
          </a:p>
        </p:txBody>
      </p:sp>
      <p:cxnSp>
        <p:nvCxnSpPr>
          <p:cNvPr id="32771" name="AutoShape 2"/>
          <p:cNvCxnSpPr>
            <a:cxnSpLocks noChangeShapeType="1"/>
            <a:stCxn id="139278" idx="4"/>
            <a:endCxn id="139296" idx="0"/>
          </p:cNvCxnSpPr>
          <p:nvPr/>
        </p:nvCxnSpPr>
        <p:spPr bwMode="auto">
          <a:xfrm>
            <a:off x="4762500" y="3033713"/>
            <a:ext cx="0" cy="534987"/>
          </a:xfrm>
          <a:prstGeom prst="straightConnector1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72" name="AutoShape 3"/>
          <p:cNvCxnSpPr>
            <a:cxnSpLocks noChangeShapeType="1"/>
            <a:stCxn id="139278" idx="5"/>
            <a:endCxn id="139302" idx="0"/>
          </p:cNvCxnSpPr>
          <p:nvPr/>
        </p:nvCxnSpPr>
        <p:spPr bwMode="auto">
          <a:xfrm>
            <a:off x="5622925" y="2832100"/>
            <a:ext cx="1558925" cy="738188"/>
          </a:xfrm>
          <a:prstGeom prst="straightConnector1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73" name="AutoShape 4"/>
          <p:cNvCxnSpPr>
            <a:cxnSpLocks noChangeShapeType="1"/>
            <a:stCxn id="139302" idx="4"/>
            <a:endCxn id="139305" idx="0"/>
          </p:cNvCxnSpPr>
          <p:nvPr/>
        </p:nvCxnSpPr>
        <p:spPr bwMode="auto">
          <a:xfrm>
            <a:off x="7181850" y="4722813"/>
            <a:ext cx="3175" cy="425450"/>
          </a:xfrm>
          <a:prstGeom prst="straightConnector1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74" name="AutoShape 5"/>
          <p:cNvCxnSpPr>
            <a:cxnSpLocks noChangeShapeType="1"/>
            <a:stCxn id="139296" idx="4"/>
            <a:endCxn id="139298" idx="0"/>
          </p:cNvCxnSpPr>
          <p:nvPr/>
        </p:nvCxnSpPr>
        <p:spPr bwMode="auto">
          <a:xfrm>
            <a:off x="4762500" y="4721225"/>
            <a:ext cx="0" cy="371475"/>
          </a:xfrm>
          <a:prstGeom prst="straightConnector1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75" name="AutoShape 6"/>
          <p:cNvCxnSpPr>
            <a:cxnSpLocks noChangeShapeType="1"/>
            <a:stCxn id="139278" idx="6"/>
            <a:endCxn id="139290" idx="1"/>
          </p:cNvCxnSpPr>
          <p:nvPr/>
        </p:nvCxnSpPr>
        <p:spPr bwMode="auto">
          <a:xfrm flipV="1">
            <a:off x="5980113" y="1946275"/>
            <a:ext cx="481012" cy="400050"/>
          </a:xfrm>
          <a:prstGeom prst="straightConnector1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76" name="AutoShape 7"/>
          <p:cNvCxnSpPr>
            <a:cxnSpLocks noChangeShapeType="1"/>
            <a:stCxn id="139290" idx="0"/>
            <a:endCxn id="139293" idx="2"/>
          </p:cNvCxnSpPr>
          <p:nvPr/>
        </p:nvCxnSpPr>
        <p:spPr bwMode="auto">
          <a:xfrm flipV="1">
            <a:off x="7250113" y="1233488"/>
            <a:ext cx="493712" cy="406400"/>
          </a:xfrm>
          <a:prstGeom prst="straightConnector1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77" name="AutoShape 8"/>
          <p:cNvCxnSpPr>
            <a:cxnSpLocks noChangeShapeType="1"/>
            <a:stCxn id="139281" idx="0"/>
            <a:endCxn id="139284" idx="2"/>
          </p:cNvCxnSpPr>
          <p:nvPr/>
        </p:nvCxnSpPr>
        <p:spPr bwMode="auto">
          <a:xfrm flipV="1">
            <a:off x="1206500" y="3522663"/>
            <a:ext cx="498475" cy="423862"/>
          </a:xfrm>
          <a:prstGeom prst="straightConnector1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78" name="AutoShape 9"/>
          <p:cNvCxnSpPr>
            <a:cxnSpLocks noChangeShapeType="1"/>
            <a:stCxn id="139284" idx="0"/>
            <a:endCxn id="139287" idx="2"/>
          </p:cNvCxnSpPr>
          <p:nvPr/>
        </p:nvCxnSpPr>
        <p:spPr bwMode="auto">
          <a:xfrm flipV="1">
            <a:off x="1704975" y="2651125"/>
            <a:ext cx="471488" cy="447675"/>
          </a:xfrm>
          <a:prstGeom prst="straightConnector1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79" name="AutoShape 10"/>
          <p:cNvCxnSpPr>
            <a:cxnSpLocks noChangeShapeType="1"/>
            <a:stCxn id="139287" idx="3"/>
            <a:endCxn id="139277" idx="2"/>
          </p:cNvCxnSpPr>
          <p:nvPr/>
        </p:nvCxnSpPr>
        <p:spPr bwMode="auto">
          <a:xfrm>
            <a:off x="2965450" y="2344738"/>
            <a:ext cx="493713" cy="1587"/>
          </a:xfrm>
          <a:prstGeom prst="straightConnector1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2781" name="Group 12"/>
          <p:cNvGrpSpPr>
            <a:grpSpLocks/>
          </p:cNvGrpSpPr>
          <p:nvPr/>
        </p:nvGrpSpPr>
        <p:grpSpPr bwMode="auto">
          <a:xfrm>
            <a:off x="3459163" y="1590675"/>
            <a:ext cx="2608262" cy="1511300"/>
            <a:chOff x="2246" y="1577"/>
            <a:chExt cx="1643" cy="952"/>
          </a:xfrm>
        </p:grpSpPr>
        <p:sp>
          <p:nvSpPr>
            <p:cNvPr id="139277" name="Oval 13"/>
            <p:cNvSpPr>
              <a:spLocks noChangeArrowheads="1"/>
            </p:cNvSpPr>
            <p:nvPr/>
          </p:nvSpPr>
          <p:spPr bwMode="auto">
            <a:xfrm>
              <a:off x="2246" y="1577"/>
              <a:ext cx="1643" cy="95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18039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9278" name="Oval 14"/>
            <p:cNvSpPr>
              <a:spLocks noChangeArrowheads="1"/>
            </p:cNvSpPr>
            <p:nvPr/>
          </p:nvSpPr>
          <p:spPr bwMode="auto">
            <a:xfrm>
              <a:off x="2300" y="1620"/>
              <a:ext cx="1534" cy="86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36471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Discovering Core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Competencies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2782" name="Group 15"/>
          <p:cNvGrpSpPr>
            <a:grpSpLocks/>
          </p:cNvGrpSpPr>
          <p:nvPr/>
        </p:nvGrpSpPr>
        <p:grpSpPr bwMode="auto">
          <a:xfrm>
            <a:off x="395288" y="3894138"/>
            <a:ext cx="1622425" cy="865187"/>
            <a:chOff x="1550" y="3282"/>
            <a:chExt cx="1271" cy="709"/>
          </a:xfrm>
        </p:grpSpPr>
        <p:sp>
          <p:nvSpPr>
            <p:cNvPr id="139280" name="Rectangle 16"/>
            <p:cNvSpPr>
              <a:spLocks noChangeArrowheads="1"/>
            </p:cNvSpPr>
            <p:nvPr/>
          </p:nvSpPr>
          <p:spPr bwMode="auto">
            <a:xfrm>
              <a:off x="1550" y="3282"/>
              <a:ext cx="1271" cy="709"/>
            </a:xfrm>
            <a:prstGeom prst="rect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99CC00">
                    <a:gamma/>
                    <a:shade val="2431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39725" indent="-231775" eaLnBrk="0" hangingPunct="0">
                <a:lnSpc>
                  <a:spcPct val="80000"/>
                </a:lnSpc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9281" name="Rectangle 17"/>
            <p:cNvSpPr>
              <a:spLocks noChangeArrowheads="1"/>
            </p:cNvSpPr>
            <p:nvPr/>
          </p:nvSpPr>
          <p:spPr bwMode="auto">
            <a:xfrm>
              <a:off x="1607" y="3325"/>
              <a:ext cx="1157" cy="624"/>
            </a:xfrm>
            <a:prstGeom prst="rect">
              <a:avLst/>
            </a:prstGeom>
            <a:gradFill rotWithShape="0">
              <a:gsLst>
                <a:gs pos="0">
                  <a:srgbClr val="99CC00">
                    <a:gamma/>
                    <a:shade val="24314"/>
                    <a:invGamma/>
                  </a:srgbClr>
                </a:gs>
                <a:gs pos="100000">
                  <a:srgbClr val="99CC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31775" indent="-231775" eaLnBrk="0" hangingPunct="0">
                <a:lnSpc>
                  <a:spcPct val="80000"/>
                </a:lnSpc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Resources</a:t>
              </a:r>
            </a:p>
            <a:p>
              <a:pPr marL="231775" indent="-231775" eaLnBrk="0" hangingPunct="0">
                <a:lnSpc>
                  <a:spcPct val="80000"/>
                </a:lnSpc>
                <a:buFontTx/>
                <a:buChar char="•"/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Tangible</a:t>
              </a:r>
            </a:p>
            <a:p>
              <a:pPr marL="231775" indent="-231775" eaLnBrk="0" hangingPunct="0">
                <a:lnSpc>
                  <a:spcPct val="80000"/>
                </a:lnSpc>
                <a:buFontTx/>
                <a:buChar char="•"/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Intangible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2783" name="Group 18"/>
          <p:cNvGrpSpPr>
            <a:grpSpLocks/>
          </p:cNvGrpSpPr>
          <p:nvPr/>
        </p:nvGrpSpPr>
        <p:grpSpPr bwMode="auto">
          <a:xfrm>
            <a:off x="868363" y="3038475"/>
            <a:ext cx="1673225" cy="544513"/>
            <a:chOff x="2194" y="3128"/>
            <a:chExt cx="1337" cy="386"/>
          </a:xfrm>
        </p:grpSpPr>
        <p:sp>
          <p:nvSpPr>
            <p:cNvPr id="139283" name="Rectangle 19"/>
            <p:cNvSpPr>
              <a:spLocks noChangeArrowheads="1"/>
            </p:cNvSpPr>
            <p:nvPr/>
          </p:nvSpPr>
          <p:spPr bwMode="auto">
            <a:xfrm>
              <a:off x="2194" y="3128"/>
              <a:ext cx="1337" cy="386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33333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9284" name="Rectangle 20"/>
            <p:cNvSpPr>
              <a:spLocks noChangeArrowheads="1"/>
            </p:cNvSpPr>
            <p:nvPr/>
          </p:nvSpPr>
          <p:spPr bwMode="auto">
            <a:xfrm>
              <a:off x="2254" y="3171"/>
              <a:ext cx="1218" cy="300"/>
            </a:xfrm>
            <a:prstGeom prst="rect">
              <a:avLst/>
            </a:prstGeom>
            <a:gradFill rotWithShape="0">
              <a:gsLst>
                <a:gs pos="0">
                  <a:srgbClr val="CC0066">
                    <a:gamma/>
                    <a:shade val="33333"/>
                    <a:invGamma/>
                  </a:srgbClr>
                </a:gs>
                <a:gs pos="100000">
                  <a:srgbClr val="CC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Capabilities</a:t>
              </a:r>
            </a:p>
          </p:txBody>
        </p:sp>
      </p:grpSp>
      <p:grpSp>
        <p:nvGrpSpPr>
          <p:cNvPr id="32784" name="Group 21"/>
          <p:cNvGrpSpPr>
            <a:grpSpLocks/>
          </p:cNvGrpSpPr>
          <p:nvPr/>
        </p:nvGrpSpPr>
        <p:grpSpPr bwMode="auto">
          <a:xfrm>
            <a:off x="1311275" y="1963738"/>
            <a:ext cx="1728788" cy="763587"/>
            <a:chOff x="2339" y="2767"/>
            <a:chExt cx="1183" cy="481"/>
          </a:xfrm>
        </p:grpSpPr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339" y="2767"/>
              <a:ext cx="1183" cy="481"/>
            </a:xfrm>
            <a:prstGeom prst="rect">
              <a:avLst/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30196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2391" y="2814"/>
              <a:ext cx="1080" cy="386"/>
            </a:xfrm>
            <a:prstGeom prst="rect">
              <a:avLst/>
            </a:prstGeom>
            <a:gradFill rotWithShape="0">
              <a:gsLst>
                <a:gs pos="0">
                  <a:srgbClr val="339966">
                    <a:gamma/>
                    <a:shade val="30196"/>
                    <a:invGamma/>
                  </a:srgbClr>
                </a:gs>
                <a:gs pos="100000">
                  <a:srgbClr val="3399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Core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Competencies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2785" name="Group 24"/>
          <p:cNvGrpSpPr>
            <a:grpSpLocks/>
          </p:cNvGrpSpPr>
          <p:nvPr/>
        </p:nvGrpSpPr>
        <p:grpSpPr bwMode="auto">
          <a:xfrm>
            <a:off x="6384925" y="1565275"/>
            <a:ext cx="1728788" cy="763588"/>
            <a:chOff x="2339" y="2767"/>
            <a:chExt cx="1183" cy="481"/>
          </a:xfrm>
        </p:grpSpPr>
        <p:sp>
          <p:nvSpPr>
            <p:cNvPr id="139289" name="Rectangle 25"/>
            <p:cNvSpPr>
              <a:spLocks noChangeArrowheads="1"/>
            </p:cNvSpPr>
            <p:nvPr/>
          </p:nvSpPr>
          <p:spPr bwMode="auto">
            <a:xfrm>
              <a:off x="2339" y="2767"/>
              <a:ext cx="1183" cy="481"/>
            </a:xfrm>
            <a:prstGeom prst="rect">
              <a:avLst/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30196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9290" name="Rectangle 26"/>
            <p:cNvSpPr>
              <a:spLocks noChangeArrowheads="1"/>
            </p:cNvSpPr>
            <p:nvPr/>
          </p:nvSpPr>
          <p:spPr bwMode="auto">
            <a:xfrm>
              <a:off x="2391" y="2814"/>
              <a:ext cx="1080" cy="386"/>
            </a:xfrm>
            <a:prstGeom prst="rect">
              <a:avLst/>
            </a:prstGeom>
            <a:gradFill rotWithShape="0">
              <a:gsLst>
                <a:gs pos="0">
                  <a:srgbClr val="339966">
                    <a:gamma/>
                    <a:shade val="30196"/>
                    <a:invGamma/>
                  </a:srgbClr>
                </a:gs>
                <a:gs pos="100000">
                  <a:srgbClr val="3399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Competitive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Advantage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2786" name="Group 27"/>
          <p:cNvGrpSpPr>
            <a:grpSpLocks/>
          </p:cNvGrpSpPr>
          <p:nvPr/>
        </p:nvGrpSpPr>
        <p:grpSpPr bwMode="auto">
          <a:xfrm>
            <a:off x="6729413" y="520700"/>
            <a:ext cx="2028825" cy="788988"/>
            <a:chOff x="4179" y="1964"/>
            <a:chExt cx="1278" cy="497"/>
          </a:xfrm>
        </p:grpSpPr>
        <p:sp>
          <p:nvSpPr>
            <p:cNvPr id="139292" name="Rectangle 28"/>
            <p:cNvSpPr>
              <a:spLocks noChangeArrowheads="1"/>
            </p:cNvSpPr>
            <p:nvPr/>
          </p:nvSpPr>
          <p:spPr bwMode="auto">
            <a:xfrm>
              <a:off x="4179" y="1964"/>
              <a:ext cx="1278" cy="497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33333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9293" name="Rectangle 29"/>
            <p:cNvSpPr>
              <a:spLocks noChangeArrowheads="1"/>
            </p:cNvSpPr>
            <p:nvPr/>
          </p:nvSpPr>
          <p:spPr bwMode="auto">
            <a:xfrm>
              <a:off x="4233" y="2012"/>
              <a:ext cx="1170" cy="401"/>
            </a:xfrm>
            <a:prstGeom prst="rect">
              <a:avLst/>
            </a:prstGeom>
            <a:gradFill rotWithShape="0">
              <a:gsLst>
                <a:gs pos="0">
                  <a:srgbClr val="CC0066">
                    <a:gamma/>
                    <a:shade val="33333"/>
                    <a:invGamma/>
                  </a:srgbClr>
                </a:gs>
                <a:gs pos="100000">
                  <a:srgbClr val="CC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Strategic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Competitiveness</a:t>
              </a:r>
            </a:p>
          </p:txBody>
        </p:sp>
      </p:grpSp>
      <p:grpSp>
        <p:nvGrpSpPr>
          <p:cNvPr id="32787" name="Group 30"/>
          <p:cNvGrpSpPr>
            <a:grpSpLocks/>
          </p:cNvGrpSpPr>
          <p:nvPr/>
        </p:nvGrpSpPr>
        <p:grpSpPr bwMode="auto">
          <a:xfrm>
            <a:off x="3717925" y="3511550"/>
            <a:ext cx="2090738" cy="1266825"/>
            <a:chOff x="1388" y="2190"/>
            <a:chExt cx="1317" cy="798"/>
          </a:xfrm>
        </p:grpSpPr>
        <p:sp>
          <p:nvSpPr>
            <p:cNvPr id="139295" name="Oval 31"/>
            <p:cNvSpPr>
              <a:spLocks noChangeArrowheads="1"/>
            </p:cNvSpPr>
            <p:nvPr/>
          </p:nvSpPr>
          <p:spPr bwMode="auto">
            <a:xfrm>
              <a:off x="1388" y="2190"/>
              <a:ext cx="1317" cy="798"/>
            </a:xfrm>
            <a:prstGeom prst="ellipse">
              <a:avLst/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2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9296" name="Oval 32"/>
            <p:cNvSpPr>
              <a:spLocks noChangeArrowheads="1"/>
            </p:cNvSpPr>
            <p:nvPr/>
          </p:nvSpPr>
          <p:spPr bwMode="auto">
            <a:xfrm>
              <a:off x="1431" y="2226"/>
              <a:ext cx="1230" cy="726"/>
            </a:xfrm>
            <a:prstGeom prst="ellipse">
              <a:avLst/>
            </a:prstGeom>
            <a:gradFill rotWithShape="0">
              <a:gsLst>
                <a:gs pos="0">
                  <a:srgbClr val="339966">
                    <a:gamma/>
                    <a:shade val="36078"/>
                    <a:invGamma/>
                  </a:srgbClr>
                </a:gs>
                <a:gs pos="100000">
                  <a:srgbClr val="3399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Four Criteria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of Sustainable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Advantages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2788" name="Group 33"/>
          <p:cNvGrpSpPr>
            <a:grpSpLocks/>
          </p:cNvGrpSpPr>
          <p:nvPr/>
        </p:nvGrpSpPr>
        <p:grpSpPr bwMode="auto">
          <a:xfrm>
            <a:off x="3640138" y="5092700"/>
            <a:ext cx="2244725" cy="1360488"/>
            <a:chOff x="1270" y="3209"/>
            <a:chExt cx="1414" cy="857"/>
          </a:xfrm>
        </p:grpSpPr>
        <p:sp>
          <p:nvSpPr>
            <p:cNvPr id="139298" name="Rectangle 34"/>
            <p:cNvSpPr>
              <a:spLocks noChangeArrowheads="1"/>
            </p:cNvSpPr>
            <p:nvPr/>
          </p:nvSpPr>
          <p:spPr bwMode="auto">
            <a:xfrm>
              <a:off x="1270" y="3209"/>
              <a:ext cx="1414" cy="857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33333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9299" name="Rectangle 35"/>
            <p:cNvSpPr>
              <a:spLocks noChangeArrowheads="1"/>
            </p:cNvSpPr>
            <p:nvPr/>
          </p:nvSpPr>
          <p:spPr bwMode="auto">
            <a:xfrm>
              <a:off x="1321" y="3266"/>
              <a:ext cx="1311" cy="743"/>
            </a:xfrm>
            <a:prstGeom prst="rect">
              <a:avLst/>
            </a:prstGeom>
            <a:gradFill rotWithShape="0">
              <a:gsLst>
                <a:gs pos="0">
                  <a:srgbClr val="CC0066">
                    <a:gamma/>
                    <a:shade val="33333"/>
                    <a:invGamma/>
                  </a:srgbClr>
                </a:gs>
                <a:gs pos="100000">
                  <a:srgbClr val="CC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Valuable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Rare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Costly to Imitate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Nonsubstitutable</a:t>
              </a:r>
            </a:p>
          </p:txBody>
        </p:sp>
      </p:grpSp>
      <p:grpSp>
        <p:nvGrpSpPr>
          <p:cNvPr id="32789" name="Group 36"/>
          <p:cNvGrpSpPr>
            <a:grpSpLocks/>
          </p:cNvGrpSpPr>
          <p:nvPr/>
        </p:nvGrpSpPr>
        <p:grpSpPr bwMode="auto">
          <a:xfrm>
            <a:off x="6137275" y="3513138"/>
            <a:ext cx="2090738" cy="1266825"/>
            <a:chOff x="2761" y="2158"/>
            <a:chExt cx="1317" cy="798"/>
          </a:xfrm>
        </p:grpSpPr>
        <p:sp>
          <p:nvSpPr>
            <p:cNvPr id="139301" name="Oval 37"/>
            <p:cNvSpPr>
              <a:spLocks noChangeArrowheads="1"/>
            </p:cNvSpPr>
            <p:nvPr/>
          </p:nvSpPr>
          <p:spPr bwMode="auto">
            <a:xfrm>
              <a:off x="2761" y="2158"/>
              <a:ext cx="1317" cy="798"/>
            </a:xfrm>
            <a:prstGeom prst="ellipse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009900">
                    <a:gamma/>
                    <a:shade val="1607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9302" name="Oval 38"/>
            <p:cNvSpPr>
              <a:spLocks noChangeArrowheads="1"/>
            </p:cNvSpPr>
            <p:nvPr/>
          </p:nvSpPr>
          <p:spPr bwMode="auto">
            <a:xfrm>
              <a:off x="2804" y="2194"/>
              <a:ext cx="1230" cy="726"/>
            </a:xfrm>
            <a:prstGeom prst="ellipse">
              <a:avLst/>
            </a:prstGeom>
            <a:gradFill rotWithShape="0">
              <a:gsLst>
                <a:gs pos="0">
                  <a:srgbClr val="009900">
                    <a:gamma/>
                    <a:shade val="46275"/>
                    <a:invGamma/>
                  </a:srgbClr>
                </a:gs>
                <a:gs pos="100000">
                  <a:srgbClr val="0099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Value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Chain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Analysis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2790" name="Group 39"/>
          <p:cNvGrpSpPr>
            <a:grpSpLocks/>
          </p:cNvGrpSpPr>
          <p:nvPr/>
        </p:nvGrpSpPr>
        <p:grpSpPr bwMode="auto">
          <a:xfrm>
            <a:off x="6367463" y="5092700"/>
            <a:ext cx="1635125" cy="631825"/>
            <a:chOff x="3113" y="3312"/>
            <a:chExt cx="1022" cy="398"/>
          </a:xfrm>
        </p:grpSpPr>
        <p:sp>
          <p:nvSpPr>
            <p:cNvPr id="139304" name="Rectangle 40"/>
            <p:cNvSpPr>
              <a:spLocks noChangeArrowheads="1"/>
            </p:cNvSpPr>
            <p:nvPr/>
          </p:nvSpPr>
          <p:spPr bwMode="auto">
            <a:xfrm>
              <a:off x="3113" y="3312"/>
              <a:ext cx="1022" cy="398"/>
            </a:xfrm>
            <a:prstGeom prst="rect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99CC00">
                    <a:gamma/>
                    <a:shade val="2431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39725" indent="-231775" eaLnBrk="0" hangingPunct="0">
                <a:lnSpc>
                  <a:spcPct val="80000"/>
                </a:lnSpc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9305" name="Rectangle 41"/>
            <p:cNvSpPr>
              <a:spLocks noChangeArrowheads="1"/>
            </p:cNvSpPr>
            <p:nvPr/>
          </p:nvSpPr>
          <p:spPr bwMode="auto">
            <a:xfrm>
              <a:off x="3159" y="3347"/>
              <a:ext cx="931" cy="328"/>
            </a:xfrm>
            <a:prstGeom prst="rect">
              <a:avLst/>
            </a:prstGeom>
            <a:gradFill rotWithShape="0">
              <a:gsLst>
                <a:gs pos="0">
                  <a:srgbClr val="99CC00">
                    <a:gamma/>
                    <a:shade val="24314"/>
                    <a:invGamma/>
                  </a:srgbClr>
                </a:gs>
                <a:gs pos="100000">
                  <a:srgbClr val="99CC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176213" indent="-176213" eaLnBrk="0" hangingPunct="0">
                <a:lnSpc>
                  <a:spcPct val="80000"/>
                </a:lnSpc>
                <a:buFontTx/>
                <a:buChar char="•"/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Outsource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468313" y="493713"/>
            <a:ext cx="8207375" cy="1190625"/>
          </a:xfrm>
        </p:spPr>
        <p:txBody>
          <a:bodyPr/>
          <a:lstStyle/>
          <a:p>
            <a:r>
              <a:rPr lang="en-US" sz="3200" b="1" smtClean="0">
                <a:latin typeface="Perpetua Titling MT" pitchFamily="18" charset="0"/>
              </a:rPr>
              <a:t>Common mistakes in mis-specifying core competencies</a:t>
            </a: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407988" y="193675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Perpetua" pitchFamily="18" charset="0"/>
              </a:rPr>
              <a:t>Making it a ‘feel good’ exercise</a:t>
            </a:r>
          </a:p>
          <a:p>
            <a:pPr lvl="1"/>
            <a:r>
              <a:rPr lang="en-US" dirty="0" smtClean="0">
                <a:latin typeface="Perpetua" pitchFamily="18" charset="0"/>
              </a:rPr>
              <a:t>Assess relative to competitors</a:t>
            </a:r>
            <a:r>
              <a:rPr lang="en-US" dirty="0" smtClean="0">
                <a:solidFill>
                  <a:schemeClr val="hlink"/>
                </a:solidFill>
                <a:latin typeface="Perpetua" pitchFamily="18" charset="0"/>
              </a:rPr>
              <a:t> </a:t>
            </a:r>
          </a:p>
          <a:p>
            <a:pPr lvl="1"/>
            <a:endParaRPr lang="en-US" dirty="0" smtClean="0">
              <a:solidFill>
                <a:schemeClr val="hlink"/>
              </a:solidFill>
              <a:latin typeface="Perpetua" pitchFamily="18" charset="0"/>
            </a:endParaRPr>
          </a:p>
          <a:p>
            <a:r>
              <a:rPr lang="en-US" dirty="0" smtClean="0">
                <a:latin typeface="Perpetua" pitchFamily="18" charset="0"/>
              </a:rPr>
              <a:t>Ignoring context</a:t>
            </a:r>
          </a:p>
          <a:p>
            <a:pPr lvl="1"/>
            <a:r>
              <a:rPr lang="en-US" dirty="0" smtClean="0">
                <a:latin typeface="Perpetua" pitchFamily="18" charset="0"/>
              </a:rPr>
              <a:t>A capability in context ‘A’ may not apply in context ‘B’</a:t>
            </a:r>
          </a:p>
          <a:p>
            <a:pPr lvl="1"/>
            <a:endParaRPr lang="en-US" dirty="0" smtClean="0">
              <a:latin typeface="Perpetua" pitchFamily="18" charset="0"/>
            </a:endParaRPr>
          </a:p>
          <a:p>
            <a:r>
              <a:rPr lang="en-US" dirty="0" smtClean="0">
                <a:latin typeface="Perpetua" pitchFamily="18" charset="0"/>
              </a:rPr>
              <a:t>Too general</a:t>
            </a:r>
          </a:p>
          <a:p>
            <a:pPr lvl="1"/>
            <a:r>
              <a:rPr lang="en-US" dirty="0" smtClean="0">
                <a:latin typeface="Perpetua" pitchFamily="18" charset="0"/>
              </a:rPr>
              <a:t>Disaggregate</a:t>
            </a:r>
          </a:p>
          <a:p>
            <a:pPr lvl="1"/>
            <a:endParaRPr lang="en-US" dirty="0" smtClean="0">
              <a:latin typeface="Perpetua" pitchFamily="18" charset="0"/>
            </a:endParaRPr>
          </a:p>
          <a:p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A9851-FE59-4734-A319-7B1C2D37B66E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Perpetua Titling MT" pitchFamily="18" charset="0"/>
              </a:rPr>
              <a:t>How to use Core Competencies</a:t>
            </a:r>
            <a:r>
              <a:rPr lang="en-US" smtClean="0"/>
              <a:t> </a:t>
            </a: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erpetua" pitchFamily="18" charset="0"/>
              </a:rPr>
              <a:t>Alliances</a:t>
            </a:r>
          </a:p>
          <a:p>
            <a:pPr>
              <a:buFont typeface="Arial" charset="0"/>
              <a:buNone/>
            </a:pPr>
            <a:endParaRPr lang="en-US" dirty="0" smtClean="0">
              <a:latin typeface="Perpetua" pitchFamily="18" charset="0"/>
            </a:endParaRPr>
          </a:p>
          <a:p>
            <a:r>
              <a:rPr lang="en-US" dirty="0" smtClean="0">
                <a:latin typeface="Perpetua" pitchFamily="18" charset="0"/>
              </a:rPr>
              <a:t>Market entry/exit decisions</a:t>
            </a:r>
          </a:p>
          <a:p>
            <a:pPr>
              <a:buFont typeface="Arial" charset="0"/>
              <a:buNone/>
            </a:pPr>
            <a:endParaRPr lang="en-US" dirty="0" smtClean="0">
              <a:latin typeface="Perpetua" pitchFamily="18" charset="0"/>
            </a:endParaRPr>
          </a:p>
          <a:p>
            <a:r>
              <a:rPr lang="en-US" dirty="0" smtClean="0">
                <a:latin typeface="Perpetua" pitchFamily="18" charset="0"/>
              </a:rPr>
              <a:t>Market creation (unanticipated products)</a:t>
            </a:r>
          </a:p>
          <a:p>
            <a:pPr>
              <a:buFont typeface="Arial" charset="0"/>
              <a:buNone/>
            </a:pPr>
            <a:endParaRPr lang="en-US" dirty="0" smtClean="0">
              <a:latin typeface="Perpetua" pitchFamily="18" charset="0"/>
            </a:endParaRPr>
          </a:p>
          <a:p>
            <a:r>
              <a:rPr lang="en-US" dirty="0" smtClean="0">
                <a:latin typeface="Perpetua" pitchFamily="18" charset="0"/>
              </a:rPr>
              <a:t>Experimentation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78614-5C8C-40E6-902B-2647EDB77B58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7"/>
          <p:cNvSpPr>
            <a:spLocks noGrp="1"/>
          </p:cNvSpPr>
          <p:nvPr>
            <p:ph type="title"/>
          </p:nvPr>
        </p:nvSpPr>
        <p:spPr>
          <a:xfrm>
            <a:off x="468313" y="493713"/>
            <a:ext cx="8207375" cy="1190625"/>
          </a:xfrm>
        </p:spPr>
        <p:txBody>
          <a:bodyPr/>
          <a:lstStyle/>
          <a:p>
            <a:r>
              <a:rPr lang="en-US" sz="3200" b="1" smtClean="0">
                <a:latin typeface="Perpetua Titling MT" pitchFamily="18" charset="0"/>
              </a:rPr>
              <a:t>Don’t confuse Competencies and End Products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12113-1D53-49A9-BE3E-12285DC4880C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419225" y="2033588"/>
            <a:ext cx="6799263" cy="94615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3200" dirty="0">
                <a:latin typeface="Perpetua" pitchFamily="18" charset="0"/>
              </a:rPr>
              <a:t>Core Competencies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1389063" y="3305175"/>
            <a:ext cx="6799262" cy="94615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3200" dirty="0">
                <a:latin typeface="Perpetua" pitchFamily="18" charset="0"/>
              </a:rPr>
              <a:t>Core Products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1431925" y="4535488"/>
            <a:ext cx="6799263" cy="94615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3200" dirty="0">
                <a:latin typeface="Perpetua" pitchFamily="18" charset="0"/>
              </a:rPr>
              <a:t>End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476250" y="279400"/>
            <a:ext cx="8207375" cy="119062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3"/>
                </a:solidFill>
                <a:latin typeface="Perpetua Titling MT" pitchFamily="18" charset="0"/>
              </a:rPr>
              <a:t>Two concepts of the corporation: </a:t>
            </a:r>
            <a:r>
              <a:rPr lang="en-US" sz="3200" dirty="0">
                <a:solidFill>
                  <a:schemeClr val="accent3"/>
                </a:solidFill>
                <a:latin typeface="Perpetua Titling MT" pitchFamily="18" charset="0"/>
              </a:rPr>
              <a:t>strategic business </a:t>
            </a:r>
            <a:r>
              <a:rPr lang="en-US" sz="3200" dirty="0" smtClean="0">
                <a:solidFill>
                  <a:schemeClr val="accent3"/>
                </a:solidFill>
                <a:latin typeface="Perpetua Titling MT" pitchFamily="18" charset="0"/>
              </a:rPr>
              <a:t>unit (SBU) vs.</a:t>
            </a:r>
            <a:r>
              <a:rPr lang="en-US" sz="3200" b="1" dirty="0" smtClean="0">
                <a:solidFill>
                  <a:schemeClr val="accent3"/>
                </a:solidFill>
                <a:latin typeface="Perpetua Titling MT" pitchFamily="18" charset="0"/>
              </a:rPr>
              <a:t> Core Competence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B4231-D462-4AB0-837B-003E0F480AD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550863" y="2287946"/>
            <a:ext cx="2774950" cy="78581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Basis for Competition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41338" y="3095984"/>
            <a:ext cx="2774950" cy="979487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Corporate Structure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541338" y="4089759"/>
            <a:ext cx="2774950" cy="95567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Status of the Business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Unit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560388" y="5053371"/>
            <a:ext cx="2746375" cy="84931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Resource Allocation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50863" y="5912209"/>
            <a:ext cx="2774950" cy="8382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Role of management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3335338" y="2276834"/>
            <a:ext cx="2774950" cy="81756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Competitiveness of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today’s products 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102351" y="2287946"/>
            <a:ext cx="2774950" cy="81756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Inter-firm competition 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To build competencies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336926" y="3116621"/>
            <a:ext cx="2774950" cy="95567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Portfolio of businesses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related by product-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market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6122988" y="3105509"/>
            <a:ext cx="2774950" cy="95726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Portfolio of 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Competencies, core 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products &amp; businesses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3306763" y="4069121"/>
            <a:ext cx="2774950" cy="95567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Autonomy is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Sacrosanct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 (sacred), SBU owns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all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resources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6113463" y="4067534"/>
            <a:ext cx="2774950" cy="955675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hlink"/>
                </a:solidFill>
                <a:latin typeface="Verdana" pitchFamily="34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SBU is but a 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reservoir of core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competencies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3330576" y="5056546"/>
            <a:ext cx="2774950" cy="84931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Discrete businesses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a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re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the unit of analysis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6116638" y="5066071"/>
            <a:ext cx="2774950" cy="84931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Competencies are the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Primary unit of analysis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3319463" y="5904271"/>
            <a:ext cx="2774950" cy="84931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Optimize corporate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Returns by capital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allocation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6105526" y="5926496"/>
            <a:ext cx="2774950" cy="849313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Create a strategic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Architecture based on</a:t>
            </a:r>
          </a:p>
          <a:p>
            <a:pPr algn="ctr" eaLnBrk="0" hangingPunct="0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itchFamily="34" charset="0"/>
              </a:rPr>
              <a:t>competencies</a:t>
            </a: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3306763" y="1777411"/>
            <a:ext cx="2740025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 dirty="0" smtClean="0">
                <a:latin typeface="Perpetua Titling MT" pitchFamily="18" charset="0"/>
              </a:rPr>
              <a:t>SBU (individual)</a:t>
            </a:r>
            <a:endParaRPr lang="en-US" sz="2000" b="1" dirty="0">
              <a:latin typeface="Perpetua Titling MT" pitchFamily="18" charset="0"/>
            </a:endParaRP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6094413" y="1618453"/>
            <a:ext cx="2830513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Perpetua Titling MT" pitchFamily="18" charset="0"/>
              </a:rPr>
              <a:t>Core </a:t>
            </a:r>
            <a:r>
              <a:rPr lang="en-US" sz="2000" b="1" dirty="0" smtClean="0">
                <a:latin typeface="Perpetua Titling MT" pitchFamily="18" charset="0"/>
              </a:rPr>
              <a:t>Competence</a:t>
            </a:r>
          </a:p>
          <a:p>
            <a:pPr algn="ctr" eaLnBrk="0" hangingPunct="0"/>
            <a:r>
              <a:rPr lang="en-US" sz="2000" b="1" dirty="0" smtClean="0">
                <a:latin typeface="Perpetua Titling MT" pitchFamily="18" charset="0"/>
              </a:rPr>
              <a:t> (enterprise</a:t>
            </a:r>
            <a:endParaRPr lang="en-US" sz="2000" b="1" dirty="0">
              <a:latin typeface="Perpetua Titling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498000-D5C2-49B7-9E5D-3962C4DD085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 useBgFill="1">
        <p:nvSpPr>
          <p:cNvPr id="55299" name="Rectangle 4"/>
          <p:cNvSpPr>
            <a:spLocks noChangeArrowheads="1"/>
          </p:cNvSpPr>
          <p:nvPr/>
        </p:nvSpPr>
        <p:spPr bwMode="auto">
          <a:xfrm>
            <a:off x="8037513" y="6235700"/>
            <a:ext cx="534987" cy="4445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55300" name="Group 5"/>
          <p:cNvGrpSpPr>
            <a:grpSpLocks/>
          </p:cNvGrpSpPr>
          <p:nvPr/>
        </p:nvGrpSpPr>
        <p:grpSpPr bwMode="auto">
          <a:xfrm>
            <a:off x="3424238" y="1489075"/>
            <a:ext cx="5237162" cy="5113338"/>
            <a:chOff x="2157" y="938"/>
            <a:chExt cx="3299" cy="3221"/>
          </a:xfrm>
        </p:grpSpPr>
        <p:grpSp>
          <p:nvGrpSpPr>
            <p:cNvPr id="55322" name="Group 6"/>
            <p:cNvGrpSpPr>
              <a:grpSpLocks/>
            </p:cNvGrpSpPr>
            <p:nvPr/>
          </p:nvGrpSpPr>
          <p:grpSpPr bwMode="auto">
            <a:xfrm>
              <a:off x="2543" y="1265"/>
              <a:ext cx="2913" cy="2518"/>
              <a:chOff x="1311" y="722"/>
              <a:chExt cx="2847" cy="3052"/>
            </a:xfrm>
          </p:grpSpPr>
          <p:sp>
            <p:nvSpPr>
              <p:cNvPr id="55338" name="Freeform 7"/>
              <p:cNvSpPr>
                <a:spLocks/>
              </p:cNvSpPr>
              <p:nvPr/>
            </p:nvSpPr>
            <p:spPr bwMode="auto">
              <a:xfrm>
                <a:off x="1311" y="722"/>
                <a:ext cx="1423" cy="3052"/>
              </a:xfrm>
              <a:custGeom>
                <a:avLst/>
                <a:gdLst>
                  <a:gd name="T0" fmla="*/ 0 w 1423"/>
                  <a:gd name="T1" fmla="*/ 3052 h 3052"/>
                  <a:gd name="T2" fmla="*/ 0 w 1423"/>
                  <a:gd name="T3" fmla="*/ 1278 h 3052"/>
                  <a:gd name="T4" fmla="*/ 1423 w 1423"/>
                  <a:gd name="T5" fmla="*/ 0 h 3052"/>
                  <a:gd name="T6" fmla="*/ 1423 w 1423"/>
                  <a:gd name="T7" fmla="*/ 3052 h 3052"/>
                  <a:gd name="T8" fmla="*/ 0 w 1423"/>
                  <a:gd name="T9" fmla="*/ 3052 h 3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23" h="3052">
                    <a:moveTo>
                      <a:pt x="0" y="3052"/>
                    </a:moveTo>
                    <a:lnTo>
                      <a:pt x="0" y="1278"/>
                    </a:lnTo>
                    <a:lnTo>
                      <a:pt x="1423" y="0"/>
                    </a:lnTo>
                    <a:lnTo>
                      <a:pt x="1423" y="3052"/>
                    </a:lnTo>
                    <a:lnTo>
                      <a:pt x="0" y="30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B3B"/>
                  </a:gs>
                  <a:gs pos="100000">
                    <a:srgbClr val="008080"/>
                  </a:gs>
                </a:gsLst>
                <a:lin ang="0" scaled="1"/>
              </a:gradFill>
              <a:ln w="1270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9" name="Freeform 8"/>
              <p:cNvSpPr>
                <a:spLocks/>
              </p:cNvSpPr>
              <p:nvPr/>
            </p:nvSpPr>
            <p:spPr bwMode="auto">
              <a:xfrm flipH="1">
                <a:off x="2735" y="722"/>
                <a:ext cx="1423" cy="3052"/>
              </a:xfrm>
              <a:custGeom>
                <a:avLst/>
                <a:gdLst>
                  <a:gd name="T0" fmla="*/ 0 w 1423"/>
                  <a:gd name="T1" fmla="*/ 3052 h 3052"/>
                  <a:gd name="T2" fmla="*/ 0 w 1423"/>
                  <a:gd name="T3" fmla="*/ 1278 h 3052"/>
                  <a:gd name="T4" fmla="*/ 1423 w 1423"/>
                  <a:gd name="T5" fmla="*/ 0 h 3052"/>
                  <a:gd name="T6" fmla="*/ 1423 w 1423"/>
                  <a:gd name="T7" fmla="*/ 3052 h 3052"/>
                  <a:gd name="T8" fmla="*/ 0 w 1423"/>
                  <a:gd name="T9" fmla="*/ 3052 h 3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23" h="3052">
                    <a:moveTo>
                      <a:pt x="0" y="3052"/>
                    </a:moveTo>
                    <a:lnTo>
                      <a:pt x="0" y="1278"/>
                    </a:lnTo>
                    <a:lnTo>
                      <a:pt x="1423" y="0"/>
                    </a:lnTo>
                    <a:lnTo>
                      <a:pt x="1423" y="3052"/>
                    </a:lnTo>
                    <a:lnTo>
                      <a:pt x="0" y="3052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ap="sq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23" name="Line 9"/>
            <p:cNvSpPr>
              <a:spLocks noChangeShapeType="1"/>
            </p:cNvSpPr>
            <p:nvPr/>
          </p:nvSpPr>
          <p:spPr bwMode="auto">
            <a:xfrm flipV="1">
              <a:off x="3276" y="1795"/>
              <a:ext cx="0" cy="197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10"/>
            <p:cNvSpPr>
              <a:spLocks noChangeShapeType="1"/>
            </p:cNvSpPr>
            <p:nvPr/>
          </p:nvSpPr>
          <p:spPr bwMode="auto">
            <a:xfrm flipV="1">
              <a:off x="3641" y="1526"/>
              <a:ext cx="0" cy="22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11"/>
            <p:cNvSpPr>
              <a:spLocks noChangeShapeType="1"/>
            </p:cNvSpPr>
            <p:nvPr/>
          </p:nvSpPr>
          <p:spPr bwMode="auto">
            <a:xfrm>
              <a:off x="4000" y="3467"/>
              <a:ext cx="1447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12"/>
            <p:cNvSpPr>
              <a:spLocks noChangeShapeType="1"/>
            </p:cNvSpPr>
            <p:nvPr/>
          </p:nvSpPr>
          <p:spPr bwMode="auto">
            <a:xfrm>
              <a:off x="4000" y="3160"/>
              <a:ext cx="1455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13"/>
            <p:cNvSpPr>
              <a:spLocks noChangeShapeType="1"/>
            </p:cNvSpPr>
            <p:nvPr/>
          </p:nvSpPr>
          <p:spPr bwMode="auto">
            <a:xfrm>
              <a:off x="4000" y="2853"/>
              <a:ext cx="1455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Line 14"/>
            <p:cNvSpPr>
              <a:spLocks noChangeShapeType="1"/>
            </p:cNvSpPr>
            <p:nvPr/>
          </p:nvSpPr>
          <p:spPr bwMode="auto">
            <a:xfrm>
              <a:off x="4000" y="2546"/>
              <a:ext cx="1448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Line 15"/>
            <p:cNvSpPr>
              <a:spLocks noChangeShapeType="1"/>
            </p:cNvSpPr>
            <p:nvPr/>
          </p:nvSpPr>
          <p:spPr bwMode="auto">
            <a:xfrm>
              <a:off x="4000" y="2239"/>
              <a:ext cx="1355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Freeform 16"/>
            <p:cNvSpPr>
              <a:spLocks/>
            </p:cNvSpPr>
            <p:nvPr/>
          </p:nvSpPr>
          <p:spPr bwMode="auto">
            <a:xfrm>
              <a:off x="2544" y="938"/>
              <a:ext cx="2911" cy="1382"/>
            </a:xfrm>
            <a:custGeom>
              <a:avLst/>
              <a:gdLst>
                <a:gd name="T0" fmla="*/ 0 w 3377"/>
                <a:gd name="T1" fmla="*/ 1382 h 1817"/>
                <a:gd name="T2" fmla="*/ 0 w 3377"/>
                <a:gd name="T3" fmla="*/ 1037 h 1817"/>
                <a:gd name="T4" fmla="*/ 1448 w 3377"/>
                <a:gd name="T5" fmla="*/ 0 h 1817"/>
                <a:gd name="T6" fmla="*/ 2911 w 3377"/>
                <a:gd name="T7" fmla="*/ 1050 h 1817"/>
                <a:gd name="T8" fmla="*/ 2911 w 3377"/>
                <a:gd name="T9" fmla="*/ 1382 h 1817"/>
                <a:gd name="T10" fmla="*/ 1455 w 3377"/>
                <a:gd name="T11" fmla="*/ 332 h 1817"/>
                <a:gd name="T12" fmla="*/ 0 w 3377"/>
                <a:gd name="T13" fmla="*/ 1382 h 18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77" h="1817">
                  <a:moveTo>
                    <a:pt x="0" y="1817"/>
                  </a:moveTo>
                  <a:lnTo>
                    <a:pt x="0" y="1363"/>
                  </a:lnTo>
                  <a:lnTo>
                    <a:pt x="1680" y="0"/>
                  </a:lnTo>
                  <a:lnTo>
                    <a:pt x="3377" y="1380"/>
                  </a:lnTo>
                  <a:lnTo>
                    <a:pt x="3377" y="1817"/>
                  </a:lnTo>
                  <a:lnTo>
                    <a:pt x="1688" y="437"/>
                  </a:lnTo>
                  <a:lnTo>
                    <a:pt x="0" y="1817"/>
                  </a:lnTo>
                  <a:close/>
                </a:path>
              </a:pathLst>
            </a:custGeom>
            <a:solidFill>
              <a:srgbClr val="FFFF99"/>
            </a:solidFill>
            <a:ln w="1270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81" name="Text Box 17"/>
            <p:cNvSpPr txBox="1">
              <a:spLocks noChangeArrowheads="1"/>
            </p:cNvSpPr>
            <p:nvPr/>
          </p:nvSpPr>
          <p:spPr bwMode="auto">
            <a:xfrm rot="-2353507">
              <a:off x="3058" y="1437"/>
              <a:ext cx="6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Margin</a:t>
              </a:r>
            </a:p>
          </p:txBody>
        </p:sp>
        <p:sp>
          <p:nvSpPr>
            <p:cNvPr id="216082" name="Text Box 18"/>
            <p:cNvSpPr txBox="1">
              <a:spLocks noChangeArrowheads="1"/>
            </p:cNvSpPr>
            <p:nvPr/>
          </p:nvSpPr>
          <p:spPr bwMode="auto">
            <a:xfrm rot="2353321">
              <a:off x="4357" y="1476"/>
              <a:ext cx="6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Margin</a:t>
              </a:r>
            </a:p>
          </p:txBody>
        </p:sp>
        <p:sp>
          <p:nvSpPr>
            <p:cNvPr id="216083" name="Text Box 19"/>
            <p:cNvSpPr txBox="1">
              <a:spLocks noChangeArrowheads="1"/>
            </p:cNvSpPr>
            <p:nvPr/>
          </p:nvSpPr>
          <p:spPr bwMode="auto">
            <a:xfrm>
              <a:off x="4008" y="3909"/>
              <a:ext cx="13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Primary Activities</a:t>
              </a:r>
            </a:p>
          </p:txBody>
        </p:sp>
        <p:sp>
          <p:nvSpPr>
            <p:cNvPr id="216084" name="Text Box 20"/>
            <p:cNvSpPr txBox="1">
              <a:spLocks noChangeArrowheads="1"/>
            </p:cNvSpPr>
            <p:nvPr/>
          </p:nvSpPr>
          <p:spPr bwMode="auto">
            <a:xfrm rot="-5400000">
              <a:off x="1606" y="2849"/>
              <a:ext cx="13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Support Activities</a:t>
              </a:r>
            </a:p>
          </p:txBody>
        </p:sp>
        <p:sp>
          <p:nvSpPr>
            <p:cNvPr id="55335" name="AutoShape 21"/>
            <p:cNvSpPr>
              <a:spLocks/>
            </p:cNvSpPr>
            <p:nvPr/>
          </p:nvSpPr>
          <p:spPr bwMode="auto">
            <a:xfrm flipH="1">
              <a:off x="2361" y="2346"/>
              <a:ext cx="173" cy="1394"/>
            </a:xfrm>
            <a:prstGeom prst="rightBrace">
              <a:avLst>
                <a:gd name="adj1" fmla="val 67148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5336" name="AutoShape 22"/>
            <p:cNvSpPr>
              <a:spLocks/>
            </p:cNvSpPr>
            <p:nvPr/>
          </p:nvSpPr>
          <p:spPr bwMode="auto">
            <a:xfrm rot="16200000" flipH="1">
              <a:off x="4629" y="3163"/>
              <a:ext cx="173" cy="1395"/>
            </a:xfrm>
            <a:prstGeom prst="rightBrace">
              <a:avLst>
                <a:gd name="adj1" fmla="val 67197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5337" name="Line 23"/>
            <p:cNvSpPr>
              <a:spLocks noChangeShapeType="1"/>
            </p:cNvSpPr>
            <p:nvPr/>
          </p:nvSpPr>
          <p:spPr bwMode="auto">
            <a:xfrm flipV="1">
              <a:off x="2914" y="2074"/>
              <a:ext cx="0" cy="169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1" name="Rectangle 24"/>
          <p:cNvSpPr>
            <a:spLocks noChangeArrowheads="1"/>
          </p:cNvSpPr>
          <p:nvPr/>
        </p:nvSpPr>
        <p:spPr bwMode="auto">
          <a:xfrm>
            <a:off x="5783263" y="4224338"/>
            <a:ext cx="571500" cy="178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5302" name="Rectangle 25"/>
          <p:cNvSpPr>
            <a:spLocks noChangeArrowheads="1"/>
          </p:cNvSpPr>
          <p:nvPr/>
        </p:nvSpPr>
        <p:spPr bwMode="auto">
          <a:xfrm>
            <a:off x="6367463" y="3551238"/>
            <a:ext cx="2271712" cy="49053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5303" name="Rectangle 26"/>
          <p:cNvSpPr>
            <a:spLocks noChangeArrowheads="1"/>
          </p:cNvSpPr>
          <p:nvPr/>
        </p:nvSpPr>
        <p:spPr bwMode="auto">
          <a:xfrm>
            <a:off x="6381750" y="4041775"/>
            <a:ext cx="1223963" cy="488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5304" name="Rectangle 27"/>
          <p:cNvSpPr>
            <a:spLocks noChangeArrowheads="1"/>
          </p:cNvSpPr>
          <p:nvPr/>
        </p:nvSpPr>
        <p:spPr bwMode="auto">
          <a:xfrm>
            <a:off x="6369050" y="4530725"/>
            <a:ext cx="788988" cy="490538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5305" name="Rectangle 28"/>
          <p:cNvSpPr>
            <a:spLocks noChangeArrowheads="1"/>
          </p:cNvSpPr>
          <p:nvPr/>
        </p:nvSpPr>
        <p:spPr bwMode="auto">
          <a:xfrm>
            <a:off x="6369050" y="5021263"/>
            <a:ext cx="1089025" cy="476250"/>
          </a:xfrm>
          <a:prstGeom prst="rect">
            <a:avLst/>
          </a:prstGeom>
          <a:solidFill>
            <a:srgbClr val="CC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5306" name="Rectangle 29"/>
          <p:cNvSpPr>
            <a:spLocks noChangeArrowheads="1"/>
          </p:cNvSpPr>
          <p:nvPr/>
        </p:nvSpPr>
        <p:spPr bwMode="auto">
          <a:xfrm>
            <a:off x="6369050" y="5511800"/>
            <a:ext cx="898525" cy="488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5307" name="Rectangle 30"/>
          <p:cNvSpPr>
            <a:spLocks noChangeArrowheads="1"/>
          </p:cNvSpPr>
          <p:nvPr/>
        </p:nvSpPr>
        <p:spPr bwMode="auto">
          <a:xfrm>
            <a:off x="5197475" y="4576763"/>
            <a:ext cx="585788" cy="142875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5308" name="Rectangle 31"/>
          <p:cNvSpPr>
            <a:spLocks noChangeArrowheads="1"/>
          </p:cNvSpPr>
          <p:nvPr/>
        </p:nvSpPr>
        <p:spPr bwMode="auto">
          <a:xfrm>
            <a:off x="4627563" y="5081588"/>
            <a:ext cx="584200" cy="9239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5309" name="Rectangle 32"/>
          <p:cNvSpPr>
            <a:spLocks noChangeArrowheads="1"/>
          </p:cNvSpPr>
          <p:nvPr/>
        </p:nvSpPr>
        <p:spPr bwMode="auto">
          <a:xfrm>
            <a:off x="1336675" y="0"/>
            <a:ext cx="73136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eaLnBrk="0" hangingPunct="0"/>
            <a:r>
              <a:rPr lang="en-US" sz="3200" b="1">
                <a:latin typeface="Perpetua Titling MT" pitchFamily="18" charset="0"/>
              </a:rPr>
              <a:t>Outsourcing</a:t>
            </a:r>
          </a:p>
        </p:txBody>
      </p:sp>
      <p:sp>
        <p:nvSpPr>
          <p:cNvPr id="216097" name="Text Box 33"/>
          <p:cNvSpPr txBox="1">
            <a:spLocks noChangeArrowheads="1"/>
          </p:cNvSpPr>
          <p:nvPr/>
        </p:nvSpPr>
        <p:spPr bwMode="auto">
          <a:xfrm>
            <a:off x="461963" y="1973263"/>
            <a:ext cx="2776537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Outsourcing is the purchase of some or all of a value-creating activity from an external supplier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Usually this is because the specialty supplier can provide these functions more efficiently</a:t>
            </a:r>
          </a:p>
        </p:txBody>
      </p:sp>
      <p:grpSp>
        <p:nvGrpSpPr>
          <p:cNvPr id="55311" name="Group 34"/>
          <p:cNvGrpSpPr>
            <a:grpSpLocks/>
          </p:cNvGrpSpPr>
          <p:nvPr/>
        </p:nvGrpSpPr>
        <p:grpSpPr bwMode="auto">
          <a:xfrm>
            <a:off x="4200525" y="2678113"/>
            <a:ext cx="4521200" cy="3344862"/>
            <a:chOff x="2646" y="1687"/>
            <a:chExt cx="2848" cy="2107"/>
          </a:xfrm>
        </p:grpSpPr>
        <p:grpSp>
          <p:nvGrpSpPr>
            <p:cNvPr id="55312" name="Group 35"/>
            <p:cNvGrpSpPr>
              <a:grpSpLocks/>
            </p:cNvGrpSpPr>
            <p:nvPr/>
          </p:nvGrpSpPr>
          <p:grpSpPr bwMode="auto">
            <a:xfrm>
              <a:off x="2646" y="1687"/>
              <a:ext cx="2848" cy="2107"/>
              <a:chOff x="2646" y="1687"/>
              <a:chExt cx="2848" cy="2107"/>
            </a:xfrm>
          </p:grpSpPr>
          <p:sp>
            <p:nvSpPr>
              <p:cNvPr id="216100" name="Text Box 36"/>
              <p:cNvSpPr txBox="1">
                <a:spLocks noChangeArrowheads="1"/>
              </p:cNvSpPr>
              <p:nvPr/>
            </p:nvSpPr>
            <p:spPr bwMode="auto">
              <a:xfrm>
                <a:off x="4009" y="2315"/>
                <a:ext cx="6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Service</a:t>
                </a:r>
              </a:p>
            </p:txBody>
          </p:sp>
          <p:sp>
            <p:nvSpPr>
              <p:cNvPr id="216101" name="Text Box 37"/>
              <p:cNvSpPr txBox="1">
                <a:spLocks noChangeArrowheads="1"/>
              </p:cNvSpPr>
              <p:nvPr/>
            </p:nvSpPr>
            <p:spPr bwMode="auto">
              <a:xfrm>
                <a:off x="4009" y="2623"/>
                <a:ext cx="14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Marketing &amp; Sales</a:t>
                </a:r>
              </a:p>
            </p:txBody>
          </p:sp>
          <p:sp>
            <p:nvSpPr>
              <p:cNvPr id="216102" name="Text Box 38"/>
              <p:cNvSpPr txBox="1">
                <a:spLocks noChangeArrowheads="1"/>
              </p:cNvSpPr>
              <p:nvPr/>
            </p:nvSpPr>
            <p:spPr bwMode="auto">
              <a:xfrm>
                <a:off x="4009" y="2930"/>
                <a:ext cx="14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Outbound Logistics</a:t>
                </a:r>
              </a:p>
            </p:txBody>
          </p:sp>
          <p:sp>
            <p:nvSpPr>
              <p:cNvPr id="216103" name="Text Box 39"/>
              <p:cNvSpPr txBox="1">
                <a:spLocks noChangeArrowheads="1"/>
              </p:cNvSpPr>
              <p:nvPr/>
            </p:nvSpPr>
            <p:spPr bwMode="auto">
              <a:xfrm>
                <a:off x="4009" y="3237"/>
                <a:ext cx="8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Operations</a:t>
                </a:r>
              </a:p>
            </p:txBody>
          </p:sp>
          <p:sp>
            <p:nvSpPr>
              <p:cNvPr id="216104" name="Text Box 40"/>
              <p:cNvSpPr txBox="1">
                <a:spLocks noChangeArrowheads="1"/>
              </p:cNvSpPr>
              <p:nvPr/>
            </p:nvSpPr>
            <p:spPr bwMode="auto">
              <a:xfrm>
                <a:off x="4009" y="3544"/>
                <a:ext cx="13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Inbound Logistics</a:t>
                </a:r>
              </a:p>
            </p:txBody>
          </p:sp>
          <p:sp>
            <p:nvSpPr>
              <p:cNvPr id="216105" name="Text Box 41"/>
              <p:cNvSpPr txBox="1">
                <a:spLocks noChangeArrowheads="1"/>
              </p:cNvSpPr>
              <p:nvPr/>
            </p:nvSpPr>
            <p:spPr bwMode="auto">
              <a:xfrm rot="-5400000">
                <a:off x="2061" y="2944"/>
                <a:ext cx="14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Firm Infrastructure</a:t>
                </a:r>
              </a:p>
            </p:txBody>
          </p:sp>
          <p:sp>
            <p:nvSpPr>
              <p:cNvPr id="216106" name="Text Box 42"/>
              <p:cNvSpPr txBox="1">
                <a:spLocks noChangeArrowheads="1"/>
              </p:cNvSpPr>
              <p:nvPr/>
            </p:nvSpPr>
            <p:spPr bwMode="auto">
              <a:xfrm rot="-5400000">
                <a:off x="2200" y="2730"/>
                <a:ext cx="18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Human Resource Mgmt.</a:t>
                </a:r>
              </a:p>
            </p:txBody>
          </p:sp>
          <p:sp>
            <p:nvSpPr>
              <p:cNvPr id="216107" name="Text Box 43"/>
              <p:cNvSpPr txBox="1">
                <a:spLocks noChangeArrowheads="1"/>
              </p:cNvSpPr>
              <p:nvPr/>
            </p:nvSpPr>
            <p:spPr bwMode="auto">
              <a:xfrm rot="-5400000">
                <a:off x="2433" y="2608"/>
                <a:ext cx="20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Technological Development</a:t>
                </a:r>
              </a:p>
            </p:txBody>
          </p:sp>
        </p:grpSp>
        <p:sp>
          <p:nvSpPr>
            <p:cNvPr id="216108" name="Text Box 44"/>
            <p:cNvSpPr txBox="1">
              <a:spLocks noChangeArrowheads="1"/>
            </p:cNvSpPr>
            <p:nvPr/>
          </p:nvSpPr>
          <p:spPr bwMode="auto">
            <a:xfrm rot="-5400000">
              <a:off x="3321" y="3137"/>
              <a:ext cx="10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Procurement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xfrm>
            <a:off x="485775" y="569913"/>
            <a:ext cx="8458200" cy="641350"/>
          </a:xfrm>
        </p:spPr>
        <p:txBody>
          <a:bodyPr>
            <a:normAutofit fontScale="90000"/>
          </a:bodyPr>
          <a:lstStyle/>
          <a:p>
            <a:r>
              <a:rPr lang="en-US" sz="3200" smtClean="0">
                <a:latin typeface="Perpetua Titling MT" pitchFamily="18" charset="0"/>
              </a:rPr>
              <a:t>Strategic Rationales for Outsourcing</a:t>
            </a:r>
          </a:p>
        </p:txBody>
      </p:sp>
      <p:sp>
        <p:nvSpPr>
          <p:cNvPr id="154627" name="Rectangle 3"/>
          <p:cNvSpPr>
            <a:spLocks noGrp="1"/>
          </p:cNvSpPr>
          <p:nvPr>
            <p:ph idx="1"/>
          </p:nvPr>
        </p:nvSpPr>
        <p:spPr>
          <a:xfrm>
            <a:off x="490538" y="203676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Improve Business Focus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</a:endParaRP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lets company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focus on broader business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issues by having outside experts handle various operational details</a:t>
            </a:r>
          </a:p>
          <a:p>
            <a:pPr lvl="1">
              <a:buFont typeface="Arial" charset="0"/>
              <a:buNone/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Provide Access to World-Class Capabilities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</a:endParaRPr>
          </a:p>
          <a:p>
            <a:pPr lvl="1" algn="r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specialized resources of outsourcing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providers makes world-class capabilities available to firms in a wide range of applications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8EE38-A4E7-40E8-A23E-CA0AB3580AA7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xfrm>
            <a:off x="455613" y="482600"/>
            <a:ext cx="8458200" cy="641350"/>
          </a:xfrm>
        </p:spPr>
        <p:txBody>
          <a:bodyPr>
            <a:normAutofit fontScale="90000"/>
          </a:bodyPr>
          <a:lstStyle/>
          <a:p>
            <a:r>
              <a:rPr lang="en-US" sz="3200" b="1" smtClean="0">
                <a:latin typeface="Perpetua Titling MT" pitchFamily="18" charset="0"/>
              </a:rPr>
              <a:t>Strategic Rationales for Outsourcing</a:t>
            </a:r>
          </a:p>
        </p:txBody>
      </p:sp>
      <p:sp>
        <p:nvSpPr>
          <p:cNvPr id="1556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Accelerate Business Re-Engineering Benefits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achieves re-engineering benefits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more quickly by having outsiders--who have already achieved world-class standards--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take over process</a:t>
            </a:r>
          </a:p>
          <a:p>
            <a:pPr lvl="1">
              <a:defRPr/>
            </a:pPr>
            <a:endParaRPr lang="en-US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</a:endParaRP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Share Risks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reduces investment requirements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B85F0-8FE3-4725-A755-765EB4AC5EE1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685800" y="512763"/>
            <a:ext cx="8458200" cy="641350"/>
          </a:xfrm>
        </p:spPr>
        <p:txBody>
          <a:bodyPr>
            <a:normAutofit fontScale="90000"/>
          </a:bodyPr>
          <a:lstStyle/>
          <a:p>
            <a:r>
              <a:rPr lang="en-US" sz="3200" smtClean="0">
                <a:latin typeface="Perpetua Titling MT" pitchFamily="18" charset="0"/>
              </a:rPr>
              <a:t>Strategic Rationales for Outsourcing</a:t>
            </a:r>
          </a:p>
        </p:txBody>
      </p:sp>
      <p:sp>
        <p:nvSpPr>
          <p:cNvPr id="1566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Free Resources for Other Purposes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permits firm to redirect efforts from non-core activities toward those that serve customers more effectively</a:t>
            </a:r>
            <a:endParaRPr lang="en-US" dirty="0" smtClean="0">
              <a:latin typeface="Perpetua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F56DD-EC27-41EF-ABA7-0C9F936E89EC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latin typeface="Perpetua Titling MT" pitchFamily="18" charset="0"/>
              </a:rPr>
              <a:t>Outsourcing Issues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38300"/>
            <a:ext cx="7935913" cy="43005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defRPr/>
            </a:pP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Those offering Greatest Value</a:t>
            </a: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</a:endParaRP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Only outsource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to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firms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possessing a core competence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in terms of performing the primary or support activity being outsourced</a:t>
            </a:r>
          </a:p>
          <a:p>
            <a:pPr lvl="1"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</a:endParaRPr>
          </a:p>
          <a:p>
            <a:pPr>
              <a:defRPr/>
            </a:pP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Evaluating Resources and Capabilities</a:t>
            </a:r>
            <a:endParaRPr lang="en-US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</a:endParaRP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don’t outsource activities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in which the firm itself can create and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capture value</a:t>
            </a:r>
          </a:p>
          <a:p>
            <a:pPr lvl="1">
              <a:defRPr/>
            </a:pPr>
            <a:endParaRPr lang="en-US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</a:endParaRPr>
          </a:p>
          <a:p>
            <a:pPr>
              <a:defRPr/>
            </a:pP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Environmental Threats and Ongoing Tasks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do not outsource primary and support activities that are used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to neutralize environmental threats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or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complete necessary ongoing organizational tasks</a:t>
            </a:r>
          </a:p>
          <a:p>
            <a:pPr lvl="1">
              <a:defRPr/>
            </a:pPr>
            <a:endParaRPr lang="en-US" dirty="0" smtClean="0">
              <a:latin typeface="Perpetua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64464-8476-4CA5-9C68-500C86C3393C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latin typeface="Perpetua Titling MT" pitchFamily="18" charset="0"/>
              </a:rPr>
              <a:t>Outsourcing Issues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38300"/>
            <a:ext cx="7867650" cy="43005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Nonstrategic Team of Resources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do not outsource capabilities that are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critical to success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</a:endParaRPr>
          </a:p>
          <a:p>
            <a:pPr lvl="1"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</a:endParaRPr>
          </a:p>
          <a:p>
            <a:pPr>
              <a:defRPr/>
            </a:pP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Other Firm’s Knowledge Base</a:t>
            </a: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</a:endParaRP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do not outsource activities that stimulate the development of new capabilities and competencies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to others</a:t>
            </a:r>
          </a:p>
          <a:p>
            <a:pPr lvl="1">
              <a:defRPr/>
            </a:pPr>
            <a:endParaRPr lang="en-US" dirty="0" smtClean="0">
              <a:latin typeface="Perpetua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E00E7-CE9C-4857-831E-D684EE310833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EFF3B-79F2-46C1-B6D7-058CDCE9BDC6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pSp>
        <p:nvGrpSpPr>
          <p:cNvPr id="33795" name="Group 2"/>
          <p:cNvGrpSpPr>
            <a:grpSpLocks/>
          </p:cNvGrpSpPr>
          <p:nvPr/>
        </p:nvGrpSpPr>
        <p:grpSpPr bwMode="auto">
          <a:xfrm>
            <a:off x="574675" y="241300"/>
            <a:ext cx="2608263" cy="1511300"/>
            <a:chOff x="2246" y="1577"/>
            <a:chExt cx="1643" cy="952"/>
          </a:xfrm>
        </p:grpSpPr>
        <p:sp>
          <p:nvSpPr>
            <p:cNvPr id="140291" name="Oval 3"/>
            <p:cNvSpPr>
              <a:spLocks noChangeArrowheads="1"/>
            </p:cNvSpPr>
            <p:nvPr/>
          </p:nvSpPr>
          <p:spPr bwMode="auto">
            <a:xfrm>
              <a:off x="2246" y="1577"/>
              <a:ext cx="1643" cy="95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18039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0292" name="Oval 4"/>
            <p:cNvSpPr>
              <a:spLocks noChangeArrowheads="1"/>
            </p:cNvSpPr>
            <p:nvPr/>
          </p:nvSpPr>
          <p:spPr bwMode="auto">
            <a:xfrm>
              <a:off x="2300" y="1620"/>
              <a:ext cx="1534" cy="86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36471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Discovering Core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Competencies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3760788" y="2995613"/>
            <a:ext cx="1622425" cy="865187"/>
            <a:chOff x="1550" y="3282"/>
            <a:chExt cx="1271" cy="709"/>
          </a:xfrm>
        </p:grpSpPr>
        <p:sp>
          <p:nvSpPr>
            <p:cNvPr id="140294" name="Rectangle 6"/>
            <p:cNvSpPr>
              <a:spLocks noChangeArrowheads="1"/>
            </p:cNvSpPr>
            <p:nvPr/>
          </p:nvSpPr>
          <p:spPr bwMode="auto">
            <a:xfrm>
              <a:off x="1550" y="3282"/>
              <a:ext cx="1271" cy="709"/>
            </a:xfrm>
            <a:prstGeom prst="rect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99CC00">
                    <a:gamma/>
                    <a:shade val="2431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39725" indent="-231775" eaLnBrk="0" hangingPunct="0">
                <a:lnSpc>
                  <a:spcPct val="80000"/>
                </a:lnSpc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0295" name="Rectangle 7"/>
            <p:cNvSpPr>
              <a:spLocks noChangeArrowheads="1"/>
            </p:cNvSpPr>
            <p:nvPr/>
          </p:nvSpPr>
          <p:spPr bwMode="auto">
            <a:xfrm>
              <a:off x="1607" y="3325"/>
              <a:ext cx="1157" cy="624"/>
            </a:xfrm>
            <a:prstGeom prst="rect">
              <a:avLst/>
            </a:prstGeom>
            <a:gradFill rotWithShape="0">
              <a:gsLst>
                <a:gs pos="0">
                  <a:srgbClr val="99CC00">
                    <a:gamma/>
                    <a:shade val="24314"/>
                    <a:invGamma/>
                  </a:srgbClr>
                </a:gs>
                <a:gs pos="100000">
                  <a:srgbClr val="99CC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31775" indent="-231775" eaLnBrk="0" hangingPunct="0">
                <a:lnSpc>
                  <a:spcPct val="80000"/>
                </a:lnSpc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Resources</a:t>
              </a:r>
            </a:p>
            <a:p>
              <a:pPr marL="231775" indent="-231775" eaLnBrk="0" hangingPunct="0">
                <a:lnSpc>
                  <a:spcPct val="80000"/>
                </a:lnSpc>
                <a:buFontTx/>
                <a:buChar char="•"/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Tangible</a:t>
              </a:r>
            </a:p>
            <a:p>
              <a:pPr marL="231775" indent="-231775" eaLnBrk="0" hangingPunct="0">
                <a:lnSpc>
                  <a:spcPct val="80000"/>
                </a:lnSpc>
                <a:buFontTx/>
                <a:buChar char="•"/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Intangible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569913" y="4010025"/>
            <a:ext cx="39068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Resources are what a firm has to work with--</a:t>
            </a:r>
            <a:r>
              <a:rPr kumimoji="1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its </a:t>
            </a:r>
            <a:r>
              <a:rPr kumimoji="1"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assets</a:t>
            </a:r>
            <a:r>
              <a:rPr kumimoji="1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--including its </a:t>
            </a:r>
            <a:r>
              <a:rPr kumimoji="1"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people</a:t>
            </a:r>
            <a:r>
              <a:rPr kumimoji="1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and the value of its </a:t>
            </a:r>
            <a:r>
              <a:rPr kumimoji="1"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brand</a:t>
            </a:r>
            <a:r>
              <a:rPr kumimoji="1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name</a:t>
            </a:r>
            <a:endParaRPr kumimoji="1" lang="en-US" sz="32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4570413" y="4010025"/>
            <a:ext cx="4149725" cy="193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kumimoji="1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Resources represent </a:t>
            </a:r>
            <a:r>
              <a:rPr kumimoji="1"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inputs</a:t>
            </a:r>
            <a:r>
              <a:rPr kumimoji="1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into a firm’s production process... such </a:t>
            </a:r>
            <a:r>
              <a:rPr kumimoji="1"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 capital equipment, skills of employees, brand names, finances and talented managers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685800" y="357188"/>
            <a:ext cx="7772400" cy="1190625"/>
          </a:xfrm>
        </p:spPr>
        <p:txBody>
          <a:bodyPr/>
          <a:lstStyle/>
          <a:p>
            <a:r>
              <a:rPr lang="en-US" sz="3200" smtClean="0">
                <a:latin typeface="Perpetua Titling MT" pitchFamily="18" charset="0"/>
              </a:rPr>
              <a:t>Core Competencies: Cautions and Reminders</a:t>
            </a:r>
          </a:p>
        </p:txBody>
      </p:sp>
      <p:sp>
        <p:nvSpPr>
          <p:cNvPr id="159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Never take for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granted that core competencies will always  continue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 to provide a source of competitive advantage</a:t>
            </a:r>
          </a:p>
          <a:p>
            <a:pPr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</a:endParaRP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All core competencies have the potential to become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core rigidities (negative connotations)</a:t>
            </a:r>
          </a:p>
          <a:p>
            <a:pPr>
              <a:defRPr/>
            </a:pP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</a:endParaRP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Perpetua" pitchFamily="18" charset="0"/>
              </a:rPr>
              <a:t>Core rigidities are former core competencies that now generate inertia and stifle innovation</a:t>
            </a:r>
            <a:endParaRPr lang="en-US" dirty="0" smtClean="0">
              <a:latin typeface="Perpetua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ECD047-61CE-49F0-97E3-ED265A6E6BF8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B8970E-D375-44DC-80C4-C7986A1D1129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pSp>
        <p:nvGrpSpPr>
          <p:cNvPr id="34819" name="Group 2"/>
          <p:cNvGrpSpPr>
            <a:grpSpLocks/>
          </p:cNvGrpSpPr>
          <p:nvPr/>
        </p:nvGrpSpPr>
        <p:grpSpPr bwMode="auto">
          <a:xfrm>
            <a:off x="574675" y="241300"/>
            <a:ext cx="2608263" cy="1511300"/>
            <a:chOff x="2246" y="1577"/>
            <a:chExt cx="1643" cy="952"/>
          </a:xfrm>
        </p:grpSpPr>
        <p:sp>
          <p:nvSpPr>
            <p:cNvPr id="141315" name="Oval 3"/>
            <p:cNvSpPr>
              <a:spLocks noChangeArrowheads="1"/>
            </p:cNvSpPr>
            <p:nvPr/>
          </p:nvSpPr>
          <p:spPr bwMode="auto">
            <a:xfrm>
              <a:off x="2246" y="1577"/>
              <a:ext cx="1643" cy="95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18039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1316" name="Oval 4"/>
            <p:cNvSpPr>
              <a:spLocks noChangeArrowheads="1"/>
            </p:cNvSpPr>
            <p:nvPr/>
          </p:nvSpPr>
          <p:spPr bwMode="auto">
            <a:xfrm>
              <a:off x="2300" y="1620"/>
              <a:ext cx="1534" cy="86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36471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Discovering Core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Competencies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3760788" y="2995613"/>
            <a:ext cx="1622425" cy="865187"/>
            <a:chOff x="1550" y="3282"/>
            <a:chExt cx="1271" cy="709"/>
          </a:xfrm>
        </p:grpSpPr>
        <p:sp>
          <p:nvSpPr>
            <p:cNvPr id="141318" name="Rectangle 6"/>
            <p:cNvSpPr>
              <a:spLocks noChangeArrowheads="1"/>
            </p:cNvSpPr>
            <p:nvPr/>
          </p:nvSpPr>
          <p:spPr bwMode="auto">
            <a:xfrm>
              <a:off x="1550" y="3282"/>
              <a:ext cx="1271" cy="709"/>
            </a:xfrm>
            <a:prstGeom prst="rect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99CC00">
                    <a:gamma/>
                    <a:shade val="2431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39725" indent="-231775" eaLnBrk="0" hangingPunct="0">
                <a:lnSpc>
                  <a:spcPct val="80000"/>
                </a:lnSpc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1319" name="Rectangle 7"/>
            <p:cNvSpPr>
              <a:spLocks noChangeArrowheads="1"/>
            </p:cNvSpPr>
            <p:nvPr/>
          </p:nvSpPr>
          <p:spPr bwMode="auto">
            <a:xfrm>
              <a:off x="1607" y="3325"/>
              <a:ext cx="1157" cy="624"/>
            </a:xfrm>
            <a:prstGeom prst="rect">
              <a:avLst/>
            </a:prstGeom>
            <a:gradFill rotWithShape="0">
              <a:gsLst>
                <a:gs pos="0">
                  <a:srgbClr val="99CC00">
                    <a:gamma/>
                    <a:shade val="24314"/>
                    <a:invGamma/>
                  </a:srgbClr>
                </a:gs>
                <a:gs pos="100000">
                  <a:srgbClr val="99CC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31775" indent="-231775" eaLnBrk="0" hangingPunct="0">
                <a:lnSpc>
                  <a:spcPct val="80000"/>
                </a:lnSpc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Resources</a:t>
              </a:r>
            </a:p>
            <a:p>
              <a:pPr marL="231775" indent="-231775" eaLnBrk="0" hangingPunct="0">
                <a:lnSpc>
                  <a:spcPct val="80000"/>
                </a:lnSpc>
                <a:buFontTx/>
                <a:buChar char="•"/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Tangible</a:t>
              </a:r>
            </a:p>
            <a:p>
              <a:pPr marL="231775" indent="-231775" eaLnBrk="0" hangingPunct="0">
                <a:lnSpc>
                  <a:spcPct val="80000"/>
                </a:lnSpc>
                <a:buFontTx/>
                <a:buChar char="•"/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Intangible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1306513" y="4000500"/>
            <a:ext cx="3074987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182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"/>
              </a:spcBef>
              <a:defRPr/>
            </a:pPr>
            <a:r>
              <a:rPr kumimoji="0" lang="en-US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Tangible Resources</a:t>
            </a:r>
          </a:p>
          <a:p>
            <a:pPr>
              <a:spcBef>
                <a:spcPct val="5000"/>
              </a:spcBef>
              <a:buFontTx/>
              <a:buChar char="•"/>
              <a:defRPr/>
            </a:pPr>
            <a:r>
              <a:rPr kumimoji="0"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Financial</a:t>
            </a:r>
          </a:p>
          <a:p>
            <a:pPr>
              <a:spcBef>
                <a:spcPct val="5000"/>
              </a:spcBef>
              <a:buFontTx/>
              <a:buChar char="•"/>
              <a:defRPr/>
            </a:pPr>
            <a:r>
              <a:rPr kumimoji="0"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Physical</a:t>
            </a:r>
          </a:p>
          <a:p>
            <a:pPr>
              <a:spcBef>
                <a:spcPct val="5000"/>
              </a:spcBef>
              <a:buFontTx/>
              <a:buChar char="•"/>
              <a:defRPr/>
            </a:pPr>
            <a:r>
              <a:rPr kumimoji="0"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Human resources</a:t>
            </a:r>
          </a:p>
          <a:p>
            <a:pPr>
              <a:spcBef>
                <a:spcPct val="5000"/>
              </a:spcBef>
              <a:buFontTx/>
              <a:buChar char="•"/>
              <a:defRPr/>
            </a:pPr>
            <a:r>
              <a:rPr kumimoji="0"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Organizational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4816475" y="4000500"/>
            <a:ext cx="3348038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"/>
              </a:spcBef>
              <a:defRPr/>
            </a:pPr>
            <a:r>
              <a:rPr kumimoji="0" lang="en-US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Intangible Resources</a:t>
            </a:r>
          </a:p>
          <a:p>
            <a:pPr>
              <a:spcBef>
                <a:spcPct val="5000"/>
              </a:spcBef>
              <a:buFontTx/>
              <a:buChar char="•"/>
              <a:defRPr/>
            </a:pPr>
            <a:r>
              <a:rPr kumimoji="0"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Technological</a:t>
            </a:r>
          </a:p>
          <a:p>
            <a:pPr>
              <a:spcBef>
                <a:spcPct val="5000"/>
              </a:spcBef>
              <a:buFontTx/>
              <a:buChar char="•"/>
              <a:defRPr/>
            </a:pPr>
            <a:r>
              <a:rPr kumimoji="0"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Innovation</a:t>
            </a:r>
          </a:p>
          <a:p>
            <a:pPr>
              <a:spcBef>
                <a:spcPct val="5000"/>
              </a:spcBef>
              <a:buFontTx/>
              <a:buChar char="•"/>
              <a:defRPr/>
            </a:pPr>
            <a:r>
              <a:rPr kumimoji="0"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Reputation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4A148-0088-4000-A0D0-4B5A1EF28258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pSp>
        <p:nvGrpSpPr>
          <p:cNvPr id="35843" name="Group 2"/>
          <p:cNvGrpSpPr>
            <a:grpSpLocks/>
          </p:cNvGrpSpPr>
          <p:nvPr/>
        </p:nvGrpSpPr>
        <p:grpSpPr bwMode="auto">
          <a:xfrm>
            <a:off x="574675" y="241300"/>
            <a:ext cx="2608263" cy="1511300"/>
            <a:chOff x="2246" y="1577"/>
            <a:chExt cx="1643" cy="952"/>
          </a:xfrm>
        </p:grpSpPr>
        <p:sp>
          <p:nvSpPr>
            <p:cNvPr id="142339" name="Oval 3"/>
            <p:cNvSpPr>
              <a:spLocks noChangeArrowheads="1"/>
            </p:cNvSpPr>
            <p:nvPr/>
          </p:nvSpPr>
          <p:spPr bwMode="auto">
            <a:xfrm>
              <a:off x="2246" y="1577"/>
              <a:ext cx="1643" cy="95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18039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2340" name="Oval 4"/>
            <p:cNvSpPr>
              <a:spLocks noChangeArrowheads="1"/>
            </p:cNvSpPr>
            <p:nvPr/>
          </p:nvSpPr>
          <p:spPr bwMode="auto">
            <a:xfrm>
              <a:off x="2300" y="1620"/>
              <a:ext cx="1534" cy="86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36471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Discovering Core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Competencies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3735388" y="3155950"/>
            <a:ext cx="1673225" cy="544513"/>
            <a:chOff x="2194" y="3128"/>
            <a:chExt cx="1337" cy="386"/>
          </a:xfrm>
        </p:grpSpPr>
        <p:sp>
          <p:nvSpPr>
            <p:cNvPr id="142342" name="Rectangle 6"/>
            <p:cNvSpPr>
              <a:spLocks noChangeArrowheads="1"/>
            </p:cNvSpPr>
            <p:nvPr/>
          </p:nvSpPr>
          <p:spPr bwMode="auto">
            <a:xfrm>
              <a:off x="2194" y="3128"/>
              <a:ext cx="1337" cy="386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33333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2343" name="Rectangle 7"/>
            <p:cNvSpPr>
              <a:spLocks noChangeArrowheads="1"/>
            </p:cNvSpPr>
            <p:nvPr/>
          </p:nvSpPr>
          <p:spPr bwMode="auto">
            <a:xfrm>
              <a:off x="2254" y="3171"/>
              <a:ext cx="1218" cy="300"/>
            </a:xfrm>
            <a:prstGeom prst="rect">
              <a:avLst/>
            </a:prstGeom>
            <a:gradFill rotWithShape="0">
              <a:gsLst>
                <a:gs pos="0">
                  <a:srgbClr val="CC0066">
                    <a:gamma/>
                    <a:shade val="33333"/>
                    <a:invGamma/>
                  </a:srgbClr>
                </a:gs>
                <a:gs pos="100000">
                  <a:srgbClr val="CC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Capabilities</a:t>
              </a:r>
            </a:p>
          </p:txBody>
        </p:sp>
      </p:grp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946150" y="4008438"/>
            <a:ext cx="72517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Capabilities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become important when they are combined in unique combinations which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create core competencies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which have strategic value and can lead to competitive advantage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659B8-D1B9-4006-A3D3-40DAB84020DF}" type="slidenum">
              <a:rPr lang="en-US"/>
              <a:pPr>
                <a:defRPr/>
              </a:pPr>
              <a:t>6</a:t>
            </a:fld>
            <a:endParaRPr lang="en-US"/>
          </a:p>
        </p:txBody>
      </p:sp>
      <p:grpSp>
        <p:nvGrpSpPr>
          <p:cNvPr id="36867" name="Group 2"/>
          <p:cNvGrpSpPr>
            <a:grpSpLocks/>
          </p:cNvGrpSpPr>
          <p:nvPr/>
        </p:nvGrpSpPr>
        <p:grpSpPr bwMode="auto">
          <a:xfrm>
            <a:off x="574675" y="241300"/>
            <a:ext cx="2608263" cy="1511300"/>
            <a:chOff x="2246" y="1577"/>
            <a:chExt cx="1643" cy="952"/>
          </a:xfrm>
        </p:grpSpPr>
        <p:sp>
          <p:nvSpPr>
            <p:cNvPr id="143363" name="Oval 3"/>
            <p:cNvSpPr>
              <a:spLocks noChangeArrowheads="1"/>
            </p:cNvSpPr>
            <p:nvPr/>
          </p:nvSpPr>
          <p:spPr bwMode="auto">
            <a:xfrm>
              <a:off x="2246" y="1577"/>
              <a:ext cx="1643" cy="95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18039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3364" name="Oval 4"/>
            <p:cNvSpPr>
              <a:spLocks noChangeArrowheads="1"/>
            </p:cNvSpPr>
            <p:nvPr/>
          </p:nvSpPr>
          <p:spPr bwMode="auto">
            <a:xfrm>
              <a:off x="2300" y="1620"/>
              <a:ext cx="1534" cy="86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36471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Discovering Core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Competencies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6868" name="Group 5"/>
          <p:cNvGrpSpPr>
            <a:grpSpLocks/>
          </p:cNvGrpSpPr>
          <p:nvPr/>
        </p:nvGrpSpPr>
        <p:grpSpPr bwMode="auto">
          <a:xfrm>
            <a:off x="3735388" y="3155950"/>
            <a:ext cx="1673225" cy="544513"/>
            <a:chOff x="2194" y="3128"/>
            <a:chExt cx="1337" cy="386"/>
          </a:xfrm>
        </p:grpSpPr>
        <p:sp>
          <p:nvSpPr>
            <p:cNvPr id="143366" name="Rectangle 6"/>
            <p:cNvSpPr>
              <a:spLocks noChangeArrowheads="1"/>
            </p:cNvSpPr>
            <p:nvPr/>
          </p:nvSpPr>
          <p:spPr bwMode="auto">
            <a:xfrm>
              <a:off x="2194" y="3128"/>
              <a:ext cx="1337" cy="386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33333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3367" name="Rectangle 7"/>
            <p:cNvSpPr>
              <a:spLocks noChangeArrowheads="1"/>
            </p:cNvSpPr>
            <p:nvPr/>
          </p:nvSpPr>
          <p:spPr bwMode="auto">
            <a:xfrm>
              <a:off x="2254" y="3171"/>
              <a:ext cx="1218" cy="300"/>
            </a:xfrm>
            <a:prstGeom prst="rect">
              <a:avLst/>
            </a:prstGeom>
            <a:gradFill rotWithShape="0">
              <a:gsLst>
                <a:gs pos="0">
                  <a:srgbClr val="CC0066">
                    <a:gamma/>
                    <a:shade val="33333"/>
                    <a:invGamma/>
                  </a:srgbClr>
                </a:gs>
                <a:gs pos="100000">
                  <a:srgbClr val="CC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Capabilities</a:t>
              </a:r>
            </a:p>
          </p:txBody>
        </p:sp>
      </p:grp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884238" y="4005263"/>
            <a:ext cx="73755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Capabilities are what a firm does, and represent the firm’s capacity or ability to integrate individual firm resources to achieve a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desired objective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EEAED-5EE3-4F43-89F1-C9696FC07CB1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pSp>
        <p:nvGrpSpPr>
          <p:cNvPr id="37891" name="Group 2"/>
          <p:cNvGrpSpPr>
            <a:grpSpLocks/>
          </p:cNvGrpSpPr>
          <p:nvPr/>
        </p:nvGrpSpPr>
        <p:grpSpPr bwMode="auto">
          <a:xfrm>
            <a:off x="574675" y="241300"/>
            <a:ext cx="2608263" cy="1511300"/>
            <a:chOff x="2246" y="1577"/>
            <a:chExt cx="1643" cy="952"/>
          </a:xfrm>
        </p:grpSpPr>
        <p:sp>
          <p:nvSpPr>
            <p:cNvPr id="145411" name="Oval 3"/>
            <p:cNvSpPr>
              <a:spLocks noChangeArrowheads="1"/>
            </p:cNvSpPr>
            <p:nvPr/>
          </p:nvSpPr>
          <p:spPr bwMode="auto">
            <a:xfrm>
              <a:off x="2246" y="1577"/>
              <a:ext cx="1643" cy="95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18039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300" y="1620"/>
              <a:ext cx="1534" cy="86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36471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Discovering Core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Competencies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7892" name="Group 5"/>
          <p:cNvGrpSpPr>
            <a:grpSpLocks/>
          </p:cNvGrpSpPr>
          <p:nvPr/>
        </p:nvGrpSpPr>
        <p:grpSpPr bwMode="auto">
          <a:xfrm>
            <a:off x="3706813" y="3046413"/>
            <a:ext cx="1728787" cy="763587"/>
            <a:chOff x="2339" y="2767"/>
            <a:chExt cx="1183" cy="481"/>
          </a:xfrm>
        </p:grpSpPr>
        <p:sp>
          <p:nvSpPr>
            <p:cNvPr id="145414" name="Rectangle 6"/>
            <p:cNvSpPr>
              <a:spLocks noChangeArrowheads="1"/>
            </p:cNvSpPr>
            <p:nvPr/>
          </p:nvSpPr>
          <p:spPr bwMode="auto">
            <a:xfrm>
              <a:off x="2339" y="2767"/>
              <a:ext cx="1183" cy="481"/>
            </a:xfrm>
            <a:prstGeom prst="rect">
              <a:avLst/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30196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5415" name="Rectangle 7"/>
            <p:cNvSpPr>
              <a:spLocks noChangeArrowheads="1"/>
            </p:cNvSpPr>
            <p:nvPr/>
          </p:nvSpPr>
          <p:spPr bwMode="auto">
            <a:xfrm>
              <a:off x="2391" y="2814"/>
              <a:ext cx="1080" cy="386"/>
            </a:xfrm>
            <a:prstGeom prst="rect">
              <a:avLst/>
            </a:prstGeom>
            <a:gradFill rotWithShape="0">
              <a:gsLst>
                <a:gs pos="0">
                  <a:srgbClr val="339966">
                    <a:gamma/>
                    <a:shade val="30196"/>
                    <a:invGamma/>
                  </a:srgbClr>
                </a:gs>
                <a:gs pos="100000">
                  <a:srgbClr val="3399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Core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Competencies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815975" y="4003675"/>
            <a:ext cx="7470775" cy="2677656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Core competencies are </a:t>
            </a:r>
            <a:r>
              <a:rPr lang="en-US" sz="2400" dirty="0">
                <a:solidFill>
                  <a:schemeClr val="accent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resources and capabilities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that serve as a source of competitive advantage over rivals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Core competencies distinguish a company competitively and make it distinctive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McKinsey and Co. recommends using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three to four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competencies when framing strategic actions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687BF-D341-4AFE-92A5-668E8D08E0F4}" type="slidenum">
              <a:rPr lang="en-US"/>
              <a:pPr>
                <a:defRPr/>
              </a:pPr>
              <a:t>8</a:t>
            </a:fld>
            <a:endParaRPr lang="en-US"/>
          </a:p>
        </p:txBody>
      </p:sp>
      <p:cxnSp>
        <p:nvCxnSpPr>
          <p:cNvPr id="38915" name="AutoShape 2"/>
          <p:cNvCxnSpPr>
            <a:cxnSpLocks noChangeShapeType="1"/>
            <a:stCxn id="146437" idx="4"/>
            <a:endCxn id="146439" idx="0"/>
          </p:cNvCxnSpPr>
          <p:nvPr/>
        </p:nvCxnSpPr>
        <p:spPr bwMode="auto">
          <a:xfrm>
            <a:off x="4573588" y="2392363"/>
            <a:ext cx="0" cy="371475"/>
          </a:xfrm>
          <a:prstGeom prst="straightConnector1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3529013" y="1182688"/>
            <a:ext cx="2090737" cy="1266825"/>
            <a:chOff x="1388" y="2190"/>
            <a:chExt cx="1317" cy="798"/>
          </a:xfrm>
        </p:grpSpPr>
        <p:sp>
          <p:nvSpPr>
            <p:cNvPr id="146436" name="Oval 4"/>
            <p:cNvSpPr>
              <a:spLocks noChangeArrowheads="1"/>
            </p:cNvSpPr>
            <p:nvPr/>
          </p:nvSpPr>
          <p:spPr bwMode="auto">
            <a:xfrm>
              <a:off x="1388" y="2190"/>
              <a:ext cx="1317" cy="798"/>
            </a:xfrm>
            <a:prstGeom prst="ellipse">
              <a:avLst/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2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6437" name="Oval 5"/>
            <p:cNvSpPr>
              <a:spLocks noChangeArrowheads="1"/>
            </p:cNvSpPr>
            <p:nvPr/>
          </p:nvSpPr>
          <p:spPr bwMode="auto">
            <a:xfrm>
              <a:off x="1431" y="2226"/>
              <a:ext cx="1230" cy="726"/>
            </a:xfrm>
            <a:prstGeom prst="ellipse">
              <a:avLst/>
            </a:prstGeom>
            <a:gradFill rotWithShape="0">
              <a:gsLst>
                <a:gs pos="0">
                  <a:srgbClr val="339966">
                    <a:gamma/>
                    <a:shade val="36078"/>
                    <a:invGamma/>
                  </a:srgbClr>
                </a:gs>
                <a:gs pos="100000">
                  <a:srgbClr val="3399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Four Criteria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of Sustainable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Advantages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8917" name="Group 6"/>
          <p:cNvGrpSpPr>
            <a:grpSpLocks/>
          </p:cNvGrpSpPr>
          <p:nvPr/>
        </p:nvGrpSpPr>
        <p:grpSpPr bwMode="auto">
          <a:xfrm>
            <a:off x="3451225" y="2763838"/>
            <a:ext cx="2244725" cy="1360487"/>
            <a:chOff x="1270" y="3209"/>
            <a:chExt cx="1414" cy="857"/>
          </a:xfrm>
        </p:grpSpPr>
        <p:sp>
          <p:nvSpPr>
            <p:cNvPr id="146439" name="Rectangle 7"/>
            <p:cNvSpPr>
              <a:spLocks noChangeArrowheads="1"/>
            </p:cNvSpPr>
            <p:nvPr/>
          </p:nvSpPr>
          <p:spPr bwMode="auto">
            <a:xfrm>
              <a:off x="1270" y="3209"/>
              <a:ext cx="1414" cy="857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33333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6440" name="Rectangle 8"/>
            <p:cNvSpPr>
              <a:spLocks noChangeArrowheads="1"/>
            </p:cNvSpPr>
            <p:nvPr/>
          </p:nvSpPr>
          <p:spPr bwMode="auto">
            <a:xfrm>
              <a:off x="1321" y="3266"/>
              <a:ext cx="1311" cy="743"/>
            </a:xfrm>
            <a:prstGeom prst="rect">
              <a:avLst/>
            </a:prstGeom>
            <a:gradFill rotWithShape="0">
              <a:gsLst>
                <a:gs pos="0">
                  <a:srgbClr val="CC0066">
                    <a:gamma/>
                    <a:shade val="33333"/>
                    <a:invGamma/>
                  </a:srgbClr>
                </a:gs>
                <a:gs pos="100000">
                  <a:srgbClr val="CC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Valuable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Rare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Costly to Imitate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Nonsubstitutable</a:t>
              </a:r>
            </a:p>
          </p:txBody>
        </p:sp>
      </p:grpSp>
      <p:grpSp>
        <p:nvGrpSpPr>
          <p:cNvPr id="38918" name="Group 9"/>
          <p:cNvGrpSpPr>
            <a:grpSpLocks/>
          </p:cNvGrpSpPr>
          <p:nvPr/>
        </p:nvGrpSpPr>
        <p:grpSpPr bwMode="auto">
          <a:xfrm>
            <a:off x="574675" y="241300"/>
            <a:ext cx="2608263" cy="1511300"/>
            <a:chOff x="2246" y="1577"/>
            <a:chExt cx="1643" cy="952"/>
          </a:xfrm>
        </p:grpSpPr>
        <p:sp>
          <p:nvSpPr>
            <p:cNvPr id="146442" name="Oval 10"/>
            <p:cNvSpPr>
              <a:spLocks noChangeArrowheads="1"/>
            </p:cNvSpPr>
            <p:nvPr/>
          </p:nvSpPr>
          <p:spPr bwMode="auto">
            <a:xfrm>
              <a:off x="2246" y="1577"/>
              <a:ext cx="1643" cy="95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18039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6443" name="Oval 11"/>
            <p:cNvSpPr>
              <a:spLocks noChangeArrowheads="1"/>
            </p:cNvSpPr>
            <p:nvPr/>
          </p:nvSpPr>
          <p:spPr bwMode="auto">
            <a:xfrm>
              <a:off x="2300" y="1620"/>
              <a:ext cx="1534" cy="86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36471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Discovering Core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Competencies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755650" y="4235450"/>
            <a:ext cx="76342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en-US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Valuable</a:t>
            </a:r>
            <a:r>
              <a:rPr kumimoji="1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Capabilities that help a firm neutralize threats or exploit opportunities</a:t>
            </a:r>
            <a:endParaRPr kumimoji="1"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3FB4E-A65A-4E4F-A1D9-EA5BF1A9B7E6}" type="slidenum">
              <a:rPr lang="en-US"/>
              <a:pPr>
                <a:defRPr/>
              </a:pPr>
              <a:t>9</a:t>
            </a:fld>
            <a:endParaRPr lang="en-US"/>
          </a:p>
        </p:txBody>
      </p:sp>
      <p:cxnSp>
        <p:nvCxnSpPr>
          <p:cNvPr id="39939" name="AutoShape 2"/>
          <p:cNvCxnSpPr>
            <a:cxnSpLocks noChangeShapeType="1"/>
            <a:stCxn id="147461" idx="4"/>
            <a:endCxn id="147463" idx="0"/>
          </p:cNvCxnSpPr>
          <p:nvPr/>
        </p:nvCxnSpPr>
        <p:spPr bwMode="auto">
          <a:xfrm>
            <a:off x="4573588" y="2392363"/>
            <a:ext cx="0" cy="371475"/>
          </a:xfrm>
          <a:prstGeom prst="straightConnector1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3529013" y="1182688"/>
            <a:ext cx="2090737" cy="1266825"/>
            <a:chOff x="1388" y="2190"/>
            <a:chExt cx="1317" cy="798"/>
          </a:xfrm>
        </p:grpSpPr>
        <p:sp>
          <p:nvSpPr>
            <p:cNvPr id="147460" name="Oval 4"/>
            <p:cNvSpPr>
              <a:spLocks noChangeArrowheads="1"/>
            </p:cNvSpPr>
            <p:nvPr/>
          </p:nvSpPr>
          <p:spPr bwMode="auto">
            <a:xfrm>
              <a:off x="1388" y="2190"/>
              <a:ext cx="1317" cy="798"/>
            </a:xfrm>
            <a:prstGeom prst="ellipse">
              <a:avLst/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2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7461" name="Oval 5"/>
            <p:cNvSpPr>
              <a:spLocks noChangeArrowheads="1"/>
            </p:cNvSpPr>
            <p:nvPr/>
          </p:nvSpPr>
          <p:spPr bwMode="auto">
            <a:xfrm>
              <a:off x="1431" y="2226"/>
              <a:ext cx="1230" cy="726"/>
            </a:xfrm>
            <a:prstGeom prst="ellipse">
              <a:avLst/>
            </a:prstGeom>
            <a:gradFill rotWithShape="0">
              <a:gsLst>
                <a:gs pos="0">
                  <a:srgbClr val="339966">
                    <a:gamma/>
                    <a:shade val="36078"/>
                    <a:invGamma/>
                  </a:srgbClr>
                </a:gs>
                <a:gs pos="100000">
                  <a:srgbClr val="3399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Four Criteria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of Sustainable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Advantages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9941" name="Group 6"/>
          <p:cNvGrpSpPr>
            <a:grpSpLocks/>
          </p:cNvGrpSpPr>
          <p:nvPr/>
        </p:nvGrpSpPr>
        <p:grpSpPr bwMode="auto">
          <a:xfrm>
            <a:off x="3451225" y="2763838"/>
            <a:ext cx="2244725" cy="1360487"/>
            <a:chOff x="1270" y="3209"/>
            <a:chExt cx="1414" cy="857"/>
          </a:xfrm>
        </p:grpSpPr>
        <p:sp>
          <p:nvSpPr>
            <p:cNvPr id="147463" name="Rectangle 7"/>
            <p:cNvSpPr>
              <a:spLocks noChangeArrowheads="1"/>
            </p:cNvSpPr>
            <p:nvPr/>
          </p:nvSpPr>
          <p:spPr bwMode="auto">
            <a:xfrm>
              <a:off x="1270" y="3209"/>
              <a:ext cx="1414" cy="857"/>
            </a:xfrm>
            <a:prstGeom prst="rect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33333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7464" name="Rectangle 8"/>
            <p:cNvSpPr>
              <a:spLocks noChangeArrowheads="1"/>
            </p:cNvSpPr>
            <p:nvPr/>
          </p:nvSpPr>
          <p:spPr bwMode="auto">
            <a:xfrm>
              <a:off x="1321" y="3266"/>
              <a:ext cx="1311" cy="743"/>
            </a:xfrm>
            <a:prstGeom prst="rect">
              <a:avLst/>
            </a:prstGeom>
            <a:gradFill rotWithShape="0">
              <a:gsLst>
                <a:gs pos="0">
                  <a:srgbClr val="CC0066">
                    <a:gamma/>
                    <a:shade val="33333"/>
                    <a:invGamma/>
                  </a:srgbClr>
                </a:gs>
                <a:gs pos="100000">
                  <a:srgbClr val="CC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Valuable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Rare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Costly to Imitate</a:t>
              </a:r>
            </a:p>
            <a:p>
              <a:pPr marL="176213" indent="-176213" eaLnBrk="0" hangingPunct="0">
                <a:buFontTx/>
                <a:buChar char="•"/>
                <a:tabLst>
                  <a:tab pos="395288" algn="l"/>
                </a:tabLs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Nonsubstitutable</a:t>
              </a:r>
            </a:p>
          </p:txBody>
        </p:sp>
      </p:grpSp>
      <p:grpSp>
        <p:nvGrpSpPr>
          <p:cNvPr id="39942" name="Group 9"/>
          <p:cNvGrpSpPr>
            <a:grpSpLocks/>
          </p:cNvGrpSpPr>
          <p:nvPr/>
        </p:nvGrpSpPr>
        <p:grpSpPr bwMode="auto">
          <a:xfrm>
            <a:off x="574675" y="241300"/>
            <a:ext cx="2608263" cy="1511300"/>
            <a:chOff x="2246" y="1577"/>
            <a:chExt cx="1643" cy="952"/>
          </a:xfrm>
        </p:grpSpPr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2246" y="1577"/>
              <a:ext cx="1643" cy="95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18039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2300" y="1620"/>
              <a:ext cx="1534" cy="86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36471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Discovering Core</a:t>
              </a:r>
            </a:p>
            <a:p>
              <a:pPr algn="ctr" eaLnBrk="0" hangingPunct="0"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Competencies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755650" y="4235450"/>
            <a:ext cx="763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en-US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Rare:</a:t>
            </a:r>
            <a:r>
              <a:rPr kumimoji="1"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Capabilities that are not possessed by many others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OB_02">
  <a:themeElements>
    <a:clrScheme name="SOB_0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33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2D00"/>
      </a:accent6>
      <a:hlink>
        <a:srgbClr val="003300"/>
      </a:hlink>
      <a:folHlink>
        <a:srgbClr val="003300"/>
      </a:folHlink>
    </a:clrScheme>
    <a:fontScheme name="SOB_02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B_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B_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B_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B_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B_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B_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B_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B_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B_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B_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B_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B_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B_0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2D00"/>
        </a:accent6>
        <a:hlink>
          <a:srgbClr val="003300"/>
        </a:hlink>
        <a:folHlink>
          <a:srgbClr val="00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pex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7962</TotalTime>
  <Words>1165</Words>
  <Application>Microsoft Office PowerPoint</Application>
  <PresentationFormat>On-screen Show (4:3)</PresentationFormat>
  <Paragraphs>453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SOB_02</vt:lpstr>
      <vt:lpstr>Apex</vt:lpstr>
      <vt:lpstr>          </vt:lpstr>
      <vt:lpstr>Components of Internal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 Inimitability</vt:lpstr>
      <vt:lpstr>The Most Valuable Global Brands 2012</vt:lpstr>
      <vt:lpstr>Southwest Airlines Activity System (Porter, M.E. 1996, What is Strategy, HBR Nov-Dec)</vt:lpstr>
      <vt:lpstr>PowerPoint Presentation</vt:lpstr>
      <vt:lpstr>PowerPoint Presentation</vt:lpstr>
      <vt:lpstr>PowerPoint Presentation</vt:lpstr>
      <vt:lpstr>PowerPoint Presentation</vt:lpstr>
      <vt:lpstr>Characteristics of Core Competencies Pralahad &amp; Hamel</vt:lpstr>
      <vt:lpstr>Common mistakes in mis-specifying core competencies</vt:lpstr>
      <vt:lpstr>How to use Core Competencies </vt:lpstr>
      <vt:lpstr>Don’t confuse Competencies and End Products</vt:lpstr>
      <vt:lpstr>Two concepts of the corporation: strategic business unit (SBU) vs. Core Competence</vt:lpstr>
      <vt:lpstr>PowerPoint Presentation</vt:lpstr>
      <vt:lpstr>Strategic Rationales for Outsourcing</vt:lpstr>
      <vt:lpstr>Strategic Rationales for Outsourcing</vt:lpstr>
      <vt:lpstr>Strategic Rationales for Outsourcing</vt:lpstr>
      <vt:lpstr>Outsourcing Issues</vt:lpstr>
      <vt:lpstr>Outsourcing Issues</vt:lpstr>
      <vt:lpstr>Core Competencies: Cautions and Reminders</vt:lpstr>
    </vt:vector>
  </TitlesOfParts>
  <Company>Colorado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Management: Competitiveness and Globalization</dc:title>
  <dc:subject>Chapter 10</dc:subject>
  <dc:creator>R. Dennis Middlemist</dc:creator>
  <dc:description>Contact author at_x000d_
dennis@middlemist.com</dc:description>
  <cp:lastModifiedBy>nait</cp:lastModifiedBy>
  <cp:revision>83</cp:revision>
  <dcterms:created xsi:type="dcterms:W3CDTF">2002-02-13T21:58:11Z</dcterms:created>
  <dcterms:modified xsi:type="dcterms:W3CDTF">2013-09-30T23:00:48Z</dcterms:modified>
</cp:coreProperties>
</file>