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24"/>
  </p:notesMasterIdLst>
  <p:handoutMasterIdLst>
    <p:handoutMasterId r:id="rId25"/>
  </p:handoutMasterIdLst>
  <p:sldIdLst>
    <p:sldId id="258" r:id="rId2"/>
    <p:sldId id="293" r:id="rId3"/>
    <p:sldId id="263" r:id="rId4"/>
    <p:sldId id="306" r:id="rId5"/>
    <p:sldId id="318" r:id="rId6"/>
    <p:sldId id="270" r:id="rId7"/>
    <p:sldId id="308" r:id="rId8"/>
    <p:sldId id="309" r:id="rId9"/>
    <p:sldId id="273" r:id="rId10"/>
    <p:sldId id="310" r:id="rId11"/>
    <p:sldId id="278" r:id="rId12"/>
    <p:sldId id="297" r:id="rId13"/>
    <p:sldId id="316" r:id="rId14"/>
    <p:sldId id="311" r:id="rId15"/>
    <p:sldId id="282" r:id="rId16"/>
    <p:sldId id="313" r:id="rId17"/>
    <p:sldId id="314" r:id="rId18"/>
    <p:sldId id="285" r:id="rId19"/>
    <p:sldId id="315" r:id="rId20"/>
    <p:sldId id="317" r:id="rId21"/>
    <p:sldId id="287" r:id="rId22"/>
    <p:sldId id="289" r:id="rId2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Times New Roman" pitchFamily="18" charset="0"/>
      </a:defRPr>
    </a:lvl1pPr>
    <a:lvl2pPr marL="457200" algn="l" rtl="0" fontAlgn="base">
      <a:spcBef>
        <a:spcPct val="0"/>
      </a:spcBef>
      <a:spcAft>
        <a:spcPct val="0"/>
      </a:spcAft>
      <a:defRPr sz="2400" kern="1200">
        <a:solidFill>
          <a:schemeClr val="tx1"/>
        </a:solidFill>
        <a:latin typeface="Verdana" pitchFamily="34" charset="0"/>
        <a:ea typeface="+mn-ea"/>
        <a:cs typeface="Times New Roman" pitchFamily="18" charset="0"/>
      </a:defRPr>
    </a:lvl2pPr>
    <a:lvl3pPr marL="914400" algn="l" rtl="0" fontAlgn="base">
      <a:spcBef>
        <a:spcPct val="0"/>
      </a:spcBef>
      <a:spcAft>
        <a:spcPct val="0"/>
      </a:spcAft>
      <a:defRPr sz="2400" kern="1200">
        <a:solidFill>
          <a:schemeClr val="tx1"/>
        </a:solidFill>
        <a:latin typeface="Verdana" pitchFamily="34" charset="0"/>
        <a:ea typeface="+mn-ea"/>
        <a:cs typeface="Times New Roman" pitchFamily="18" charset="0"/>
      </a:defRPr>
    </a:lvl3pPr>
    <a:lvl4pPr marL="1371600" algn="l" rtl="0" fontAlgn="base">
      <a:spcBef>
        <a:spcPct val="0"/>
      </a:spcBef>
      <a:spcAft>
        <a:spcPct val="0"/>
      </a:spcAft>
      <a:defRPr sz="2400" kern="1200">
        <a:solidFill>
          <a:schemeClr val="tx1"/>
        </a:solidFill>
        <a:latin typeface="Verdana" pitchFamily="34" charset="0"/>
        <a:ea typeface="+mn-ea"/>
        <a:cs typeface="Times New Roman" pitchFamily="18" charset="0"/>
      </a:defRPr>
    </a:lvl4pPr>
    <a:lvl5pPr marL="1828800" algn="l" rtl="0" fontAlgn="base">
      <a:spcBef>
        <a:spcPct val="0"/>
      </a:spcBef>
      <a:spcAft>
        <a:spcPct val="0"/>
      </a:spcAft>
      <a:defRPr sz="2400" kern="1200">
        <a:solidFill>
          <a:schemeClr val="tx1"/>
        </a:solidFill>
        <a:latin typeface="Verdana" pitchFamily="34" charset="0"/>
        <a:ea typeface="+mn-ea"/>
        <a:cs typeface="Times New Roman" pitchFamily="18" charset="0"/>
      </a:defRPr>
    </a:lvl5pPr>
    <a:lvl6pPr marL="2286000" algn="l" defTabSz="914400" rtl="0" eaLnBrk="1" latinLnBrk="0" hangingPunct="1">
      <a:defRPr sz="2400" kern="1200">
        <a:solidFill>
          <a:schemeClr val="tx1"/>
        </a:solidFill>
        <a:latin typeface="Verdana" pitchFamily="34" charset="0"/>
        <a:ea typeface="+mn-ea"/>
        <a:cs typeface="Times New Roman" pitchFamily="18" charset="0"/>
      </a:defRPr>
    </a:lvl6pPr>
    <a:lvl7pPr marL="2743200" algn="l" defTabSz="914400" rtl="0" eaLnBrk="1" latinLnBrk="0" hangingPunct="1">
      <a:defRPr sz="2400" kern="1200">
        <a:solidFill>
          <a:schemeClr val="tx1"/>
        </a:solidFill>
        <a:latin typeface="Verdana" pitchFamily="34" charset="0"/>
        <a:ea typeface="+mn-ea"/>
        <a:cs typeface="Times New Roman" pitchFamily="18" charset="0"/>
      </a:defRPr>
    </a:lvl7pPr>
    <a:lvl8pPr marL="3200400" algn="l" defTabSz="914400" rtl="0" eaLnBrk="1" latinLnBrk="0" hangingPunct="1">
      <a:defRPr sz="2400" kern="1200">
        <a:solidFill>
          <a:schemeClr val="tx1"/>
        </a:solidFill>
        <a:latin typeface="Verdana" pitchFamily="34" charset="0"/>
        <a:ea typeface="+mn-ea"/>
        <a:cs typeface="Times New Roman" pitchFamily="18" charset="0"/>
      </a:defRPr>
    </a:lvl8pPr>
    <a:lvl9pPr marL="3657600" algn="l" defTabSz="914400" rtl="0" eaLnBrk="1" latinLnBrk="0" hangingPunct="1">
      <a:defRPr sz="2400" kern="1200">
        <a:solidFill>
          <a:schemeClr val="tx1"/>
        </a:solidFill>
        <a:latin typeface="Verdan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DDDDDD"/>
    <a:srgbClr val="FFCC66"/>
    <a:srgbClr val="FFFF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7" autoAdjust="0"/>
    <p:restoredTop sz="94660"/>
  </p:normalViewPr>
  <p:slideViewPr>
    <p:cSldViewPr>
      <p:cViewPr>
        <p:scale>
          <a:sx n="100" d="100"/>
          <a:sy n="100" d="100"/>
        </p:scale>
        <p:origin x="-1326" y="-24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8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304800" y="228600"/>
            <a:ext cx="6248400" cy="457200"/>
          </a:xfrm>
          <a:prstGeom prst="rect">
            <a:avLst/>
          </a:prstGeom>
          <a:noFill/>
          <a:ln w="9525">
            <a:noFill/>
            <a:miter lim="800000"/>
            <a:headEnd/>
            <a:tailEnd/>
          </a:ln>
          <a:effectLst>
            <a:prstShdw prst="shdw13" dist="53882" dir="13500000">
              <a:schemeClr val="bg2"/>
            </a:prstShdw>
          </a:effectLst>
        </p:spPr>
        <p:txBody>
          <a:bodyPr>
            <a:spAutoFit/>
          </a:bodyPr>
          <a:lstStyle/>
          <a:p>
            <a:pPr algn="ctr" eaLnBrk="0" hangingPunct="0">
              <a:spcBef>
                <a:spcPct val="50000"/>
              </a:spcBef>
              <a:defRPr/>
            </a:pPr>
            <a:r>
              <a:rPr lang="en-US" sz="1200" b="1" i="1"/>
              <a:t> University of Alberta, School of Business,                                       Executive Education and Lifelong Learning </a:t>
            </a:r>
          </a:p>
        </p:txBody>
      </p:sp>
    </p:spTree>
    <p:extLst>
      <p:ext uri="{BB962C8B-B14F-4D97-AF65-F5344CB8AC3E}">
        <p14:creationId xmlns:p14="http://schemas.microsoft.com/office/powerpoint/2010/main" val="995764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idx="2"/>
          </p:nvPr>
        </p:nvSpPr>
        <p:spPr bwMode="auto">
          <a:xfrm>
            <a:off x="1152525" y="692150"/>
            <a:ext cx="455295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val="233252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90"/>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defRPr/>
            </a:pPr>
            <a:endParaRPr kumimoji="1" lang="en-CA"/>
          </a:p>
        </p:txBody>
      </p:sp>
      <p:grpSp>
        <p:nvGrpSpPr>
          <p:cNvPr id="5" name="Group 1165"/>
          <p:cNvGrpSpPr>
            <a:grpSpLocks/>
          </p:cNvGrpSpPr>
          <p:nvPr userDrawn="1"/>
        </p:nvGrpSpPr>
        <p:grpSpPr bwMode="auto">
          <a:xfrm>
            <a:off x="0" y="0"/>
            <a:ext cx="9144000" cy="838200"/>
            <a:chOff x="0" y="0"/>
            <a:chExt cx="5760" cy="528"/>
          </a:xfrm>
        </p:grpSpPr>
        <p:pic>
          <p:nvPicPr>
            <p:cNvPr id="6" name="Picture 1097" descr="CEMD Top bar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576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98"/>
            <p:cNvSpPr txBox="1">
              <a:spLocks noChangeArrowheads="1"/>
            </p:cNvSpPr>
            <p:nvPr userDrawn="1"/>
          </p:nvSpPr>
          <p:spPr bwMode="auto">
            <a:xfrm>
              <a:off x="1824" y="0"/>
              <a:ext cx="3936" cy="519"/>
            </a:xfrm>
            <a:prstGeom prst="rect">
              <a:avLst/>
            </a:prstGeom>
            <a:solidFill>
              <a:srgbClr val="003366"/>
            </a:solidFill>
            <a:ln w="9525">
              <a:noFill/>
              <a:miter lim="800000"/>
              <a:headEnd/>
              <a:tailEnd/>
            </a:ln>
            <a:effectLst/>
          </p:spPr>
          <p:txBody>
            <a:bodyPr>
              <a:spAutoFit/>
            </a:bodyPr>
            <a:lstStyle/>
            <a:p>
              <a:pPr algn="ctr">
                <a:spcBef>
                  <a:spcPct val="50000"/>
                </a:spcBef>
                <a:defRPr/>
              </a:pPr>
              <a:endParaRPr lang="en-US" sz="700" b="1">
                <a:latin typeface="Book Antiqua" pitchFamily="18" charset="0"/>
              </a:endParaRPr>
            </a:p>
            <a:p>
              <a:pPr algn="ctr">
                <a:defRPr/>
              </a:pPr>
              <a:r>
                <a:rPr lang="en-US" sz="2000" b="1" i="1"/>
                <a:t>Executive Education &amp; Lifelong Learning</a:t>
              </a:r>
            </a:p>
            <a:p>
              <a:pPr algn="ctr">
                <a:defRPr/>
              </a:pPr>
              <a:endParaRPr lang="en-US" sz="1200" b="1" i="1"/>
            </a:p>
            <a:p>
              <a:pPr algn="ctr">
                <a:spcBef>
                  <a:spcPct val="50000"/>
                </a:spcBef>
                <a:defRPr/>
              </a:pPr>
              <a:endParaRPr lang="en-US" sz="600"/>
            </a:p>
          </p:txBody>
        </p:sp>
      </p:grpSp>
      <p:sp>
        <p:nvSpPr>
          <p:cNvPr id="123971" name="Rectangle 1091"/>
          <p:cNvSpPr>
            <a:spLocks noGrp="1" noChangeArrowheads="1"/>
          </p:cNvSpPr>
          <p:nvPr>
            <p:ph type="ctrTitle" sz="quarter"/>
          </p:nvPr>
        </p:nvSpPr>
        <p:spPr>
          <a:xfrm>
            <a:off x="779463" y="1887538"/>
            <a:ext cx="7678737" cy="641350"/>
          </a:xfrm>
        </p:spPr>
        <p:txBody>
          <a:bodyPr anchor="b">
            <a:spAutoFit/>
          </a:bodyPr>
          <a:lstStyle>
            <a:lvl1pPr algn="r">
              <a:defRPr/>
            </a:lvl1pPr>
          </a:lstStyle>
          <a:p>
            <a:r>
              <a:rPr lang="en-US"/>
              <a:t>Click to edit Master title style</a:t>
            </a:r>
          </a:p>
        </p:txBody>
      </p:sp>
      <p:sp>
        <p:nvSpPr>
          <p:cNvPr id="123972" name="Rectangle 1092"/>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76063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4398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8963" y="838200"/>
            <a:ext cx="2084387" cy="4876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838200"/>
            <a:ext cx="6100763"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4651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72400" cy="914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912813" y="1905000"/>
            <a:ext cx="3978275"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043488" y="1905000"/>
            <a:ext cx="3979862"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806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1435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50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2813" y="1905000"/>
            <a:ext cx="3978275"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043488" y="1905000"/>
            <a:ext cx="3979862"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3898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05986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112306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42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384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692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66"/>
          <p:cNvSpPr>
            <a:spLocks noGrp="1" noChangeArrowheads="1"/>
          </p:cNvSpPr>
          <p:nvPr>
            <p:ph type="body" idx="1"/>
          </p:nvPr>
        </p:nvSpPr>
        <p:spPr bwMode="auto">
          <a:xfrm>
            <a:off x="912813" y="1905000"/>
            <a:ext cx="811053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Main bullet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77"/>
          <p:cNvSpPr>
            <a:spLocks noGrp="1" noChangeArrowheads="1"/>
          </p:cNvSpPr>
          <p:nvPr>
            <p:ph type="title"/>
          </p:nvPr>
        </p:nvSpPr>
        <p:spPr bwMode="auto">
          <a:xfrm>
            <a:off x="685800" y="838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28" name="Picture 80" descr="ExecEd-horzC-lr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648450" y="5772150"/>
            <a:ext cx="2273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80"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rtl="0" eaLnBrk="0" fontAlgn="base" hangingPunct="0">
        <a:spcBef>
          <a:spcPct val="0"/>
        </a:spcBef>
        <a:spcAft>
          <a:spcPct val="0"/>
        </a:spcAft>
        <a:defRPr sz="3600">
          <a:solidFill>
            <a:srgbClr val="003366"/>
          </a:solidFill>
          <a:latin typeface="+mj-lt"/>
          <a:ea typeface="+mj-ea"/>
          <a:cs typeface="+mj-cs"/>
        </a:defRPr>
      </a:lvl1pPr>
      <a:lvl2pPr algn="l" rtl="0" eaLnBrk="0" fontAlgn="base" hangingPunct="0">
        <a:spcBef>
          <a:spcPct val="0"/>
        </a:spcBef>
        <a:spcAft>
          <a:spcPct val="0"/>
        </a:spcAft>
        <a:defRPr sz="3600">
          <a:solidFill>
            <a:srgbClr val="003366"/>
          </a:solidFill>
          <a:latin typeface="Verdana" pitchFamily="34" charset="0"/>
          <a:cs typeface="Times New Roman" pitchFamily="18" charset="0"/>
        </a:defRPr>
      </a:lvl2pPr>
      <a:lvl3pPr algn="l" rtl="0" eaLnBrk="0" fontAlgn="base" hangingPunct="0">
        <a:spcBef>
          <a:spcPct val="0"/>
        </a:spcBef>
        <a:spcAft>
          <a:spcPct val="0"/>
        </a:spcAft>
        <a:defRPr sz="3600">
          <a:solidFill>
            <a:srgbClr val="003366"/>
          </a:solidFill>
          <a:latin typeface="Verdana" pitchFamily="34" charset="0"/>
          <a:cs typeface="Times New Roman" pitchFamily="18" charset="0"/>
        </a:defRPr>
      </a:lvl3pPr>
      <a:lvl4pPr algn="l" rtl="0" eaLnBrk="0" fontAlgn="base" hangingPunct="0">
        <a:spcBef>
          <a:spcPct val="0"/>
        </a:spcBef>
        <a:spcAft>
          <a:spcPct val="0"/>
        </a:spcAft>
        <a:defRPr sz="3600">
          <a:solidFill>
            <a:srgbClr val="003366"/>
          </a:solidFill>
          <a:latin typeface="Verdana" pitchFamily="34" charset="0"/>
          <a:cs typeface="Times New Roman" pitchFamily="18" charset="0"/>
        </a:defRPr>
      </a:lvl4pPr>
      <a:lvl5pPr algn="l" rtl="0" eaLnBrk="0" fontAlgn="base" hangingPunct="0">
        <a:spcBef>
          <a:spcPct val="0"/>
        </a:spcBef>
        <a:spcAft>
          <a:spcPct val="0"/>
        </a:spcAft>
        <a:defRPr sz="3600">
          <a:solidFill>
            <a:srgbClr val="003366"/>
          </a:solidFill>
          <a:latin typeface="Verdana" pitchFamily="34" charset="0"/>
          <a:cs typeface="Times New Roman" pitchFamily="18" charset="0"/>
        </a:defRPr>
      </a:lvl5pPr>
      <a:lvl6pPr marL="457200" algn="l" rtl="0" fontAlgn="base">
        <a:spcBef>
          <a:spcPct val="0"/>
        </a:spcBef>
        <a:spcAft>
          <a:spcPct val="0"/>
        </a:spcAft>
        <a:defRPr sz="3600">
          <a:solidFill>
            <a:srgbClr val="003366"/>
          </a:solidFill>
          <a:latin typeface="Verdana" pitchFamily="34" charset="0"/>
          <a:cs typeface="Times New Roman" pitchFamily="18" charset="0"/>
        </a:defRPr>
      </a:lvl6pPr>
      <a:lvl7pPr marL="914400" algn="l" rtl="0" fontAlgn="base">
        <a:spcBef>
          <a:spcPct val="0"/>
        </a:spcBef>
        <a:spcAft>
          <a:spcPct val="0"/>
        </a:spcAft>
        <a:defRPr sz="3600">
          <a:solidFill>
            <a:srgbClr val="003366"/>
          </a:solidFill>
          <a:latin typeface="Verdana" pitchFamily="34" charset="0"/>
          <a:cs typeface="Times New Roman" pitchFamily="18" charset="0"/>
        </a:defRPr>
      </a:lvl7pPr>
      <a:lvl8pPr marL="1371600" algn="l" rtl="0" fontAlgn="base">
        <a:spcBef>
          <a:spcPct val="0"/>
        </a:spcBef>
        <a:spcAft>
          <a:spcPct val="0"/>
        </a:spcAft>
        <a:defRPr sz="3600">
          <a:solidFill>
            <a:srgbClr val="003366"/>
          </a:solidFill>
          <a:latin typeface="Verdana" pitchFamily="34" charset="0"/>
          <a:cs typeface="Times New Roman" pitchFamily="18" charset="0"/>
        </a:defRPr>
      </a:lvl8pPr>
      <a:lvl9pPr marL="1828800" algn="l" rtl="0" fontAlgn="base">
        <a:spcBef>
          <a:spcPct val="0"/>
        </a:spcBef>
        <a:spcAft>
          <a:spcPct val="0"/>
        </a:spcAft>
        <a:defRPr sz="3600">
          <a:solidFill>
            <a:srgbClr val="003366"/>
          </a:solidFill>
          <a:latin typeface="Verdana" pitchFamily="34" charset="0"/>
          <a:cs typeface="Times New Roman" pitchFamily="18" charset="0"/>
        </a:defRPr>
      </a:lvl9pPr>
    </p:titleStyle>
    <p:bodyStyle>
      <a:lvl1pPr marL="342900" indent="-342900" algn="l" rtl="0" eaLnBrk="0" fontAlgn="base" hangingPunct="0">
        <a:spcBef>
          <a:spcPct val="100000"/>
        </a:spcBef>
        <a:spcAft>
          <a:spcPct val="0"/>
        </a:spcAft>
        <a:buClr>
          <a:srgbClr val="003366"/>
        </a:buClr>
        <a:buFont typeface="Wingdings" pitchFamily="2" charset="2"/>
        <a:buChar char="v"/>
        <a:defRPr sz="2000">
          <a:solidFill>
            <a:srgbClr val="003366"/>
          </a:solidFill>
          <a:latin typeface="+mn-lt"/>
          <a:ea typeface="+mn-ea"/>
          <a:cs typeface="+mn-cs"/>
        </a:defRPr>
      </a:lvl1pPr>
      <a:lvl2pPr marL="742950" indent="-285750" algn="l" rtl="0" eaLnBrk="0" fontAlgn="base" hangingPunct="0">
        <a:spcBef>
          <a:spcPct val="100000"/>
        </a:spcBef>
        <a:spcAft>
          <a:spcPct val="0"/>
        </a:spcAft>
        <a:buClr>
          <a:srgbClr val="003366"/>
        </a:buClr>
        <a:buFont typeface="Wingdings" pitchFamily="2" charset="2"/>
        <a:buChar char="Ø"/>
        <a:defRPr sz="2000">
          <a:solidFill>
            <a:srgbClr val="003366"/>
          </a:solidFill>
          <a:latin typeface="+mn-lt"/>
          <a:cs typeface="+mn-cs"/>
        </a:defRPr>
      </a:lvl2pPr>
      <a:lvl3pPr marL="1143000" indent="-228600" algn="l" rtl="0" eaLnBrk="0" fontAlgn="base" hangingPunct="0">
        <a:spcBef>
          <a:spcPct val="100000"/>
        </a:spcBef>
        <a:spcAft>
          <a:spcPct val="0"/>
        </a:spcAft>
        <a:buClr>
          <a:srgbClr val="003366"/>
        </a:buClr>
        <a:buFont typeface="Wingdings" pitchFamily="2" charset="2"/>
        <a:buChar char="v"/>
        <a:defRPr sz="2000">
          <a:solidFill>
            <a:srgbClr val="003366"/>
          </a:solidFill>
          <a:latin typeface="+mn-lt"/>
          <a:cs typeface="+mn-cs"/>
        </a:defRPr>
      </a:lvl3pPr>
      <a:lvl4pPr marL="1600200" indent="-228600" algn="l" rtl="0" eaLnBrk="0" fontAlgn="base" hangingPunct="0">
        <a:spcBef>
          <a:spcPct val="100000"/>
        </a:spcBef>
        <a:spcAft>
          <a:spcPct val="0"/>
        </a:spcAft>
        <a:buClr>
          <a:srgbClr val="003366"/>
        </a:buClr>
        <a:buFont typeface="Wingdings" pitchFamily="2" charset="2"/>
        <a:buChar char="Ø"/>
        <a:defRPr sz="2000">
          <a:solidFill>
            <a:srgbClr val="003366"/>
          </a:solidFill>
          <a:latin typeface="+mn-lt"/>
          <a:cs typeface="+mn-cs"/>
        </a:defRPr>
      </a:lvl4pPr>
      <a:lvl5pPr marL="2057400" indent="-228600" algn="l" rtl="0" eaLnBrk="0" fontAlgn="base" hangingPunct="0">
        <a:spcBef>
          <a:spcPct val="100000"/>
        </a:spcBef>
        <a:spcAft>
          <a:spcPct val="0"/>
        </a:spcAft>
        <a:buClr>
          <a:srgbClr val="003366"/>
        </a:buClr>
        <a:buFont typeface="Wingdings" pitchFamily="2" charset="2"/>
        <a:buChar char="v"/>
        <a:defRPr sz="2000">
          <a:solidFill>
            <a:srgbClr val="003366"/>
          </a:solidFill>
          <a:latin typeface="+mn-lt"/>
          <a:cs typeface="+mn-cs"/>
        </a:defRPr>
      </a:lvl5pPr>
      <a:lvl6pPr marL="25146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6pPr>
      <a:lvl7pPr marL="29718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7pPr>
      <a:lvl8pPr marL="34290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8pPr>
      <a:lvl9pPr marL="38862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381000" y="1769130"/>
            <a:ext cx="8382000" cy="523220"/>
          </a:xfrm>
        </p:spPr>
        <p:txBody>
          <a:bodyPr/>
          <a:lstStyle/>
          <a:p>
            <a:pPr eaLnBrk="1" hangingPunct="1"/>
            <a:r>
              <a:rPr lang="en-CA" sz="2800" dirty="0" smtClean="0"/>
              <a:t>Solution Analysis and Recommendations</a:t>
            </a:r>
          </a:p>
        </p:txBody>
      </p:sp>
      <p:sp>
        <p:nvSpPr>
          <p:cNvPr id="3075" name="Rectangle 3"/>
          <p:cNvSpPr>
            <a:spLocks noGrp="1" noChangeArrowheads="1"/>
          </p:cNvSpPr>
          <p:nvPr>
            <p:ph type="subTitle" sz="quarter" idx="1"/>
          </p:nvPr>
        </p:nvSpPr>
        <p:spPr/>
        <p:txBody>
          <a:bodyPr/>
          <a:lstStyle/>
          <a:p>
            <a:pPr eaLnBrk="1" hangingPunct="1"/>
            <a:r>
              <a:rPr lang="en-CA" dirty="0" smtClean="0"/>
              <a:t>Tools: </a:t>
            </a:r>
          </a:p>
          <a:p>
            <a:pPr algn="ctr" eaLnBrk="1" hangingPunct="1"/>
            <a:r>
              <a:rPr lang="en-CA" dirty="0" smtClean="0">
                <a:solidFill>
                  <a:schemeClr val="bg1"/>
                </a:solidFill>
              </a:rPr>
              <a:t>Alternatives, Impact </a:t>
            </a:r>
            <a:r>
              <a:rPr lang="en-CA" dirty="0" smtClean="0">
                <a:solidFill>
                  <a:schemeClr val="bg1"/>
                </a:solidFill>
              </a:rPr>
              <a:t>Matrix and </a:t>
            </a:r>
            <a:r>
              <a:rPr lang="en-CA" dirty="0" smtClean="0">
                <a:solidFill>
                  <a:schemeClr val="bg1"/>
                </a:solidFill>
              </a:rPr>
              <a:t>Scenarios</a:t>
            </a:r>
          </a:p>
          <a:p>
            <a:pPr eaLnBrk="1" hangingPunct="1"/>
            <a:r>
              <a:rPr lang="en-CA" dirty="0" smtClean="0"/>
              <a:t>Case:</a:t>
            </a:r>
          </a:p>
          <a:p>
            <a:pPr eaLnBrk="1" hangingPunct="1"/>
            <a:r>
              <a:rPr lang="en-CA" dirty="0" smtClean="0">
                <a:solidFill>
                  <a:schemeClr val="bg1"/>
                </a:solidFill>
              </a:rPr>
              <a:t>Westjet Pearson Decision</a:t>
            </a:r>
          </a:p>
          <a:p>
            <a:pPr eaLnBrk="1" hangingPunct="1"/>
            <a:endParaRPr lang="en-CA"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1143000"/>
          </a:xfrm>
          <a:solidFill>
            <a:schemeClr val="bg1"/>
          </a:solidFill>
        </p:spPr>
        <p:txBody>
          <a:bodyPr/>
          <a:lstStyle/>
          <a:p>
            <a:pPr eaLnBrk="1" hangingPunct="1"/>
            <a:r>
              <a:rPr lang="en-US" b="1" dirty="0" smtClean="0">
                <a:solidFill>
                  <a:schemeClr val="tx1"/>
                </a:solidFill>
              </a:rPr>
              <a:t>3. Assess Goal’s and Criteria</a:t>
            </a:r>
          </a:p>
        </p:txBody>
      </p:sp>
      <p:sp>
        <p:nvSpPr>
          <p:cNvPr id="13316" name="Rectangle 4"/>
          <p:cNvSpPr>
            <a:spLocks noGrp="1" noChangeArrowheads="1"/>
          </p:cNvSpPr>
          <p:nvPr>
            <p:ph sz="half" idx="1"/>
          </p:nvPr>
        </p:nvSpPr>
        <p:spPr>
          <a:xfrm>
            <a:off x="4800600" y="1676400"/>
            <a:ext cx="4114800" cy="4724400"/>
          </a:xfrm>
          <a:solidFill>
            <a:schemeClr val="tx1"/>
          </a:solidFill>
        </p:spPr>
        <p:txBody>
          <a:bodyPr/>
          <a:lstStyle/>
          <a:p>
            <a:pPr eaLnBrk="1" hangingPunct="1">
              <a:lnSpc>
                <a:spcPct val="80000"/>
              </a:lnSpc>
            </a:pPr>
            <a:r>
              <a:rPr lang="en-US" sz="1600" dirty="0" smtClean="0"/>
              <a:t>NIKE </a:t>
            </a:r>
            <a:r>
              <a:rPr lang="en-US" sz="1600" b="1" dirty="0" smtClean="0"/>
              <a:t>adopted</a:t>
            </a:r>
            <a:r>
              <a:rPr lang="en-US" sz="1600" dirty="0" smtClean="0"/>
              <a:t> goals</a:t>
            </a:r>
          </a:p>
          <a:p>
            <a:pPr lvl="1" eaLnBrk="1" hangingPunct="1">
              <a:lnSpc>
                <a:spcPct val="80000"/>
              </a:lnSpc>
            </a:pPr>
            <a:r>
              <a:rPr lang="en-US" sz="1600" dirty="0" smtClean="0"/>
              <a:t>Be a leader in high end sports.</a:t>
            </a:r>
          </a:p>
          <a:p>
            <a:pPr lvl="1" eaLnBrk="1" hangingPunct="1">
              <a:lnSpc>
                <a:spcPct val="80000"/>
              </a:lnSpc>
            </a:pPr>
            <a:r>
              <a:rPr lang="en-US" sz="1600" dirty="0" smtClean="0"/>
              <a:t>Make money for shareholders</a:t>
            </a:r>
          </a:p>
          <a:p>
            <a:pPr lvl="1" eaLnBrk="1" hangingPunct="1">
              <a:lnSpc>
                <a:spcPct val="80000"/>
              </a:lnSpc>
            </a:pPr>
            <a:r>
              <a:rPr lang="en-US" sz="1600" dirty="0" smtClean="0"/>
              <a:t>Treat employees well</a:t>
            </a:r>
          </a:p>
          <a:p>
            <a:pPr lvl="1" eaLnBrk="1" hangingPunct="1">
              <a:lnSpc>
                <a:spcPct val="80000"/>
              </a:lnSpc>
            </a:pPr>
            <a:r>
              <a:rPr lang="en-US" sz="1600" dirty="0" smtClean="0"/>
              <a:t>“Do Good”</a:t>
            </a:r>
          </a:p>
          <a:p>
            <a:pPr eaLnBrk="1" hangingPunct="1">
              <a:lnSpc>
                <a:spcPct val="80000"/>
              </a:lnSpc>
            </a:pPr>
            <a:r>
              <a:rPr lang="en-US" sz="1600" dirty="0" smtClean="0"/>
              <a:t>NIKE </a:t>
            </a:r>
            <a:r>
              <a:rPr lang="en-US" sz="1600" b="1" dirty="0" smtClean="0"/>
              <a:t>actual </a:t>
            </a:r>
            <a:r>
              <a:rPr lang="en-US" sz="1600" dirty="0" smtClean="0"/>
              <a:t>goals?</a:t>
            </a:r>
          </a:p>
          <a:p>
            <a:pPr lvl="1" eaLnBrk="1" hangingPunct="1">
              <a:lnSpc>
                <a:spcPct val="80000"/>
              </a:lnSpc>
            </a:pPr>
            <a:r>
              <a:rPr lang="en-US" sz="1600" dirty="0" smtClean="0"/>
              <a:t>Make money for Phil Knight?</a:t>
            </a:r>
          </a:p>
          <a:p>
            <a:pPr lvl="1" eaLnBrk="1" hangingPunct="1">
              <a:lnSpc>
                <a:spcPct val="80000"/>
              </a:lnSpc>
            </a:pPr>
            <a:r>
              <a:rPr lang="en-US" sz="1600" dirty="0" smtClean="0"/>
              <a:t>Grow the company?</a:t>
            </a:r>
          </a:p>
          <a:p>
            <a:pPr lvl="1" eaLnBrk="1" hangingPunct="1">
              <a:lnSpc>
                <a:spcPct val="80000"/>
              </a:lnSpc>
            </a:pPr>
            <a:r>
              <a:rPr lang="en-US" sz="1600" dirty="0" smtClean="0"/>
              <a:t>Make the brand big?</a:t>
            </a:r>
          </a:p>
          <a:p>
            <a:pPr lvl="1" eaLnBrk="1" hangingPunct="1">
              <a:lnSpc>
                <a:spcPct val="80000"/>
              </a:lnSpc>
            </a:pPr>
            <a:r>
              <a:rPr lang="en-US" sz="1600" dirty="0" smtClean="0"/>
              <a:t>Compete</a:t>
            </a:r>
          </a:p>
          <a:p>
            <a:pPr lvl="1" eaLnBrk="1" hangingPunct="1">
              <a:lnSpc>
                <a:spcPct val="80000"/>
              </a:lnSpc>
            </a:pPr>
            <a:r>
              <a:rPr lang="en-US" sz="1600" dirty="0" smtClean="0"/>
              <a:t>CSR / HR last…?</a:t>
            </a:r>
          </a:p>
          <a:p>
            <a:pPr eaLnBrk="1" hangingPunct="1">
              <a:lnSpc>
                <a:spcPct val="80000"/>
              </a:lnSpc>
            </a:pPr>
            <a:endParaRPr lang="en-CA" sz="1600" dirty="0" smtClean="0"/>
          </a:p>
        </p:txBody>
      </p:sp>
      <p:sp>
        <p:nvSpPr>
          <p:cNvPr id="13315" name="Rectangle 3"/>
          <p:cNvSpPr>
            <a:spLocks noGrp="1" noChangeArrowheads="1"/>
          </p:cNvSpPr>
          <p:nvPr>
            <p:ph sz="half" idx="2"/>
          </p:nvPr>
        </p:nvSpPr>
        <p:spPr>
          <a:xfrm>
            <a:off x="912813" y="1905000"/>
            <a:ext cx="3905250" cy="3810000"/>
          </a:xfrm>
        </p:spPr>
        <p:txBody>
          <a:bodyPr/>
          <a:lstStyle/>
          <a:p>
            <a:pPr eaLnBrk="1" hangingPunct="1">
              <a:lnSpc>
                <a:spcPct val="80000"/>
              </a:lnSpc>
            </a:pPr>
            <a:r>
              <a:rPr lang="en-US" sz="1600" dirty="0" smtClean="0"/>
              <a:t>The goal or objective of the organization need to be determined. </a:t>
            </a:r>
          </a:p>
          <a:p>
            <a:pPr eaLnBrk="1" hangingPunct="1">
              <a:lnSpc>
                <a:spcPct val="80000"/>
              </a:lnSpc>
            </a:pPr>
            <a:r>
              <a:rPr lang="en-US" sz="1600" dirty="0" smtClean="0"/>
              <a:t>These might be stated or unstated; and sometimes the unstated is the real goal.</a:t>
            </a:r>
          </a:p>
          <a:p>
            <a:pPr eaLnBrk="1" hangingPunct="1">
              <a:lnSpc>
                <a:spcPct val="80000"/>
              </a:lnSpc>
            </a:pPr>
            <a:endParaRPr lang="en-US" sz="1600" dirty="0" smtClean="0"/>
          </a:p>
        </p:txBody>
      </p:sp>
      <p:pic>
        <p:nvPicPr>
          <p:cNvPr id="13317" name="Picture 5" descr="nike_people_ph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28956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533400"/>
            <a:ext cx="7772400" cy="914400"/>
          </a:xfrm>
          <a:solidFill>
            <a:schemeClr val="bg1"/>
          </a:solidFill>
        </p:spPr>
        <p:txBody>
          <a:bodyPr/>
          <a:lstStyle/>
          <a:p>
            <a:pPr algn="ctr" eaLnBrk="1" hangingPunct="1"/>
            <a:r>
              <a:rPr lang="en-CA" sz="2400" b="1" smtClean="0">
                <a:solidFill>
                  <a:schemeClr val="tx1"/>
                </a:solidFill>
              </a:rPr>
              <a:t>Westjet</a:t>
            </a:r>
            <a:r>
              <a:rPr lang="en-CA" sz="2400" b="1" smtClean="0">
                <a:solidFill>
                  <a:schemeClr val="tx1"/>
                </a:solidFill>
                <a:latin typeface="Times New Roman" pitchFamily="18" charset="0"/>
              </a:rPr>
              <a:t>’</a:t>
            </a:r>
            <a:r>
              <a:rPr lang="en-CA" sz="2400" b="1" smtClean="0">
                <a:solidFill>
                  <a:schemeClr val="tx1"/>
                </a:solidFill>
              </a:rPr>
              <a:t>s Business Model</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0866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4340" name="Rectangle 4"/>
          <p:cNvSpPr>
            <a:spLocks noChangeArrowheads="1"/>
          </p:cNvSpPr>
          <p:nvPr/>
        </p:nvSpPr>
        <p:spPr bwMode="auto">
          <a:xfrm>
            <a:off x="838200" y="5867400"/>
            <a:ext cx="2209800" cy="685800"/>
          </a:xfrm>
          <a:prstGeom prst="rect">
            <a:avLst/>
          </a:prstGeom>
          <a:solidFill>
            <a:schemeClr val="hlink"/>
          </a:solidFill>
          <a:ln w="9525">
            <a:solidFill>
              <a:srgbClr val="000000"/>
            </a:solidFill>
            <a:miter lim="800000"/>
            <a:headEnd/>
            <a:tailEnd/>
          </a:ln>
        </p:spPr>
        <p:txBody>
          <a:bodyPr wrap="none" anchor="ctr"/>
          <a:lstStyle/>
          <a:p>
            <a:pPr algn="ctr"/>
            <a:r>
              <a:rPr lang="en-CA" sz="1800">
                <a:solidFill>
                  <a:srgbClr val="000000"/>
                </a:solidFill>
                <a:latin typeface="Times New Roman" pitchFamily="18" charset="0"/>
                <a:cs typeface="Arial" charset="0"/>
              </a:rPr>
              <a:t>Southwest Model</a:t>
            </a:r>
          </a:p>
        </p:txBody>
      </p:sp>
      <p:sp>
        <p:nvSpPr>
          <p:cNvPr id="14341" name="Rectangle 5"/>
          <p:cNvSpPr>
            <a:spLocks noChangeArrowheads="1"/>
          </p:cNvSpPr>
          <p:nvPr/>
        </p:nvSpPr>
        <p:spPr bwMode="auto">
          <a:xfrm>
            <a:off x="5943600" y="5791200"/>
            <a:ext cx="2362200" cy="762000"/>
          </a:xfrm>
          <a:prstGeom prst="rect">
            <a:avLst/>
          </a:prstGeom>
          <a:solidFill>
            <a:srgbClr val="0066FF"/>
          </a:solidFill>
          <a:ln w="9525">
            <a:solidFill>
              <a:srgbClr val="000000"/>
            </a:solidFill>
            <a:miter lim="800000"/>
            <a:headEnd/>
            <a:tailEnd/>
          </a:ln>
        </p:spPr>
        <p:txBody>
          <a:bodyPr wrap="none" anchor="ctr"/>
          <a:lstStyle/>
          <a:p>
            <a:pPr algn="ctr"/>
            <a:r>
              <a:rPr lang="en-CA" sz="1800">
                <a:latin typeface="Times New Roman" pitchFamily="18" charset="0"/>
                <a:cs typeface="Arial" charset="0"/>
              </a:rPr>
              <a:t>JetBlue Model</a:t>
            </a:r>
          </a:p>
        </p:txBody>
      </p:sp>
      <p:sp>
        <p:nvSpPr>
          <p:cNvPr id="14342" name="Line 6"/>
          <p:cNvSpPr>
            <a:spLocks noChangeShapeType="1"/>
          </p:cNvSpPr>
          <p:nvPr/>
        </p:nvSpPr>
        <p:spPr bwMode="auto">
          <a:xfrm flipV="1">
            <a:off x="2133600" y="5410200"/>
            <a:ext cx="381000" cy="381000"/>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3" name="Line 7"/>
          <p:cNvSpPr>
            <a:spLocks noChangeShapeType="1"/>
          </p:cNvSpPr>
          <p:nvPr/>
        </p:nvSpPr>
        <p:spPr bwMode="auto">
          <a:xfrm flipH="1" flipV="1">
            <a:off x="6629400" y="5257800"/>
            <a:ext cx="304800" cy="381000"/>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685800"/>
            <a:ext cx="7772400" cy="914400"/>
          </a:xfrm>
          <a:solidFill>
            <a:schemeClr val="bg1"/>
          </a:solidFill>
        </p:spPr>
        <p:txBody>
          <a:bodyPr/>
          <a:lstStyle/>
          <a:p>
            <a:pPr algn="ctr" eaLnBrk="1" hangingPunct="1"/>
            <a:r>
              <a:rPr lang="en-CA" sz="3200" dirty="0" smtClean="0">
                <a:solidFill>
                  <a:schemeClr val="tx1"/>
                </a:solidFill>
              </a:rPr>
              <a:t>Possible Criteria from the Model </a:t>
            </a:r>
          </a:p>
        </p:txBody>
      </p:sp>
      <p:pic>
        <p:nvPicPr>
          <p:cNvPr id="15363" name="Picture 7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00400" y="1905000"/>
            <a:ext cx="2960688" cy="44196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609600"/>
            <a:ext cx="7772400" cy="1143000"/>
          </a:xfrm>
          <a:solidFill>
            <a:schemeClr val="accent2"/>
          </a:solidFill>
        </p:spPr>
        <p:txBody>
          <a:bodyPr/>
          <a:lstStyle/>
          <a:p>
            <a:pPr algn="ctr" eaLnBrk="1" hangingPunct="1"/>
            <a:r>
              <a:rPr lang="en-CA" smtClean="0">
                <a:solidFill>
                  <a:schemeClr val="tx1"/>
                </a:solidFill>
              </a:rPr>
              <a:t>4. Generate An Impact (Solution) Matrix</a:t>
            </a:r>
          </a:p>
        </p:txBody>
      </p:sp>
      <p:graphicFrame>
        <p:nvGraphicFramePr>
          <p:cNvPr id="3" name="Table 2"/>
          <p:cNvGraphicFramePr>
            <a:graphicFrameLocks noGrp="1"/>
          </p:cNvGraphicFramePr>
          <p:nvPr/>
        </p:nvGraphicFramePr>
        <p:xfrm>
          <a:off x="1371600" y="3200400"/>
          <a:ext cx="6477000" cy="2225676"/>
        </p:xfrm>
        <a:graphic>
          <a:graphicData uri="http://schemas.openxmlformats.org/drawingml/2006/table">
            <a:tbl>
              <a:tblPr firstRow="1" bandRow="1">
                <a:tableStyleId>{5C22544A-7EE6-4342-B048-85BDC9FD1C3A}</a:tableStyleId>
              </a:tblPr>
              <a:tblGrid>
                <a:gridCol w="1295400"/>
                <a:gridCol w="1295400"/>
                <a:gridCol w="1295400"/>
                <a:gridCol w="1295400"/>
                <a:gridCol w="1295400"/>
              </a:tblGrid>
              <a:tr h="370946">
                <a:tc>
                  <a:txBody>
                    <a:bodyPr/>
                    <a:lstStyle/>
                    <a:p>
                      <a:endParaRPr lang="en-CA" sz="1800" dirty="0"/>
                    </a:p>
                  </a:txBody>
                  <a:tcPr marT="45733" marB="45733"/>
                </a:tc>
                <a:tc>
                  <a:txBody>
                    <a:bodyPr/>
                    <a:lstStyle/>
                    <a:p>
                      <a:r>
                        <a:rPr lang="en-CA" sz="1800" dirty="0" smtClean="0"/>
                        <a:t>Option 1</a:t>
                      </a:r>
                      <a:endParaRPr lang="en-CA" sz="1800" dirty="0"/>
                    </a:p>
                  </a:txBody>
                  <a:tcPr marT="45733" marB="45733"/>
                </a:tc>
                <a:tc>
                  <a:txBody>
                    <a:bodyPr/>
                    <a:lstStyle/>
                    <a:p>
                      <a:r>
                        <a:rPr lang="en-CA" sz="1800" dirty="0" smtClean="0"/>
                        <a:t>Option 2</a:t>
                      </a:r>
                      <a:endParaRPr lang="en-CA" sz="1800" dirty="0"/>
                    </a:p>
                  </a:txBody>
                  <a:tcPr marT="45733" marB="45733"/>
                </a:tc>
                <a:tc>
                  <a:txBody>
                    <a:bodyPr/>
                    <a:lstStyle/>
                    <a:p>
                      <a:r>
                        <a:rPr lang="en-CA" sz="1800" dirty="0" smtClean="0"/>
                        <a:t>Option 3</a:t>
                      </a:r>
                      <a:endParaRPr lang="en-CA" sz="1800" dirty="0"/>
                    </a:p>
                  </a:txBody>
                  <a:tcPr marT="45733" marB="45733"/>
                </a:tc>
                <a:tc>
                  <a:txBody>
                    <a:bodyPr/>
                    <a:lstStyle/>
                    <a:p>
                      <a:r>
                        <a:rPr lang="en-CA" sz="1800" dirty="0" smtClean="0"/>
                        <a:t>Other</a:t>
                      </a:r>
                      <a:endParaRPr lang="en-CA" sz="1800" dirty="0"/>
                    </a:p>
                  </a:txBody>
                  <a:tcPr marT="45733" marB="45733"/>
                </a:tc>
              </a:tr>
              <a:tr h="370946">
                <a:tc>
                  <a:txBody>
                    <a:bodyPr/>
                    <a:lstStyle/>
                    <a:p>
                      <a:r>
                        <a:rPr lang="en-CA" sz="1800" dirty="0" smtClean="0"/>
                        <a:t>Criterion 1</a:t>
                      </a:r>
                      <a:endParaRPr lang="en-CA" sz="1800" dirty="0"/>
                    </a:p>
                  </a:txBody>
                  <a:tcPr marT="45733" marB="45733"/>
                </a:tc>
                <a:tc>
                  <a:txBody>
                    <a:bodyPr/>
                    <a:lstStyle/>
                    <a:p>
                      <a:endParaRPr lang="en-CA" sz="1800"/>
                    </a:p>
                  </a:txBody>
                  <a:tcPr marT="45733" marB="45733"/>
                </a:tc>
                <a:tc>
                  <a:txBody>
                    <a:bodyPr/>
                    <a:lstStyle/>
                    <a:p>
                      <a:endParaRPr lang="en-CA" sz="1800"/>
                    </a:p>
                  </a:txBody>
                  <a:tcPr marT="45733" marB="45733"/>
                </a:tc>
                <a:tc>
                  <a:txBody>
                    <a:bodyPr/>
                    <a:lstStyle/>
                    <a:p>
                      <a:endParaRPr lang="en-CA" sz="1800"/>
                    </a:p>
                  </a:txBody>
                  <a:tcPr marT="45733" marB="45733"/>
                </a:tc>
                <a:tc>
                  <a:txBody>
                    <a:bodyPr/>
                    <a:lstStyle/>
                    <a:p>
                      <a:endParaRPr lang="en-CA" sz="1800"/>
                    </a:p>
                  </a:txBody>
                  <a:tcPr marT="45733" marB="45733"/>
                </a:tc>
              </a:tr>
              <a:tr h="370946">
                <a:tc>
                  <a:txBody>
                    <a:bodyPr/>
                    <a:lstStyle/>
                    <a:p>
                      <a:r>
                        <a:rPr lang="en-CA" sz="1800" dirty="0" smtClean="0"/>
                        <a:t>Criterion 2</a:t>
                      </a:r>
                      <a:endParaRPr lang="en-CA" sz="1800" dirty="0"/>
                    </a:p>
                  </a:txBody>
                  <a:tcPr marT="45733" marB="45733"/>
                </a:tc>
                <a:tc>
                  <a:txBody>
                    <a:bodyPr/>
                    <a:lstStyle/>
                    <a:p>
                      <a:endParaRPr lang="en-CA" sz="1800"/>
                    </a:p>
                  </a:txBody>
                  <a:tcPr marT="45733" marB="45733"/>
                </a:tc>
                <a:tc>
                  <a:txBody>
                    <a:bodyPr/>
                    <a:lstStyle/>
                    <a:p>
                      <a:endParaRPr lang="en-CA" sz="1800"/>
                    </a:p>
                  </a:txBody>
                  <a:tcPr marT="45733" marB="45733"/>
                </a:tc>
                <a:tc>
                  <a:txBody>
                    <a:bodyPr/>
                    <a:lstStyle/>
                    <a:p>
                      <a:endParaRPr lang="en-CA" sz="1800"/>
                    </a:p>
                  </a:txBody>
                  <a:tcPr marT="45733" marB="45733"/>
                </a:tc>
                <a:tc>
                  <a:txBody>
                    <a:bodyPr/>
                    <a:lstStyle/>
                    <a:p>
                      <a:endParaRPr lang="en-CA" sz="1800"/>
                    </a:p>
                  </a:txBody>
                  <a:tcPr marT="45733" marB="45733"/>
                </a:tc>
              </a:tr>
              <a:tr h="370946">
                <a:tc>
                  <a:txBody>
                    <a:bodyPr/>
                    <a:lstStyle/>
                    <a:p>
                      <a:r>
                        <a:rPr lang="en-CA" sz="1800" dirty="0" smtClean="0"/>
                        <a:t>Criterion 3</a:t>
                      </a:r>
                      <a:endParaRPr lang="en-CA" sz="1800" dirty="0"/>
                    </a:p>
                  </a:txBody>
                  <a:tcPr marT="45733" marB="45733"/>
                </a:tc>
                <a:tc>
                  <a:txBody>
                    <a:bodyPr/>
                    <a:lstStyle/>
                    <a:p>
                      <a:endParaRPr lang="en-CA" sz="1800"/>
                    </a:p>
                  </a:txBody>
                  <a:tcPr marT="45733" marB="45733"/>
                </a:tc>
                <a:tc>
                  <a:txBody>
                    <a:bodyPr/>
                    <a:lstStyle/>
                    <a:p>
                      <a:endParaRPr lang="en-CA" sz="1800"/>
                    </a:p>
                  </a:txBody>
                  <a:tcPr marT="45733" marB="45733"/>
                </a:tc>
                <a:tc>
                  <a:txBody>
                    <a:bodyPr/>
                    <a:lstStyle/>
                    <a:p>
                      <a:endParaRPr lang="en-CA" sz="1800"/>
                    </a:p>
                  </a:txBody>
                  <a:tcPr marT="45733" marB="45733"/>
                </a:tc>
                <a:tc>
                  <a:txBody>
                    <a:bodyPr/>
                    <a:lstStyle/>
                    <a:p>
                      <a:endParaRPr lang="en-CA" sz="1800"/>
                    </a:p>
                  </a:txBody>
                  <a:tcPr marT="45733" marB="45733"/>
                </a:tc>
              </a:tr>
              <a:tr h="370946">
                <a:tc>
                  <a:txBody>
                    <a:bodyPr/>
                    <a:lstStyle/>
                    <a:p>
                      <a:r>
                        <a:rPr lang="en-CA" sz="1800" dirty="0" smtClean="0"/>
                        <a:t>Criterion 4</a:t>
                      </a:r>
                      <a:endParaRPr lang="en-CA" sz="1800" dirty="0"/>
                    </a:p>
                  </a:txBody>
                  <a:tcPr marT="45733" marB="45733"/>
                </a:tc>
                <a:tc>
                  <a:txBody>
                    <a:bodyPr/>
                    <a:lstStyle/>
                    <a:p>
                      <a:endParaRPr lang="en-CA" sz="1800" dirty="0"/>
                    </a:p>
                  </a:txBody>
                  <a:tcPr marT="45733" marB="45733"/>
                </a:tc>
                <a:tc>
                  <a:txBody>
                    <a:bodyPr/>
                    <a:lstStyle/>
                    <a:p>
                      <a:endParaRPr lang="en-CA" sz="1800" dirty="0"/>
                    </a:p>
                  </a:txBody>
                  <a:tcPr marT="45733" marB="45733"/>
                </a:tc>
                <a:tc>
                  <a:txBody>
                    <a:bodyPr/>
                    <a:lstStyle/>
                    <a:p>
                      <a:endParaRPr lang="en-CA" sz="1800" dirty="0"/>
                    </a:p>
                  </a:txBody>
                  <a:tcPr marT="45733" marB="45733"/>
                </a:tc>
                <a:tc>
                  <a:txBody>
                    <a:bodyPr/>
                    <a:lstStyle/>
                    <a:p>
                      <a:endParaRPr lang="en-CA" sz="1800" dirty="0"/>
                    </a:p>
                  </a:txBody>
                  <a:tcPr marT="45733" marB="45733"/>
                </a:tc>
              </a:tr>
              <a:tr h="370946">
                <a:tc>
                  <a:txBody>
                    <a:bodyPr/>
                    <a:lstStyle/>
                    <a:p>
                      <a:r>
                        <a:rPr lang="en-CA" sz="1800" b="1" dirty="0" smtClean="0"/>
                        <a:t>Choice </a:t>
                      </a:r>
                      <a:endParaRPr lang="en-CA" sz="1800" b="1" dirty="0"/>
                    </a:p>
                  </a:txBody>
                  <a:tcPr marT="45733" marB="45733">
                    <a:solidFill>
                      <a:schemeClr val="tx2">
                        <a:lumMod val="50000"/>
                      </a:schemeClr>
                    </a:solidFill>
                  </a:tcPr>
                </a:tc>
                <a:tc>
                  <a:txBody>
                    <a:bodyPr/>
                    <a:lstStyle/>
                    <a:p>
                      <a:endParaRPr lang="en-CA" sz="1800" b="1" dirty="0"/>
                    </a:p>
                  </a:txBody>
                  <a:tcPr marT="45733" marB="45733">
                    <a:solidFill>
                      <a:schemeClr val="tx2">
                        <a:lumMod val="50000"/>
                      </a:schemeClr>
                    </a:solidFill>
                  </a:tcPr>
                </a:tc>
                <a:tc>
                  <a:txBody>
                    <a:bodyPr/>
                    <a:lstStyle/>
                    <a:p>
                      <a:endParaRPr lang="en-CA" sz="1800" b="1" dirty="0"/>
                    </a:p>
                  </a:txBody>
                  <a:tcPr marT="45733" marB="45733">
                    <a:solidFill>
                      <a:schemeClr val="tx2">
                        <a:lumMod val="50000"/>
                      </a:schemeClr>
                    </a:solidFill>
                  </a:tcPr>
                </a:tc>
                <a:tc>
                  <a:txBody>
                    <a:bodyPr/>
                    <a:lstStyle/>
                    <a:p>
                      <a:endParaRPr lang="en-CA" sz="1800" b="1" dirty="0"/>
                    </a:p>
                  </a:txBody>
                  <a:tcPr marT="45733" marB="45733">
                    <a:solidFill>
                      <a:schemeClr val="tx2">
                        <a:lumMod val="50000"/>
                      </a:schemeClr>
                    </a:solidFill>
                  </a:tcPr>
                </a:tc>
                <a:tc>
                  <a:txBody>
                    <a:bodyPr/>
                    <a:lstStyle/>
                    <a:p>
                      <a:endParaRPr lang="en-CA" sz="1800" b="1" dirty="0"/>
                    </a:p>
                  </a:txBody>
                  <a:tcPr marT="45733" marB="45733">
                    <a:solidFill>
                      <a:schemeClr val="tx2">
                        <a:lumMod val="50000"/>
                      </a:schemeClr>
                    </a:solidFill>
                  </a:tcPr>
                </a:tc>
              </a:tr>
            </a:tbl>
          </a:graphicData>
        </a:graphic>
      </p:graphicFrame>
      <p:sp>
        <p:nvSpPr>
          <p:cNvPr id="4" name="Rectangle 3"/>
          <p:cNvSpPr/>
          <p:nvPr/>
        </p:nvSpPr>
        <p:spPr>
          <a:xfrm>
            <a:off x="1066800" y="1905000"/>
            <a:ext cx="7315200" cy="1003300"/>
          </a:xfrm>
          <a:prstGeom prst="rect">
            <a:avLst/>
          </a:prstGeom>
        </p:spPr>
        <p:txBody>
          <a:bodyPr>
            <a:spAutoFit/>
          </a:bodyPr>
          <a:lstStyle/>
          <a:p>
            <a:pPr marL="342900" indent="-342900">
              <a:lnSpc>
                <a:spcPct val="90000"/>
              </a:lnSpc>
              <a:spcBef>
                <a:spcPct val="100000"/>
              </a:spcBef>
              <a:buClr>
                <a:srgbClr val="003366"/>
              </a:buClr>
              <a:buFont typeface="Wingdings" pitchFamily="2" charset="2"/>
              <a:buChar char="v"/>
              <a:defRPr/>
            </a:pPr>
            <a:r>
              <a:rPr lang="en-CA" sz="1600" kern="0" dirty="0">
                <a:solidFill>
                  <a:srgbClr val="003366"/>
                </a:solidFill>
                <a:latin typeface="Arial"/>
                <a:cs typeface="Times New Roman"/>
              </a:rPr>
              <a:t>The Impact Matrix is used to compare alternatives or options.</a:t>
            </a:r>
          </a:p>
          <a:p>
            <a:pPr marL="342900" indent="-342900">
              <a:lnSpc>
                <a:spcPct val="90000"/>
              </a:lnSpc>
              <a:spcBef>
                <a:spcPct val="100000"/>
              </a:spcBef>
              <a:buClr>
                <a:srgbClr val="003366"/>
              </a:buClr>
              <a:buFont typeface="Wingdings" pitchFamily="2" charset="2"/>
              <a:buChar char="v"/>
              <a:defRPr/>
            </a:pPr>
            <a:r>
              <a:rPr lang="en-CA" sz="1600" kern="0" dirty="0">
                <a:solidFill>
                  <a:srgbClr val="003366"/>
                </a:solidFill>
                <a:latin typeface="Arial"/>
                <a:cs typeface="Times New Roman"/>
              </a:rPr>
              <a:t>The Impact Matrix should contain </a:t>
            </a:r>
            <a:r>
              <a:rPr lang="en-CA" sz="1600" b="1" kern="0" dirty="0" smtClean="0">
                <a:solidFill>
                  <a:srgbClr val="003366"/>
                </a:solidFill>
                <a:latin typeface="Arial"/>
                <a:cs typeface="Times New Roman"/>
              </a:rPr>
              <a:t>quantitative (empirical) </a:t>
            </a:r>
            <a:r>
              <a:rPr lang="en-CA" sz="1600" kern="0" dirty="0" smtClean="0">
                <a:solidFill>
                  <a:srgbClr val="003366"/>
                </a:solidFill>
                <a:latin typeface="Arial"/>
                <a:cs typeface="Times New Roman"/>
              </a:rPr>
              <a:t> </a:t>
            </a:r>
            <a:r>
              <a:rPr lang="en-CA" sz="1600" kern="0" dirty="0">
                <a:solidFill>
                  <a:srgbClr val="003366"/>
                </a:solidFill>
                <a:latin typeface="Arial"/>
                <a:cs typeface="Times New Roman"/>
              </a:rPr>
              <a:t>and </a:t>
            </a:r>
            <a:r>
              <a:rPr lang="en-CA" sz="1600" b="1" kern="0" dirty="0">
                <a:solidFill>
                  <a:srgbClr val="003366"/>
                </a:solidFill>
                <a:latin typeface="Arial"/>
                <a:cs typeface="Times New Roman"/>
              </a:rPr>
              <a:t>qualitative</a:t>
            </a:r>
            <a:r>
              <a:rPr lang="en-CA" sz="1600" kern="0" dirty="0">
                <a:solidFill>
                  <a:srgbClr val="003366"/>
                </a:solidFill>
                <a:latin typeface="Arial"/>
                <a:cs typeface="Times New Roman"/>
              </a:rPr>
              <a:t> </a:t>
            </a:r>
            <a:r>
              <a:rPr lang="en-CA" sz="1600" b="1" kern="0" dirty="0" smtClean="0">
                <a:solidFill>
                  <a:srgbClr val="003366"/>
                </a:solidFill>
                <a:latin typeface="Arial"/>
                <a:cs typeface="Times New Roman"/>
              </a:rPr>
              <a:t>(information) </a:t>
            </a:r>
            <a:r>
              <a:rPr lang="en-CA" sz="1600" kern="0" dirty="0" smtClean="0">
                <a:solidFill>
                  <a:srgbClr val="003366"/>
                </a:solidFill>
                <a:latin typeface="Arial"/>
                <a:cs typeface="Times New Roman"/>
              </a:rPr>
              <a:t>decision </a:t>
            </a:r>
            <a:r>
              <a:rPr lang="en-CA" sz="1600" kern="0" dirty="0">
                <a:solidFill>
                  <a:srgbClr val="003366"/>
                </a:solidFill>
                <a:latin typeface="Arial"/>
                <a:cs typeface="Times New Roman"/>
              </a:rPr>
              <a:t>criteria..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533400"/>
            <a:ext cx="7772400" cy="914400"/>
          </a:xfrm>
          <a:solidFill>
            <a:schemeClr val="bg1"/>
          </a:solidFill>
        </p:spPr>
        <p:txBody>
          <a:bodyPr/>
          <a:lstStyle/>
          <a:p>
            <a:pPr algn="ctr" eaLnBrk="1" hangingPunct="1"/>
            <a:r>
              <a:rPr lang="en-US" sz="2800" b="1" smtClean="0">
                <a:solidFill>
                  <a:schemeClr val="tx1"/>
                </a:solidFill>
              </a:rPr>
              <a:t>NIKE Example</a:t>
            </a: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6294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5"/>
          <p:cNvSpPr txBox="1">
            <a:spLocks noChangeArrowheads="1"/>
          </p:cNvSpPr>
          <p:nvPr/>
        </p:nvSpPr>
        <p:spPr bwMode="auto">
          <a:xfrm>
            <a:off x="5791200" y="632460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800">
                <a:latin typeface="Times New Roman" pitchFamily="18" charset="0"/>
                <a:cs typeface="Arial" charset="0"/>
              </a:rPr>
              <a:t>Circa 1983-85.</a:t>
            </a:r>
          </a:p>
        </p:txBody>
      </p:sp>
      <p:sp>
        <p:nvSpPr>
          <p:cNvPr id="2" name="Rectangle 1"/>
          <p:cNvSpPr/>
          <p:nvPr/>
        </p:nvSpPr>
        <p:spPr>
          <a:xfrm>
            <a:off x="1371600" y="5638800"/>
            <a:ext cx="6477000" cy="523220"/>
          </a:xfrm>
          <a:prstGeom prst="rect">
            <a:avLst/>
          </a:prstGeom>
        </p:spPr>
        <p:txBody>
          <a:bodyPr wrap="square">
            <a:spAutoFit/>
          </a:bodyPr>
          <a:lstStyle/>
          <a:p>
            <a:r>
              <a:rPr lang="en-US" sz="1400" dirty="0" smtClean="0">
                <a:solidFill>
                  <a:srgbClr val="000000"/>
                </a:solidFill>
              </a:rPr>
              <a:t>Alternative 1. Better HR and internal rationalization of NIKE </a:t>
            </a:r>
          </a:p>
          <a:p>
            <a:r>
              <a:rPr lang="en-US" sz="1400" dirty="0" smtClean="0">
                <a:solidFill>
                  <a:srgbClr val="000000"/>
                </a:solidFill>
              </a:rPr>
              <a:t>Alternative 2. New marketing and expansion of NIKE</a:t>
            </a:r>
            <a:endParaRPr lang="en-US" sz="1400" dirty="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solidFill>
            <a:schemeClr val="bg1"/>
          </a:solidFill>
        </p:spPr>
        <p:txBody>
          <a:bodyPr/>
          <a:lstStyle/>
          <a:p>
            <a:pPr algn="ctr" eaLnBrk="1" hangingPunct="1"/>
            <a:r>
              <a:rPr lang="en-CA" sz="2400" b="1" smtClean="0">
                <a:solidFill>
                  <a:schemeClr val="tx1"/>
                </a:solidFill>
              </a:rPr>
              <a:t>Possible Westjet Impact Matrix</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077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4"/>
          <p:cNvSpPr txBox="1">
            <a:spLocks noChangeArrowheads="1"/>
          </p:cNvSpPr>
          <p:nvPr/>
        </p:nvSpPr>
        <p:spPr bwMode="auto">
          <a:xfrm>
            <a:off x="441325" y="6130925"/>
            <a:ext cx="3743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200">
                <a:solidFill>
                  <a:schemeClr val="bg1"/>
                </a:solidFill>
                <a:latin typeface="Times New Roman" pitchFamily="18" charset="0"/>
                <a:cs typeface="Arial" charset="0"/>
              </a:rPr>
              <a:t>Note: Try to quantify as many of these factors as possible.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solidFill>
            <a:schemeClr val="bg1"/>
          </a:solidFill>
        </p:spPr>
        <p:txBody>
          <a:bodyPr/>
          <a:lstStyle/>
          <a:p>
            <a:pPr eaLnBrk="1" hangingPunct="1"/>
            <a:r>
              <a:rPr lang="en-CA" sz="2800" b="1" dirty="0" smtClean="0">
                <a:solidFill>
                  <a:schemeClr val="tx1"/>
                </a:solidFill>
              </a:rPr>
              <a:t>5. Choose and Refine One </a:t>
            </a:r>
            <a:r>
              <a:rPr lang="en-CA" sz="2800" b="1" dirty="0" smtClean="0">
                <a:solidFill>
                  <a:schemeClr val="tx1"/>
                </a:solidFill>
              </a:rPr>
              <a:t>Alternative solution via </a:t>
            </a:r>
            <a:r>
              <a:rPr lang="en-CA" sz="2800" b="1" dirty="0" smtClean="0">
                <a:solidFill>
                  <a:schemeClr val="tx1"/>
                </a:solidFill>
              </a:rPr>
              <a:t>Scenario Analysis</a:t>
            </a:r>
          </a:p>
        </p:txBody>
      </p:sp>
      <p:sp>
        <p:nvSpPr>
          <p:cNvPr id="19459" name="Rectangle 3"/>
          <p:cNvSpPr>
            <a:spLocks noGrp="1" noChangeArrowheads="1"/>
          </p:cNvSpPr>
          <p:nvPr>
            <p:ph idx="1"/>
          </p:nvPr>
        </p:nvSpPr>
        <p:spPr>
          <a:xfrm>
            <a:off x="457200" y="2057400"/>
            <a:ext cx="8305800" cy="4572000"/>
          </a:xfrm>
        </p:spPr>
        <p:txBody>
          <a:bodyPr>
            <a:normAutofit fontScale="85000" lnSpcReduction="20000"/>
          </a:bodyPr>
          <a:lstStyle/>
          <a:p>
            <a:pPr eaLnBrk="1" hangingPunct="1">
              <a:lnSpc>
                <a:spcPct val="80000"/>
              </a:lnSpc>
            </a:pPr>
            <a:r>
              <a:rPr lang="en-CA" sz="1800" dirty="0" smtClean="0"/>
              <a:t>One alternative should be chosen using the type of strategic ratification procedure your organization </a:t>
            </a:r>
            <a:r>
              <a:rPr lang="en-CA" sz="1800" dirty="0" smtClean="0"/>
              <a:t>likes</a:t>
            </a:r>
          </a:p>
          <a:p>
            <a:pPr lvl="1" eaLnBrk="1" hangingPunct="1">
              <a:lnSpc>
                <a:spcPct val="80000"/>
              </a:lnSpc>
            </a:pPr>
            <a:r>
              <a:rPr lang="en-CA" sz="1800" b="1" dirty="0" smtClean="0"/>
              <a:t>Voting</a:t>
            </a:r>
          </a:p>
          <a:p>
            <a:pPr lvl="1" eaLnBrk="1" hangingPunct="1">
              <a:lnSpc>
                <a:spcPct val="80000"/>
              </a:lnSpc>
            </a:pPr>
            <a:r>
              <a:rPr lang="en-CA" sz="1800" b="1" dirty="0" smtClean="0"/>
              <a:t>consensus-building</a:t>
            </a:r>
          </a:p>
          <a:p>
            <a:pPr lvl="1" eaLnBrk="1" hangingPunct="1">
              <a:lnSpc>
                <a:spcPct val="80000"/>
              </a:lnSpc>
            </a:pPr>
            <a:r>
              <a:rPr lang="en-CA" sz="1800" b="1" dirty="0" smtClean="0"/>
              <a:t>clear </a:t>
            </a:r>
            <a:r>
              <a:rPr lang="en-CA" sz="1800" b="1" dirty="0" smtClean="0"/>
              <a:t>rational dominance of one alternative over another</a:t>
            </a:r>
            <a:r>
              <a:rPr lang="en-CA" sz="1800" dirty="0" smtClean="0"/>
              <a:t>, </a:t>
            </a:r>
            <a:r>
              <a:rPr lang="en-CA" sz="1800" b="1" dirty="0" smtClean="0"/>
              <a:t>etc</a:t>
            </a:r>
            <a:r>
              <a:rPr lang="en-CA" sz="1800" b="1" dirty="0" smtClean="0"/>
              <a:t>.</a:t>
            </a:r>
            <a:endParaRPr lang="en-CA" sz="1800" dirty="0" smtClean="0"/>
          </a:p>
          <a:p>
            <a:pPr eaLnBrk="1" hangingPunct="1">
              <a:lnSpc>
                <a:spcPct val="80000"/>
              </a:lnSpc>
            </a:pPr>
            <a:r>
              <a:rPr lang="en-CA" sz="1800" dirty="0" smtClean="0"/>
              <a:t>Alternative solutions should </a:t>
            </a:r>
            <a:r>
              <a:rPr lang="en-CA" sz="1800" dirty="0" smtClean="0"/>
              <a:t>be examined in more depth </a:t>
            </a:r>
            <a:r>
              <a:rPr lang="en-CA" sz="1800" dirty="0" smtClean="0"/>
              <a:t>through:</a:t>
            </a:r>
          </a:p>
          <a:p>
            <a:pPr lvl="1" eaLnBrk="1" hangingPunct="1">
              <a:lnSpc>
                <a:spcPct val="80000"/>
              </a:lnSpc>
            </a:pPr>
            <a:r>
              <a:rPr lang="en-CA" sz="1800" dirty="0" smtClean="0"/>
              <a:t> </a:t>
            </a:r>
            <a:r>
              <a:rPr lang="en-CA" sz="1800" b="1" dirty="0" smtClean="0"/>
              <a:t>scenario </a:t>
            </a:r>
            <a:r>
              <a:rPr lang="en-CA" sz="1800" b="1" dirty="0" smtClean="0"/>
              <a:t>analysis</a:t>
            </a:r>
          </a:p>
          <a:p>
            <a:pPr lvl="2" eaLnBrk="1" hangingPunct="1">
              <a:lnSpc>
                <a:spcPct val="80000"/>
              </a:lnSpc>
            </a:pPr>
            <a:r>
              <a:rPr lang="en-CA" sz="1800" b="1" dirty="0"/>
              <a:t>Positive</a:t>
            </a:r>
          </a:p>
          <a:p>
            <a:pPr lvl="2" eaLnBrk="1" hangingPunct="1">
              <a:lnSpc>
                <a:spcPct val="80000"/>
              </a:lnSpc>
            </a:pPr>
            <a:r>
              <a:rPr lang="en-CA" sz="1800" b="1" dirty="0"/>
              <a:t>Neutral</a:t>
            </a:r>
          </a:p>
          <a:p>
            <a:pPr lvl="2" eaLnBrk="1" hangingPunct="1">
              <a:lnSpc>
                <a:spcPct val="80000"/>
              </a:lnSpc>
            </a:pPr>
            <a:r>
              <a:rPr lang="en-CA" sz="1800" b="1" dirty="0" smtClean="0"/>
              <a:t>negative</a:t>
            </a:r>
            <a:endParaRPr lang="en-CA" sz="1800" b="1" dirty="0"/>
          </a:p>
          <a:p>
            <a:pPr lvl="2" eaLnBrk="1" hangingPunct="1">
              <a:lnSpc>
                <a:spcPct val="80000"/>
              </a:lnSpc>
            </a:pPr>
            <a:endParaRPr lang="en-CA" sz="1800" b="1" dirty="0" smtClean="0"/>
          </a:p>
          <a:p>
            <a:pPr lvl="1" eaLnBrk="1" hangingPunct="1">
              <a:lnSpc>
                <a:spcPct val="80000"/>
              </a:lnSpc>
            </a:pPr>
            <a:r>
              <a:rPr lang="en-CA" sz="1800" b="1" dirty="0" smtClean="0"/>
              <a:t>sub-recommendations developed</a:t>
            </a:r>
            <a:endParaRPr lang="en-CA" sz="1800" dirty="0" smtClean="0"/>
          </a:p>
          <a:p>
            <a:pPr lvl="1" eaLnBrk="1" hangingPunct="1">
              <a:lnSpc>
                <a:spcPct val="80000"/>
              </a:lnSpc>
            </a:pPr>
            <a:r>
              <a:rPr lang="en-CA" sz="1800" b="1" dirty="0" smtClean="0"/>
              <a:t>Sometimes </a:t>
            </a:r>
            <a:r>
              <a:rPr lang="en-CA" sz="1800" b="1" dirty="0" smtClean="0"/>
              <a:t>scenario analysis makes it clear that the alternative needs substantial modification, but must be dropped in favor of an earlier one.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solidFill>
            <a:schemeClr val="bg1"/>
          </a:solidFill>
        </p:spPr>
        <p:txBody>
          <a:bodyPr/>
          <a:lstStyle/>
          <a:p>
            <a:pPr algn="ctr" eaLnBrk="1" hangingPunct="1"/>
            <a:r>
              <a:rPr lang="en-CA" sz="3200" b="1" dirty="0" smtClean="0">
                <a:solidFill>
                  <a:schemeClr val="tx1"/>
                </a:solidFill>
              </a:rPr>
              <a:t>Nike </a:t>
            </a:r>
            <a:r>
              <a:rPr lang="en-CA" sz="3200" b="1" dirty="0" smtClean="0">
                <a:solidFill>
                  <a:schemeClr val="tx1"/>
                </a:solidFill>
              </a:rPr>
              <a:t>Solution</a:t>
            </a:r>
            <a:endParaRPr lang="en-CA" dirty="0" smtClean="0">
              <a:solidFill>
                <a:schemeClr val="tx1"/>
              </a:solidFill>
            </a:endParaRPr>
          </a:p>
        </p:txBody>
      </p:sp>
      <p:sp>
        <p:nvSpPr>
          <p:cNvPr id="20483" name="Rectangle 3"/>
          <p:cNvSpPr>
            <a:spLocks noGrp="1" noChangeArrowheads="1"/>
          </p:cNvSpPr>
          <p:nvPr>
            <p:ph idx="1"/>
          </p:nvPr>
        </p:nvSpPr>
        <p:spPr>
          <a:xfrm>
            <a:off x="912813" y="1905000"/>
            <a:ext cx="8035925" cy="2227263"/>
          </a:xfrm>
        </p:spPr>
        <p:txBody>
          <a:bodyPr/>
          <a:lstStyle/>
          <a:p>
            <a:pPr eaLnBrk="1" hangingPunct="1">
              <a:lnSpc>
                <a:spcPct val="80000"/>
              </a:lnSpc>
            </a:pPr>
            <a:r>
              <a:rPr lang="en-CA" sz="1500" dirty="0" smtClean="0"/>
              <a:t>In the NIKE example, </a:t>
            </a:r>
            <a:r>
              <a:rPr lang="en-CA" sz="1500" dirty="0" smtClean="0"/>
              <a:t>the final solution chosen was </a:t>
            </a:r>
            <a:r>
              <a:rPr lang="en-CA" sz="1500" dirty="0" smtClean="0"/>
              <a:t>the:</a:t>
            </a:r>
          </a:p>
          <a:p>
            <a:pPr lvl="1" eaLnBrk="1" hangingPunct="1">
              <a:lnSpc>
                <a:spcPct val="80000"/>
              </a:lnSpc>
            </a:pPr>
            <a:r>
              <a:rPr lang="en-CA" sz="1500" b="1" dirty="0" smtClean="0"/>
              <a:t>HR </a:t>
            </a:r>
            <a:r>
              <a:rPr lang="en-CA" sz="1500" b="1" dirty="0" smtClean="0"/>
              <a:t>improvement and internal rationalization of the supply chain and </a:t>
            </a:r>
            <a:r>
              <a:rPr lang="en-CA" sz="1500" b="1" dirty="0" smtClean="0"/>
              <a:t>communication functions</a:t>
            </a:r>
          </a:p>
          <a:p>
            <a:pPr lvl="1" eaLnBrk="1" hangingPunct="1">
              <a:lnSpc>
                <a:spcPct val="80000"/>
              </a:lnSpc>
            </a:pPr>
            <a:r>
              <a:rPr lang="en-CA" sz="1500" b="1" dirty="0" smtClean="0"/>
              <a:t>Also </a:t>
            </a:r>
            <a:r>
              <a:rPr lang="en-CA" sz="1500" b="1" dirty="0" smtClean="0"/>
              <a:t>to move into basketball heavily with the signing of Michael Jordan.</a:t>
            </a:r>
          </a:p>
          <a:p>
            <a:pPr eaLnBrk="1" hangingPunct="1">
              <a:lnSpc>
                <a:spcPct val="80000"/>
              </a:lnSpc>
            </a:pPr>
            <a:r>
              <a:rPr lang="en-CA" sz="1500" dirty="0" smtClean="0"/>
              <a:t>The </a:t>
            </a:r>
            <a:r>
              <a:rPr lang="en-CA" sz="1500" dirty="0" smtClean="0"/>
              <a:t>scenario analysis may </a:t>
            </a:r>
            <a:r>
              <a:rPr lang="en-CA" sz="1500" dirty="0" smtClean="0"/>
              <a:t>have looked like those below. If Michael </a:t>
            </a:r>
            <a:r>
              <a:rPr lang="en-CA" sz="1500" dirty="0" smtClean="0"/>
              <a:t>Jordan </a:t>
            </a:r>
            <a:r>
              <a:rPr lang="en-CA" sz="1500" dirty="0" smtClean="0"/>
              <a:t>hadn’t </a:t>
            </a:r>
            <a:r>
              <a:rPr lang="en-CA" sz="1500" dirty="0" smtClean="0"/>
              <a:t>come through and </a:t>
            </a:r>
            <a:r>
              <a:rPr lang="en-CA" sz="1500" dirty="0" smtClean="0"/>
              <a:t>the pursuit of this market looked like NIKE was just dumping its internal changes, it might have blown up in Knight’s face…</a:t>
            </a:r>
          </a:p>
        </p:txBody>
      </p:sp>
      <p:pic>
        <p:nvPicPr>
          <p:cNvPr id="204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0675" y="4267200"/>
            <a:ext cx="5715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533400"/>
            <a:ext cx="8229600" cy="685800"/>
          </a:xfrm>
          <a:solidFill>
            <a:schemeClr val="bg1"/>
          </a:solidFill>
        </p:spPr>
        <p:txBody>
          <a:bodyPr/>
          <a:lstStyle/>
          <a:p>
            <a:pPr algn="ctr" eaLnBrk="1" hangingPunct="1"/>
            <a:r>
              <a:rPr lang="en-CA" sz="3200" dirty="0" smtClean="0">
                <a:solidFill>
                  <a:schemeClr val="tx1"/>
                </a:solidFill>
              </a:rPr>
              <a:t>One Westjet Scenario Analysis</a:t>
            </a:r>
          </a:p>
        </p:txBody>
      </p:sp>
      <p:pic>
        <p:nvPicPr>
          <p:cNvPr id="215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4000"/>
            <a:ext cx="6934200" cy="47244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08" name="Line 4"/>
          <p:cNvSpPr>
            <a:spLocks noChangeShapeType="1"/>
          </p:cNvSpPr>
          <p:nvPr/>
        </p:nvSpPr>
        <p:spPr bwMode="auto">
          <a:xfrm>
            <a:off x="914400" y="4953000"/>
            <a:ext cx="6553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11"/>
          <p:cNvSpPr>
            <a:spLocks noChangeShapeType="1"/>
          </p:cNvSpPr>
          <p:nvPr/>
        </p:nvSpPr>
        <p:spPr bwMode="auto">
          <a:xfrm>
            <a:off x="2667000" y="2209800"/>
            <a:ext cx="0" cy="388620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 name="TextBox 2"/>
          <p:cNvSpPr txBox="1"/>
          <p:nvPr/>
        </p:nvSpPr>
        <p:spPr>
          <a:xfrm>
            <a:off x="7915779" y="5495836"/>
            <a:ext cx="1228221" cy="600164"/>
          </a:xfrm>
          <a:prstGeom prst="rect">
            <a:avLst/>
          </a:prstGeom>
          <a:noFill/>
        </p:spPr>
        <p:txBody>
          <a:bodyPr wrap="none" rtlCol="0">
            <a:spAutoFit/>
          </a:bodyPr>
          <a:lstStyle/>
          <a:p>
            <a:r>
              <a:rPr lang="en-US" sz="1100" dirty="0" smtClean="0">
                <a:solidFill>
                  <a:srgbClr val="000000"/>
                </a:solidFill>
              </a:rPr>
              <a:t>C= Op. Margin</a:t>
            </a:r>
          </a:p>
          <a:p>
            <a:r>
              <a:rPr lang="en-US" sz="1100" dirty="0" smtClean="0">
                <a:solidFill>
                  <a:srgbClr val="000000"/>
                </a:solidFill>
              </a:rPr>
              <a:t>O= Occupancy</a:t>
            </a:r>
          </a:p>
          <a:p>
            <a:r>
              <a:rPr lang="en-US" sz="1100" dirty="0" smtClean="0">
                <a:solidFill>
                  <a:srgbClr val="000000"/>
                </a:solidFill>
              </a:rPr>
              <a:t>S=distance</a:t>
            </a:r>
            <a:endParaRPr lang="en-US" sz="1100"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solidFill>
            <a:schemeClr val="bg1"/>
          </a:solidFill>
        </p:spPr>
        <p:txBody>
          <a:bodyPr/>
          <a:lstStyle/>
          <a:p>
            <a:pPr eaLnBrk="1" hangingPunct="1"/>
            <a:r>
              <a:rPr lang="en-CA" sz="2800" b="1" smtClean="0">
                <a:solidFill>
                  <a:schemeClr val="tx1"/>
                </a:solidFill>
              </a:rPr>
              <a:t>6. Finalize Your Recommendations</a:t>
            </a:r>
          </a:p>
        </p:txBody>
      </p:sp>
      <p:sp>
        <p:nvSpPr>
          <p:cNvPr id="22531" name="Rectangle 3"/>
          <p:cNvSpPr>
            <a:spLocks noGrp="1" noChangeArrowheads="1"/>
          </p:cNvSpPr>
          <p:nvPr>
            <p:ph idx="1"/>
          </p:nvPr>
        </p:nvSpPr>
        <p:spPr>
          <a:xfrm>
            <a:off x="912813" y="1905000"/>
            <a:ext cx="7316787" cy="3810000"/>
          </a:xfrm>
        </p:spPr>
        <p:txBody>
          <a:bodyPr/>
          <a:lstStyle/>
          <a:p>
            <a:pPr eaLnBrk="1" hangingPunct="1">
              <a:lnSpc>
                <a:spcPct val="90000"/>
              </a:lnSpc>
            </a:pPr>
            <a:r>
              <a:rPr lang="en-CA" dirty="0" smtClean="0"/>
              <a:t>NIKE Example: Given the possible downside, the recommendations </a:t>
            </a:r>
            <a:r>
              <a:rPr lang="en-CA" dirty="0" smtClean="0"/>
              <a:t>that might </a:t>
            </a:r>
            <a:r>
              <a:rPr lang="en-CA" dirty="0" smtClean="0"/>
              <a:t>have discussed </a:t>
            </a:r>
            <a:r>
              <a:rPr lang="en-CA" dirty="0" smtClean="0"/>
              <a:t>was:</a:t>
            </a:r>
          </a:p>
          <a:p>
            <a:pPr lvl="2" eaLnBrk="1" hangingPunct="1">
              <a:lnSpc>
                <a:spcPct val="90000"/>
              </a:lnSpc>
            </a:pPr>
            <a:r>
              <a:rPr lang="en-CA" dirty="0" smtClean="0"/>
              <a:t>how </a:t>
            </a:r>
            <a:r>
              <a:rPr lang="en-CA" dirty="0" smtClean="0"/>
              <a:t>long to commit to </a:t>
            </a:r>
            <a:r>
              <a:rPr lang="en-CA" dirty="0" smtClean="0"/>
              <a:t>basketball?</a:t>
            </a:r>
          </a:p>
          <a:p>
            <a:pPr lvl="2" eaLnBrk="1" hangingPunct="1">
              <a:lnSpc>
                <a:spcPct val="90000"/>
              </a:lnSpc>
            </a:pPr>
            <a:r>
              <a:rPr lang="en-CA" dirty="0" smtClean="0"/>
              <a:t>how </a:t>
            </a:r>
            <a:r>
              <a:rPr lang="en-CA" dirty="0" smtClean="0"/>
              <a:t>to make this move look like a natural next </a:t>
            </a:r>
            <a:r>
              <a:rPr lang="en-CA" dirty="0" smtClean="0"/>
              <a:t>step?</a:t>
            </a:r>
            <a:endParaRPr lang="en-CA" dirty="0" smtClean="0"/>
          </a:p>
          <a:p>
            <a:pPr lvl="1" eaLnBrk="1" hangingPunct="1">
              <a:lnSpc>
                <a:spcPct val="90000"/>
              </a:lnSpc>
            </a:pPr>
            <a:r>
              <a:rPr lang="en-CA" sz="1800" dirty="0" smtClean="0"/>
              <a:t>The really interesting thing is that Phil Knight actually took a leave for a one year and </a:t>
            </a:r>
            <a:r>
              <a:rPr lang="en-CA" sz="1800" b="1" dirty="0" smtClean="0"/>
              <a:t>put an HR-internal operational specialist from the board in charge as acting CEO</a:t>
            </a:r>
            <a:r>
              <a:rPr lang="en-CA" sz="1800" dirty="0" smtClean="0"/>
              <a:t>… some say that way Knight would not have to be the “fall guy” if things hadn’t worked out!</a:t>
            </a:r>
            <a:r>
              <a:rPr lang="en-CA"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476250"/>
            <a:ext cx="7772400" cy="914400"/>
          </a:xfrm>
          <a:solidFill>
            <a:schemeClr val="bg1"/>
          </a:solidFill>
        </p:spPr>
        <p:txBody>
          <a:bodyPr/>
          <a:lstStyle/>
          <a:p>
            <a:pPr algn="ctr" eaLnBrk="1" hangingPunct="1"/>
            <a:r>
              <a:rPr lang="en-CA" sz="3200" smtClean="0">
                <a:solidFill>
                  <a:schemeClr val="tx1"/>
                </a:solidFill>
              </a:rPr>
              <a:t>Standard Strategic Analysis Framework</a:t>
            </a:r>
          </a:p>
        </p:txBody>
      </p:sp>
      <p:sp>
        <p:nvSpPr>
          <p:cNvPr id="4099" name="Oval 3"/>
          <p:cNvSpPr>
            <a:spLocks noChangeArrowheads="1"/>
          </p:cNvSpPr>
          <p:nvPr/>
        </p:nvSpPr>
        <p:spPr bwMode="auto">
          <a:xfrm>
            <a:off x="2632075" y="2492375"/>
            <a:ext cx="3457575" cy="3024188"/>
          </a:xfrm>
          <a:prstGeom prst="ellipse">
            <a:avLst/>
          </a:prstGeom>
          <a:noFill/>
          <a:ln w="57150">
            <a:solidFill>
              <a:srgbClr val="66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100" name="Text Box 4"/>
          <p:cNvSpPr txBox="1">
            <a:spLocks noChangeArrowheads="1"/>
          </p:cNvSpPr>
          <p:nvPr/>
        </p:nvSpPr>
        <p:spPr bwMode="auto">
          <a:xfrm>
            <a:off x="3708400" y="1773238"/>
            <a:ext cx="1425575" cy="650875"/>
          </a:xfrm>
          <a:prstGeom prst="rect">
            <a:avLst/>
          </a:prstGeom>
          <a:solidFill>
            <a:schemeClr val="accent1"/>
          </a:solidFill>
          <a:ln w="9525">
            <a:solidFill>
              <a:srgbClr val="6699FF"/>
            </a:solidFill>
            <a:miter lim="800000"/>
            <a:headEnd/>
            <a:tailEnd/>
          </a:ln>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algn="ctr" eaLnBrk="1" hangingPunct="1"/>
            <a:r>
              <a:rPr lang="en-CA" sz="1800">
                <a:latin typeface="Arial" charset="0"/>
                <a:cs typeface="Arial" charset="0"/>
              </a:rPr>
              <a:t>Strategic </a:t>
            </a:r>
          </a:p>
          <a:p>
            <a:pPr algn="ctr" eaLnBrk="1" hangingPunct="1"/>
            <a:r>
              <a:rPr lang="en-CA" sz="1800">
                <a:latin typeface="Arial" charset="0"/>
                <a:cs typeface="Arial" charset="0"/>
              </a:rPr>
              <a:t>Issue/Vision</a:t>
            </a:r>
          </a:p>
        </p:txBody>
      </p:sp>
      <p:sp>
        <p:nvSpPr>
          <p:cNvPr id="4101" name="Text Box 5"/>
          <p:cNvSpPr txBox="1">
            <a:spLocks noChangeArrowheads="1"/>
          </p:cNvSpPr>
          <p:nvPr/>
        </p:nvSpPr>
        <p:spPr bwMode="auto">
          <a:xfrm>
            <a:off x="5724525" y="2420938"/>
            <a:ext cx="1082675" cy="376237"/>
          </a:xfrm>
          <a:prstGeom prst="rect">
            <a:avLst/>
          </a:prstGeom>
          <a:solidFill>
            <a:schemeClr val="accent1"/>
          </a:solidFill>
          <a:ln w="9525">
            <a:solidFill>
              <a:srgbClr val="6699FF"/>
            </a:solidFill>
            <a:miter lim="800000"/>
            <a:headEnd/>
            <a:tailEnd/>
          </a:ln>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800">
                <a:latin typeface="Arial" charset="0"/>
                <a:cs typeface="Arial" charset="0"/>
              </a:rPr>
              <a:t>Situation</a:t>
            </a:r>
          </a:p>
        </p:txBody>
      </p:sp>
      <p:sp>
        <p:nvSpPr>
          <p:cNvPr id="4102" name="Text Box 6"/>
          <p:cNvSpPr txBox="1">
            <a:spLocks noChangeArrowheads="1"/>
          </p:cNvSpPr>
          <p:nvPr/>
        </p:nvSpPr>
        <p:spPr bwMode="auto">
          <a:xfrm>
            <a:off x="6161088" y="3573463"/>
            <a:ext cx="1044575" cy="650875"/>
          </a:xfrm>
          <a:prstGeom prst="rect">
            <a:avLst/>
          </a:prstGeom>
          <a:solidFill>
            <a:schemeClr val="accent1"/>
          </a:solidFill>
          <a:ln w="9525">
            <a:solidFill>
              <a:srgbClr val="6699FF"/>
            </a:solidFill>
            <a:miter lim="800000"/>
            <a:headEnd/>
            <a:tailEnd/>
          </a:ln>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800">
                <a:latin typeface="Arial" charset="0"/>
                <a:cs typeface="Arial" charset="0"/>
              </a:rPr>
              <a:t>External</a:t>
            </a:r>
          </a:p>
          <a:p>
            <a:pPr eaLnBrk="1" hangingPunct="1"/>
            <a:r>
              <a:rPr lang="en-CA" sz="1800">
                <a:latin typeface="Arial" charset="0"/>
                <a:cs typeface="Arial" charset="0"/>
              </a:rPr>
              <a:t>Analysis</a:t>
            </a:r>
          </a:p>
        </p:txBody>
      </p:sp>
      <p:sp>
        <p:nvSpPr>
          <p:cNvPr id="4103" name="Text Box 7"/>
          <p:cNvSpPr txBox="1">
            <a:spLocks noChangeArrowheads="1"/>
          </p:cNvSpPr>
          <p:nvPr/>
        </p:nvSpPr>
        <p:spPr bwMode="auto">
          <a:xfrm>
            <a:off x="5800725" y="4940300"/>
            <a:ext cx="1044575" cy="650875"/>
          </a:xfrm>
          <a:prstGeom prst="rect">
            <a:avLst/>
          </a:prstGeom>
          <a:solidFill>
            <a:schemeClr val="accent1"/>
          </a:solidFill>
          <a:ln w="9525">
            <a:solidFill>
              <a:srgbClr val="6699FF"/>
            </a:solidFill>
            <a:miter lim="800000"/>
            <a:headEnd/>
            <a:tailEnd/>
          </a:ln>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800">
                <a:latin typeface="Arial" charset="0"/>
                <a:cs typeface="Arial" charset="0"/>
              </a:rPr>
              <a:t>Internal </a:t>
            </a:r>
          </a:p>
          <a:p>
            <a:pPr eaLnBrk="1" hangingPunct="1"/>
            <a:r>
              <a:rPr lang="en-CA" sz="1800">
                <a:latin typeface="Arial" charset="0"/>
                <a:cs typeface="Arial" charset="0"/>
              </a:rPr>
              <a:t>Analysis</a:t>
            </a:r>
          </a:p>
        </p:txBody>
      </p:sp>
      <p:sp>
        <p:nvSpPr>
          <p:cNvPr id="4104" name="Text Box 8"/>
          <p:cNvSpPr txBox="1">
            <a:spLocks noChangeArrowheads="1"/>
          </p:cNvSpPr>
          <p:nvPr/>
        </p:nvSpPr>
        <p:spPr bwMode="auto">
          <a:xfrm>
            <a:off x="3708400" y="5661025"/>
            <a:ext cx="1501775" cy="650875"/>
          </a:xfrm>
          <a:prstGeom prst="rect">
            <a:avLst/>
          </a:prstGeom>
          <a:solidFill>
            <a:schemeClr val="accent1"/>
          </a:solidFill>
          <a:ln w="9525">
            <a:solidFill>
              <a:srgbClr val="6699FF"/>
            </a:solidFill>
            <a:miter lim="800000"/>
            <a:headEnd/>
            <a:tailEnd/>
          </a:ln>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algn="ctr" eaLnBrk="1" hangingPunct="1"/>
            <a:r>
              <a:rPr lang="en-CA" sz="1800">
                <a:latin typeface="Arial" charset="0"/>
                <a:cs typeface="Arial" charset="0"/>
              </a:rPr>
              <a:t>Performance</a:t>
            </a:r>
          </a:p>
          <a:p>
            <a:pPr algn="ctr" eaLnBrk="1" hangingPunct="1"/>
            <a:r>
              <a:rPr lang="en-CA" sz="1800">
                <a:latin typeface="Arial" charset="0"/>
                <a:cs typeface="Arial" charset="0"/>
              </a:rPr>
              <a:t>Analysis</a:t>
            </a:r>
          </a:p>
        </p:txBody>
      </p:sp>
      <p:sp>
        <p:nvSpPr>
          <p:cNvPr id="4105" name="Text Box 9"/>
          <p:cNvSpPr txBox="1">
            <a:spLocks noChangeArrowheads="1"/>
          </p:cNvSpPr>
          <p:nvPr/>
        </p:nvSpPr>
        <p:spPr bwMode="auto">
          <a:xfrm>
            <a:off x="1912938" y="4868863"/>
            <a:ext cx="1044575" cy="650875"/>
          </a:xfrm>
          <a:prstGeom prst="rect">
            <a:avLst/>
          </a:prstGeom>
          <a:solidFill>
            <a:schemeClr val="accent1"/>
          </a:solidFill>
          <a:ln w="9525">
            <a:solidFill>
              <a:srgbClr val="6699FF"/>
            </a:solidFill>
            <a:miter lim="800000"/>
            <a:headEnd/>
            <a:tailEnd/>
          </a:ln>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800">
                <a:latin typeface="Arial" charset="0"/>
                <a:cs typeface="Arial" charset="0"/>
              </a:rPr>
              <a:t>Solution</a:t>
            </a:r>
          </a:p>
          <a:p>
            <a:pPr eaLnBrk="1" hangingPunct="1"/>
            <a:r>
              <a:rPr lang="en-CA" sz="1800">
                <a:latin typeface="Arial" charset="0"/>
                <a:cs typeface="Arial" charset="0"/>
              </a:rPr>
              <a:t>Analysis</a:t>
            </a:r>
          </a:p>
        </p:txBody>
      </p:sp>
      <p:sp>
        <p:nvSpPr>
          <p:cNvPr id="4106" name="Text Box 10"/>
          <p:cNvSpPr txBox="1">
            <a:spLocks noChangeArrowheads="1"/>
          </p:cNvSpPr>
          <p:nvPr/>
        </p:nvSpPr>
        <p:spPr bwMode="auto">
          <a:xfrm>
            <a:off x="304800" y="3573463"/>
            <a:ext cx="2227263" cy="369332"/>
          </a:xfrm>
          <a:prstGeom prst="rect">
            <a:avLst/>
          </a:prstGeom>
          <a:solidFill>
            <a:schemeClr val="accent1"/>
          </a:solidFill>
          <a:ln w="9525">
            <a:solidFill>
              <a:srgbClr val="6699FF"/>
            </a:solidFill>
            <a:miter lim="800000"/>
            <a:headEnd/>
            <a:tailEnd/>
          </a:ln>
        </p:spPr>
        <p:txBody>
          <a:bodyPr wrap="squar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algn="r" eaLnBrk="1" hangingPunct="1"/>
            <a:r>
              <a:rPr lang="en-CA" sz="1800" dirty="0" smtClean="0">
                <a:latin typeface="Arial" charset="0"/>
                <a:cs typeface="Arial" charset="0"/>
              </a:rPr>
              <a:t>Recommendations</a:t>
            </a:r>
            <a:endParaRPr lang="en-CA" sz="1800" dirty="0">
              <a:latin typeface="Arial" charset="0"/>
              <a:cs typeface="Arial" charset="0"/>
            </a:endParaRPr>
          </a:p>
        </p:txBody>
      </p:sp>
      <p:sp>
        <p:nvSpPr>
          <p:cNvPr id="4107" name="Text Box 11"/>
          <p:cNvSpPr txBox="1">
            <a:spLocks noChangeArrowheads="1"/>
          </p:cNvSpPr>
          <p:nvPr/>
        </p:nvSpPr>
        <p:spPr bwMode="auto">
          <a:xfrm>
            <a:off x="1143000" y="2420938"/>
            <a:ext cx="1808163" cy="369332"/>
          </a:xfrm>
          <a:prstGeom prst="rect">
            <a:avLst/>
          </a:prstGeom>
          <a:solidFill>
            <a:schemeClr val="accent1"/>
          </a:solidFill>
          <a:ln w="9525">
            <a:solidFill>
              <a:srgbClr val="6699FF"/>
            </a:solidFill>
            <a:miter lim="800000"/>
            <a:headEnd/>
            <a:tailEnd/>
          </a:ln>
        </p:spPr>
        <p:txBody>
          <a:bodyPr wrap="squar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algn="r" eaLnBrk="1" hangingPunct="1"/>
            <a:r>
              <a:rPr lang="en-CA" sz="1800" dirty="0" smtClean="0">
                <a:latin typeface="Arial" charset="0"/>
                <a:cs typeface="Arial" charset="0"/>
              </a:rPr>
              <a:t>Implementation</a:t>
            </a:r>
            <a:endParaRPr lang="en-CA" sz="1800" dirty="0">
              <a:latin typeface="Arial" charset="0"/>
              <a:cs typeface="Arial" charset="0"/>
            </a:endParaRPr>
          </a:p>
        </p:txBody>
      </p:sp>
      <p:sp>
        <p:nvSpPr>
          <p:cNvPr id="4108" name="AutoShape 12"/>
          <p:cNvSpPr>
            <a:spLocks noChangeArrowheads="1"/>
          </p:cNvSpPr>
          <p:nvPr/>
        </p:nvSpPr>
        <p:spPr bwMode="auto">
          <a:xfrm>
            <a:off x="3856038" y="2636838"/>
            <a:ext cx="1295400" cy="287337"/>
          </a:xfrm>
          <a:prstGeom prst="curvedDownArrow">
            <a:avLst>
              <a:gd name="adj1" fmla="val 90166"/>
              <a:gd name="adj2" fmla="val 180332"/>
              <a:gd name="adj3" fmla="val 33333"/>
            </a:avLst>
          </a:prstGeom>
          <a:solidFill>
            <a:schemeClr val="accent1"/>
          </a:solidFill>
          <a:ln w="9525">
            <a:solidFill>
              <a:srgbClr val="6699FF"/>
            </a:solidFill>
            <a:miter lim="800000"/>
            <a:headEnd/>
            <a:tailEnd/>
          </a:ln>
        </p:spPr>
        <p:txBody>
          <a:bodyPr wrap="none" anchor="ctr"/>
          <a:lstStyle/>
          <a:p>
            <a:endParaRPr lang="en-CA"/>
          </a:p>
        </p:txBody>
      </p:sp>
      <p:sp>
        <p:nvSpPr>
          <p:cNvPr id="4109" name="AutoShape 13"/>
          <p:cNvSpPr>
            <a:spLocks noChangeArrowheads="1"/>
          </p:cNvSpPr>
          <p:nvPr/>
        </p:nvSpPr>
        <p:spPr bwMode="auto">
          <a:xfrm rot="10609211">
            <a:off x="3713163" y="4940300"/>
            <a:ext cx="1295400" cy="287338"/>
          </a:xfrm>
          <a:prstGeom prst="curvedDownArrow">
            <a:avLst>
              <a:gd name="adj1" fmla="val 90166"/>
              <a:gd name="adj2" fmla="val 180331"/>
              <a:gd name="adj3" fmla="val 33333"/>
            </a:avLst>
          </a:prstGeom>
          <a:solidFill>
            <a:schemeClr val="accent1"/>
          </a:solidFill>
          <a:ln w="9525">
            <a:solidFill>
              <a:srgbClr val="6699FF"/>
            </a:solidFill>
            <a:miter lim="800000"/>
            <a:headEnd/>
            <a:tailEnd/>
          </a:ln>
        </p:spPr>
        <p:txBody>
          <a:bodyPr wrap="none" anchor="ctr"/>
          <a:lstStyle/>
          <a:p>
            <a:endParaRPr lang="en-CA"/>
          </a:p>
        </p:txBody>
      </p:sp>
      <p:sp>
        <p:nvSpPr>
          <p:cNvPr id="4110" name="Oval 14"/>
          <p:cNvSpPr>
            <a:spLocks noChangeArrowheads="1"/>
          </p:cNvSpPr>
          <p:nvPr/>
        </p:nvSpPr>
        <p:spPr bwMode="auto">
          <a:xfrm rot="1306034">
            <a:off x="0" y="3200400"/>
            <a:ext cx="4025900" cy="2590800"/>
          </a:xfrm>
          <a:prstGeom prst="ellipse">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111" name="Text Box 15"/>
          <p:cNvSpPr txBox="1">
            <a:spLocks noChangeArrowheads="1"/>
          </p:cNvSpPr>
          <p:nvPr/>
        </p:nvSpPr>
        <p:spPr bwMode="auto">
          <a:xfrm>
            <a:off x="3587750" y="1773238"/>
            <a:ext cx="1666875" cy="650875"/>
          </a:xfrm>
          <a:prstGeom prst="rect">
            <a:avLst/>
          </a:prstGeom>
          <a:solidFill>
            <a:schemeClr val="accent1"/>
          </a:solidFill>
          <a:ln w="9525">
            <a:solidFill>
              <a:srgbClr val="6699FF"/>
            </a:solidFill>
            <a:miter lim="800000"/>
            <a:headEnd/>
            <a:tailEnd/>
          </a:ln>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algn="ctr" eaLnBrk="1" hangingPunct="1"/>
            <a:r>
              <a:rPr lang="en-CA" sz="1800">
                <a:latin typeface="Arial" charset="0"/>
                <a:cs typeface="Arial" charset="0"/>
              </a:rPr>
              <a:t>Vision, Goals, </a:t>
            </a:r>
          </a:p>
          <a:p>
            <a:pPr algn="ctr" eaLnBrk="1" hangingPunct="1"/>
            <a:r>
              <a:rPr lang="en-CA" sz="1800">
                <a:latin typeface="Arial" charset="0"/>
                <a:cs typeface="Arial" charset="0"/>
              </a:rPr>
              <a:t>and Strategy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838200"/>
            <a:ext cx="8153400" cy="914400"/>
          </a:xfrm>
          <a:solidFill>
            <a:schemeClr val="accent2"/>
          </a:solidFill>
        </p:spPr>
        <p:txBody>
          <a:bodyPr/>
          <a:lstStyle/>
          <a:p>
            <a:pPr eaLnBrk="1" hangingPunct="1"/>
            <a:r>
              <a:rPr lang="en-CA" dirty="0" smtClean="0">
                <a:solidFill>
                  <a:schemeClr val="tx1"/>
                </a:solidFill>
              </a:rPr>
              <a:t>What are your </a:t>
            </a:r>
            <a:r>
              <a:rPr lang="en-CA" dirty="0" smtClean="0">
                <a:solidFill>
                  <a:schemeClr val="tx1"/>
                </a:solidFill>
              </a:rPr>
              <a:t>Westjet Recommendations?</a:t>
            </a:r>
          </a:p>
        </p:txBody>
      </p:sp>
      <p:sp>
        <p:nvSpPr>
          <p:cNvPr id="23555" name="Content Placeholder 2"/>
          <p:cNvSpPr>
            <a:spLocks noGrp="1"/>
          </p:cNvSpPr>
          <p:nvPr>
            <p:ph idx="1"/>
          </p:nvPr>
        </p:nvSpPr>
        <p:spPr/>
        <p:txBody>
          <a:bodyPr/>
          <a:lstStyle/>
          <a:p>
            <a:pPr eaLnBrk="1" hangingPunct="1"/>
            <a:r>
              <a:rPr lang="en-CA" dirty="0" smtClean="0"/>
              <a:t> </a:t>
            </a:r>
          </a:p>
          <a:p>
            <a:pPr eaLnBrk="1" hangingPunct="1"/>
            <a:r>
              <a:rPr lang="en-CA" dirty="0" smtClean="0"/>
              <a:t>  </a:t>
            </a:r>
          </a:p>
          <a:p>
            <a:pPr eaLnBrk="1" hangingPunct="1"/>
            <a:r>
              <a:rPr lang="en-CA" dirty="0" smtClean="0"/>
              <a:t> </a:t>
            </a:r>
          </a:p>
          <a:p>
            <a:pPr eaLnBrk="1" hangingPunct="1"/>
            <a:endParaRPr lang="en-CA"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solidFill>
            <a:schemeClr val="bg1"/>
          </a:solidFill>
        </p:spPr>
        <p:txBody>
          <a:bodyPr/>
          <a:lstStyle/>
          <a:p>
            <a:pPr eaLnBrk="1" hangingPunct="1"/>
            <a:r>
              <a:rPr lang="en-CA" sz="3200" smtClean="0">
                <a:solidFill>
                  <a:schemeClr val="tx1"/>
                </a:solidFill>
              </a:rPr>
              <a:t>Possible Final Recommendation for Westjet </a:t>
            </a:r>
          </a:p>
        </p:txBody>
      </p:sp>
      <p:sp>
        <p:nvSpPr>
          <p:cNvPr id="24579" name="Rectangle 3"/>
          <p:cNvSpPr>
            <a:spLocks noGrp="1" noChangeArrowheads="1"/>
          </p:cNvSpPr>
          <p:nvPr>
            <p:ph idx="1"/>
          </p:nvPr>
        </p:nvSpPr>
        <p:spPr/>
        <p:txBody>
          <a:bodyPr/>
          <a:lstStyle/>
          <a:p>
            <a:pPr eaLnBrk="1" hangingPunct="1">
              <a:lnSpc>
                <a:spcPct val="80000"/>
              </a:lnSpc>
            </a:pPr>
            <a:r>
              <a:rPr lang="en-US" i="1" dirty="0" smtClean="0"/>
              <a:t>My recommendation for Westjet is to keep its most important Hamilton operations and expand to Pearson now, taking advantage of its core internal strengths and external opportunities. This overall strategy will give Westjet a competitive edge, adding value to their service for all shareholders, in a hard to imitate way because this mixes resources management with their core capabilities and culture. The implementation of this strategy is based on the actual tactics in both airports, adjusted for an expansion in Pearson as the main goal while protecting the actual market share in Hamilton. In the change and implementation process the organizational culture and glue have to be nurtured and protected.</a:t>
            </a:r>
            <a:endParaRPr lang="en-CA" i="1" dirty="0" smtClean="0"/>
          </a:p>
        </p:txBody>
      </p:sp>
      <p:sp>
        <p:nvSpPr>
          <p:cNvPr id="24580" name="Text Box 4"/>
          <p:cNvSpPr txBox="1">
            <a:spLocks noChangeArrowheads="1"/>
          </p:cNvSpPr>
          <p:nvPr/>
        </p:nvSpPr>
        <p:spPr bwMode="auto">
          <a:xfrm>
            <a:off x="5181600" y="4876800"/>
            <a:ext cx="353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600" b="1" i="1">
                <a:solidFill>
                  <a:schemeClr val="accent2"/>
                </a:solidFill>
              </a:rPr>
              <a:t>Strategy Seminar Participant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838200"/>
            <a:ext cx="7772400" cy="914400"/>
          </a:xfrm>
          <a:solidFill>
            <a:schemeClr val="bg1"/>
          </a:solidFill>
        </p:spPr>
        <p:txBody>
          <a:bodyPr/>
          <a:lstStyle/>
          <a:p>
            <a:pPr algn="ctr" eaLnBrk="1" hangingPunct="1"/>
            <a:r>
              <a:rPr lang="en-CA" sz="2800" b="1" dirty="0" smtClean="0">
                <a:solidFill>
                  <a:schemeClr val="tx1"/>
                </a:solidFill>
              </a:rPr>
              <a:t>Timeline of Actual Outcomes in Pearson Decision</a:t>
            </a:r>
            <a:r>
              <a:rPr lang="en-CA" dirty="0" smtClean="0">
                <a:solidFill>
                  <a:schemeClr val="tx1"/>
                </a:solidFill>
              </a:rPr>
              <a:t> </a:t>
            </a:r>
          </a:p>
        </p:txBody>
      </p:sp>
      <p:pic>
        <p:nvPicPr>
          <p:cNvPr id="256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057400"/>
            <a:ext cx="87630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09600"/>
            <a:ext cx="7772400" cy="914400"/>
          </a:xfrm>
          <a:solidFill>
            <a:schemeClr val="bg1"/>
          </a:solidFill>
        </p:spPr>
        <p:txBody>
          <a:bodyPr/>
          <a:lstStyle/>
          <a:p>
            <a:pPr algn="ctr" eaLnBrk="1" hangingPunct="1"/>
            <a:r>
              <a:rPr lang="en-US" sz="3200" b="1" smtClean="0">
                <a:solidFill>
                  <a:schemeClr val="tx1"/>
                </a:solidFill>
              </a:rPr>
              <a:t>Solution Analysis Using Performance Metrics</a:t>
            </a:r>
          </a:p>
        </p:txBody>
      </p:sp>
      <p:sp>
        <p:nvSpPr>
          <p:cNvPr id="6147" name="Rectangle 3"/>
          <p:cNvSpPr>
            <a:spLocks noGrp="1" noChangeArrowheads="1"/>
          </p:cNvSpPr>
          <p:nvPr>
            <p:ph type="body" sz="half" idx="1"/>
          </p:nvPr>
        </p:nvSpPr>
        <p:spPr>
          <a:xfrm>
            <a:off x="457200" y="1828800"/>
            <a:ext cx="4038600" cy="4419600"/>
          </a:xfrm>
        </p:spPr>
        <p:txBody>
          <a:bodyPr/>
          <a:lstStyle/>
          <a:p>
            <a:pPr marL="533400" indent="-533400" eaLnBrk="1" hangingPunct="1">
              <a:lnSpc>
                <a:spcPct val="80000"/>
              </a:lnSpc>
              <a:buFont typeface="Wingdings" pitchFamily="2" charset="2"/>
              <a:buNone/>
            </a:pPr>
            <a:r>
              <a:rPr lang="en-US" sz="1400" b="1" dirty="0" smtClean="0"/>
              <a:t>Solution Analysis is a method for overcoming </a:t>
            </a:r>
            <a:r>
              <a:rPr lang="en-US" sz="1400" b="1" dirty="0" smtClean="0">
                <a:solidFill>
                  <a:schemeClr val="tx2">
                    <a:lumMod val="25000"/>
                  </a:schemeClr>
                </a:solidFill>
              </a:rPr>
              <a:t>identified gaps</a:t>
            </a:r>
            <a:r>
              <a:rPr lang="en-US" sz="1400" b="1" dirty="0" smtClean="0"/>
              <a:t>. It involves six steps:</a:t>
            </a:r>
          </a:p>
          <a:p>
            <a:pPr marL="533400" indent="-533400" eaLnBrk="1" hangingPunct="1">
              <a:lnSpc>
                <a:spcPct val="80000"/>
              </a:lnSpc>
              <a:buFont typeface="Wingdings" pitchFamily="2" charset="2"/>
              <a:buAutoNum type="arabicPeriod"/>
            </a:pPr>
            <a:r>
              <a:rPr lang="en-US" sz="1400" b="1" dirty="0" smtClean="0"/>
              <a:t>Run gap analyses.</a:t>
            </a:r>
          </a:p>
          <a:p>
            <a:pPr marL="533400" indent="-533400" eaLnBrk="1" hangingPunct="1">
              <a:lnSpc>
                <a:spcPct val="80000"/>
              </a:lnSpc>
              <a:buFont typeface="Wingdings" pitchFamily="2" charset="2"/>
              <a:buAutoNum type="arabicPeriod"/>
            </a:pPr>
            <a:r>
              <a:rPr lang="en-US" sz="1400" b="1" dirty="0" smtClean="0"/>
              <a:t>Generate broad set of alternatives that would be possible and select 2-3 specific alternatives to examine.</a:t>
            </a:r>
          </a:p>
          <a:p>
            <a:pPr marL="533400" indent="-533400" eaLnBrk="1" hangingPunct="1">
              <a:lnSpc>
                <a:spcPct val="80000"/>
              </a:lnSpc>
              <a:buFont typeface="Wingdings" pitchFamily="2" charset="2"/>
              <a:buAutoNum type="arabicPeriod"/>
            </a:pPr>
            <a:r>
              <a:rPr lang="en-US" sz="1400" b="1" dirty="0" smtClean="0"/>
              <a:t>Assess the goals and vision of the organization and the specific, operational criteria for meeting it.</a:t>
            </a:r>
          </a:p>
          <a:p>
            <a:pPr marL="533400" indent="-533400" eaLnBrk="1" hangingPunct="1">
              <a:lnSpc>
                <a:spcPct val="80000"/>
              </a:lnSpc>
              <a:buFont typeface="Wingdings" pitchFamily="2" charset="2"/>
              <a:buAutoNum type="arabicPeriod"/>
            </a:pPr>
            <a:r>
              <a:rPr lang="en-US" sz="1400" b="1" dirty="0" smtClean="0"/>
              <a:t>Generate an impact matrix to assess alternatives. Choose one.</a:t>
            </a:r>
          </a:p>
          <a:p>
            <a:pPr marL="533400" indent="-533400" eaLnBrk="1" hangingPunct="1">
              <a:lnSpc>
                <a:spcPct val="80000"/>
              </a:lnSpc>
              <a:buFont typeface="Wingdings" pitchFamily="2" charset="2"/>
              <a:buAutoNum type="arabicPeriod"/>
            </a:pPr>
            <a:r>
              <a:rPr lang="en-US" sz="1400" b="1" dirty="0" smtClean="0"/>
              <a:t>Evaluate different scenarios of chosen alternative. </a:t>
            </a:r>
          </a:p>
          <a:p>
            <a:pPr marL="533400" indent="-533400" eaLnBrk="1" hangingPunct="1">
              <a:lnSpc>
                <a:spcPct val="80000"/>
              </a:lnSpc>
              <a:buFont typeface="Wingdings" pitchFamily="2" charset="2"/>
              <a:buAutoNum type="arabicPeriod"/>
            </a:pPr>
            <a:r>
              <a:rPr lang="en-US" sz="1400" b="1" dirty="0" smtClean="0"/>
              <a:t>Finalize your recommendations.</a:t>
            </a:r>
          </a:p>
          <a:p>
            <a:pPr marL="533400" indent="-533400" eaLnBrk="1" hangingPunct="1">
              <a:lnSpc>
                <a:spcPct val="80000"/>
              </a:lnSpc>
            </a:pPr>
            <a:endParaRPr lang="en-US" sz="1400" dirty="0" smtClean="0"/>
          </a:p>
          <a:p>
            <a:pPr marL="533400" indent="-533400" eaLnBrk="1" hangingPunct="1">
              <a:lnSpc>
                <a:spcPct val="80000"/>
              </a:lnSpc>
            </a:pPr>
            <a:endParaRPr lang="en-US" sz="1200" dirty="0" smtClean="0"/>
          </a:p>
        </p:txBody>
      </p:sp>
      <p:sp>
        <p:nvSpPr>
          <p:cNvPr id="6148" name="Rectangle 4"/>
          <p:cNvSpPr>
            <a:spLocks noChangeArrowheads="1"/>
          </p:cNvSpPr>
          <p:nvPr/>
        </p:nvSpPr>
        <p:spPr bwMode="auto">
          <a:xfrm>
            <a:off x="4724400" y="1981200"/>
            <a:ext cx="4038600" cy="419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6149" name="AutoShape 5"/>
          <p:cNvSpPr>
            <a:spLocks noChangeArrowheads="1"/>
          </p:cNvSpPr>
          <p:nvPr/>
        </p:nvSpPr>
        <p:spPr bwMode="auto">
          <a:xfrm>
            <a:off x="4770004" y="1911666"/>
            <a:ext cx="3784275" cy="4035267"/>
          </a:xfrm>
          <a:custGeom>
            <a:avLst/>
            <a:gdLst>
              <a:gd name="T0" fmla="*/ 3267075 w 21600"/>
              <a:gd name="T1" fmla="*/ 1714500 h 21600"/>
              <a:gd name="T2" fmla="*/ 1866900 w 21600"/>
              <a:gd name="T3" fmla="*/ 3429000 h 21600"/>
              <a:gd name="T4" fmla="*/ 466725 w 21600"/>
              <a:gd name="T5" fmla="*/ 1714500 h 21600"/>
              <a:gd name="T6" fmla="*/ 18669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 name="connsiteX0" fmla="*/ 177 w 21777"/>
              <a:gd name="connsiteY0" fmla="*/ 0 h 24981"/>
              <a:gd name="connsiteX1" fmla="*/ 0 w 21777"/>
              <a:gd name="connsiteY1" fmla="*/ 24981 h 24981"/>
              <a:gd name="connsiteX2" fmla="*/ 16377 w 21777"/>
              <a:gd name="connsiteY2" fmla="*/ 21600 h 24981"/>
              <a:gd name="connsiteX3" fmla="*/ 21777 w 21777"/>
              <a:gd name="connsiteY3" fmla="*/ 0 h 24981"/>
              <a:gd name="connsiteX4" fmla="*/ 177 w 21777"/>
              <a:gd name="connsiteY4" fmla="*/ 0 h 24981"/>
              <a:gd name="connsiteX0" fmla="*/ 177 w 21777"/>
              <a:gd name="connsiteY0" fmla="*/ 0 h 25231"/>
              <a:gd name="connsiteX1" fmla="*/ 0 w 21777"/>
              <a:gd name="connsiteY1" fmla="*/ 24981 h 25231"/>
              <a:gd name="connsiteX2" fmla="*/ 21724 w 21777"/>
              <a:gd name="connsiteY2" fmla="*/ 25231 h 25231"/>
              <a:gd name="connsiteX3" fmla="*/ 21777 w 21777"/>
              <a:gd name="connsiteY3" fmla="*/ 0 h 25231"/>
              <a:gd name="connsiteX4" fmla="*/ 177 w 21777"/>
              <a:gd name="connsiteY4" fmla="*/ 0 h 25231"/>
              <a:gd name="connsiteX0" fmla="*/ 177 w 21777"/>
              <a:gd name="connsiteY0" fmla="*/ 0 h 24981"/>
              <a:gd name="connsiteX1" fmla="*/ 0 w 21777"/>
              <a:gd name="connsiteY1" fmla="*/ 24981 h 24981"/>
              <a:gd name="connsiteX2" fmla="*/ 21379 w 21777"/>
              <a:gd name="connsiteY2" fmla="*/ 24354 h 24981"/>
              <a:gd name="connsiteX3" fmla="*/ 21777 w 21777"/>
              <a:gd name="connsiteY3" fmla="*/ 0 h 24981"/>
              <a:gd name="connsiteX4" fmla="*/ 177 w 21777"/>
              <a:gd name="connsiteY4" fmla="*/ 0 h 24981"/>
              <a:gd name="connsiteX0" fmla="*/ 177 w 21892"/>
              <a:gd name="connsiteY0" fmla="*/ 438 h 25419"/>
              <a:gd name="connsiteX1" fmla="*/ 0 w 21892"/>
              <a:gd name="connsiteY1" fmla="*/ 25419 h 25419"/>
              <a:gd name="connsiteX2" fmla="*/ 21379 w 21892"/>
              <a:gd name="connsiteY2" fmla="*/ 24792 h 25419"/>
              <a:gd name="connsiteX3" fmla="*/ 21892 w 21892"/>
              <a:gd name="connsiteY3" fmla="*/ 0 h 25419"/>
              <a:gd name="connsiteX4" fmla="*/ 177 w 21892"/>
              <a:gd name="connsiteY4" fmla="*/ 438 h 2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2" h="25419">
                <a:moveTo>
                  <a:pt x="177" y="438"/>
                </a:moveTo>
                <a:lnTo>
                  <a:pt x="0" y="25419"/>
                </a:lnTo>
                <a:lnTo>
                  <a:pt x="21379" y="24792"/>
                </a:lnTo>
                <a:cubicBezTo>
                  <a:pt x="21397" y="16382"/>
                  <a:pt x="21874" y="8410"/>
                  <a:pt x="21892" y="0"/>
                </a:cubicBezTo>
                <a:lnTo>
                  <a:pt x="177" y="438"/>
                </a:lnTo>
                <a:close/>
              </a:path>
            </a:pathLst>
          </a:cu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pPr marL="342900" indent="-342900"/>
            <a:endParaRPr lang="en-US" sz="1800">
              <a:latin typeface="Times New Roman" pitchFamily="18" charset="0"/>
              <a:cs typeface="Arial" charset="0"/>
            </a:endParaRPr>
          </a:p>
          <a:p>
            <a:pPr marL="342900" indent="-342900"/>
            <a:endParaRPr lang="en-US" sz="1800">
              <a:latin typeface="Times New Roman" pitchFamily="18" charset="0"/>
              <a:cs typeface="Arial" charset="0"/>
            </a:endParaRPr>
          </a:p>
        </p:txBody>
      </p:sp>
      <p:sp>
        <p:nvSpPr>
          <p:cNvPr id="6150" name="Text Box 6"/>
          <p:cNvSpPr txBox="1">
            <a:spLocks noChangeArrowheads="1"/>
          </p:cNvSpPr>
          <p:nvPr/>
        </p:nvSpPr>
        <p:spPr bwMode="auto">
          <a:xfrm>
            <a:off x="5334000" y="2514600"/>
            <a:ext cx="3200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US" sz="1800" dirty="0">
                <a:latin typeface="Times New Roman" pitchFamily="18" charset="0"/>
                <a:cs typeface="Arial" charset="0"/>
              </a:rPr>
              <a:t> </a:t>
            </a:r>
            <a:r>
              <a:rPr lang="en-US" sz="2000" b="1" u="sng" dirty="0">
                <a:latin typeface="Times New Roman" pitchFamily="18" charset="0"/>
                <a:cs typeface="Arial" charset="0"/>
              </a:rPr>
              <a:t>Solution Analysis  </a:t>
            </a:r>
          </a:p>
          <a:p>
            <a:pPr eaLnBrk="1" hangingPunct="1"/>
            <a:endParaRPr lang="en-US" sz="2000" b="1" u="sng" dirty="0">
              <a:latin typeface="Times New Roman" pitchFamily="18" charset="0"/>
              <a:cs typeface="Arial" charset="0"/>
            </a:endParaRPr>
          </a:p>
          <a:p>
            <a:pPr eaLnBrk="1" hangingPunct="1"/>
            <a:r>
              <a:rPr lang="en-US" sz="2000" b="1" dirty="0">
                <a:latin typeface="Times New Roman" pitchFamily="18" charset="0"/>
                <a:cs typeface="Arial" charset="0"/>
              </a:rPr>
              <a:t>1) Gaps  </a:t>
            </a:r>
          </a:p>
          <a:p>
            <a:pPr eaLnBrk="1" hangingPunct="1"/>
            <a:r>
              <a:rPr lang="en-US" sz="2000" b="1" dirty="0">
                <a:latin typeface="Times New Roman" pitchFamily="18" charset="0"/>
                <a:cs typeface="Arial" charset="0"/>
              </a:rPr>
              <a:t>2) Alternatives</a:t>
            </a:r>
          </a:p>
          <a:p>
            <a:pPr eaLnBrk="1" hangingPunct="1"/>
            <a:r>
              <a:rPr lang="en-US" sz="2000" b="1" dirty="0">
                <a:latin typeface="Times New Roman" pitchFamily="18" charset="0"/>
                <a:cs typeface="Arial" charset="0"/>
              </a:rPr>
              <a:t>3) Goals &amp; Criteria</a:t>
            </a:r>
          </a:p>
          <a:p>
            <a:pPr eaLnBrk="1" hangingPunct="1"/>
            <a:r>
              <a:rPr lang="en-US" sz="2000" b="1" dirty="0">
                <a:latin typeface="Times New Roman" pitchFamily="18" charset="0"/>
                <a:cs typeface="Arial" charset="0"/>
              </a:rPr>
              <a:t>4) Impact Matrix</a:t>
            </a:r>
          </a:p>
          <a:p>
            <a:pPr eaLnBrk="1" hangingPunct="1"/>
            <a:r>
              <a:rPr lang="en-US" sz="2000" b="1" dirty="0">
                <a:latin typeface="Times New Roman" pitchFamily="18" charset="0"/>
                <a:cs typeface="Arial" charset="0"/>
              </a:rPr>
              <a:t>5) Scenarios</a:t>
            </a:r>
          </a:p>
          <a:p>
            <a:pPr eaLnBrk="1" hangingPunct="1"/>
            <a:r>
              <a:rPr lang="en-US" sz="2000" b="1" dirty="0">
                <a:latin typeface="Times New Roman" pitchFamily="18" charset="0"/>
                <a:cs typeface="Arial" charset="0"/>
              </a:rPr>
              <a:t>6) Final </a:t>
            </a:r>
            <a:r>
              <a:rPr lang="en-US" sz="2000" b="1" dirty="0" smtClean="0">
                <a:latin typeface="Times New Roman" pitchFamily="18" charset="0"/>
                <a:cs typeface="Arial" charset="0"/>
              </a:rPr>
              <a:t>Recommendation</a:t>
            </a:r>
            <a:endParaRPr lang="en-US" sz="2000" b="1" dirty="0">
              <a:latin typeface="Times New Roman" pitchFamily="18" charset="0"/>
              <a:cs typeface="Arial" charset="0"/>
            </a:endParaRPr>
          </a:p>
          <a:p>
            <a:pPr eaLnBrk="1" hangingPunct="1"/>
            <a:endParaRPr lang="en-US" sz="2000" b="1" dirty="0">
              <a:latin typeface="Times New Roman" pitchFamily="18" charset="0"/>
              <a:cs typeface="Arial" charset="0"/>
            </a:endParaRPr>
          </a:p>
          <a:p>
            <a:pPr eaLnBrk="1" hangingPunct="1">
              <a:spcBef>
                <a:spcPct val="50000"/>
              </a:spcBef>
            </a:pPr>
            <a:endParaRPr lang="en-US" sz="2000" dirty="0">
              <a:latin typeface="Times New Roman" pitchFamily="18" charset="0"/>
              <a:cs typeface="Arial" charset="0"/>
            </a:endParaRPr>
          </a:p>
        </p:txBody>
      </p:sp>
      <p:sp>
        <p:nvSpPr>
          <p:cNvPr id="6151" name="Line 7"/>
          <p:cNvSpPr>
            <a:spLocks noChangeShapeType="1"/>
          </p:cNvSpPr>
          <p:nvPr/>
        </p:nvSpPr>
        <p:spPr bwMode="auto">
          <a:xfrm>
            <a:off x="457200" y="25908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solidFill>
            <a:schemeClr val="bg1"/>
          </a:solidFill>
        </p:spPr>
        <p:txBody>
          <a:bodyPr/>
          <a:lstStyle/>
          <a:p>
            <a:pPr eaLnBrk="1" hangingPunct="1"/>
            <a:r>
              <a:rPr lang="en-CA" sz="3200" b="1" smtClean="0">
                <a:solidFill>
                  <a:schemeClr val="tx1"/>
                </a:solidFill>
              </a:rPr>
              <a:t>1. Gap Analysis</a:t>
            </a:r>
          </a:p>
        </p:txBody>
      </p:sp>
      <p:sp>
        <p:nvSpPr>
          <p:cNvPr id="7171" name="Rectangle 3"/>
          <p:cNvSpPr>
            <a:spLocks noGrp="1" noChangeArrowheads="1"/>
          </p:cNvSpPr>
          <p:nvPr>
            <p:ph idx="1"/>
          </p:nvPr>
        </p:nvSpPr>
        <p:spPr>
          <a:xfrm>
            <a:off x="533400" y="1905000"/>
            <a:ext cx="8305800" cy="3505200"/>
          </a:xfrm>
        </p:spPr>
        <p:txBody>
          <a:bodyPr>
            <a:normAutofit fontScale="85000" lnSpcReduction="20000"/>
          </a:bodyPr>
          <a:lstStyle/>
          <a:p>
            <a:pPr eaLnBrk="1" hangingPunct="1">
              <a:lnSpc>
                <a:spcPct val="90000"/>
              </a:lnSpc>
            </a:pPr>
            <a:endParaRPr lang="en-CA" sz="1600" dirty="0" smtClean="0"/>
          </a:p>
          <a:p>
            <a:pPr eaLnBrk="1" hangingPunct="1">
              <a:lnSpc>
                <a:spcPct val="90000"/>
              </a:lnSpc>
            </a:pPr>
            <a:r>
              <a:rPr lang="en-CA" sz="1600" dirty="0" smtClean="0"/>
              <a:t>To link </a:t>
            </a:r>
            <a:r>
              <a:rPr lang="en-CA" sz="1600" b="1" dirty="0" smtClean="0"/>
              <a:t>current performance and solution analysis</a:t>
            </a:r>
            <a:r>
              <a:rPr lang="en-CA" sz="1600" dirty="0" smtClean="0"/>
              <a:t>, all in light of the current strategic initiative, analysts often do </a:t>
            </a:r>
            <a:r>
              <a:rPr lang="en-CA" sz="1600" b="1" dirty="0" smtClean="0"/>
              <a:t>“gap analysis”.</a:t>
            </a:r>
          </a:p>
          <a:p>
            <a:pPr lvl="1" eaLnBrk="1" hangingPunct="1">
              <a:lnSpc>
                <a:spcPct val="90000"/>
              </a:lnSpc>
            </a:pPr>
            <a:r>
              <a:rPr lang="en-CA" sz="1600" dirty="0" smtClean="0"/>
              <a:t>E.g., the </a:t>
            </a:r>
            <a:r>
              <a:rPr lang="en-CA" sz="1600" b="1" dirty="0" smtClean="0"/>
              <a:t>initiative or objective</a:t>
            </a:r>
            <a:r>
              <a:rPr lang="en-CA" sz="1600" dirty="0" smtClean="0"/>
              <a:t>:</a:t>
            </a:r>
          </a:p>
          <a:p>
            <a:pPr lvl="2" eaLnBrk="1" hangingPunct="1">
              <a:lnSpc>
                <a:spcPct val="90000"/>
              </a:lnSpc>
            </a:pPr>
            <a:r>
              <a:rPr lang="en-CA" sz="1600" b="1" dirty="0" smtClean="0"/>
              <a:t>NIKE</a:t>
            </a:r>
            <a:r>
              <a:rPr lang="en-CA" sz="1600" dirty="0" smtClean="0"/>
              <a:t> </a:t>
            </a:r>
            <a:r>
              <a:rPr lang="en-CA" sz="1600" dirty="0" smtClean="0"/>
              <a:t>to keep growing at a certain % ROIC (Capital)/year</a:t>
            </a:r>
          </a:p>
          <a:p>
            <a:pPr lvl="2" eaLnBrk="1" hangingPunct="1">
              <a:lnSpc>
                <a:spcPct val="90000"/>
              </a:lnSpc>
            </a:pPr>
            <a:r>
              <a:rPr lang="en-CA" sz="1600" b="1" dirty="0" smtClean="0"/>
              <a:t>Virgin</a:t>
            </a:r>
            <a:r>
              <a:rPr lang="en-CA" sz="1600" dirty="0" smtClean="0"/>
              <a:t> to find new business challenges.</a:t>
            </a:r>
          </a:p>
          <a:p>
            <a:pPr lvl="1" eaLnBrk="1" hangingPunct="1">
              <a:lnSpc>
                <a:spcPct val="90000"/>
              </a:lnSpc>
            </a:pPr>
            <a:r>
              <a:rPr lang="en-CA" sz="1600" b="1" dirty="0" smtClean="0"/>
              <a:t>The gap assesses where the organization is currently now and likely to be in the near future as opposed to where it wants to be.</a:t>
            </a:r>
          </a:p>
          <a:p>
            <a:pPr lvl="1" eaLnBrk="1" hangingPunct="1">
              <a:lnSpc>
                <a:spcPct val="90000"/>
              </a:lnSpc>
            </a:pPr>
            <a:r>
              <a:rPr lang="en-CA" sz="1600" b="1" dirty="0" smtClean="0"/>
              <a:t>Comparing:</a:t>
            </a:r>
          </a:p>
          <a:p>
            <a:pPr lvl="2" eaLnBrk="1" hangingPunct="1">
              <a:lnSpc>
                <a:spcPct val="90000"/>
              </a:lnSpc>
            </a:pPr>
            <a:r>
              <a:rPr lang="en-CA" sz="1600" b="1" dirty="0" smtClean="0"/>
              <a:t>Historical</a:t>
            </a:r>
          </a:p>
          <a:p>
            <a:pPr lvl="2" eaLnBrk="1" hangingPunct="1">
              <a:lnSpc>
                <a:spcPct val="90000"/>
              </a:lnSpc>
            </a:pPr>
            <a:r>
              <a:rPr lang="en-CA" sz="1600" b="1" dirty="0" smtClean="0"/>
              <a:t>future data </a:t>
            </a:r>
            <a:r>
              <a:rPr lang="en-CA" sz="1600" dirty="0" smtClean="0"/>
              <a:t>(quantitative or qualitative)…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NIKE : Gap Analysis of Plateau Issue 1983-84</a:t>
            </a:r>
            <a:endParaRPr lang="en-US" dirty="0"/>
          </a:p>
        </p:txBody>
      </p:sp>
      <p:sp>
        <p:nvSpPr>
          <p:cNvPr id="3" name="Content Placeholder 2"/>
          <p:cNvSpPr>
            <a:spLocks noGrp="1"/>
          </p:cNvSpPr>
          <p:nvPr>
            <p:ph idx="1"/>
          </p:nvPr>
        </p:nvSpPr>
        <p:spPr>
          <a:xfrm>
            <a:off x="533400" y="1905000"/>
            <a:ext cx="8110537" cy="3810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COGS – Cost of Goods Sold</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001000" cy="105021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3757771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838200"/>
            <a:ext cx="7772400" cy="914400"/>
          </a:xfrm>
          <a:solidFill>
            <a:schemeClr val="bg1"/>
          </a:solidFill>
        </p:spPr>
        <p:txBody>
          <a:bodyPr/>
          <a:lstStyle/>
          <a:p>
            <a:pPr eaLnBrk="1" hangingPunct="1"/>
            <a:r>
              <a:rPr lang="en-CA" dirty="0" smtClean="0">
                <a:solidFill>
                  <a:schemeClr val="tx1"/>
                </a:solidFill>
              </a:rPr>
              <a:t>One View of </a:t>
            </a:r>
            <a:r>
              <a:rPr lang="en-CA" dirty="0" smtClean="0">
                <a:solidFill>
                  <a:schemeClr val="tx1"/>
                </a:solidFill>
              </a:rPr>
              <a:t>WestJet </a:t>
            </a:r>
            <a:r>
              <a:rPr lang="en-CA" dirty="0" smtClean="0">
                <a:solidFill>
                  <a:schemeClr val="tx1"/>
                </a:solidFill>
              </a:rPr>
              <a:t>Gaps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0010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4876800"/>
            <a:ext cx="6723063"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txBox="1">
            <a:spLocks noChangeArrowheads="1"/>
          </p:cNvSpPr>
          <p:nvPr/>
        </p:nvSpPr>
        <p:spPr bwMode="auto">
          <a:xfrm>
            <a:off x="517525" y="6432550"/>
            <a:ext cx="244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r>
              <a:rPr lang="en-CA" sz="1200">
                <a:solidFill>
                  <a:srgbClr val="000000"/>
                </a:solidFill>
              </a:rPr>
              <a:t>@ Courtesy of Ioana Popescu</a:t>
            </a:r>
          </a:p>
        </p:txBody>
      </p:sp>
      <p:sp>
        <p:nvSpPr>
          <p:cNvPr id="2" name="TextBox 1"/>
          <p:cNvSpPr txBox="1"/>
          <p:nvPr/>
        </p:nvSpPr>
        <p:spPr>
          <a:xfrm>
            <a:off x="2438400" y="5220615"/>
            <a:ext cx="1770036" cy="261610"/>
          </a:xfrm>
          <a:prstGeom prst="rect">
            <a:avLst/>
          </a:prstGeom>
          <a:noFill/>
        </p:spPr>
        <p:txBody>
          <a:bodyPr wrap="none" rtlCol="0">
            <a:spAutoFit/>
          </a:bodyPr>
          <a:lstStyle/>
          <a:p>
            <a:r>
              <a:rPr lang="en-US" sz="1100" dirty="0" smtClean="0">
                <a:solidFill>
                  <a:srgbClr val="000000"/>
                </a:solidFill>
              </a:rPr>
              <a:t>(Route length (miles))</a:t>
            </a:r>
            <a:endParaRPr lang="en-US" sz="1100"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7848600" cy="1066800"/>
          </a:xfrm>
          <a:solidFill>
            <a:schemeClr val="bg1"/>
          </a:solidFill>
          <a:ln>
            <a:solidFill>
              <a:schemeClr val="tx1"/>
            </a:solidFill>
            <a:miter lim="800000"/>
            <a:headEnd/>
            <a:tailEnd/>
          </a:ln>
        </p:spPr>
        <p:txBody>
          <a:bodyPr/>
          <a:lstStyle/>
          <a:p>
            <a:pPr eaLnBrk="1" hangingPunct="1"/>
            <a:r>
              <a:rPr lang="en-CA" sz="3200" b="1" dirty="0" smtClean="0">
                <a:solidFill>
                  <a:schemeClr val="tx1"/>
                </a:solidFill>
              </a:rPr>
              <a:t>2. Develop and Choose Alternative’s</a:t>
            </a:r>
          </a:p>
        </p:txBody>
      </p:sp>
      <p:sp>
        <p:nvSpPr>
          <p:cNvPr id="10243" name="Rectangle 3"/>
          <p:cNvSpPr>
            <a:spLocks noGrp="1" noChangeArrowheads="1"/>
          </p:cNvSpPr>
          <p:nvPr>
            <p:ph idx="1"/>
          </p:nvPr>
        </p:nvSpPr>
        <p:spPr>
          <a:xfrm>
            <a:off x="457200" y="1828800"/>
            <a:ext cx="8382000" cy="4302125"/>
          </a:xfrm>
        </p:spPr>
        <p:txBody>
          <a:bodyPr/>
          <a:lstStyle/>
          <a:p>
            <a:pPr marL="609600" indent="-609600" eaLnBrk="1" hangingPunct="1"/>
            <a:r>
              <a:rPr lang="en-CA" sz="1800" dirty="0" smtClean="0"/>
              <a:t>An alternative is a bundle of related solutions.</a:t>
            </a:r>
          </a:p>
          <a:p>
            <a:pPr marL="609600" indent="-609600" eaLnBrk="1" hangingPunct="1"/>
            <a:r>
              <a:rPr lang="en-CA" sz="1800" dirty="0" smtClean="0"/>
              <a:t>Several are possible in most cases, often mixing external, internal and performance features. These are listed on the next slide…</a:t>
            </a:r>
          </a:p>
          <a:p>
            <a:pPr marL="609600" indent="-609600" eaLnBrk="1" hangingPunct="1"/>
            <a:r>
              <a:rPr lang="en-CA" sz="1800" dirty="0" smtClean="0"/>
              <a:t>In a NIKE example for 1983, two good, but different, bundles (alternative solutions) would be considered:</a:t>
            </a:r>
          </a:p>
          <a:p>
            <a:pPr marL="1004888" lvl="1" indent="-533400" eaLnBrk="1" hangingPunct="1">
              <a:buFont typeface="Wingdings" pitchFamily="2" charset="2"/>
              <a:buAutoNum type="arabicPeriod"/>
            </a:pPr>
            <a:r>
              <a:rPr lang="en-CA" sz="1800" b="1" i="1" dirty="0" smtClean="0"/>
              <a:t>Better HR and internal rationalization of NIKE</a:t>
            </a:r>
          </a:p>
          <a:p>
            <a:pPr marL="1004888" lvl="1" indent="-533400" eaLnBrk="1" hangingPunct="1">
              <a:buFont typeface="Wingdings" pitchFamily="2" charset="2"/>
              <a:buAutoNum type="arabicPeriod"/>
            </a:pPr>
            <a:r>
              <a:rPr lang="en-CA" sz="1800" b="1" i="1" dirty="0" smtClean="0"/>
              <a:t>New marketing and expansion of NIKE</a:t>
            </a:r>
          </a:p>
        </p:txBody>
      </p:sp>
      <p:pic>
        <p:nvPicPr>
          <p:cNvPr id="10244" name="Picture 4" descr="NIKE_85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572000"/>
            <a:ext cx="990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533400"/>
            <a:ext cx="7772400" cy="914400"/>
          </a:xfrm>
          <a:solidFill>
            <a:schemeClr val="bg1"/>
          </a:solidFill>
        </p:spPr>
        <p:txBody>
          <a:bodyPr/>
          <a:lstStyle/>
          <a:p>
            <a:pPr eaLnBrk="1" hangingPunct="1"/>
            <a:r>
              <a:rPr lang="en-US" sz="2800" b="1" dirty="0" smtClean="0">
                <a:solidFill>
                  <a:schemeClr val="tx1"/>
                </a:solidFill>
              </a:rPr>
              <a:t>NIKE 1983 Possible Alternatives to the Plateau Issue</a:t>
            </a:r>
          </a:p>
        </p:txBody>
      </p:sp>
      <p:sp>
        <p:nvSpPr>
          <p:cNvPr id="11267" name="Rectangle 3"/>
          <p:cNvSpPr>
            <a:spLocks noGrp="1" noChangeArrowheads="1"/>
          </p:cNvSpPr>
          <p:nvPr>
            <p:ph sz="half" idx="1"/>
          </p:nvPr>
        </p:nvSpPr>
        <p:spPr>
          <a:xfrm>
            <a:off x="457200" y="1600200"/>
            <a:ext cx="8382000" cy="4572000"/>
          </a:xfrm>
        </p:spPr>
        <p:txBody>
          <a:bodyPr>
            <a:normAutofit fontScale="92500"/>
          </a:bodyPr>
          <a:lstStyle/>
          <a:p>
            <a:pPr eaLnBrk="1" hangingPunct="1"/>
            <a:r>
              <a:rPr lang="en-US" sz="1800" b="1" dirty="0" smtClean="0"/>
              <a:t>Options Based on External Analysis</a:t>
            </a:r>
          </a:p>
          <a:p>
            <a:pPr lvl="1" eaLnBrk="1" hangingPunct="1"/>
            <a:r>
              <a:rPr lang="en-US" sz="1800" dirty="0" smtClean="0"/>
              <a:t>Go into hotter lines of sports (those with more growth)</a:t>
            </a:r>
          </a:p>
          <a:p>
            <a:pPr lvl="1" eaLnBrk="1" hangingPunct="1"/>
            <a:r>
              <a:rPr lang="en-US" sz="1800" dirty="0" smtClean="0"/>
              <a:t>Expand into Europe </a:t>
            </a:r>
          </a:p>
          <a:p>
            <a:pPr lvl="1" eaLnBrk="1" hangingPunct="1"/>
            <a:r>
              <a:rPr lang="en-US" sz="1800" dirty="0" smtClean="0"/>
              <a:t>Rationalize current product lines </a:t>
            </a:r>
          </a:p>
          <a:p>
            <a:pPr lvl="1" eaLnBrk="1" hangingPunct="1"/>
            <a:r>
              <a:rPr lang="en-US" sz="1800" dirty="0" smtClean="0"/>
              <a:t>Opportunity of embracing  new celebrities </a:t>
            </a:r>
          </a:p>
          <a:p>
            <a:pPr eaLnBrk="1" hangingPunct="1"/>
            <a:r>
              <a:rPr lang="en-US" sz="1800" b="1" dirty="0" smtClean="0"/>
              <a:t>Options Based on Internal Analysis</a:t>
            </a:r>
          </a:p>
          <a:p>
            <a:pPr lvl="1" eaLnBrk="1" hangingPunct="1"/>
            <a:r>
              <a:rPr lang="en-US" sz="1800" dirty="0" smtClean="0"/>
              <a:t>Improve Internal Communication &amp; Decentralize Decision Making</a:t>
            </a:r>
          </a:p>
          <a:p>
            <a:pPr lvl="1" eaLnBrk="1" hangingPunct="1"/>
            <a:r>
              <a:rPr lang="en-US" sz="1800" dirty="0" smtClean="0"/>
              <a:t>Improve Efficiency, especially in Inventory Control (maybe an ERP system)?</a:t>
            </a:r>
          </a:p>
          <a:p>
            <a:pPr lvl="1" eaLnBrk="1" hangingPunct="1"/>
            <a:r>
              <a:rPr lang="en-US" sz="1800" dirty="0" smtClean="0"/>
              <a:t>Modernize Human Resources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533400"/>
            <a:ext cx="7772400" cy="914400"/>
          </a:xfrm>
          <a:solidFill>
            <a:schemeClr val="bg1"/>
          </a:solidFill>
        </p:spPr>
        <p:txBody>
          <a:bodyPr/>
          <a:lstStyle/>
          <a:p>
            <a:pPr eaLnBrk="1" hangingPunct="1"/>
            <a:r>
              <a:rPr lang="en-CA" dirty="0" smtClean="0">
                <a:solidFill>
                  <a:schemeClr val="tx1"/>
                </a:solidFill>
              </a:rPr>
              <a:t>WestJet </a:t>
            </a:r>
            <a:r>
              <a:rPr lang="en-CA" dirty="0" smtClean="0">
                <a:solidFill>
                  <a:schemeClr val="tx1"/>
                </a:solidFill>
              </a:rPr>
              <a:t>Alternative solutions? </a:t>
            </a:r>
            <a:endParaRPr lang="en-CA" dirty="0" smtClean="0">
              <a:solidFill>
                <a:schemeClr val="tx1"/>
              </a:solidFill>
            </a:endParaRPr>
          </a:p>
        </p:txBody>
      </p:sp>
      <p:sp>
        <p:nvSpPr>
          <p:cNvPr id="158723" name="Rectangle 3"/>
          <p:cNvSpPr>
            <a:spLocks noGrp="1" noChangeArrowheads="1"/>
          </p:cNvSpPr>
          <p:nvPr>
            <p:ph type="body" sz="half" idx="1"/>
          </p:nvPr>
        </p:nvSpPr>
        <p:spPr>
          <a:xfrm>
            <a:off x="912813" y="1905000"/>
            <a:ext cx="2897187" cy="3810000"/>
          </a:xfrm>
        </p:spPr>
        <p:txBody>
          <a:bodyPr>
            <a:normAutofit/>
          </a:bodyPr>
          <a:lstStyle/>
          <a:p>
            <a:pPr eaLnBrk="1" hangingPunct="1">
              <a:lnSpc>
                <a:spcPct val="90000"/>
              </a:lnSpc>
            </a:pPr>
            <a:r>
              <a:rPr lang="en-CA" sz="1600" dirty="0" smtClean="0"/>
              <a:t>Go to Pearson </a:t>
            </a:r>
          </a:p>
          <a:p>
            <a:pPr eaLnBrk="1" hangingPunct="1">
              <a:lnSpc>
                <a:spcPct val="90000"/>
              </a:lnSpc>
            </a:pPr>
            <a:r>
              <a:rPr lang="en-CA" sz="1600" dirty="0" smtClean="0"/>
              <a:t>Hub-and-spoke </a:t>
            </a:r>
            <a:r>
              <a:rPr lang="en-CA" sz="1600" dirty="0" smtClean="0"/>
              <a:t>model at </a:t>
            </a:r>
            <a:r>
              <a:rPr lang="en-CA" sz="1600" dirty="0" smtClean="0"/>
              <a:t>Pearson airport</a:t>
            </a:r>
          </a:p>
          <a:p>
            <a:pPr eaLnBrk="1" hangingPunct="1">
              <a:lnSpc>
                <a:spcPct val="90000"/>
              </a:lnSpc>
            </a:pPr>
            <a:r>
              <a:rPr lang="en-CA" sz="1600" dirty="0" smtClean="0"/>
              <a:t>Point to Point model</a:t>
            </a:r>
            <a:endParaRPr lang="en-CA" sz="1600" dirty="0" smtClean="0"/>
          </a:p>
          <a:p>
            <a:pPr eaLnBrk="1" hangingPunct="1">
              <a:lnSpc>
                <a:spcPct val="90000"/>
              </a:lnSpc>
            </a:pPr>
            <a:r>
              <a:rPr lang="en-CA" sz="1600" dirty="0" smtClean="0"/>
              <a:t>Abandon Hamilton</a:t>
            </a:r>
          </a:p>
          <a:p>
            <a:pPr eaLnBrk="1" hangingPunct="1">
              <a:lnSpc>
                <a:spcPct val="90000"/>
              </a:lnSpc>
            </a:pPr>
            <a:r>
              <a:rPr lang="en-CA" sz="1600" dirty="0" smtClean="0"/>
              <a:t>Stay in Hamilton</a:t>
            </a:r>
          </a:p>
          <a:p>
            <a:pPr eaLnBrk="1" hangingPunct="1">
              <a:lnSpc>
                <a:spcPct val="90000"/>
              </a:lnSpc>
            </a:pPr>
            <a:r>
              <a:rPr lang="en-CA" sz="1600" dirty="0" smtClean="0"/>
              <a:t>Use a JetBlue </a:t>
            </a:r>
            <a:r>
              <a:rPr lang="en-CA" sz="1600" dirty="0" smtClean="0"/>
              <a:t>business </a:t>
            </a:r>
            <a:r>
              <a:rPr lang="en-CA" sz="1600" dirty="0" smtClean="0"/>
              <a:t>model at </a:t>
            </a:r>
            <a:r>
              <a:rPr lang="en-CA" sz="1600" dirty="0" smtClean="0"/>
              <a:t>Pearson airport</a:t>
            </a:r>
            <a:endParaRPr lang="en-CA" sz="1600" dirty="0" smtClean="0"/>
          </a:p>
          <a:p>
            <a:pPr eaLnBrk="1" hangingPunct="1">
              <a:lnSpc>
                <a:spcPct val="90000"/>
              </a:lnSpc>
            </a:pPr>
            <a:r>
              <a:rPr lang="en-CA" sz="1600" dirty="0" smtClean="0"/>
              <a:t>Use a WestJet </a:t>
            </a:r>
            <a:r>
              <a:rPr lang="en-CA" sz="1600" dirty="0" smtClean="0"/>
              <a:t>business model </a:t>
            </a:r>
            <a:r>
              <a:rPr lang="en-CA" sz="1600" dirty="0" smtClean="0"/>
              <a:t>at </a:t>
            </a:r>
            <a:r>
              <a:rPr lang="en-CA" sz="1600" dirty="0"/>
              <a:t>Pearson airport</a:t>
            </a:r>
          </a:p>
          <a:p>
            <a:pPr eaLnBrk="1" hangingPunct="1">
              <a:lnSpc>
                <a:spcPct val="90000"/>
              </a:lnSpc>
            </a:pPr>
            <a:endParaRPr lang="en-CA" sz="1600" dirty="0" smtClean="0"/>
          </a:p>
        </p:txBody>
      </p:sp>
      <p:graphicFrame>
        <p:nvGraphicFramePr>
          <p:cNvPr id="158772" name="Group 52"/>
          <p:cNvGraphicFramePr>
            <a:graphicFrameLocks noGrp="1"/>
          </p:cNvGraphicFramePr>
          <p:nvPr>
            <p:ph sz="half" idx="2"/>
          </p:nvPr>
        </p:nvGraphicFramePr>
        <p:xfrm>
          <a:off x="3810000" y="1905000"/>
          <a:ext cx="4800600" cy="3586212"/>
        </p:xfrm>
        <a:graphic>
          <a:graphicData uri="http://schemas.openxmlformats.org/drawingml/2006/table">
            <a:tbl>
              <a:tblPr/>
              <a:tblGrid>
                <a:gridCol w="1135063"/>
                <a:gridCol w="930275"/>
                <a:gridCol w="682625"/>
                <a:gridCol w="684212"/>
                <a:gridCol w="684213"/>
                <a:gridCol w="684212"/>
              </a:tblGrid>
              <a:tr h="538115">
                <a:tc rowSpan="2" gridSpan="2">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rowSpan="2" hMerge="1">
                  <a:txBody>
                    <a:bodyPr/>
                    <a:lstStyle/>
                    <a:p>
                      <a:endParaRPr lang="en-CA"/>
                    </a:p>
                  </a:txBody>
                  <a:tcPr/>
                </a:tc>
                <a:tc gridSpan="2">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smtClean="0">
                          <a:ln>
                            <a:noFill/>
                          </a:ln>
                          <a:solidFill>
                            <a:srgbClr val="003366"/>
                          </a:solidFill>
                          <a:effectLst/>
                          <a:latin typeface="Arial" charset="0"/>
                          <a:cs typeface="Times New Roman" pitchFamily="18" charset="0"/>
                        </a:rPr>
                        <a:t>Pearson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endParaRPr lang="en-CA"/>
                    </a:p>
                  </a:txBody>
                  <a:tcPr/>
                </a:tc>
                <a:tc gridSpan="2">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smtClean="0">
                          <a:ln>
                            <a:noFill/>
                          </a:ln>
                          <a:solidFill>
                            <a:srgbClr val="003366"/>
                          </a:solidFill>
                          <a:effectLst/>
                          <a:latin typeface="Arial" charset="0"/>
                          <a:cs typeface="Times New Roman" pitchFamily="18" charset="0"/>
                        </a:rPr>
                        <a:t>Hamilton</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endParaRPr lang="en-CA"/>
                    </a:p>
                  </a:txBody>
                  <a:tcPr/>
                </a:tc>
              </a:tr>
              <a:tr h="538115">
                <a:tc gridSpan="2" vMerge="1">
                  <a:txBody>
                    <a:bodyPr/>
                    <a:lstStyle/>
                    <a:p>
                      <a:endParaRPr lang="en-CA"/>
                    </a:p>
                  </a:txBody>
                  <a:tcPr/>
                </a:tc>
                <a:tc hMerge="1" vMerge="1">
                  <a:txBody>
                    <a:bodyPr/>
                    <a:lstStyle/>
                    <a:p>
                      <a:endParaRPr lang="en-CA"/>
                    </a:p>
                  </a:txBody>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No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676215">
                <a:tc rowSpan="2">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smtClean="0">
                          <a:ln>
                            <a:noFill/>
                          </a:ln>
                          <a:solidFill>
                            <a:srgbClr val="003366"/>
                          </a:solidFill>
                          <a:effectLst/>
                          <a:latin typeface="Arial" charset="0"/>
                          <a:cs typeface="Times New Roman" pitchFamily="18" charset="0"/>
                        </a:rPr>
                        <a:t>Business Model</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WJ Model</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1" i="0" u="none" strike="noStrike" cap="none" normalizeH="0" baseline="0" smtClean="0">
                          <a:ln>
                            <a:noFill/>
                          </a:ln>
                          <a:solidFill>
                            <a:srgbClr val="003366"/>
                          </a:solidFill>
                          <a:effectLst/>
                          <a:latin typeface="Arial" charset="0"/>
                          <a:cs typeface="Times New Roman" pitchFamily="18" charset="0"/>
                        </a:rPr>
                        <a:t>x</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640023">
                <a:tc vMerge="1">
                  <a:txBody>
                    <a:bodyPr/>
                    <a:lstStyle/>
                    <a:p>
                      <a:endParaRPr lang="en-CA"/>
                    </a:p>
                  </a:txBody>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JB </a:t>
                      </a:r>
                    </a:p>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Model</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1" i="0" u="none" strike="noStrike" cap="none" normalizeH="0" baseline="0" smtClean="0">
                          <a:ln>
                            <a:noFill/>
                          </a:ln>
                          <a:solidFill>
                            <a:srgbClr val="003366"/>
                          </a:solidFill>
                          <a:effectLst/>
                          <a:latin typeface="Arial" charset="0"/>
                          <a:cs typeface="Times New Roman" pitchFamily="18" charset="0"/>
                        </a:rPr>
                        <a:t>x</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38115">
                <a:tc rowSpan="2">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smtClean="0">
                          <a:ln>
                            <a:noFill/>
                          </a:ln>
                          <a:solidFill>
                            <a:srgbClr val="003366"/>
                          </a:solidFill>
                          <a:effectLst/>
                          <a:latin typeface="Arial" charset="0"/>
                          <a:cs typeface="Times New Roman" pitchFamily="18" charset="0"/>
                        </a:rPr>
                        <a:t/>
                      </a:r>
                      <a:br>
                        <a:rPr kumimoji="0" lang="en-CA" sz="1400" b="0" i="0" u="none" strike="noStrike" cap="none" normalizeH="0" baseline="0" smtClean="0">
                          <a:ln>
                            <a:noFill/>
                          </a:ln>
                          <a:solidFill>
                            <a:srgbClr val="003366"/>
                          </a:solidFill>
                          <a:effectLst/>
                          <a:latin typeface="Arial" charset="0"/>
                          <a:cs typeface="Times New Roman" pitchFamily="18" charset="0"/>
                        </a:rPr>
                      </a:br>
                      <a:r>
                        <a:rPr kumimoji="0" lang="en-CA" sz="1400" b="0" i="0" u="none" strike="noStrike" cap="none" normalizeH="0" baseline="0" smtClean="0">
                          <a:ln>
                            <a:noFill/>
                          </a:ln>
                          <a:solidFill>
                            <a:srgbClr val="003366"/>
                          </a:solidFill>
                          <a:effectLst/>
                          <a:latin typeface="Arial" charset="0"/>
                          <a:cs typeface="Times New Roman" pitchFamily="18" charset="0"/>
                        </a:rPr>
                        <a:t>System</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Point-to-Point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1" i="0" u="none" strike="noStrike" cap="none" normalizeH="0" baseline="0" smtClean="0">
                          <a:ln>
                            <a:noFill/>
                          </a:ln>
                          <a:solidFill>
                            <a:srgbClr val="003366"/>
                          </a:solidFill>
                          <a:effectLst/>
                          <a:latin typeface="Arial" charset="0"/>
                          <a:cs typeface="Times New Roman" pitchFamily="18" charset="0"/>
                        </a:rPr>
                        <a:t>x</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655580">
                <a:tc vMerge="1">
                  <a:txBody>
                    <a:bodyPr/>
                    <a:lstStyle/>
                    <a:p>
                      <a:endParaRPr lang="en-CA"/>
                    </a:p>
                  </a:txBody>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200" b="1" i="0" u="none" strike="noStrike" cap="none" normalizeH="0" baseline="0" smtClean="0">
                          <a:ln>
                            <a:noFill/>
                          </a:ln>
                          <a:solidFill>
                            <a:srgbClr val="003366"/>
                          </a:solidFill>
                          <a:effectLst/>
                          <a:latin typeface="Arial" charset="0"/>
                          <a:cs typeface="Times New Roman" pitchFamily="18" charset="0"/>
                        </a:rPr>
                        <a:t>Hub–and – Spoke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1" i="0" u="none" strike="noStrike" cap="none" normalizeH="0" baseline="0" smtClean="0">
                          <a:ln>
                            <a:noFill/>
                          </a:ln>
                          <a:solidFill>
                            <a:srgbClr val="003366"/>
                          </a:solidFill>
                          <a:effectLst/>
                          <a:latin typeface="Arial" charset="0"/>
                          <a:cs typeface="Times New Roman" pitchFamily="18" charset="0"/>
                        </a:rPr>
                        <a:t>x</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1" i="0" u="none" strike="noStrike" cap="none" normalizeH="0" baseline="0" smtClean="0">
                        <a:ln>
                          <a:noFill/>
                        </a:ln>
                        <a:solidFill>
                          <a:srgbClr val="003366"/>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12336" name="Text Box 48"/>
          <p:cNvSpPr txBox="1">
            <a:spLocks noChangeArrowheads="1"/>
          </p:cNvSpPr>
          <p:nvPr/>
        </p:nvSpPr>
        <p:spPr bwMode="auto">
          <a:xfrm>
            <a:off x="7018338" y="1401763"/>
            <a:ext cx="4587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Verdana" pitchFamily="34" charset="0"/>
                <a:cs typeface="Times New Roman" pitchFamily="18" charset="0"/>
              </a:defRPr>
            </a:lvl1pPr>
            <a:lvl2pPr marL="742950" indent="-285750" eaLnBrk="0" hangingPunct="0">
              <a:defRPr sz="2400">
                <a:solidFill>
                  <a:schemeClr val="tx1"/>
                </a:solidFill>
                <a:latin typeface="Verdana" pitchFamily="34" charset="0"/>
                <a:cs typeface="Times New Roman" pitchFamily="18" charset="0"/>
              </a:defRPr>
            </a:lvl2pPr>
            <a:lvl3pPr marL="1143000" indent="-228600" eaLnBrk="0" hangingPunct="0">
              <a:defRPr sz="2400">
                <a:solidFill>
                  <a:schemeClr val="tx1"/>
                </a:solidFill>
                <a:latin typeface="Verdana" pitchFamily="34" charset="0"/>
                <a:cs typeface="Times New Roman" pitchFamily="18" charset="0"/>
              </a:defRPr>
            </a:lvl3pPr>
            <a:lvl4pPr marL="1600200" indent="-228600" eaLnBrk="0" hangingPunct="0">
              <a:defRPr sz="2400">
                <a:solidFill>
                  <a:schemeClr val="tx1"/>
                </a:solidFill>
                <a:latin typeface="Verdana" pitchFamily="34" charset="0"/>
                <a:cs typeface="Times New Roman" pitchFamily="18" charset="0"/>
              </a:defRPr>
            </a:lvl4pPr>
            <a:lvl5pPr marL="2057400" indent="-228600" eaLnBrk="0" hangingPunct="0">
              <a:defRPr sz="2400">
                <a:solidFill>
                  <a:schemeClr val="tx1"/>
                </a:solidFill>
                <a:latin typeface="Verdan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Verdan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Verdan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Verdan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Verdana" pitchFamily="34" charset="0"/>
                <a:cs typeface="Times New Roman" pitchFamily="18" charset="0"/>
              </a:defRPr>
            </a:lvl9pPr>
          </a:lstStyle>
          <a:p>
            <a:pPr eaLnBrk="1" hangingPunct="1"/>
            <a:endParaRPr lang="en-CA" sz="180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theme/theme1.xml><?xml version="1.0" encoding="utf-8"?>
<a:theme xmlns:a="http://schemas.openxmlformats.org/drawingml/2006/main" name="Bold Stripes">
  <a:themeElements>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fontScheme name="Bold Stripes">
      <a:majorFont>
        <a:latin typeface="Verdana"/>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cs typeface="Times New Roman" pitchFamily="18"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2208</TotalTime>
  <Words>1058</Words>
  <Application>Microsoft Office PowerPoint</Application>
  <PresentationFormat>On-screen Show (4:3)</PresentationFormat>
  <Paragraphs>168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Bold Stripes</vt:lpstr>
      <vt:lpstr>Solution Analysis and Recommendations</vt:lpstr>
      <vt:lpstr>Standard Strategic Analysis Framework</vt:lpstr>
      <vt:lpstr>Solution Analysis Using Performance Metrics</vt:lpstr>
      <vt:lpstr>1. Gap Analysis</vt:lpstr>
      <vt:lpstr>NIKE : Gap Analysis of Plateau Issue 1983-84</vt:lpstr>
      <vt:lpstr>One View of WestJet Gaps</vt:lpstr>
      <vt:lpstr>2. Develop and Choose Alternative’s</vt:lpstr>
      <vt:lpstr>NIKE 1983 Possible Alternatives to the Plateau Issue</vt:lpstr>
      <vt:lpstr>WestJet Alternative solutions? </vt:lpstr>
      <vt:lpstr>3. Assess Goal’s and Criteria</vt:lpstr>
      <vt:lpstr>Westjet’s Business Model</vt:lpstr>
      <vt:lpstr>Possible Criteria from the Model </vt:lpstr>
      <vt:lpstr>4. Generate An Impact (Solution) Matrix</vt:lpstr>
      <vt:lpstr>NIKE Example</vt:lpstr>
      <vt:lpstr>Possible Westjet Impact Matrix</vt:lpstr>
      <vt:lpstr>5. Choose and Refine One Alternative solution via Scenario Analysis</vt:lpstr>
      <vt:lpstr>Nike Solution</vt:lpstr>
      <vt:lpstr>One Westjet Scenario Analysis</vt:lpstr>
      <vt:lpstr>6. Finalize Your Recommendations</vt:lpstr>
      <vt:lpstr>What are your Westjet Recommendations?</vt:lpstr>
      <vt:lpstr>Possible Final Recommendation for Westjet </vt:lpstr>
      <vt:lpstr>Timeline of Actual Outcomes in Pearson Decision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financial information</dc:title>
  <dc:creator>Andrew Small</dc:creator>
  <cp:lastModifiedBy>nait</cp:lastModifiedBy>
  <cp:revision>220</cp:revision>
  <cp:lastPrinted>2000-10-11T18:23:39Z</cp:lastPrinted>
  <dcterms:created xsi:type="dcterms:W3CDTF">1997-11-11T16:25:32Z</dcterms:created>
  <dcterms:modified xsi:type="dcterms:W3CDTF">2013-10-02T23:00:26Z</dcterms:modified>
</cp:coreProperties>
</file>