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257" r:id="rId3"/>
    <p:sldId id="266" r:id="rId4"/>
    <p:sldId id="267" r:id="rId5"/>
    <p:sldId id="268" r:id="rId6"/>
    <p:sldId id="270" r:id="rId7"/>
    <p:sldId id="259" r:id="rId8"/>
    <p:sldId id="260" r:id="rId9"/>
    <p:sldId id="261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61DD-0BB0-4319-9FCA-29404278F9E2}" type="datetimeFigureOut">
              <a:rPr lang="en-US" smtClean="0"/>
              <a:t>10/10/2012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42A74-CEED-4EBB-885C-F54A4544A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4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DFC1E5-F5A4-4D3B-B2A3-A5FB733E9E84}" type="slidenum">
              <a:rPr lang="en-US" sz="1200" kern="1200">
                <a:solidFill>
                  <a:prstClr val="black"/>
                </a:solidFill>
                <a:latin typeface="Verdana" pitchFamily="34" charset="0"/>
                <a:ea typeface="+mn-ea"/>
                <a:cs typeface="Times New Roman" pitchFamily="18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kern="1200">
              <a:solidFill>
                <a:prstClr val="black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70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80" y="4343709"/>
            <a:ext cx="5030040" cy="41154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23" tIns="46111" rIns="92223" bIns="46111"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70" name="Rectangle 1090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23971" name="Rectangle 1091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887538"/>
            <a:ext cx="7678737" cy="641350"/>
          </a:xfrm>
        </p:spPr>
        <p:txBody>
          <a:bodyPr anchor="b">
            <a:sp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72" name="Rectangle 10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" name="Group 1165"/>
          <p:cNvGrpSpPr>
            <a:grpSpLocks/>
          </p:cNvGrpSpPr>
          <p:nvPr userDrawn="1"/>
        </p:nvGrpSpPr>
        <p:grpSpPr bwMode="auto">
          <a:xfrm>
            <a:off x="0" y="0"/>
            <a:ext cx="9144000" cy="838200"/>
            <a:chOff x="0" y="0"/>
            <a:chExt cx="5760" cy="528"/>
          </a:xfrm>
        </p:grpSpPr>
        <p:pic>
          <p:nvPicPr>
            <p:cNvPr id="123977" name="Picture 1097" descr="CEMD Top bar logo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528"/>
            </a:xfrm>
            <a:prstGeom prst="rect">
              <a:avLst/>
            </a:prstGeom>
            <a:noFill/>
          </p:spPr>
        </p:pic>
        <p:sp>
          <p:nvSpPr>
            <p:cNvPr id="123978" name="Text Box 1098"/>
            <p:cNvSpPr txBox="1">
              <a:spLocks noChangeArrowheads="1"/>
            </p:cNvSpPr>
            <p:nvPr userDrawn="1"/>
          </p:nvSpPr>
          <p:spPr bwMode="auto">
            <a:xfrm>
              <a:off x="1824" y="0"/>
              <a:ext cx="3936" cy="519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en-US" sz="700" b="1" kern="1200">
                <a:solidFill>
                  <a:srgbClr val="FFFFFF"/>
                </a:solidFill>
                <a:latin typeface="Book Antiqua" pitchFamily="18" charset="0"/>
                <a:ea typeface="+mn-ea"/>
                <a:cs typeface="Times New Roman" pitchFamily="18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kern="1200">
                  <a:solidFill>
                    <a:srgbClr val="FFFFFF"/>
                  </a:solidFill>
                  <a:latin typeface="Verdana" pitchFamily="34" charset="0"/>
                  <a:ea typeface="+mn-ea"/>
                  <a:cs typeface="Times New Roman" pitchFamily="18" charset="0"/>
                </a:rPr>
                <a:t>Executive Education &amp; Lifelong Learning</a:t>
              </a: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i="1" kern="120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en-US" sz="600" kern="120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8963" y="838200"/>
            <a:ext cx="2084387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6100763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381000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sauder powerpoi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</p:spPr>
      </p:pic>
      <p:sp>
        <p:nvSpPr>
          <p:cNvPr id="239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8400" y="2857500"/>
            <a:ext cx="4267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Headline in Arial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1981200"/>
            <a:ext cx="2819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981200"/>
            <a:ext cx="2819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381000"/>
            <a:ext cx="16002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81000"/>
            <a:ext cx="46482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6400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000" y="1981200"/>
            <a:ext cx="2819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981200"/>
            <a:ext cx="2819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90800" y="654367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514600" y="381000"/>
            <a:ext cx="6400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590800" y="654367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6400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667000" y="1981200"/>
            <a:ext cx="57912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4367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kern="1200">
              <a:solidFill>
                <a:srgbClr val="000000"/>
              </a:solidFill>
              <a:latin typeface="Times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Main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57" name="Rectangle 7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22960" name="Picture 80" descr="ExecEd-horzC-lr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48450" y="5772150"/>
            <a:ext cx="2273300" cy="9271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2pPr>
      <a:lvl3pPr marL="11430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3pPr>
      <a:lvl4pPr marL="16002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4pPr>
      <a:lvl5pPr marL="20574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5pPr>
      <a:lvl6pPr marL="25146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6pPr>
      <a:lvl7pPr marL="29718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7pPr>
      <a:lvl8pPr marL="34290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8pPr>
      <a:lvl9pPr marL="38862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sauder powerpoint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</p:spPr>
      </p:pic>
      <p:sp>
        <p:nvSpPr>
          <p:cNvPr id="23859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4367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1200">
                <a:solidFill>
                  <a:srgbClr val="FFFFFF"/>
                </a:solidFill>
                <a:latin typeface="Arial"/>
                <a:ea typeface="+mn-ea"/>
                <a:cs typeface="Arial" pitchFamily="34" charset="0"/>
              </a:rPr>
              <a:t>UNIVERSITY OF BRITISH COLUMBIA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3810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Headline in Arial</a:t>
            </a: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1981200"/>
            <a:ext cx="5791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 pitchFamily="18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en-US" kern="120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2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785786" y="2786058"/>
            <a:ext cx="7772400" cy="9144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 Few Points on Implementation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6250"/>
            <a:ext cx="8229599" cy="104775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Summary</a:t>
            </a:r>
            <a:br>
              <a:rPr lang="en-CA" sz="2800" dirty="0" smtClean="0">
                <a:solidFill>
                  <a:schemeClr val="tx1"/>
                </a:solidFill>
              </a:rPr>
            </a:br>
            <a:r>
              <a:rPr lang="en-CA" sz="2800" dirty="0" smtClean="0">
                <a:solidFill>
                  <a:schemeClr val="tx1"/>
                </a:solidFill>
              </a:rPr>
              <a:t>The Standard </a:t>
            </a:r>
            <a:r>
              <a:rPr lang="en-CA" sz="2800" dirty="0">
                <a:solidFill>
                  <a:schemeClr val="tx1"/>
                </a:solidFill>
              </a:rPr>
              <a:t>Strategic Analysis Framework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2632075" y="2492375"/>
            <a:ext cx="3457575" cy="3024188"/>
          </a:xfrm>
          <a:prstGeom prst="ellipse">
            <a:avLst/>
          </a:prstGeom>
          <a:noFill/>
          <a:ln w="5715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708400" y="1773238"/>
            <a:ext cx="1425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Strategic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Issue/Vision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724525" y="2420938"/>
            <a:ext cx="10826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Situation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6161088" y="3573463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5800725" y="4940300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Internal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3708400" y="5661025"/>
            <a:ext cx="15017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Performance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912938" y="4868863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Solution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966788" y="3573463"/>
            <a:ext cx="15652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Recommend-</a:t>
            </a:r>
          </a:p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ations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1614488" y="2420938"/>
            <a:ext cx="13366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Implement-</a:t>
            </a:r>
          </a:p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ation</a:t>
            </a:r>
          </a:p>
        </p:txBody>
      </p:sp>
      <p:sp>
        <p:nvSpPr>
          <p:cNvPr id="257036" name="AutoShape 12"/>
          <p:cNvSpPr>
            <a:spLocks noChangeArrowheads="1"/>
          </p:cNvSpPr>
          <p:nvPr/>
        </p:nvSpPr>
        <p:spPr bwMode="auto">
          <a:xfrm>
            <a:off x="3856038" y="2636838"/>
            <a:ext cx="1295400" cy="287337"/>
          </a:xfrm>
          <a:prstGeom prst="curvedDownArrow">
            <a:avLst>
              <a:gd name="adj1" fmla="val 90166"/>
              <a:gd name="adj2" fmla="val 180332"/>
              <a:gd name="adj3" fmla="val 33333"/>
            </a:avLst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257037" name="AutoShape 13"/>
          <p:cNvSpPr>
            <a:spLocks noChangeArrowheads="1"/>
          </p:cNvSpPr>
          <p:nvPr/>
        </p:nvSpPr>
        <p:spPr bwMode="auto">
          <a:xfrm rot="10609211">
            <a:off x="3713163" y="4940300"/>
            <a:ext cx="1295400" cy="287338"/>
          </a:xfrm>
          <a:prstGeom prst="curvedDownArrow">
            <a:avLst>
              <a:gd name="adj1" fmla="val 90166"/>
              <a:gd name="adj2" fmla="val 180331"/>
              <a:gd name="adj3" fmla="val 33333"/>
            </a:avLst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3587750" y="1773238"/>
            <a:ext cx="16668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Vision, Goals,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CA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Approach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Formal side: </a:t>
            </a:r>
          </a:p>
          <a:p>
            <a:pPr lvl="1"/>
            <a:r>
              <a:rPr lang="en-CA" dirty="0" smtClean="0"/>
              <a:t>Action Plans </a:t>
            </a:r>
          </a:p>
          <a:p>
            <a:pPr lvl="1"/>
            <a:r>
              <a:rPr lang="en-CA" dirty="0" smtClean="0"/>
              <a:t>Gantt Charts</a:t>
            </a:r>
          </a:p>
          <a:p>
            <a:endParaRPr lang="en-CA" dirty="0" smtClean="0"/>
          </a:p>
          <a:p>
            <a:r>
              <a:rPr lang="en-CA" dirty="0" smtClean="0"/>
              <a:t>Informal Side</a:t>
            </a:r>
          </a:p>
          <a:p>
            <a:pPr lvl="1"/>
            <a:r>
              <a:rPr lang="en-CA" dirty="0" smtClean="0"/>
              <a:t>Change Techniques </a:t>
            </a:r>
          </a:p>
          <a:p>
            <a:pPr lvl="1"/>
            <a:r>
              <a:rPr lang="en-CA" dirty="0" smtClean="0"/>
              <a:t>Overcoming Resistance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6329378" cy="1104920"/>
          </a:xfrm>
          <a:solidFill>
            <a:schemeClr val="accent2"/>
          </a:solidFill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Six Steps of Action Plans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596" y="1500174"/>
            <a:ext cx="4614866" cy="4302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Agreeing on Goals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Adopting Performance Measures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Determine the “who”, “what”, “when” of getting the work done.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Determining the level and type of resources to do the job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Determining the important interlocks between units and outside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Making financial estimate of plans’ impact.</a:t>
            </a:r>
          </a:p>
          <a:p>
            <a:pPr>
              <a:buFont typeface="Arial" pitchFamily="34" charset="0"/>
              <a:buChar char="•"/>
            </a:pPr>
            <a:endParaRPr lang="en-CA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0" y="6543675"/>
            <a:ext cx="2895600" cy="304800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kern="120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I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3500462" cy="2237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9144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Example 1: Goals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0" y="6543675"/>
            <a:ext cx="2895600" cy="304800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UNIVERSITY OF BRITISH COLUMBIA</a:t>
            </a:r>
            <a:endParaRPr lang="en-US" altLang="en-US" sz="800" kern="120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6615106" cy="3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7877175" cy="15144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9144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Example 2: </a:t>
            </a:r>
            <a:r>
              <a:rPr lang="en-CA" dirty="0" err="1" smtClean="0">
                <a:solidFill>
                  <a:schemeClr val="tx1"/>
                </a:solidFill>
              </a:rPr>
              <a:t>KPIs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590800" y="6543675"/>
            <a:ext cx="2895600" cy="304800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UNIVERSITY OF BRITISH COLUMBIA</a:t>
            </a:r>
            <a:endParaRPr lang="en-US" altLang="en-US" sz="800" kern="120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357290" y="1357298"/>
          <a:ext cx="7219968" cy="515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958440" imgH="5899320" progId="Word.Document.8">
                  <p:embed/>
                </p:oleObj>
              </mc:Choice>
              <mc:Fallback>
                <p:oleObj name="Document" r:id="rId3" imgW="6958440" imgH="58993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357298"/>
                        <a:ext cx="7219968" cy="515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876800" cy="914400"/>
          </a:xfrm>
          <a:solidFill>
            <a:schemeClr val="accent2"/>
          </a:solidFill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Example 1: Simple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0" y="6543675"/>
            <a:ext cx="2895600" cy="304800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kern="1200" dirty="0">
                <a:solidFill>
                  <a:srgbClr val="FFFFFF"/>
                </a:solidFill>
                <a:latin typeface="Arial"/>
                <a:ea typeface="+mn-ea"/>
                <a:cs typeface="Times New Roman"/>
              </a:rPr>
              <a:t>UNIVERSITY OF BRITISH COLUMBIA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988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34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715140" cy="609600"/>
          </a:xfrm>
          <a:noFill/>
          <a:ln/>
        </p:spPr>
        <p:txBody>
          <a:bodyPr/>
          <a:lstStyle/>
          <a:p>
            <a:r>
              <a:rPr lang="en-US" sz="500" b="0" dirty="0"/>
              <a:t/>
            </a:r>
            <a:br>
              <a:rPr lang="en-US" sz="500" b="0" dirty="0"/>
            </a:br>
            <a:r>
              <a:rPr lang="en-US" sz="500" b="0" dirty="0"/>
              <a:t/>
            </a:r>
            <a:br>
              <a:rPr lang="en-US" sz="500" b="0" dirty="0"/>
            </a:br>
            <a:r>
              <a:rPr lang="en-US" sz="1800" b="0" dirty="0"/>
              <a:t>First 4 months</a:t>
            </a:r>
          </a:p>
        </p:txBody>
      </p:sp>
      <p:graphicFrame>
        <p:nvGraphicFramePr>
          <p:cNvPr id="704536" name="Object 24"/>
          <p:cNvGraphicFramePr>
            <a:graphicFrameLocks noChangeAspect="1"/>
          </p:cNvGraphicFramePr>
          <p:nvPr/>
        </p:nvGraphicFramePr>
        <p:xfrm>
          <a:off x="304800" y="1143000"/>
          <a:ext cx="8610600" cy="551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9753600" imgH="6295949" progId="Excel.Sheet.8">
                  <p:embed/>
                </p:oleObj>
              </mc:Choice>
              <mc:Fallback>
                <p:oleObj name="Worksheet" r:id="rId4" imgW="9753600" imgH="6295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610600" cy="551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629400" y="304800"/>
            <a:ext cx="2362200" cy="566738"/>
            <a:chOff x="192" y="3880"/>
            <a:chExt cx="2208" cy="357"/>
          </a:xfrm>
        </p:grpSpPr>
        <p:sp>
          <p:nvSpPr>
            <p:cNvPr id="704538" name="Rectangle 26"/>
            <p:cNvSpPr>
              <a:spLocks noChangeArrowheads="1"/>
            </p:cNvSpPr>
            <p:nvPr/>
          </p:nvSpPr>
          <p:spPr bwMode="auto">
            <a:xfrm>
              <a:off x="192" y="3888"/>
              <a:ext cx="240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CA" sz="2400" kern="120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4539" name="Rectangle 27"/>
            <p:cNvSpPr>
              <a:spLocks noChangeArrowheads="1"/>
            </p:cNvSpPr>
            <p:nvPr/>
          </p:nvSpPr>
          <p:spPr bwMode="auto">
            <a:xfrm>
              <a:off x="192" y="4080"/>
              <a:ext cx="240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CA" sz="2400" kern="120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4540" name="Text Box 28"/>
            <p:cNvSpPr txBox="1">
              <a:spLocks noChangeArrowheads="1"/>
            </p:cNvSpPr>
            <p:nvPr/>
          </p:nvSpPr>
          <p:spPr bwMode="auto">
            <a:xfrm>
              <a:off x="496" y="3880"/>
              <a:ext cx="19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kern="1200">
                  <a:solidFill>
                    <a:srgbClr val="3E798E"/>
                  </a:solidFill>
                  <a:latin typeface="Verdana" pitchFamily="34" charset="0"/>
                  <a:ea typeface="+mn-ea"/>
                  <a:cs typeface="Times New Roman" pitchFamily="18" charset="0"/>
                </a:rPr>
                <a:t>Introduce &amp; implement</a:t>
              </a:r>
              <a:endParaRPr lang="en-CA" sz="1200" kern="1200">
                <a:solidFill>
                  <a:srgbClr val="3E798E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4541" name="Text Box 29"/>
            <p:cNvSpPr txBox="1">
              <a:spLocks noChangeArrowheads="1"/>
            </p:cNvSpPr>
            <p:nvPr/>
          </p:nvSpPr>
          <p:spPr bwMode="auto">
            <a:xfrm>
              <a:off x="496" y="4064"/>
              <a:ext cx="15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kern="1200">
                  <a:solidFill>
                    <a:srgbClr val="3E798E"/>
                  </a:solidFill>
                  <a:latin typeface="Verdana" pitchFamily="34" charset="0"/>
                  <a:ea typeface="+mn-ea"/>
                  <a:cs typeface="Times New Roman" pitchFamily="18" charset="0"/>
                </a:rPr>
                <a:t>Review &amp; enhance</a:t>
              </a:r>
              <a:endParaRPr lang="en-CA" sz="1200" kern="1200">
                <a:solidFill>
                  <a:srgbClr val="3E798E"/>
                </a:solidFill>
                <a:latin typeface="Verdana" pitchFamily="34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152400"/>
            <a:ext cx="495199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CA" sz="2800" kern="1200" dirty="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rPr>
              <a:t>Example 2: More Complex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838825" cy="746125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The Informal Side: </a:t>
            </a:r>
            <a:br>
              <a:rPr lang="en-CA" sz="2400" b="1" dirty="0" smtClean="0">
                <a:solidFill>
                  <a:schemeClr val="tx1"/>
                </a:solidFill>
              </a:rPr>
            </a:br>
            <a:r>
              <a:rPr lang="en-CA" sz="2400" b="1" dirty="0" smtClean="0">
                <a:solidFill>
                  <a:schemeClr val="tx1"/>
                </a:solidFill>
              </a:rPr>
              <a:t>Power &amp; Mobilization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2743200" y="1981200"/>
            <a:ext cx="4114800" cy="40005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4953000" y="1981200"/>
            <a:ext cx="76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>
            <a:off x="4648200" y="5981700"/>
            <a:ext cx="228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6858000" y="3810000"/>
            <a:ext cx="0" cy="228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V="1">
            <a:off x="2743200" y="3810000"/>
            <a:ext cx="0" cy="1143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 rot="2877181">
            <a:off x="6134100" y="2552700"/>
            <a:ext cx="228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rot="2591760">
            <a:off x="6248400" y="5295900"/>
            <a:ext cx="0" cy="228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rot="-56777673">
            <a:off x="3238500" y="5181600"/>
            <a:ext cx="0" cy="228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 rot="-8147019">
            <a:off x="3276600" y="2552700"/>
            <a:ext cx="0" cy="228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3657600" y="1371600"/>
            <a:ext cx="23622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Attention 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553200" y="2057400"/>
            <a:ext cx="15240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Buy-In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7010400" y="3352800"/>
            <a:ext cx="12954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Temporary Plan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3581400" y="6210300"/>
            <a:ext cx="2590800" cy="419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Empowerment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6553200" y="5181600"/>
            <a:ext cx="17526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Communication Methods</a:t>
            </a:r>
            <a:r>
              <a:rPr lang="en-US" sz="12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1447800" y="5029200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Short-Term Outcomes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Deeper 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Change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1524000" y="2057400"/>
            <a:ext cx="16002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356677"/>
                </a:solidFill>
                <a:latin typeface="Times New Roman" pitchFamily="18" charset="0"/>
                <a:ea typeface="+mn-ea"/>
                <a:cs typeface="Arial" charset="0"/>
              </a:rPr>
              <a:t>Learning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3505200" y="3505200"/>
            <a:ext cx="2584450" cy="915988"/>
          </a:xfrm>
          <a:prstGeom prst="rect">
            <a:avLst/>
          </a:prstGeom>
          <a:solidFill>
            <a:srgbClr val="BDB5E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>
                <a:solidFill>
                  <a:srgbClr val="3E798E"/>
                </a:solidFill>
                <a:latin typeface="Arial" charset="0"/>
                <a:ea typeface="+mn-ea"/>
                <a:cs typeface="Arial" charset="0"/>
              </a:rPr>
              <a:t>Momentum Increases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>
                <a:solidFill>
                  <a:srgbClr val="3E798E"/>
                </a:solidFill>
                <a:latin typeface="Arial" charset="0"/>
                <a:ea typeface="+mn-ea"/>
                <a:cs typeface="Arial" charset="0"/>
              </a:rPr>
              <a:t>and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>
                <a:solidFill>
                  <a:srgbClr val="3E798E"/>
                </a:solidFill>
                <a:latin typeface="Arial" charset="0"/>
                <a:ea typeface="+mn-ea"/>
                <a:cs typeface="Arial" charset="0"/>
              </a:rPr>
              <a:t>Power is Shared</a:t>
            </a:r>
          </a:p>
        </p:txBody>
      </p:sp>
      <p:sp>
        <p:nvSpPr>
          <p:cNvPr id="149525" name="AutoShape 21"/>
          <p:cNvSpPr>
            <a:spLocks noChangeArrowheads="1"/>
          </p:cNvSpPr>
          <p:nvPr/>
        </p:nvSpPr>
        <p:spPr bwMode="auto">
          <a:xfrm>
            <a:off x="6096000" y="3581400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49526" name="AutoShape 22"/>
          <p:cNvSpPr>
            <a:spLocks noChangeArrowheads="1"/>
          </p:cNvSpPr>
          <p:nvPr/>
        </p:nvSpPr>
        <p:spPr bwMode="auto">
          <a:xfrm flipH="1" flipV="1">
            <a:off x="3124200" y="3429000"/>
            <a:ext cx="381000" cy="1066800"/>
          </a:xfrm>
          <a:prstGeom prst="curvedLeftArrow">
            <a:avLst>
              <a:gd name="adj1" fmla="val 56000"/>
              <a:gd name="adj2" fmla="val 11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CA" sz="2400" kern="1200">
              <a:solidFill>
                <a:srgbClr val="FFFFFF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nimBg="1" autoUpdateAnimBg="0"/>
      <p:bldP spid="149517" grpId="0" animBg="1" autoUpdateAnimBg="0"/>
      <p:bldP spid="149518" grpId="0" animBg="1" autoUpdateAnimBg="0"/>
      <p:bldP spid="149519" grpId="0" animBg="1" autoUpdateAnimBg="0"/>
      <p:bldP spid="149520" grpId="0" animBg="1" autoUpdateAnimBg="0"/>
      <p:bldP spid="149521" grpId="0" animBg="1" autoUpdateAnimBg="0"/>
      <p:bldP spid="149522" grpId="0" animBg="1"/>
      <p:bldP spid="1495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86600" cy="762000"/>
          </a:xfrm>
          <a:solidFill>
            <a:schemeClr val="accent2"/>
          </a:solidFill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Some Implementation Tactics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590800" y="6543675"/>
            <a:ext cx="2895600" cy="304800"/>
          </a:xfrm>
          <a:prstGeom prst="rect">
            <a:avLst/>
          </a:prstGeom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kern="1200">
                <a:solidFill>
                  <a:srgbClr val="FFFFFF"/>
                </a:solidFill>
                <a:latin typeface="Verdana" pitchFamily="34" charset="0"/>
                <a:ea typeface="+mn-ea"/>
                <a:cs typeface="Times New Roman" pitchFamily="18" charset="0"/>
              </a:rPr>
              <a:t>UNIVERSITY OF BRITISH COLUMBIA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447800"/>
          <a:ext cx="7162799" cy="4398582"/>
        </p:xfrm>
        <a:graphic>
          <a:graphicData uri="http://schemas.openxmlformats.org/drawingml/2006/table">
            <a:tbl>
              <a:tblPr/>
              <a:tblGrid>
                <a:gridCol w="2183926"/>
                <a:gridCol w="1244542"/>
                <a:gridCol w="1424545"/>
                <a:gridCol w="1065244"/>
                <a:gridCol w="1244542"/>
              </a:tblGrid>
              <a:tr h="468351">
                <a:tc>
                  <a:txBody>
                    <a:bodyPr/>
                    <a:lstStyle/>
                    <a:p>
                      <a:pPr indent="18034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1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Diagnosis</a:t>
                      </a:r>
                      <a:endParaRPr lang="en-CA" sz="1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Awareness</a:t>
                      </a:r>
                      <a:endParaRPr lang="en-CA" sz="9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Interest</a:t>
                      </a:r>
                      <a:endParaRPr lang="en-CA" sz="9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Trial</a:t>
                      </a:r>
                      <a:endParaRPr lang="en-CA" sz="9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06123">
                <a:tc>
                  <a:txBody>
                    <a:bodyPr/>
                    <a:lstStyle/>
                    <a:p>
                      <a:pPr marL="71755" lvl="0"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Personal </a:t>
                      </a:r>
                      <a:r>
                        <a:rPr lang="en-US" sz="1400" b="1" kern="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profiles</a:t>
                      </a:r>
                      <a:endParaRPr lang="en-CA" sz="1400" b="1" kern="0" dirty="0">
                        <a:solidFill>
                          <a:srgbClr val="0020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Task forces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0759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Coffee breaks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Social networks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2493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Face-to-face meetings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Internal magazine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Electronic mail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Memorandum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0759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Seek advice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4382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Management training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Workshop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Staff meeting 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Questionnaire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External speaker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0759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Directors’ meeting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Pilot test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001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Directive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endParaRPr lang="en-CA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0759">
                <a:tc>
                  <a:txBody>
                    <a:bodyPr/>
                    <a:lstStyle/>
                    <a:p>
                      <a:pPr marL="71755" indent="18034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Covert lobbying</a:t>
                      </a:r>
                      <a:endParaRPr lang="en-CA" sz="14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endParaRPr lang="en-CA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1">
      <a:dk1>
        <a:srgbClr val="356677"/>
      </a:dk1>
      <a:lt1>
        <a:srgbClr val="FFFFFF"/>
      </a:lt1>
      <a:dk2>
        <a:srgbClr val="3E798E"/>
      </a:dk2>
      <a:lt2>
        <a:srgbClr val="FFFFCC"/>
      </a:lt2>
      <a:accent1>
        <a:srgbClr val="7FA0B1"/>
      </a:accent1>
      <a:accent2>
        <a:srgbClr val="3A7184"/>
      </a:accent2>
      <a:accent3>
        <a:srgbClr val="AFBEC6"/>
      </a:accent3>
      <a:accent4>
        <a:srgbClr val="DADADA"/>
      </a:accent4>
      <a:accent5>
        <a:srgbClr val="C0CDD5"/>
      </a:accent5>
      <a:accent6>
        <a:srgbClr val="346677"/>
      </a:accent6>
      <a:hlink>
        <a:srgbClr val="FFBF0B"/>
      </a:hlink>
      <a:folHlink>
        <a:srgbClr val="CC9900"/>
      </a:folHlink>
    </a:clrScheme>
    <a:fontScheme name="Bold Stripes">
      <a:majorFont>
        <a:latin typeface="Verdan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uder Powerpoint Template">
  <a:themeElements>
    <a:clrScheme name="Sauder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uder Powerpoint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uder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uder 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uder Powerpoin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uder Powerpoin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uder Powerpoin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uder Powerpoin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uder Powerpoin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201</Words>
  <Application>Microsoft Office PowerPoint</Application>
  <PresentationFormat>On-screen Show (4:3)</PresentationFormat>
  <Paragraphs>82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Bold Stripes</vt:lpstr>
      <vt:lpstr>Sauder Powerpoint Template</vt:lpstr>
      <vt:lpstr>Document</vt:lpstr>
      <vt:lpstr>Worksheet</vt:lpstr>
      <vt:lpstr>A Few Points on Implementation</vt:lpstr>
      <vt:lpstr>Implementation Approach</vt:lpstr>
      <vt:lpstr>Six Steps of Action Plans</vt:lpstr>
      <vt:lpstr>Example 1: Goals</vt:lpstr>
      <vt:lpstr>Example 2: KPIs</vt:lpstr>
      <vt:lpstr>Example 1: Simple</vt:lpstr>
      <vt:lpstr>  First 4 months</vt:lpstr>
      <vt:lpstr>The Informal Side:  Power &amp; Mobilization</vt:lpstr>
      <vt:lpstr>Some Implementation Tactics </vt:lpstr>
      <vt:lpstr>Summary The Standard Strategic Analysis Framework</vt:lpstr>
    </vt:vector>
  </TitlesOfParts>
  <Company>University of Alberta,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Points on Implementation</dc:title>
  <dc:creator>dj1</dc:creator>
  <cp:lastModifiedBy>nait</cp:lastModifiedBy>
  <cp:revision>5</cp:revision>
  <dcterms:created xsi:type="dcterms:W3CDTF">2010-01-08T16:19:35Z</dcterms:created>
  <dcterms:modified xsi:type="dcterms:W3CDTF">2012-10-10T17:30:56Z</dcterms:modified>
</cp:coreProperties>
</file>