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6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300" r:id="rId21"/>
    <p:sldId id="279" r:id="rId22"/>
    <p:sldId id="280" r:id="rId23"/>
    <p:sldId id="301" r:id="rId24"/>
    <p:sldId id="281" r:id="rId25"/>
    <p:sldId id="282" r:id="rId26"/>
    <p:sldId id="283" r:id="rId27"/>
    <p:sldId id="284" r:id="rId28"/>
    <p:sldId id="285" r:id="rId29"/>
    <p:sldId id="302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6" r:id="rId39"/>
    <p:sldId id="295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11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11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11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11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11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-111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-111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-111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-111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86D66-2658-4687-8A5E-ADC2107BEB8E}" type="doc">
      <dgm:prSet loTypeId="urn:microsoft.com/office/officeart/2005/8/layout/default#1" loCatId="list" qsTypeId="urn:microsoft.com/office/officeart/2005/8/quickstyle/3d2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703000-AE42-4FA3-8E17-F68CBFC129A4}">
      <dgm:prSet custT="1"/>
      <dgm:spPr/>
      <dgm:t>
        <a:bodyPr/>
        <a:lstStyle/>
        <a:p>
          <a:pPr rtl="0"/>
          <a:r>
            <a: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Financial</a:t>
          </a:r>
          <a:endParaRPr 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013DF2-3649-4B71-A469-DFA79C5A01AE}" type="parTrans" cxnId="{BC6BAA0D-F4A5-44B2-8AEE-B08FF0A3675D}">
      <dgm:prSet/>
      <dgm:spPr/>
      <dgm:t>
        <a:bodyPr/>
        <a:lstStyle/>
        <a:p>
          <a:endParaRPr lang="en-US"/>
        </a:p>
      </dgm:t>
    </dgm:pt>
    <dgm:pt modelId="{B2EFD588-AC07-4BC3-B12D-57019E061639}" type="sibTrans" cxnId="{BC6BAA0D-F4A5-44B2-8AEE-B08FF0A3675D}">
      <dgm:prSet/>
      <dgm:spPr/>
      <dgm:t>
        <a:bodyPr/>
        <a:lstStyle/>
        <a:p>
          <a:endParaRPr lang="en-US"/>
        </a:p>
      </dgm:t>
    </dgm:pt>
    <dgm:pt modelId="{6F37BB3C-8B16-4B86-99E1-DE2153FCDF03}">
      <dgm:prSet custT="1"/>
      <dgm:spPr/>
      <dgm:t>
        <a:bodyPr/>
        <a:lstStyle/>
        <a:p>
          <a:pPr rtl="0"/>
          <a:r>
            <a: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Physical</a:t>
          </a:r>
          <a:endParaRPr 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F962C6-6436-4228-8A95-960CA578BDD1}" type="parTrans" cxnId="{5EFEF66F-8C11-443F-BF8E-DC2CABF47BCC}">
      <dgm:prSet/>
      <dgm:spPr/>
      <dgm:t>
        <a:bodyPr/>
        <a:lstStyle/>
        <a:p>
          <a:endParaRPr lang="en-US"/>
        </a:p>
      </dgm:t>
    </dgm:pt>
    <dgm:pt modelId="{067F35F2-9A4F-46BA-AA10-0CBDA6FE524A}" type="sibTrans" cxnId="{5EFEF66F-8C11-443F-BF8E-DC2CABF47BCC}">
      <dgm:prSet/>
      <dgm:spPr/>
      <dgm:t>
        <a:bodyPr/>
        <a:lstStyle/>
        <a:p>
          <a:endParaRPr lang="en-US"/>
        </a:p>
      </dgm:t>
    </dgm:pt>
    <dgm:pt modelId="{B247CCA9-2933-476C-BC38-8B99E92AA519}">
      <dgm:prSet custT="1"/>
      <dgm:spPr/>
      <dgm:t>
        <a:bodyPr/>
        <a:lstStyle/>
        <a:p>
          <a:pPr rtl="0"/>
          <a:r>
            <a: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Human</a:t>
          </a:r>
          <a:endParaRPr 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5E6D25-770D-4012-B659-E03A00ADFA1A}" type="parTrans" cxnId="{A4686235-69B1-4E50-B0EC-EF0EE8EB7906}">
      <dgm:prSet/>
      <dgm:spPr/>
      <dgm:t>
        <a:bodyPr/>
        <a:lstStyle/>
        <a:p>
          <a:endParaRPr lang="en-US"/>
        </a:p>
      </dgm:t>
    </dgm:pt>
    <dgm:pt modelId="{BA8C483D-4FAB-4F3C-A88C-680BFC330BD4}" type="sibTrans" cxnId="{A4686235-69B1-4E50-B0EC-EF0EE8EB7906}">
      <dgm:prSet/>
      <dgm:spPr/>
      <dgm:t>
        <a:bodyPr/>
        <a:lstStyle/>
        <a:p>
          <a:endParaRPr lang="en-US"/>
        </a:p>
      </dgm:t>
    </dgm:pt>
    <dgm:pt modelId="{4A310C00-E0D0-4569-B3E5-2F2C17CFB53E}">
      <dgm:prSet custT="1"/>
      <dgm:spPr/>
      <dgm:t>
        <a:bodyPr/>
        <a:lstStyle/>
        <a:p>
          <a:pPr rtl="0"/>
          <a:r>
            <a: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Technological</a:t>
          </a:r>
          <a:endParaRPr 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F93572-3110-4B11-AA69-0EA4B9C53B89}" type="parTrans" cxnId="{9B9E9EB0-940F-4A83-B1EC-750C9422685F}">
      <dgm:prSet/>
      <dgm:spPr/>
      <dgm:t>
        <a:bodyPr/>
        <a:lstStyle/>
        <a:p>
          <a:endParaRPr lang="en-US"/>
        </a:p>
      </dgm:t>
    </dgm:pt>
    <dgm:pt modelId="{6BD1B953-8CCD-4F68-ACA3-9660A5E3CDE7}" type="sibTrans" cxnId="{9B9E9EB0-940F-4A83-B1EC-750C9422685F}">
      <dgm:prSet/>
      <dgm:spPr/>
      <dgm:t>
        <a:bodyPr/>
        <a:lstStyle/>
        <a:p>
          <a:endParaRPr lang="en-US"/>
        </a:p>
      </dgm:t>
    </dgm:pt>
    <dgm:pt modelId="{A763434A-9453-4790-8A7E-A26DCB5DC28E}" type="pres">
      <dgm:prSet presAssocID="{10186D66-2658-4687-8A5E-ADC2107BEB8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B32C5-9BC3-4403-9484-97D3C297E7ED}" type="pres">
      <dgm:prSet presAssocID="{2A703000-AE42-4FA3-8E17-F68CBFC129A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91581-BDFE-43B2-AE76-2066445BEB04}" type="pres">
      <dgm:prSet presAssocID="{B2EFD588-AC07-4BC3-B12D-57019E061639}" presName="sibTrans" presStyleCnt="0"/>
      <dgm:spPr/>
    </dgm:pt>
    <dgm:pt modelId="{2DF16A2C-EB38-4114-B0C6-75EF04D40A3F}" type="pres">
      <dgm:prSet presAssocID="{6F37BB3C-8B16-4B86-99E1-DE2153FCDF0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C207-DC81-418B-84D9-B722EF286CB4}" type="pres">
      <dgm:prSet presAssocID="{067F35F2-9A4F-46BA-AA10-0CBDA6FE524A}" presName="sibTrans" presStyleCnt="0"/>
      <dgm:spPr/>
    </dgm:pt>
    <dgm:pt modelId="{84E5425E-B08B-40CE-9F94-C640FD149BCD}" type="pres">
      <dgm:prSet presAssocID="{B247CCA9-2933-476C-BC38-8B99E92AA5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B1023-3178-4F10-AC68-B5220F8A356E}" type="pres">
      <dgm:prSet presAssocID="{BA8C483D-4FAB-4F3C-A88C-680BFC330BD4}" presName="sibTrans" presStyleCnt="0"/>
      <dgm:spPr/>
    </dgm:pt>
    <dgm:pt modelId="{12C9029A-7E8F-42F2-9381-264C6203F17E}" type="pres">
      <dgm:prSet presAssocID="{4A310C00-E0D0-4569-B3E5-2F2C17CFB5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384B98-2FD4-4123-B10D-E53DEA7E08B1}" type="presOf" srcId="{10186D66-2658-4687-8A5E-ADC2107BEB8E}" destId="{A763434A-9453-4790-8A7E-A26DCB5DC28E}" srcOrd="0" destOrd="0" presId="urn:microsoft.com/office/officeart/2005/8/layout/default#1"/>
    <dgm:cxn modelId="{5EFEF66F-8C11-443F-BF8E-DC2CABF47BCC}" srcId="{10186D66-2658-4687-8A5E-ADC2107BEB8E}" destId="{6F37BB3C-8B16-4B86-99E1-DE2153FCDF03}" srcOrd="1" destOrd="0" parTransId="{92F962C6-6436-4228-8A95-960CA578BDD1}" sibTransId="{067F35F2-9A4F-46BA-AA10-0CBDA6FE524A}"/>
    <dgm:cxn modelId="{BC6BAA0D-F4A5-44B2-8AEE-B08FF0A3675D}" srcId="{10186D66-2658-4687-8A5E-ADC2107BEB8E}" destId="{2A703000-AE42-4FA3-8E17-F68CBFC129A4}" srcOrd="0" destOrd="0" parTransId="{65013DF2-3649-4B71-A469-DFA79C5A01AE}" sibTransId="{B2EFD588-AC07-4BC3-B12D-57019E061639}"/>
    <dgm:cxn modelId="{58D2E47B-BFD9-4CF1-A9CD-B7625039F8F9}" type="presOf" srcId="{4A310C00-E0D0-4569-B3E5-2F2C17CFB53E}" destId="{12C9029A-7E8F-42F2-9381-264C6203F17E}" srcOrd="0" destOrd="0" presId="urn:microsoft.com/office/officeart/2005/8/layout/default#1"/>
    <dgm:cxn modelId="{8953856B-447F-439D-B396-8C890E1FAE9C}" type="presOf" srcId="{B247CCA9-2933-476C-BC38-8B99E92AA519}" destId="{84E5425E-B08B-40CE-9F94-C640FD149BCD}" srcOrd="0" destOrd="0" presId="urn:microsoft.com/office/officeart/2005/8/layout/default#1"/>
    <dgm:cxn modelId="{9B9E9EB0-940F-4A83-B1EC-750C9422685F}" srcId="{10186D66-2658-4687-8A5E-ADC2107BEB8E}" destId="{4A310C00-E0D0-4569-B3E5-2F2C17CFB53E}" srcOrd="3" destOrd="0" parTransId="{C8F93572-3110-4B11-AA69-0EA4B9C53B89}" sibTransId="{6BD1B953-8CCD-4F68-ACA3-9660A5E3CDE7}"/>
    <dgm:cxn modelId="{3F08E6BB-B375-4CA6-94AB-74E31D1444CE}" type="presOf" srcId="{2A703000-AE42-4FA3-8E17-F68CBFC129A4}" destId="{7A6B32C5-9BC3-4403-9484-97D3C297E7ED}" srcOrd="0" destOrd="0" presId="urn:microsoft.com/office/officeart/2005/8/layout/default#1"/>
    <dgm:cxn modelId="{A4686235-69B1-4E50-B0EC-EF0EE8EB7906}" srcId="{10186D66-2658-4687-8A5E-ADC2107BEB8E}" destId="{B247CCA9-2933-476C-BC38-8B99E92AA519}" srcOrd="2" destOrd="0" parTransId="{565E6D25-770D-4012-B659-E03A00ADFA1A}" sibTransId="{BA8C483D-4FAB-4F3C-A88C-680BFC330BD4}"/>
    <dgm:cxn modelId="{719CF0C3-A0C4-4DF9-879E-983A60D6D43E}" type="presOf" srcId="{6F37BB3C-8B16-4B86-99E1-DE2153FCDF03}" destId="{2DF16A2C-EB38-4114-B0C6-75EF04D40A3F}" srcOrd="0" destOrd="0" presId="urn:microsoft.com/office/officeart/2005/8/layout/default#1"/>
    <dgm:cxn modelId="{7411632D-CAF1-4623-9FBC-1E3A2BFE8E35}" type="presParOf" srcId="{A763434A-9453-4790-8A7E-A26DCB5DC28E}" destId="{7A6B32C5-9BC3-4403-9484-97D3C297E7ED}" srcOrd="0" destOrd="0" presId="urn:microsoft.com/office/officeart/2005/8/layout/default#1"/>
    <dgm:cxn modelId="{E232CE06-52B2-42A9-9153-2D93F49AB1F6}" type="presParOf" srcId="{A763434A-9453-4790-8A7E-A26DCB5DC28E}" destId="{BAE91581-BDFE-43B2-AE76-2066445BEB04}" srcOrd="1" destOrd="0" presId="urn:microsoft.com/office/officeart/2005/8/layout/default#1"/>
    <dgm:cxn modelId="{8BAF5395-8E27-4176-BFB3-EC15152E78E3}" type="presParOf" srcId="{A763434A-9453-4790-8A7E-A26DCB5DC28E}" destId="{2DF16A2C-EB38-4114-B0C6-75EF04D40A3F}" srcOrd="2" destOrd="0" presId="urn:microsoft.com/office/officeart/2005/8/layout/default#1"/>
    <dgm:cxn modelId="{71A89F51-D640-4A12-A55B-B887677E6F3C}" type="presParOf" srcId="{A763434A-9453-4790-8A7E-A26DCB5DC28E}" destId="{7E3DC207-DC81-418B-84D9-B722EF286CB4}" srcOrd="3" destOrd="0" presId="urn:microsoft.com/office/officeart/2005/8/layout/default#1"/>
    <dgm:cxn modelId="{5D4D5A29-3C5A-4031-BDDF-0A1C37E6020D}" type="presParOf" srcId="{A763434A-9453-4790-8A7E-A26DCB5DC28E}" destId="{84E5425E-B08B-40CE-9F94-C640FD149BCD}" srcOrd="4" destOrd="0" presId="urn:microsoft.com/office/officeart/2005/8/layout/default#1"/>
    <dgm:cxn modelId="{0C8B7C9F-1D9E-483F-95F8-2629F5C8F670}" type="presParOf" srcId="{A763434A-9453-4790-8A7E-A26DCB5DC28E}" destId="{571B1023-3178-4F10-AC68-B5220F8A356E}" srcOrd="5" destOrd="0" presId="urn:microsoft.com/office/officeart/2005/8/layout/default#1"/>
    <dgm:cxn modelId="{1857E68E-F19F-4849-845D-96D7407C7CCE}" type="presParOf" srcId="{A763434A-9453-4790-8A7E-A26DCB5DC28E}" destId="{12C9029A-7E8F-42F2-9381-264C6203F17E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B32C5-9BC3-4403-9484-97D3C297E7ED}">
      <dsp:nvSpPr>
        <dsp:cNvPr id="0" name=""/>
        <dsp:cNvSpPr/>
      </dsp:nvSpPr>
      <dsp:spPr>
        <a:xfrm>
          <a:off x="217958" y="669"/>
          <a:ext cx="3457277" cy="207436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Financial</a:t>
          </a:r>
          <a:endParaRPr lang="en-US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7958" y="669"/>
        <a:ext cx="3457277" cy="2074366"/>
      </dsp:txXfrm>
    </dsp:sp>
    <dsp:sp modelId="{2DF16A2C-EB38-4114-B0C6-75EF04D40A3F}">
      <dsp:nvSpPr>
        <dsp:cNvPr id="0" name=""/>
        <dsp:cNvSpPr/>
      </dsp:nvSpPr>
      <dsp:spPr>
        <a:xfrm>
          <a:off x="4020963" y="669"/>
          <a:ext cx="3457277" cy="2074366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Physical</a:t>
          </a:r>
          <a:endParaRPr lang="en-US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20963" y="669"/>
        <a:ext cx="3457277" cy="2074366"/>
      </dsp:txXfrm>
    </dsp:sp>
    <dsp:sp modelId="{84E5425E-B08B-40CE-9F94-C640FD149BCD}">
      <dsp:nvSpPr>
        <dsp:cNvPr id="0" name=""/>
        <dsp:cNvSpPr/>
      </dsp:nvSpPr>
      <dsp:spPr>
        <a:xfrm>
          <a:off x="217958" y="2420763"/>
          <a:ext cx="3457277" cy="2074366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Human</a:t>
          </a:r>
          <a:endParaRPr lang="en-US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7958" y="2420763"/>
        <a:ext cx="3457277" cy="2074366"/>
      </dsp:txXfrm>
    </dsp:sp>
    <dsp:sp modelId="{12C9029A-7E8F-42F2-9381-264C6203F17E}">
      <dsp:nvSpPr>
        <dsp:cNvPr id="0" name=""/>
        <dsp:cNvSpPr/>
      </dsp:nvSpPr>
      <dsp:spPr>
        <a:xfrm>
          <a:off x="4020963" y="2420763"/>
          <a:ext cx="3457277" cy="2074366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Technological</a:t>
          </a:r>
          <a:endParaRPr lang="en-US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20963" y="2420763"/>
        <a:ext cx="3457277" cy="2074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81FCC81-1D15-47F1-939C-75E76F1328D1}" type="datetime1">
              <a:rPr lang="en-US"/>
              <a:pPr>
                <a:defRPr/>
              </a:pPr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C386F3-45EA-4A2C-A465-35578593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fld id="{27478E35-9906-402E-BEBA-CC4675B36AFB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664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fld id="{19EBA1AD-CBF1-4C11-874F-5967A15A8CA9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519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05400"/>
            <a:ext cx="914400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968875"/>
            <a:ext cx="9144000" cy="0"/>
          </a:xfrm>
          <a:prstGeom prst="line">
            <a:avLst/>
          </a:prstGeom>
          <a:ln w="50800">
            <a:solidFill>
              <a:schemeClr val="accent2">
                <a:lumMod val="75000"/>
                <a:alpha val="61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3713"/>
            <a:ext cx="4116388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7800" y="914400"/>
            <a:ext cx="3581400" cy="342899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334000"/>
            <a:ext cx="3657600" cy="1295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</p:spTree>
    <p:extLst>
      <p:ext uri="{BB962C8B-B14F-4D97-AF65-F5344CB8AC3E}">
        <p14:creationId xmlns:p14="http://schemas.microsoft.com/office/powerpoint/2010/main" val="15683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3E5658-0DCF-4E84-A9B3-75A63C29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667CB8-67EE-40B6-A9F6-022D90DFD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7-</a:t>
            </a:r>
            <a:fld id="{D69F13EB-6E7D-4A88-B4B0-FC7BD0EB2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25722E-44ED-463B-AC20-F565C2A20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7-</a:t>
            </a:r>
            <a:fld id="{B9F881B7-70F7-452E-887D-DF8EC9FF7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4FD0B6-4FA6-4BCC-AB25-5FBD2B0F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EBEA7204-B319-499C-AEE1-6EC6285C1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D9FC91-AA5F-4112-BBE0-0BAB320C0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A146D6-D543-4430-8272-921B63567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EDB2E6-8E38-4F53-8BFA-70DD62B5D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05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69063"/>
            <a:ext cx="4648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r>
              <a:rPr lang="en-US"/>
              <a:t>Copyright ©2013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7-</a:t>
            </a:r>
            <a:fld id="{A9368E50-1F7A-4AFA-9694-981F88BFC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41438"/>
            <a:ext cx="9144000" cy="0"/>
          </a:xfrm>
          <a:prstGeom prst="line">
            <a:avLst/>
          </a:prstGeom>
          <a:ln w="50800">
            <a:solidFill>
              <a:schemeClr val="accent2">
                <a:lumMod val="75000"/>
                <a:alpha val="61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254061"/>
          </a:solidFill>
          <a:latin typeface="Arial" pitchFamily="34" charset="0"/>
          <a:ea typeface="Arial" pitchFamily="-111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254061"/>
          </a:solidFill>
          <a:latin typeface="Arial" charset="0"/>
          <a:ea typeface="Arial" pitchFamily="-111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254061"/>
          </a:solidFill>
          <a:latin typeface="Arial" charset="0"/>
          <a:ea typeface="Arial" pitchFamily="-111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254061"/>
          </a:solidFill>
          <a:latin typeface="Arial" charset="0"/>
          <a:ea typeface="Arial" pitchFamily="-111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254061"/>
          </a:solidFill>
          <a:latin typeface="Arial" charset="0"/>
          <a:ea typeface="Arial" pitchFamily="-111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rgbClr val="25406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rgbClr val="25406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rgbClr val="25406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rgbClr val="254061"/>
          </a:solidFill>
          <a:latin typeface="Arial" charset="0"/>
          <a:cs typeface="Arial" charset="0"/>
        </a:defRPr>
      </a:lvl9pPr>
    </p:titleStyle>
    <p:bodyStyle>
      <a:lvl1pPr marL="509588" indent="-509588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125000"/>
        <a:buFont typeface="Wingdings" pitchFamily="-111" charset="2"/>
        <a:buChar char="v"/>
        <a:defRPr sz="3200" kern="1200">
          <a:solidFill>
            <a:schemeClr val="tx1"/>
          </a:solidFill>
          <a:latin typeface="Arial" pitchFamily="34" charset="0"/>
          <a:ea typeface="Arial" pitchFamily="-111" charset="0"/>
          <a:cs typeface="Arial" pitchFamily="34" charset="0"/>
        </a:defRPr>
      </a:lvl1pPr>
      <a:lvl2pPr marL="862013" indent="-404813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 3" pitchFamily="-111" charset="2"/>
        <a:buChar char="9"/>
        <a:defRPr sz="2800" kern="1200">
          <a:solidFill>
            <a:schemeClr val="tx1"/>
          </a:solidFill>
          <a:latin typeface="Arial" pitchFamily="34" charset="0"/>
          <a:ea typeface="Arial" pitchFamily="-111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pitchFamily="-111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pitchFamily="-111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pitchFamily="-111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7800" y="914400"/>
            <a:ext cx="3581400" cy="3429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8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Implementing</a:t>
            </a:r>
            <a:br>
              <a:rPr lang="en-US" sz="38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US" sz="38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Strategies: Management</a:t>
            </a:r>
            <a:br>
              <a:rPr lang="en-US" sz="38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US" sz="38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and Operations Issues</a:t>
            </a:r>
            <a:endParaRPr lang="en-US" sz="380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Seven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Some Issues That May Require a Management Policy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2263B498-3954-46ED-8D54-CB5A995FE9EF}" type="slidenum">
              <a:rPr lang="en-US">
                <a:latin typeface="Arial" charset="0"/>
              </a:rPr>
              <a:pPr eaLnBrk="1" hangingPunct="1"/>
              <a:t>10</a:t>
            </a:fld>
            <a:endParaRPr lang="en-US">
              <a:latin typeface="Arial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93863"/>
            <a:ext cx="5638800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Resource Allocation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Resource allocation 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Strategic management enables resources to be allocated according to priorities established by annual objectives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CA08ABC8-91B2-4A7D-8DCA-1BB105E4AC3F}" type="slidenum">
              <a:rPr lang="en-US">
                <a:latin typeface="Arial" charset="0"/>
              </a:rPr>
              <a:pPr eaLnBrk="1" hangingPunct="1"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Types of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0" y="1828800"/>
          <a:ext cx="7696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F38316AE-DF1F-419B-B13B-726E392503CA}" type="slidenum">
              <a:rPr lang="en-US">
                <a:latin typeface="Arial" charset="0"/>
              </a:rPr>
              <a:pPr eaLnBrk="1" hangingPunct="1"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2662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Managing Conflict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Arial" charset="0"/>
                <a:cs typeface="Arial" charset="0"/>
              </a:rPr>
              <a:t>Conflict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disagreement between two or more parties on one or more issues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sz="3000" dirty="0" smtClean="0">
                <a:latin typeface="Arial" charset="0"/>
                <a:cs typeface="Arial" charset="0"/>
              </a:rPr>
              <a:t>Establishing annual objectives can lead to conflict because individuals have different expectations and perceptions, schedules create pressure, personalities are incompatible, and misunderstandings occur between line managers and staff managers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E524168A-B24A-48D3-8E64-47C76E08B48E}" type="slidenum">
              <a:rPr lang="en-US">
                <a:latin typeface="Arial" charset="0"/>
              </a:rPr>
              <a:pPr eaLnBrk="1" hangingPunct="1"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Managing Conflict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Arial" charset="0"/>
                <a:cs typeface="Arial" charset="0"/>
              </a:rPr>
              <a:t>Avoidance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includes such actions as ignoring the problem in hopes that the conflict will resolve itself or physically separating the conflicting individuals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Defusion 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includes playing down differences between conflicting parties while accentuating similarities and common interests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B1B84098-6301-4B0D-9450-5DD021CF9125}" type="slidenum">
              <a:rPr lang="en-US">
                <a:latin typeface="Arial" charset="0"/>
              </a:rPr>
              <a:pPr eaLnBrk="1" hangingPunct="1"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Managing Conflict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Arial" charset="0"/>
                <a:cs typeface="Arial" charset="0"/>
              </a:rPr>
              <a:t>Confrontation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exemplified by exchanging members of conflicting parties so that each can gain an appreciation of the other’s point of view or holding a meeting at which conflicting parties present their views and work through their differences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C2D00929-B66D-41C1-BA24-0C250D785397}" type="slidenum">
              <a:rPr lang="en-US">
                <a:latin typeface="Arial" charset="0"/>
              </a:rPr>
              <a:pPr eaLnBrk="1" hangingPunct="1"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>
                <a:latin typeface="Arial" charset="0"/>
                <a:cs typeface="Arial" charset="0"/>
              </a:rPr>
              <a:t>Some Management Trade-Off Decisions Required in Strategy Implementation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F668273D-F7B8-4889-8205-3B4FD2BD3C93}" type="slidenum">
              <a:rPr lang="en-US">
                <a:latin typeface="Arial" charset="0"/>
              </a:rPr>
              <a:pPr eaLnBrk="1" hangingPunct="1"/>
              <a:t>16</a:t>
            </a:fld>
            <a:endParaRPr lang="en-US">
              <a:latin typeface="Arial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905000"/>
            <a:ext cx="64960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Matching Structure With Strategy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Structure largely dictates how objectives and policies will be established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Structure dictates how resources will be allocated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7EB56144-1FA2-4654-9517-8978F1D38DB0}" type="slidenum">
              <a:rPr lang="en-US">
                <a:latin typeface="Arial" charset="0"/>
              </a:rPr>
              <a:pPr eaLnBrk="1" hangingPunct="1"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Symptoms of an Ineffective Organizational Structure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09E19D19-4BB1-4559-8FAD-B4F21FB5A1AB}" type="slidenum">
              <a:rPr lang="en-US">
                <a:latin typeface="Arial" charset="0"/>
              </a:rPr>
              <a:pPr eaLnBrk="1" hangingPunct="1"/>
              <a:t>18</a:t>
            </a:fld>
            <a:endParaRPr lang="en-US">
              <a:latin typeface="Arial" charset="0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819275"/>
            <a:ext cx="86106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Functional Structure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Arial" charset="0"/>
                <a:cs typeface="Arial" charset="0"/>
              </a:rPr>
              <a:t>Functional structure 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groups tasks and activities by business function, such as production/operations, marketing, finance/accounting, research and development, and management information systems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4FD24D8B-32FD-4B3B-8818-5600C08F564E}" type="slidenum">
              <a:rPr lang="en-US">
                <a:latin typeface="Arial" charset="0"/>
              </a:rPr>
              <a:pPr eaLnBrk="1" hangingPunct="1"/>
              <a:t>19</a:t>
            </a:fld>
            <a:endParaRPr lang="en-US">
              <a:latin typeface="Arial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548640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Nature of Strategy Implementation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376092"/>
                </a:solidFill>
                <a:latin typeface="Arial" charset="0"/>
                <a:cs typeface="Arial" charset="0"/>
              </a:rPr>
              <a:t>Strategy formulation </a:t>
            </a:r>
            <a:r>
              <a:rPr lang="en-US" dirty="0" smtClean="0">
                <a:latin typeface="Arial" charset="0"/>
                <a:cs typeface="Arial" charset="0"/>
              </a:rPr>
              <a:t>is positioning forces before the action.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558ED5"/>
                </a:solidFill>
                <a:latin typeface="Arial" charset="0"/>
                <a:cs typeface="Arial" charset="0"/>
              </a:rPr>
              <a:t>Strategy implementation </a:t>
            </a:r>
            <a:r>
              <a:rPr lang="en-US" dirty="0" smtClean="0">
                <a:latin typeface="Arial" charset="0"/>
                <a:cs typeface="Arial" charset="0"/>
              </a:rPr>
              <a:t>is managing forces during the action.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376092"/>
                </a:solidFill>
                <a:latin typeface="Arial" charset="0"/>
                <a:cs typeface="Arial" charset="0"/>
              </a:rPr>
              <a:t>Strategy formulation </a:t>
            </a:r>
            <a:r>
              <a:rPr lang="en-US" dirty="0" smtClean="0">
                <a:latin typeface="Arial" charset="0"/>
                <a:cs typeface="Arial" charset="0"/>
              </a:rPr>
              <a:t>focuses on effectiveness.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558ED5"/>
                </a:solidFill>
                <a:latin typeface="Arial" charset="0"/>
                <a:cs typeface="Arial" charset="0"/>
              </a:rPr>
              <a:t>Strategy implementation </a:t>
            </a:r>
            <a:r>
              <a:rPr lang="en-US" dirty="0" smtClean="0">
                <a:latin typeface="Arial" charset="0"/>
                <a:cs typeface="Arial" charset="0"/>
              </a:rPr>
              <a:t>focuses on efficiency.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120AA3BC-0BB2-40A3-8DEB-EDCBB8405D5B}" type="slidenum">
              <a:rPr lang="en-US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fld id="{830F18F7-2154-4E24-A2A3-7C3E86CB0F69}" type="slidenum">
              <a:rPr lang="en-US">
                <a:latin typeface="Arial" charset="0"/>
              </a:rPr>
              <a:pPr eaLnBrk="1" hangingPunct="1"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34819" name="AutoShape 36"/>
          <p:cNvSpPr>
            <a:spLocks noChangeArrowheads="1"/>
          </p:cNvSpPr>
          <p:nvPr/>
        </p:nvSpPr>
        <p:spPr bwMode="gray">
          <a:xfrm>
            <a:off x="7073900" y="1935163"/>
            <a:ext cx="1822450" cy="2098675"/>
          </a:xfrm>
          <a:prstGeom prst="roundRect">
            <a:avLst>
              <a:gd name="adj" fmla="val 4949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820" name="Rectangle 34"/>
          <p:cNvSpPr>
            <a:spLocks noChangeArrowheads="1"/>
          </p:cNvSpPr>
          <p:nvPr/>
        </p:nvSpPr>
        <p:spPr bwMode="gray">
          <a:xfrm>
            <a:off x="2227263" y="5041900"/>
            <a:ext cx="4689475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FUNCTIONAL STRUCTURE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gray">
          <a:xfrm>
            <a:off x="2320925" y="1625600"/>
            <a:ext cx="1957388" cy="8763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flatTx/>
          </a:bodyPr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163513" y="3606800"/>
            <a:ext cx="1419225" cy="10033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flatTx/>
          </a:bodyPr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1781175" y="3606800"/>
            <a:ext cx="1417638" cy="10033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flatTx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gray">
          <a:xfrm>
            <a:off x="3400425" y="3606800"/>
            <a:ext cx="1416050" cy="10033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flatTx/>
          </a:bodyPr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gray">
          <a:xfrm>
            <a:off x="5018088" y="3606800"/>
            <a:ext cx="1417637" cy="10033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flatTx/>
          </a:bodyPr>
          <a:lstStyle/>
          <a:p>
            <a:endParaRPr lang="en-US"/>
          </a:p>
        </p:txBody>
      </p:sp>
      <p:grpSp>
        <p:nvGrpSpPr>
          <p:cNvPr id="34827" name="Group 21"/>
          <p:cNvGrpSpPr>
            <a:grpSpLocks/>
          </p:cNvGrpSpPr>
          <p:nvPr/>
        </p:nvGrpSpPr>
        <p:grpSpPr bwMode="auto">
          <a:xfrm>
            <a:off x="873125" y="2413000"/>
            <a:ext cx="4852988" cy="1133475"/>
            <a:chOff x="872" y="1520"/>
            <a:chExt cx="3232" cy="840"/>
          </a:xfrm>
        </p:grpSpPr>
        <p:cxnSp>
          <p:nvCxnSpPr>
            <p:cNvPr id="270347" name="AutoShape 11"/>
            <p:cNvCxnSpPr>
              <a:cxnSpLocks noChangeShapeType="1"/>
              <a:stCxn id="34822" idx="2"/>
              <a:endCxn id="34823" idx="0"/>
            </p:cNvCxnSpPr>
            <p:nvPr/>
          </p:nvCxnSpPr>
          <p:spPr bwMode="gray">
            <a:xfrm rot="5400000">
              <a:off x="1260" y="1132"/>
              <a:ext cx="840" cy="161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348" name="AutoShape 12"/>
            <p:cNvCxnSpPr>
              <a:cxnSpLocks noChangeShapeType="1"/>
              <a:stCxn id="34822" idx="2"/>
              <a:endCxn id="34824" idx="0"/>
            </p:cNvCxnSpPr>
            <p:nvPr/>
          </p:nvCxnSpPr>
          <p:spPr bwMode="gray">
            <a:xfrm rot="5400000">
              <a:off x="1799" y="1670"/>
              <a:ext cx="840" cy="53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349" name="AutoShape 13"/>
            <p:cNvCxnSpPr>
              <a:cxnSpLocks noChangeShapeType="1"/>
              <a:stCxn id="34822" idx="2"/>
              <a:endCxn id="34825" idx="0"/>
            </p:cNvCxnSpPr>
            <p:nvPr/>
          </p:nvCxnSpPr>
          <p:spPr bwMode="gray">
            <a:xfrm rot="16200000" flipH="1">
              <a:off x="2337" y="1671"/>
              <a:ext cx="840" cy="53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350" name="AutoShape 14"/>
            <p:cNvCxnSpPr>
              <a:cxnSpLocks noChangeShapeType="1"/>
              <a:stCxn id="34822" idx="2"/>
              <a:endCxn id="34826" idx="0"/>
            </p:cNvCxnSpPr>
            <p:nvPr/>
          </p:nvCxnSpPr>
          <p:spPr bwMode="gray">
            <a:xfrm rot="16200000" flipH="1">
              <a:off x="2876" y="1132"/>
              <a:ext cx="840" cy="161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8" name="Rectangle 16"/>
          <p:cNvSpPr>
            <a:spLocks noChangeArrowheads="1"/>
          </p:cNvSpPr>
          <p:nvPr/>
        </p:nvSpPr>
        <p:spPr bwMode="gray">
          <a:xfrm>
            <a:off x="2595563" y="1941513"/>
            <a:ext cx="14097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95350">
              <a:buSzPct val="120000"/>
            </a:pPr>
            <a:r>
              <a:rPr lang="en-US" sz="1600" b="1">
                <a:solidFill>
                  <a:schemeClr val="bg1"/>
                </a:solidFill>
              </a:rPr>
              <a:t>Corporate Office</a:t>
            </a:r>
          </a:p>
        </p:txBody>
      </p:sp>
      <p:sp>
        <p:nvSpPr>
          <p:cNvPr id="34829" name="Rectangle 17"/>
          <p:cNvSpPr>
            <a:spLocks noChangeArrowheads="1"/>
          </p:cNvSpPr>
          <p:nvPr/>
        </p:nvSpPr>
        <p:spPr bwMode="gray">
          <a:xfrm>
            <a:off x="544513" y="3986213"/>
            <a:ext cx="655637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95350">
              <a:buSzPct val="120000"/>
            </a:pPr>
            <a:r>
              <a:rPr lang="en-US" sz="1600" b="1"/>
              <a:t>Finance</a:t>
            </a:r>
          </a:p>
        </p:txBody>
      </p:sp>
      <p:sp>
        <p:nvSpPr>
          <p:cNvPr id="34830" name="Rectangle 18"/>
          <p:cNvSpPr>
            <a:spLocks noChangeArrowheads="1"/>
          </p:cNvSpPr>
          <p:nvPr/>
        </p:nvSpPr>
        <p:spPr bwMode="gray">
          <a:xfrm>
            <a:off x="2008188" y="3863975"/>
            <a:ext cx="9699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95350">
              <a:buSzPct val="120000"/>
            </a:pPr>
            <a:r>
              <a:rPr lang="en-US" sz="1600" b="1"/>
              <a:t>Marketing/</a:t>
            </a:r>
            <a:br>
              <a:rPr lang="en-US" sz="1600" b="1"/>
            </a:br>
            <a:r>
              <a:rPr lang="en-US" sz="1600" b="1"/>
              <a:t>Sales</a:t>
            </a:r>
          </a:p>
        </p:txBody>
      </p:sp>
      <p:sp>
        <p:nvSpPr>
          <p:cNvPr id="34831" name="Rectangle 19"/>
          <p:cNvSpPr>
            <a:spLocks noChangeArrowheads="1"/>
          </p:cNvSpPr>
          <p:nvPr/>
        </p:nvSpPr>
        <p:spPr bwMode="gray">
          <a:xfrm>
            <a:off x="3638550" y="3986213"/>
            <a:ext cx="94456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95350">
              <a:buSzPct val="120000"/>
            </a:pPr>
            <a:r>
              <a:rPr lang="en-US" sz="1600" b="1"/>
              <a:t>Operations</a:t>
            </a:r>
          </a:p>
        </p:txBody>
      </p:sp>
      <p:sp>
        <p:nvSpPr>
          <p:cNvPr id="34832" name="Rectangle 20"/>
          <p:cNvSpPr>
            <a:spLocks noChangeArrowheads="1"/>
          </p:cNvSpPr>
          <p:nvPr/>
        </p:nvSpPr>
        <p:spPr bwMode="gray">
          <a:xfrm>
            <a:off x="5532438" y="3986213"/>
            <a:ext cx="3905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95350">
              <a:buSzPct val="120000"/>
            </a:pPr>
            <a:r>
              <a:rPr lang="en-US" sz="1600" b="1"/>
              <a:t>R&amp;D</a:t>
            </a:r>
          </a:p>
        </p:txBody>
      </p:sp>
      <p:sp>
        <p:nvSpPr>
          <p:cNvPr id="34833" name="Rectangle 23"/>
          <p:cNvSpPr>
            <a:spLocks noChangeArrowheads="1"/>
          </p:cNvSpPr>
          <p:nvPr/>
        </p:nvSpPr>
        <p:spPr bwMode="gray">
          <a:xfrm>
            <a:off x="7231063" y="2125663"/>
            <a:ext cx="160972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5350">
              <a:buSzPct val="120000"/>
            </a:pPr>
            <a:r>
              <a:rPr lang="en-US"/>
              <a:t>Organizes activities according to the specific functions that a company performs</a:t>
            </a:r>
          </a:p>
        </p:txBody>
      </p:sp>
      <p:sp>
        <p:nvSpPr>
          <p:cNvPr id="34834" name="AutoShape 28"/>
          <p:cNvSpPr>
            <a:spLocks noChangeArrowheads="1"/>
          </p:cNvSpPr>
          <p:nvPr/>
        </p:nvSpPr>
        <p:spPr bwMode="gray">
          <a:xfrm rot="5400000">
            <a:off x="5294313" y="2792412"/>
            <a:ext cx="3098800" cy="2698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835" name="Rectangle 31"/>
          <p:cNvSpPr>
            <a:spLocks noChangeArrowheads="1"/>
          </p:cNvSpPr>
          <p:nvPr/>
        </p:nvSpPr>
        <p:spPr bwMode="gray">
          <a:xfrm>
            <a:off x="2322513" y="5405438"/>
            <a:ext cx="44894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5350">
              <a:buSzPct val="120000"/>
            </a:pPr>
            <a:r>
              <a:rPr lang="en-US"/>
              <a:t>Platypus Technologies has 30 employees organized into small departments: finance, marketing, HR, and R&amp;D</a:t>
            </a:r>
          </a:p>
        </p:txBody>
      </p:sp>
      <p:sp>
        <p:nvSpPr>
          <p:cNvPr id="34836" name="Rectangle 35"/>
          <p:cNvSpPr>
            <a:spLocks noChangeArrowheads="1"/>
          </p:cNvSpPr>
          <p:nvPr/>
        </p:nvSpPr>
        <p:spPr bwMode="gray">
          <a:xfrm>
            <a:off x="2322513" y="5100638"/>
            <a:ext cx="8112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895350">
              <a:buSzPct val="120000"/>
            </a:pPr>
            <a:r>
              <a:rPr lang="en-US" b="1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charset="0"/>
                <a:cs typeface="Arial" charset="0"/>
              </a:rPr>
              <a:t>Advantages and Disadvantages of a Functional Organizational Structure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44C7E922-5F61-453A-9250-A598735DC90E}" type="slidenum">
              <a:rPr lang="en-US">
                <a:latin typeface="Arial" charset="0"/>
              </a:rPr>
              <a:pPr eaLnBrk="1" hangingPunct="1"/>
              <a:t>21</a:t>
            </a:fld>
            <a:endParaRPr lang="en-US">
              <a:latin typeface="Arial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981200"/>
            <a:ext cx="85820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Divisional Structure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Divisional </a:t>
            </a:r>
            <a:r>
              <a:rPr lang="en-US" b="1" dirty="0" smtClean="0">
                <a:latin typeface="Arial" charset="0"/>
                <a:cs typeface="Arial" charset="0"/>
              </a:rPr>
              <a:t>structure </a:t>
            </a:r>
            <a:endParaRPr lang="en-US" b="1" dirty="0" smtClean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functional activities are performed both centrally and in each separate division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Geographic area, product or service, customer, process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05484336-4ED4-4E94-AA69-3EF9C9715253}" type="slidenum">
              <a:rPr lang="en-US">
                <a:latin typeface="Arial" charset="0"/>
              </a:rPr>
              <a:pPr eaLnBrk="1" hangingPunct="1"/>
              <a:t>22</a:t>
            </a:fld>
            <a:endParaRPr lang="en-US">
              <a:latin typeface="Arial" charset="0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5406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Divisional Structure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C7612922-8940-49BA-AD87-7940190D87FD}" type="slidenum">
              <a:rPr lang="en-US">
                <a:latin typeface="Arial" charset="0"/>
              </a:rPr>
              <a:pPr eaLnBrk="1" hangingPunct="1"/>
              <a:t>23</a:t>
            </a:fld>
            <a:endParaRPr lang="en-US">
              <a:latin typeface="Arial" charset="0"/>
            </a:endParaRPr>
          </a:p>
        </p:txBody>
      </p:sp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828800"/>
            <a:ext cx="5811838" cy="402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charset="0"/>
                <a:cs typeface="Arial" charset="0"/>
              </a:rPr>
              <a:t>Advantages and Disadvantages of a Divisional Organizational Structure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C0B6DE68-788E-4188-ABD0-B090D4DF7B38}" type="slidenum">
              <a:rPr lang="en-US">
                <a:latin typeface="Arial" charset="0"/>
              </a:rPr>
              <a:pPr eaLnBrk="1" hangingPunct="1"/>
              <a:t>24</a:t>
            </a:fld>
            <a:endParaRPr lang="en-US">
              <a:latin typeface="Arial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81200"/>
            <a:ext cx="86296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Strategic Business Unit (SBU) Structure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Arial" charset="0"/>
                <a:cs typeface="Arial" charset="0"/>
              </a:rPr>
              <a:t>SBU structure </a:t>
            </a:r>
          </a:p>
          <a:p>
            <a:pPr lvl="1"/>
            <a:r>
              <a:rPr lang="en-US" b="1" dirty="0" smtClean="0">
                <a:latin typeface="Arial" charset="0"/>
                <a:cs typeface="Arial" charset="0"/>
              </a:rPr>
              <a:t>groups similar divisions into strategic business units </a:t>
            </a:r>
            <a:r>
              <a:rPr lang="en-US" dirty="0" smtClean="0">
                <a:latin typeface="Arial" charset="0"/>
                <a:cs typeface="Arial" charset="0"/>
              </a:rPr>
              <a:t>and delegates authority and responsibility for each unit to a senior executive who reports directly to the chief executive officer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can facilitate strategy implementation by improving coordination between similar divisions and channeling accountability to distinct business units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21157160-42A1-4C94-8A79-507A02A5FC2E}" type="slidenum">
              <a:rPr lang="en-US">
                <a:latin typeface="Arial" charset="0"/>
              </a:rPr>
              <a:pPr eaLnBrk="1" hangingPunct="1"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Sonoco Products’ SBU Organizational Chart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DC94CFD8-81B2-403E-BD4F-C939C83F6B3A}" type="slidenum">
              <a:rPr lang="en-US">
                <a:latin typeface="Arial" charset="0"/>
              </a:rPr>
              <a:pPr eaLnBrk="1" hangingPunct="1"/>
              <a:t>26</a:t>
            </a:fld>
            <a:endParaRPr lang="en-US">
              <a:latin typeface="Arial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905000"/>
            <a:ext cx="78454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Matrix Structure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Matrix structure 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most complex of all designs because it depends upon both vertical and horizontal flows of authority and communication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624B0006-E9DA-4C99-964C-DFDAD6BDA9D6}" type="slidenum">
              <a:rPr lang="en-US">
                <a:latin typeface="Arial" charset="0"/>
              </a:rPr>
              <a:pPr eaLnBrk="1" hangingPunct="1"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Matrix Structure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For a </a:t>
            </a:r>
            <a:r>
              <a:rPr lang="en-US" smtClean="0">
                <a:solidFill>
                  <a:srgbClr val="558ED5"/>
                </a:solidFill>
                <a:latin typeface="Arial" charset="0"/>
                <a:cs typeface="Arial" charset="0"/>
              </a:rPr>
              <a:t>matrix structure </a:t>
            </a:r>
            <a:r>
              <a:rPr lang="en-US" smtClean="0">
                <a:latin typeface="Arial" charset="0"/>
                <a:cs typeface="Arial" charset="0"/>
              </a:rPr>
              <a:t>to be effective, organizations need participative planning, training, clear </a:t>
            </a:r>
            <a:r>
              <a:rPr lang="en-US" smtClean="0">
                <a:solidFill>
                  <a:srgbClr val="558ED5"/>
                </a:solidFill>
                <a:latin typeface="Arial" charset="0"/>
                <a:cs typeface="Arial" charset="0"/>
              </a:rPr>
              <a:t>mutual understanding </a:t>
            </a:r>
            <a:r>
              <a:rPr lang="en-US" smtClean="0">
                <a:latin typeface="Arial" charset="0"/>
                <a:cs typeface="Arial" charset="0"/>
              </a:rPr>
              <a:t>of roles and responsibilities, excellent internal communication, and </a:t>
            </a:r>
            <a:r>
              <a:rPr lang="en-US" smtClean="0">
                <a:solidFill>
                  <a:srgbClr val="558ED5"/>
                </a:solidFill>
                <a:latin typeface="Arial" charset="0"/>
                <a:cs typeface="Arial" charset="0"/>
              </a:rPr>
              <a:t>mutual trust </a:t>
            </a:r>
            <a:r>
              <a:rPr lang="en-US" smtClean="0">
                <a:latin typeface="Arial" charset="0"/>
                <a:cs typeface="Arial" charset="0"/>
              </a:rPr>
              <a:t>and confidence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68077D77-8262-4410-85DE-57296698DA1D}" type="slidenum">
              <a:rPr lang="en-US">
                <a:latin typeface="Arial" charset="0"/>
              </a:rPr>
              <a:pPr eaLnBrk="1" hangingPunct="1"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fld id="{60A1F518-2E1F-4B65-ABD7-CEFF5A87D211}" type="slidenum">
              <a:rPr lang="en-US">
                <a:latin typeface="Arial" charset="0"/>
              </a:rPr>
              <a:pPr eaLnBrk="1" hangingPunct="1"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MATRIX STRUCTURE</a:t>
            </a:r>
          </a:p>
        </p:txBody>
      </p:sp>
      <p:sp>
        <p:nvSpPr>
          <p:cNvPr id="44036" name="AutoShape 3"/>
          <p:cNvSpPr>
            <a:spLocks noChangeArrowheads="1"/>
          </p:cNvSpPr>
          <p:nvPr/>
        </p:nvSpPr>
        <p:spPr bwMode="gray">
          <a:xfrm>
            <a:off x="7861300" y="3176588"/>
            <a:ext cx="1285875" cy="2120900"/>
          </a:xfrm>
          <a:prstGeom prst="roundRect">
            <a:avLst>
              <a:gd name="adj" fmla="val 4949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gray">
          <a:xfrm rot="5400000">
            <a:off x="6078538" y="4102100"/>
            <a:ext cx="3098800" cy="2698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gray">
          <a:xfrm>
            <a:off x="7958138" y="3687763"/>
            <a:ext cx="11938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5350">
              <a:buSzPct val="120000"/>
            </a:pPr>
            <a:r>
              <a:rPr lang="en-US" sz="1400"/>
              <a:t>Hybrid between functional and multidivisional structure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gray">
          <a:xfrm>
            <a:off x="123825" y="6505575"/>
            <a:ext cx="87963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5350">
              <a:buSzPct val="120000"/>
            </a:pPr>
            <a:r>
              <a:rPr lang="en-US" sz="1200"/>
              <a:t>Source: http://www.cio.com/archive/090103/hs_reload.html</a:t>
            </a:r>
          </a:p>
        </p:txBody>
      </p:sp>
      <p:sp>
        <p:nvSpPr>
          <p:cNvPr id="44040" name="_s1099"/>
          <p:cNvSpPr>
            <a:spLocks noChangeArrowheads="1"/>
          </p:cNvSpPr>
          <p:nvPr/>
        </p:nvSpPr>
        <p:spPr bwMode="gray">
          <a:xfrm>
            <a:off x="174625" y="2921000"/>
            <a:ext cx="1311275" cy="5857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" tIns="0" rIns="0" bIns="0" anchor="ctr">
            <a:flatTx/>
          </a:bodyPr>
          <a:lstStyle/>
          <a:p>
            <a:r>
              <a:rPr lang="en-US" sz="1400"/>
              <a:t>R&amp;D</a:t>
            </a:r>
          </a:p>
        </p:txBody>
      </p:sp>
      <p:sp>
        <p:nvSpPr>
          <p:cNvPr id="44041" name="_s1099"/>
          <p:cNvSpPr>
            <a:spLocks noChangeArrowheads="1"/>
          </p:cNvSpPr>
          <p:nvPr/>
        </p:nvSpPr>
        <p:spPr bwMode="gray">
          <a:xfrm>
            <a:off x="174625" y="3905250"/>
            <a:ext cx="1311275" cy="5857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" tIns="0" rIns="0" bIns="0" anchor="ctr">
            <a:flatTx/>
          </a:bodyPr>
          <a:lstStyle/>
          <a:p>
            <a:r>
              <a:rPr lang="en-US" sz="1400"/>
              <a:t>Operations</a:t>
            </a:r>
          </a:p>
        </p:txBody>
      </p:sp>
      <p:sp>
        <p:nvSpPr>
          <p:cNvPr id="44042" name="_s1099"/>
          <p:cNvSpPr>
            <a:spLocks noChangeArrowheads="1"/>
          </p:cNvSpPr>
          <p:nvPr/>
        </p:nvSpPr>
        <p:spPr bwMode="gray">
          <a:xfrm>
            <a:off x="174625" y="4889500"/>
            <a:ext cx="1311275" cy="5857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" tIns="0" rIns="0" bIns="0" anchor="ctr">
            <a:flatTx/>
          </a:bodyPr>
          <a:lstStyle/>
          <a:p>
            <a:r>
              <a:rPr lang="en-US" sz="1400"/>
              <a:t>Marketing</a:t>
            </a:r>
          </a:p>
        </p:txBody>
      </p:sp>
      <p:sp>
        <p:nvSpPr>
          <p:cNvPr id="44043" name="_s1099"/>
          <p:cNvSpPr>
            <a:spLocks noChangeArrowheads="1"/>
          </p:cNvSpPr>
          <p:nvPr/>
        </p:nvSpPr>
        <p:spPr bwMode="gray">
          <a:xfrm>
            <a:off x="174625" y="5873750"/>
            <a:ext cx="1311275" cy="5857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" tIns="0" rIns="0" bIns="0" anchor="ctr">
            <a:flatTx/>
          </a:bodyPr>
          <a:lstStyle/>
          <a:p>
            <a:r>
              <a:rPr lang="en-US" sz="1400"/>
              <a:t>Finance</a:t>
            </a:r>
          </a:p>
        </p:txBody>
      </p:sp>
      <p:sp>
        <p:nvSpPr>
          <p:cNvPr id="44044" name="_s1099"/>
          <p:cNvSpPr>
            <a:spLocks noChangeArrowheads="1"/>
          </p:cNvSpPr>
          <p:nvPr/>
        </p:nvSpPr>
        <p:spPr bwMode="gray">
          <a:xfrm>
            <a:off x="3848100" y="1463675"/>
            <a:ext cx="1311275" cy="5857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" tIns="0" rIns="0" bIns="0" anchor="ctr">
            <a:flatTx/>
          </a:bodyPr>
          <a:lstStyle/>
          <a:p>
            <a:pPr algn="ctr"/>
            <a:r>
              <a:rPr lang="en-US" sz="1400"/>
              <a:t>Corporate Office</a:t>
            </a:r>
          </a:p>
        </p:txBody>
      </p:sp>
      <p:sp>
        <p:nvSpPr>
          <p:cNvPr id="44045" name="_s1099"/>
          <p:cNvSpPr>
            <a:spLocks noChangeArrowheads="1"/>
          </p:cNvSpPr>
          <p:nvPr/>
        </p:nvSpPr>
        <p:spPr bwMode="gray">
          <a:xfrm>
            <a:off x="1628775" y="2282825"/>
            <a:ext cx="1311275" cy="5857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" tIns="0" rIns="0" bIns="0" anchor="ctr">
            <a:flatTx/>
          </a:bodyPr>
          <a:lstStyle/>
          <a:p>
            <a:pPr algn="ctr"/>
            <a:r>
              <a:rPr lang="en-US" sz="1400"/>
              <a:t>Product or Region A</a:t>
            </a:r>
          </a:p>
        </p:txBody>
      </p:sp>
      <p:sp>
        <p:nvSpPr>
          <p:cNvPr id="44046" name="_s1099"/>
          <p:cNvSpPr>
            <a:spLocks noChangeArrowheads="1"/>
          </p:cNvSpPr>
          <p:nvPr/>
        </p:nvSpPr>
        <p:spPr bwMode="gray">
          <a:xfrm>
            <a:off x="3030538" y="2282825"/>
            <a:ext cx="1311275" cy="5857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" tIns="0" rIns="0" bIns="0" anchor="ctr">
            <a:flatTx/>
          </a:bodyPr>
          <a:lstStyle/>
          <a:p>
            <a:pPr algn="ctr"/>
            <a:r>
              <a:rPr lang="en-US" sz="1400"/>
              <a:t>Product or Region B</a:t>
            </a:r>
          </a:p>
        </p:txBody>
      </p:sp>
      <p:sp>
        <p:nvSpPr>
          <p:cNvPr id="44047" name="_s1099"/>
          <p:cNvSpPr>
            <a:spLocks noChangeArrowheads="1"/>
          </p:cNvSpPr>
          <p:nvPr/>
        </p:nvSpPr>
        <p:spPr bwMode="gray">
          <a:xfrm>
            <a:off x="4445000" y="2282825"/>
            <a:ext cx="1312863" cy="5857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" tIns="0" rIns="0" bIns="0" anchor="ctr">
            <a:flatTx/>
          </a:bodyPr>
          <a:lstStyle/>
          <a:p>
            <a:pPr algn="ctr"/>
            <a:r>
              <a:rPr lang="en-US" sz="1400"/>
              <a:t>Product or Region C</a:t>
            </a:r>
          </a:p>
        </p:txBody>
      </p:sp>
      <p:sp>
        <p:nvSpPr>
          <p:cNvPr id="44048" name="_s1099"/>
          <p:cNvSpPr>
            <a:spLocks noChangeArrowheads="1"/>
          </p:cNvSpPr>
          <p:nvPr/>
        </p:nvSpPr>
        <p:spPr bwMode="gray">
          <a:xfrm>
            <a:off x="5888038" y="2282825"/>
            <a:ext cx="1311275" cy="5857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3152" tIns="0" rIns="0" bIns="0" anchor="ctr">
            <a:flatTx/>
          </a:bodyPr>
          <a:lstStyle/>
          <a:p>
            <a:pPr algn="ctr"/>
            <a:r>
              <a:rPr lang="en-US" sz="1400"/>
              <a:t>Product or Region D</a:t>
            </a:r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>
            <a:off x="1503363" y="3198813"/>
            <a:ext cx="5037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50" name="Line 17"/>
          <p:cNvSpPr>
            <a:spLocks noChangeShapeType="1"/>
          </p:cNvSpPr>
          <p:nvPr/>
        </p:nvSpPr>
        <p:spPr bwMode="auto">
          <a:xfrm>
            <a:off x="1503363" y="4178300"/>
            <a:ext cx="5037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>
            <a:off x="1503363" y="5186363"/>
            <a:ext cx="5037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1503363" y="6151563"/>
            <a:ext cx="5037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2292350" y="2879725"/>
            <a:ext cx="14288" cy="3265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>
            <a:off x="3694113" y="2886075"/>
            <a:ext cx="12700" cy="3265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5080000" y="2878138"/>
            <a:ext cx="12700" cy="3265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56" name="Line 23"/>
          <p:cNvSpPr>
            <a:spLocks noChangeShapeType="1"/>
          </p:cNvSpPr>
          <p:nvPr/>
        </p:nvSpPr>
        <p:spPr bwMode="auto">
          <a:xfrm>
            <a:off x="6519863" y="2886075"/>
            <a:ext cx="14287" cy="3265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en-US"/>
          </a:p>
        </p:txBody>
      </p:sp>
      <p:cxnSp>
        <p:nvCxnSpPr>
          <p:cNvPr id="44057" name="AutoShape 24"/>
          <p:cNvCxnSpPr>
            <a:cxnSpLocks noChangeShapeType="1"/>
            <a:stCxn id="44045" idx="0"/>
            <a:endCxn id="44044" idx="2"/>
          </p:cNvCxnSpPr>
          <p:nvPr/>
        </p:nvCxnSpPr>
        <p:spPr bwMode="auto">
          <a:xfrm rot="-5400000">
            <a:off x="3278188" y="1057275"/>
            <a:ext cx="233362" cy="2217738"/>
          </a:xfrm>
          <a:prstGeom prst="bentConnector3">
            <a:avLst>
              <a:gd name="adj1" fmla="val 4966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8" name="AutoShape 25"/>
          <p:cNvCxnSpPr>
            <a:cxnSpLocks noChangeShapeType="1"/>
            <a:stCxn id="44046" idx="0"/>
            <a:endCxn id="44044" idx="2"/>
          </p:cNvCxnSpPr>
          <p:nvPr/>
        </p:nvCxnSpPr>
        <p:spPr bwMode="auto">
          <a:xfrm rot="-5400000">
            <a:off x="3978276" y="1757362"/>
            <a:ext cx="233362" cy="817563"/>
          </a:xfrm>
          <a:prstGeom prst="bentConnector3">
            <a:avLst>
              <a:gd name="adj1" fmla="val 4966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9" name="AutoShape 26"/>
          <p:cNvCxnSpPr>
            <a:cxnSpLocks noChangeShapeType="1"/>
            <a:stCxn id="44047" idx="0"/>
            <a:endCxn id="44044" idx="2"/>
          </p:cNvCxnSpPr>
          <p:nvPr/>
        </p:nvCxnSpPr>
        <p:spPr bwMode="auto">
          <a:xfrm rot="5400000" flipH="1">
            <a:off x="4686301" y="1866900"/>
            <a:ext cx="233362" cy="598487"/>
          </a:xfrm>
          <a:prstGeom prst="bentConnector3">
            <a:avLst>
              <a:gd name="adj1" fmla="val 4966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0" name="AutoShape 27"/>
          <p:cNvCxnSpPr>
            <a:cxnSpLocks noChangeShapeType="1"/>
            <a:stCxn id="44048" idx="0"/>
            <a:endCxn id="44044" idx="2"/>
          </p:cNvCxnSpPr>
          <p:nvPr/>
        </p:nvCxnSpPr>
        <p:spPr bwMode="auto">
          <a:xfrm rot="5400000" flipH="1">
            <a:off x="5407026" y="1146175"/>
            <a:ext cx="233362" cy="2039937"/>
          </a:xfrm>
          <a:prstGeom prst="bentConnector3">
            <a:avLst>
              <a:gd name="adj1" fmla="val 4966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Nature of Strategy Implementation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376092"/>
                </a:solidFill>
                <a:latin typeface="Arial" charset="0"/>
                <a:cs typeface="Arial" charset="0"/>
              </a:rPr>
              <a:t>Strategy formulation </a:t>
            </a:r>
            <a:r>
              <a:rPr lang="en-US" dirty="0" smtClean="0">
                <a:latin typeface="Arial" charset="0"/>
                <a:cs typeface="Arial" charset="0"/>
              </a:rPr>
              <a:t>is primarily an intellectual process.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558ED5"/>
                </a:solidFill>
                <a:latin typeface="Arial" charset="0"/>
                <a:cs typeface="Arial" charset="0"/>
              </a:rPr>
              <a:t>Strategy implementation </a:t>
            </a:r>
            <a:r>
              <a:rPr lang="en-US" dirty="0" smtClean="0">
                <a:latin typeface="Arial" charset="0"/>
                <a:cs typeface="Arial" charset="0"/>
              </a:rPr>
              <a:t>is primarily an operational process.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376092"/>
                </a:solidFill>
                <a:latin typeface="Arial" charset="0"/>
                <a:cs typeface="Arial" charset="0"/>
              </a:rPr>
              <a:t>Strategy formulation </a:t>
            </a:r>
            <a:r>
              <a:rPr lang="en-US" dirty="0" smtClean="0">
                <a:latin typeface="Arial" charset="0"/>
                <a:cs typeface="Arial" charset="0"/>
              </a:rPr>
              <a:t>requires good intuitive and analytical skills.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558ED5"/>
                </a:solidFill>
                <a:latin typeface="Arial" charset="0"/>
                <a:cs typeface="Arial" charset="0"/>
              </a:rPr>
              <a:t>Strategy implementation </a:t>
            </a:r>
            <a:r>
              <a:rPr lang="en-US" dirty="0" smtClean="0">
                <a:latin typeface="Arial" charset="0"/>
                <a:cs typeface="Arial" charset="0"/>
              </a:rPr>
              <a:t>requires special motivation and leadership skills.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F63B6A1F-9E18-4983-BC1E-101D35A34CEE}" type="slidenum">
              <a:rPr lang="en-US">
                <a:latin typeface="Arial" charset="0"/>
              </a:rPr>
              <a:pPr eaLnBrk="1" hangingPunct="1"/>
              <a:t>3</a:t>
            </a:fld>
            <a:endParaRPr lang="en-US">
              <a:latin typeface="Arial" charset="0"/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Advantages and Disadvantages of a Matrix Structure</a:t>
            </a:r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E87B9909-DFE5-4180-81D0-AEFA1290222D}" type="slidenum">
              <a:rPr lang="en-US">
                <a:latin typeface="Arial" charset="0"/>
              </a:rPr>
              <a:pPr eaLnBrk="1" hangingPunct="1"/>
              <a:t>30</a:t>
            </a:fld>
            <a:endParaRPr lang="en-US">
              <a:latin typeface="Arial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209800"/>
            <a:ext cx="86010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Typical Top Managers of a 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Large Firm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5F92CF22-DC94-46A3-ADB5-34F8391ACB22}" type="slidenum">
              <a:rPr lang="en-US">
                <a:latin typeface="Arial" charset="0"/>
              </a:rPr>
              <a:pPr eaLnBrk="1" hangingPunct="1"/>
              <a:t>31</a:t>
            </a:fld>
            <a:endParaRPr lang="en-US">
              <a:latin typeface="Arial" charset="0"/>
            </a:endParaRP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604963"/>
            <a:ext cx="6605588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Restructuring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Restructuring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involves </a:t>
            </a:r>
            <a:r>
              <a:rPr lang="en-US" b="1" dirty="0" smtClean="0">
                <a:latin typeface="Arial" charset="0"/>
                <a:cs typeface="Arial" charset="0"/>
              </a:rPr>
              <a:t>reducing</a:t>
            </a:r>
            <a:r>
              <a:rPr lang="en-US" dirty="0" smtClean="0">
                <a:latin typeface="Arial" charset="0"/>
                <a:cs typeface="Arial" charset="0"/>
              </a:rPr>
              <a:t> the size of the firm in terms of number of employees, number of divisions or units, and number of hierarchical levels in the firm’s organizational structure 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also called </a:t>
            </a:r>
            <a:r>
              <a:rPr lang="en-US" b="1" dirty="0" smtClean="0">
                <a:latin typeface="Arial" charset="0"/>
                <a:cs typeface="Arial" charset="0"/>
              </a:rPr>
              <a:t>downsizing</a:t>
            </a:r>
            <a:r>
              <a:rPr lang="en-US" dirty="0" smtClean="0">
                <a:latin typeface="Arial" charset="0"/>
                <a:cs typeface="Arial" charset="0"/>
              </a:rPr>
              <a:t>, rightsizing, or delayering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01223373-6442-4301-B63D-DADC23AA5718}" type="slidenum">
              <a:rPr lang="en-US">
                <a:latin typeface="Arial" charset="0"/>
              </a:rPr>
              <a:pPr eaLnBrk="1" hangingPunct="1"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Reengineering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Reengineering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involves reconfiguring or redesigning work, jobs, and processes for the purpose of </a:t>
            </a:r>
            <a:r>
              <a:rPr lang="en-US" b="1" dirty="0" smtClean="0">
                <a:latin typeface="Arial" charset="0"/>
                <a:cs typeface="Arial" charset="0"/>
              </a:rPr>
              <a:t>improving cost, quality, service, and speed 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also called </a:t>
            </a:r>
            <a:r>
              <a:rPr lang="en-US" b="1" dirty="0" smtClean="0">
                <a:latin typeface="Arial" charset="0"/>
                <a:cs typeface="Arial" charset="0"/>
              </a:rPr>
              <a:t>process management</a:t>
            </a:r>
            <a:r>
              <a:rPr lang="en-US" dirty="0" smtClean="0">
                <a:latin typeface="Arial" charset="0"/>
                <a:cs typeface="Arial" charset="0"/>
              </a:rPr>
              <a:t>, process innovation, or process redesign 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59485C3C-BC6A-4532-AEE0-ABEE7122FEB3}" type="slidenum">
              <a:rPr lang="en-US">
                <a:latin typeface="Arial" charset="0"/>
              </a:rPr>
              <a:pPr eaLnBrk="1" hangingPunct="1"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Linking Performance and 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Pay to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Provide </a:t>
            </a:r>
            <a:r>
              <a:rPr lang="en-US" b="1" dirty="0" smtClean="0">
                <a:ea typeface="+mn-ea"/>
              </a:rPr>
              <a:t>full transparency </a:t>
            </a:r>
            <a:r>
              <a:rPr lang="en-US" dirty="0" smtClean="0">
                <a:ea typeface="+mn-ea"/>
              </a:rPr>
              <a:t>to all stakeholders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Reward </a:t>
            </a:r>
            <a:r>
              <a:rPr lang="en-US" b="1" dirty="0" smtClean="0">
                <a:ea typeface="+mn-ea"/>
              </a:rPr>
              <a:t>long-term performance </a:t>
            </a:r>
            <a:r>
              <a:rPr lang="en-US" dirty="0" smtClean="0">
                <a:ea typeface="+mn-ea"/>
              </a:rPr>
              <a:t>with long-term pay, rather than annual incentives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Base </a:t>
            </a:r>
            <a:r>
              <a:rPr lang="en-US" b="1" dirty="0" smtClean="0">
                <a:ea typeface="+mn-ea"/>
              </a:rPr>
              <a:t>executive compensation on actual company performance</a:t>
            </a:r>
            <a:r>
              <a:rPr lang="en-US" dirty="0" smtClean="0">
                <a:ea typeface="+mn-ea"/>
              </a:rPr>
              <a:t>, rather than on stock price</a:t>
            </a:r>
            <a:endParaRPr lang="en-US" dirty="0">
              <a:ea typeface="+mn-ea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207071F8-A49D-4080-9AFD-753915D5010D}" type="slidenum">
              <a:rPr lang="en-US">
                <a:latin typeface="Arial" charset="0"/>
              </a:rPr>
              <a:pPr eaLnBrk="1" hangingPunct="1"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Linking Performance and 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Pay to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Extend the </a:t>
            </a:r>
            <a:r>
              <a:rPr lang="en-US" b="1" dirty="0" smtClean="0">
                <a:ea typeface="+mn-ea"/>
              </a:rPr>
              <a:t>time-horizon</a:t>
            </a:r>
            <a:r>
              <a:rPr lang="en-US" dirty="0" smtClean="0">
                <a:ea typeface="+mn-ea"/>
              </a:rPr>
              <a:t> for bonuses. 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 startAt="4"/>
              <a:defRPr/>
            </a:pPr>
            <a:endParaRPr lang="en-US" dirty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Replace </a:t>
            </a:r>
            <a:r>
              <a:rPr lang="en-US" b="1" dirty="0" smtClean="0">
                <a:ea typeface="+mn-ea"/>
              </a:rPr>
              <a:t>short-term with long-term incentives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 startAt="4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 startAt="4"/>
              <a:defRPr/>
            </a:pPr>
            <a:r>
              <a:rPr lang="en-US" b="1" dirty="0" smtClean="0">
                <a:ea typeface="+mn-ea"/>
              </a:rPr>
              <a:t>Increase equity between workers and executives.</a:t>
            </a:r>
            <a:r>
              <a:rPr lang="en-US" dirty="0" smtClean="0">
                <a:ea typeface="+mn-ea"/>
              </a:rPr>
              <a:t> Delete many special perks and benefits for executives</a:t>
            </a:r>
            <a:endParaRPr lang="en-US" dirty="0">
              <a:ea typeface="+mn-ea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CEEE72A4-24B1-4ABC-9A24-FCBF416676F1}" type="slidenum">
              <a:rPr lang="en-US">
                <a:latin typeface="Arial" charset="0"/>
              </a:rPr>
              <a:pPr eaLnBrk="1" hangingPunct="1"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Managing Resistance to Change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Arial" charset="0"/>
                <a:cs typeface="Arial" charset="0"/>
              </a:rPr>
              <a:t>Force change strategy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involves giving orders and enforcing those orders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cs typeface="Arial" charset="0"/>
              </a:rPr>
              <a:t>Educative change strategy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one that presents information to convince people of the need for change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cs typeface="Arial" charset="0"/>
              </a:rPr>
              <a:t>Self-interest change strategy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one that attempts to convince individuals that the change is to their personal advantage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7B7D1F81-EC25-4397-A655-35222502C378}" type="slidenum">
              <a:rPr lang="en-US">
                <a:latin typeface="Arial" charset="0"/>
              </a:rPr>
              <a:pPr eaLnBrk="1" hangingPunct="1"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Creating a 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Strategy-Supportive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600" dirty="0" smtClean="0">
                <a:ea typeface="+mn-ea"/>
              </a:rPr>
              <a:t>Formal statements of organizational philosophy, charters, creeds, materials used for recruitment and selection, and </a:t>
            </a:r>
            <a:r>
              <a:rPr lang="en-US" sz="2600" dirty="0" smtClean="0">
                <a:ea typeface="+mn-ea"/>
              </a:rPr>
              <a:t>socialization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sz="2600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600" dirty="0" smtClean="0">
                <a:ea typeface="+mn-ea"/>
              </a:rPr>
              <a:t>Designing of physical spaces, </a:t>
            </a:r>
            <a:r>
              <a:rPr lang="en-US" sz="2600" dirty="0" smtClean="0">
                <a:ea typeface="+mn-ea"/>
              </a:rPr>
              <a:t>cubicles, offices, buildings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sz="2600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600" dirty="0" smtClean="0">
                <a:ea typeface="+mn-ea"/>
              </a:rPr>
              <a:t>Deliberate role modeling, teaching, and coaching by </a:t>
            </a:r>
            <a:r>
              <a:rPr lang="en-US" sz="2600" dirty="0" smtClean="0">
                <a:ea typeface="+mn-ea"/>
              </a:rPr>
              <a:t>leaders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sz="2600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600" dirty="0" smtClean="0">
                <a:ea typeface="+mn-ea"/>
              </a:rPr>
              <a:t>Explicit reward and status system, promotion </a:t>
            </a:r>
            <a:r>
              <a:rPr lang="en-US" sz="2600" dirty="0" smtClean="0">
                <a:ea typeface="+mn-ea"/>
              </a:rPr>
              <a:t>criteria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sz="2600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600" dirty="0">
                <a:ea typeface="+mn-ea"/>
              </a:rPr>
              <a:t>Stories, legends, myths, and </a:t>
            </a:r>
            <a:r>
              <a:rPr lang="en-US" sz="2600" dirty="0" smtClean="0">
                <a:ea typeface="+mn-ea"/>
              </a:rPr>
              <a:t>moral tale </a:t>
            </a:r>
            <a:r>
              <a:rPr lang="en-US" sz="2600" dirty="0">
                <a:ea typeface="+mn-ea"/>
              </a:rPr>
              <a:t>about key people and events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143D0852-5915-47F3-9C5A-69B63A31EB22}" type="slidenum">
              <a:rPr lang="en-US">
                <a:latin typeface="Arial" charset="0"/>
              </a:rPr>
              <a:pPr eaLnBrk="1" hangingPunct="1"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Creating a 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Strategy-Supportive Culture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7063" indent="-627063">
              <a:buClr>
                <a:srgbClr val="376092"/>
              </a:buClr>
              <a:buFont typeface="Calibri" pitchFamily="-111" charset="0"/>
              <a:buAutoNum type="arabicPeriod" startAt="6"/>
            </a:pPr>
            <a:r>
              <a:rPr lang="en-US" sz="2700" dirty="0" smtClean="0">
                <a:latin typeface="Arial" charset="0"/>
                <a:cs typeface="Arial" charset="0"/>
              </a:rPr>
              <a:t>What leaders pay attention to, measure, and </a:t>
            </a:r>
            <a:r>
              <a:rPr lang="en-US" sz="2700" dirty="0" smtClean="0">
                <a:latin typeface="Arial" charset="0"/>
                <a:cs typeface="Arial" charset="0"/>
              </a:rPr>
              <a:t>control</a:t>
            </a:r>
          </a:p>
          <a:p>
            <a:pPr marL="627063" indent="-627063">
              <a:buClr>
                <a:srgbClr val="376092"/>
              </a:buClr>
              <a:buFont typeface="Calibri" pitchFamily="-111" charset="0"/>
              <a:buAutoNum type="arabicPeriod" startAt="6"/>
            </a:pPr>
            <a:endParaRPr lang="en-US" sz="2700" dirty="0" smtClean="0">
              <a:latin typeface="Arial" charset="0"/>
              <a:cs typeface="Arial" charset="0"/>
            </a:endParaRPr>
          </a:p>
          <a:p>
            <a:pPr marL="627063" indent="-627063">
              <a:buClr>
                <a:srgbClr val="376092"/>
              </a:buClr>
              <a:buFont typeface="Calibri" pitchFamily="-111" charset="0"/>
              <a:buAutoNum type="arabicPeriod" startAt="6"/>
            </a:pPr>
            <a:r>
              <a:rPr lang="en-US" sz="2700" dirty="0" smtClean="0">
                <a:latin typeface="Arial" charset="0"/>
                <a:cs typeface="Arial" charset="0"/>
              </a:rPr>
              <a:t>Leader reactions to critical incidents and organizational </a:t>
            </a:r>
            <a:r>
              <a:rPr lang="en-US" sz="2700" dirty="0" smtClean="0">
                <a:latin typeface="Arial" charset="0"/>
                <a:cs typeface="Arial" charset="0"/>
              </a:rPr>
              <a:t>crises</a:t>
            </a:r>
          </a:p>
          <a:p>
            <a:pPr marL="627063" indent="-627063">
              <a:buClr>
                <a:srgbClr val="376092"/>
              </a:buClr>
              <a:buFont typeface="Calibri" pitchFamily="-111" charset="0"/>
              <a:buAutoNum type="arabicPeriod" startAt="6"/>
            </a:pPr>
            <a:endParaRPr lang="en-US" sz="2700" dirty="0" smtClean="0">
              <a:latin typeface="Arial" charset="0"/>
              <a:cs typeface="Arial" charset="0"/>
            </a:endParaRPr>
          </a:p>
          <a:p>
            <a:pPr marL="627063" indent="-627063">
              <a:buClr>
                <a:srgbClr val="376092"/>
              </a:buClr>
              <a:buFont typeface="Calibri" pitchFamily="-111" charset="0"/>
              <a:buAutoNum type="arabicPeriod" startAt="6"/>
            </a:pPr>
            <a:r>
              <a:rPr lang="en-US" sz="2700" dirty="0" smtClean="0">
                <a:latin typeface="Arial" charset="0"/>
                <a:cs typeface="Arial" charset="0"/>
              </a:rPr>
              <a:t>How the organization is designed and </a:t>
            </a:r>
            <a:r>
              <a:rPr lang="en-US" sz="2700" dirty="0" smtClean="0">
                <a:latin typeface="Arial" charset="0"/>
                <a:cs typeface="Arial" charset="0"/>
              </a:rPr>
              <a:t>structured</a:t>
            </a:r>
          </a:p>
          <a:p>
            <a:pPr marL="627063" indent="-627063">
              <a:buClr>
                <a:srgbClr val="376092"/>
              </a:buClr>
              <a:buFont typeface="Calibri" pitchFamily="-111" charset="0"/>
              <a:buAutoNum type="arabicPeriod" startAt="6"/>
            </a:pPr>
            <a:endParaRPr lang="en-US" sz="2700" dirty="0" smtClean="0">
              <a:latin typeface="Arial" charset="0"/>
              <a:cs typeface="Arial" charset="0"/>
            </a:endParaRPr>
          </a:p>
          <a:p>
            <a:pPr marL="627063" indent="-627063">
              <a:buClr>
                <a:srgbClr val="376092"/>
              </a:buClr>
              <a:buFont typeface="Calibri" pitchFamily="-111" charset="0"/>
              <a:buAutoNum type="arabicPeriod" startAt="6"/>
            </a:pPr>
            <a:r>
              <a:rPr lang="en-US" sz="2700" dirty="0" smtClean="0">
                <a:latin typeface="Arial" charset="0"/>
                <a:cs typeface="Arial" charset="0"/>
              </a:rPr>
              <a:t>Organizational systems and </a:t>
            </a:r>
            <a:r>
              <a:rPr lang="en-US" sz="2700" dirty="0" smtClean="0">
                <a:latin typeface="Arial" charset="0"/>
                <a:cs typeface="Arial" charset="0"/>
              </a:rPr>
              <a:t>procedures</a:t>
            </a:r>
          </a:p>
          <a:p>
            <a:pPr marL="627063" indent="-627063">
              <a:buClr>
                <a:srgbClr val="376092"/>
              </a:buClr>
              <a:buFont typeface="Calibri" pitchFamily="-111" charset="0"/>
              <a:buAutoNum type="arabicPeriod" startAt="6"/>
            </a:pPr>
            <a:endParaRPr lang="en-US" sz="2700" dirty="0" smtClean="0">
              <a:latin typeface="Arial" charset="0"/>
              <a:cs typeface="Arial" charset="0"/>
            </a:endParaRPr>
          </a:p>
          <a:p>
            <a:pPr marL="627063" indent="-627063">
              <a:buClr>
                <a:srgbClr val="376092"/>
              </a:buClr>
              <a:buFont typeface="Calibri" pitchFamily="-111" charset="0"/>
              <a:buAutoNum type="arabicPeriod" startAt="6"/>
            </a:pPr>
            <a:r>
              <a:rPr lang="en-US" sz="2700" dirty="0" smtClean="0">
                <a:latin typeface="Arial" charset="0"/>
                <a:cs typeface="Arial" charset="0"/>
              </a:rPr>
              <a:t>Criteria used for recruitment, selection, promotion, leveling off, retirement, and “excommunication” of people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013CB531-261E-40B8-9419-8F79EC26C961}" type="slidenum">
              <a:rPr lang="en-US">
                <a:latin typeface="Arial" charset="0"/>
              </a:rPr>
              <a:pPr eaLnBrk="1" hangingPunct="1"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Ways and Means for Altering an Organization’s Culture</a:t>
            </a:r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6B9BA3D0-513D-45FB-8373-C2F25D5B0E8B}" type="slidenum">
              <a:rPr lang="en-US">
                <a:latin typeface="Arial" charset="0"/>
              </a:rPr>
              <a:pPr eaLnBrk="1" hangingPunct="1"/>
              <a:t>39</a:t>
            </a:fld>
            <a:endParaRPr lang="en-US">
              <a:latin typeface="Arial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7343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Arial" charset="0"/>
                <a:cs typeface="Arial" charset="0"/>
              </a:rPr>
              <a:t>Some Management Issues Central to Strategy Implementation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974D815F-2CAC-4120-8E2D-863AA43BBFB5}" type="slidenum">
              <a:rPr lang="en-US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752600"/>
            <a:ext cx="56483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24400" y="57454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5534689"/>
            <a:ext cx="348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(e.g. Employee’s leaves of absence)</a:t>
            </a:r>
            <a:endParaRPr lang="en-CA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Production Management and Strategy Implementation</a:t>
            </a:r>
          </a:p>
        </p:txBody>
      </p:sp>
      <p:sp>
        <p:nvSpPr>
          <p:cNvPr id="5632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53EF151B-97A8-412D-9F2D-11D14A192731}" type="slidenum">
              <a:rPr lang="en-US">
                <a:latin typeface="Arial" charset="0"/>
              </a:rPr>
              <a:pPr eaLnBrk="1" hangingPunct="1"/>
              <a:t>40</a:t>
            </a:fld>
            <a:endParaRPr lang="en-US">
              <a:latin typeface="Arial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178050"/>
            <a:ext cx="8662987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Labor Cost-Saving Tactics</a:t>
            </a: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90BACF58-3D56-4666-9BED-D9D703F73AF5}" type="slidenum">
              <a:rPr lang="en-US">
                <a:latin typeface="Arial" charset="0"/>
              </a:rPr>
              <a:pPr eaLnBrk="1" hangingPunct="1"/>
              <a:t>41</a:t>
            </a:fld>
            <a:endParaRPr lang="en-US">
              <a:latin typeface="Arial" charset="0"/>
            </a:endParaRP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01800"/>
            <a:ext cx="5334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charset="0"/>
                <a:cs typeface="Arial" charset="0"/>
              </a:rPr>
              <a:t>The Key to Staying Healthy, Living to 100, and Being a “Well” Employee</a:t>
            </a:r>
          </a:p>
        </p:txBody>
      </p:sp>
      <p:sp>
        <p:nvSpPr>
          <p:cNvPr id="5837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76D566D0-DA94-476A-B350-0917172B97FF}" type="slidenum">
              <a:rPr lang="en-US">
                <a:latin typeface="Arial" charset="0"/>
              </a:rPr>
              <a:pPr eaLnBrk="1" hangingPunct="1"/>
              <a:t>42</a:t>
            </a:fld>
            <a:endParaRPr lang="en-US">
              <a:latin typeface="Arial" charset="0"/>
            </a:endParaRP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2241550"/>
            <a:ext cx="8582025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Annual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ea typeface="+mn-ea"/>
              </a:rPr>
              <a:t>Annual objectives</a:t>
            </a:r>
            <a:r>
              <a:rPr lang="en-US" dirty="0" smtClean="0">
                <a:ea typeface="+mn-ea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</a:rPr>
              <a:t>represent the basis for allocating resources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</a:rPr>
              <a:t>are a primary mechanism for evaluating managers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</a:rPr>
              <a:t>are the major instrument for monitoring 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</a:rPr>
              <a:t>progress toward achieving long-term objectives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</a:rPr>
              <a:t>establish organizational, divisional, and departmental priorities</a:t>
            </a:r>
            <a:endParaRPr lang="en-US" sz="2800" dirty="0">
              <a:ea typeface="+mn-ea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EA1EA0FC-40BA-4FB1-9174-F677782CAC9B}" type="slidenum">
              <a:rPr lang="en-US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Stamus Company’s Hierarchy of Aims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452CF6E0-C07B-4E67-9412-F0AC9D0980A3}" type="slidenum">
              <a:rPr lang="en-US">
                <a:latin typeface="Arial" charset="0"/>
              </a:rPr>
              <a:pPr eaLnBrk="1" hangingPunct="1"/>
              <a:t>6</a:t>
            </a:fld>
            <a:endParaRPr lang="en-US">
              <a:latin typeface="Arial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1658938"/>
            <a:ext cx="4794250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Policies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Arial" charset="0"/>
                <a:cs typeface="Arial" charset="0"/>
              </a:rPr>
              <a:t>Policy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specific guidelines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Methods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Procedures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Rules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Forms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administrative practices established to support and encourage work toward stated goals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instruments for strategy implementation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56612958-1102-4330-B3AB-E7CBFF1EFD63}" type="slidenum">
              <a:rPr lang="en-US">
                <a:latin typeface="Arial" charset="0"/>
              </a:rPr>
              <a:pPr eaLnBrk="1" hangingPunct="1"/>
              <a:t>7</a:t>
            </a:fld>
            <a:endParaRPr lang="en-US">
              <a:latin typeface="Arial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Policies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Policies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set boundaries, constraints, and limits on the kinds of administrative actions that can be taken to reward and sanction behavior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clarify what can and cannot be done in pursuit of an organization’s objectives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20089ED3-309F-4FEC-8181-A478F5119FBA}" type="slidenum">
              <a:rPr lang="en-US">
                <a:latin typeface="Arial" charset="0"/>
              </a:rPr>
              <a:pPr eaLnBrk="1" hangingPunct="1"/>
              <a:t>8</a:t>
            </a:fld>
            <a:endParaRPr lang="en-US">
              <a:latin typeface="Arial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 Hierarchy of Policies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7-</a:t>
            </a:r>
            <a:fld id="{A98042A2-2534-4380-95C0-149E44773B9C}" type="slidenum">
              <a:rPr lang="en-US">
                <a:latin typeface="Arial" charset="0"/>
              </a:rPr>
              <a:pPr eaLnBrk="1" hangingPunct="1"/>
              <a:t>9</a:t>
            </a:fld>
            <a:endParaRPr lang="en-US">
              <a:latin typeface="Arial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662113"/>
            <a:ext cx="667385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1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Copyright ©2013 Pearson Education, Inc. publishing as Prentice Hall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1509</Words>
  <Application>Microsoft Office PowerPoint</Application>
  <PresentationFormat>On-screen Show (4:3)</PresentationFormat>
  <Paragraphs>260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Calibri</vt:lpstr>
      <vt:lpstr>Wingdings</vt:lpstr>
      <vt:lpstr>Wingdings 3</vt:lpstr>
      <vt:lpstr>Office Theme</vt:lpstr>
      <vt:lpstr>Implementing Strategies: Management and Operations Issues</vt:lpstr>
      <vt:lpstr>The Nature of Strategy Implementation</vt:lpstr>
      <vt:lpstr>The Nature of Strategy Implementation</vt:lpstr>
      <vt:lpstr>Some Management Issues Central to Strategy Implementation</vt:lpstr>
      <vt:lpstr>Annual Objectives</vt:lpstr>
      <vt:lpstr>The Stamus Company’s Hierarchy of Aims</vt:lpstr>
      <vt:lpstr>Policies</vt:lpstr>
      <vt:lpstr>Policies</vt:lpstr>
      <vt:lpstr>A Hierarchy of Policies</vt:lpstr>
      <vt:lpstr>Some Issues That May Require a Management Policy</vt:lpstr>
      <vt:lpstr>Resource Allocation</vt:lpstr>
      <vt:lpstr>Types of Resources</vt:lpstr>
      <vt:lpstr>Managing Conflict</vt:lpstr>
      <vt:lpstr>Managing Conflict</vt:lpstr>
      <vt:lpstr>Managing Conflict</vt:lpstr>
      <vt:lpstr>Some Management Trade-Off Decisions Required in Strategy Implementation</vt:lpstr>
      <vt:lpstr>Matching Structure With Strategy</vt:lpstr>
      <vt:lpstr>Symptoms of an Ineffective Organizational Structure</vt:lpstr>
      <vt:lpstr>The Functional Structure</vt:lpstr>
      <vt:lpstr>FUNCTIONAL STRUCTURE</vt:lpstr>
      <vt:lpstr>Advantages and Disadvantages of a Functional Organizational Structure</vt:lpstr>
      <vt:lpstr>The Divisional Structure</vt:lpstr>
      <vt:lpstr>Divisional Structure</vt:lpstr>
      <vt:lpstr>Advantages and Disadvantages of a Divisional Organizational Structure</vt:lpstr>
      <vt:lpstr>The Strategic Business Unit (SBU) Structure</vt:lpstr>
      <vt:lpstr>Sonoco Products’ SBU Organizational Chart</vt:lpstr>
      <vt:lpstr>The Matrix Structure</vt:lpstr>
      <vt:lpstr>The Matrix Structure</vt:lpstr>
      <vt:lpstr>MATRIX STRUCTURE</vt:lpstr>
      <vt:lpstr>Advantages and Disadvantages of a Matrix Structure</vt:lpstr>
      <vt:lpstr>Typical Top Managers of a  Large Firm</vt:lpstr>
      <vt:lpstr>Restructuring</vt:lpstr>
      <vt:lpstr>Reengineering</vt:lpstr>
      <vt:lpstr>Linking Performance and  Pay to Strategies</vt:lpstr>
      <vt:lpstr>Linking Performance and  Pay to Strategies</vt:lpstr>
      <vt:lpstr>Managing Resistance to Change</vt:lpstr>
      <vt:lpstr>Creating a  Strategy-Supportive Culture</vt:lpstr>
      <vt:lpstr>Creating a  Strategy-Supportive Culture</vt:lpstr>
      <vt:lpstr>Ways and Means for Altering an Organization’s Culture</vt:lpstr>
      <vt:lpstr>Production Management and Strategy Implementation</vt:lpstr>
      <vt:lpstr>Labor Cost-Saving Tactics</vt:lpstr>
      <vt:lpstr>The Key to Staying Healthy, Living to 100, and Being a “Well” Employee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Bcox</dc:creator>
  <cp:lastModifiedBy>dua_home</cp:lastModifiedBy>
  <cp:revision>39</cp:revision>
  <dcterms:created xsi:type="dcterms:W3CDTF">2011-12-09T04:27:56Z</dcterms:created>
  <dcterms:modified xsi:type="dcterms:W3CDTF">2013-10-15T04:59:05Z</dcterms:modified>
</cp:coreProperties>
</file>