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37"/>
  </p:notesMasterIdLst>
  <p:sldIdLst>
    <p:sldId id="258" r:id="rId2"/>
    <p:sldId id="259" r:id="rId3"/>
    <p:sldId id="260" r:id="rId4"/>
    <p:sldId id="261" r:id="rId5"/>
    <p:sldId id="262" r:id="rId6"/>
    <p:sldId id="263" r:id="rId7"/>
    <p:sldId id="264" r:id="rId8"/>
    <p:sldId id="265" r:id="rId9"/>
    <p:sldId id="266" r:id="rId10"/>
    <p:sldId id="298" r:id="rId11"/>
    <p:sldId id="267" r:id="rId12"/>
    <p:sldId id="295" r:id="rId13"/>
    <p:sldId id="268" r:id="rId14"/>
    <p:sldId id="269" r:id="rId15"/>
    <p:sldId id="270" r:id="rId16"/>
    <p:sldId id="271" r:id="rId17"/>
    <p:sldId id="272" r:id="rId18"/>
    <p:sldId id="273" r:id="rId19"/>
    <p:sldId id="274" r:id="rId20"/>
    <p:sldId id="275" r:id="rId21"/>
    <p:sldId id="276" r:id="rId22"/>
    <p:sldId id="277" r:id="rId23"/>
    <p:sldId id="297" r:id="rId24"/>
    <p:sldId id="278" r:id="rId25"/>
    <p:sldId id="279" r:id="rId26"/>
    <p:sldId id="281" r:id="rId27"/>
    <p:sldId id="296"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273" autoAdjust="0"/>
  </p:normalViewPr>
  <p:slideViewPr>
    <p:cSldViewPr>
      <p:cViewPr>
        <p:scale>
          <a:sx n="75" d="100"/>
          <a:sy n="75" d="100"/>
        </p:scale>
        <p:origin x="-1014" y="-366"/>
      </p:cViewPr>
      <p:guideLst>
        <p:guide orient="horz" pos="2160"/>
        <p:guide pos="2880"/>
      </p:guideLst>
    </p:cSldViewPr>
  </p:slideViewPr>
  <p:outlineViewPr>
    <p:cViewPr>
      <p:scale>
        <a:sx n="33" d="100"/>
        <a:sy n="33" d="100"/>
      </p:scale>
      <p:origin x="0" y="326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5-13T18:05:24.545" idx="1">
    <p:pos x="1742" y="2153"/>
    <p:text>What are we trying to achieve?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5-13T19:51:38.708" idx="2">
    <p:pos x="3978" y="2946"/>
    <p:text>Dont need to memorize
</p:text>
  </p:cm>
</p:cmLst>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5802F-398E-48C6-8177-64E8E59C0D45}" type="doc">
      <dgm:prSet loTypeId="urn:microsoft.com/office/officeart/2005/8/layout/hProcess9" loCatId="process" qsTypeId="urn:microsoft.com/office/officeart/2005/8/quickstyle/simple1" qsCatId="simple" csTypeId="urn:microsoft.com/office/officeart/2005/8/colors/colorful1#1" csCatId="colorful" phldr="1"/>
      <dgm:spPr/>
      <dgm:t>
        <a:bodyPr/>
        <a:lstStyle/>
        <a:p>
          <a:endParaRPr lang="en-US"/>
        </a:p>
      </dgm:t>
    </dgm:pt>
    <dgm:pt modelId="{90E4817D-7CAD-4131-8A19-5C0EDC9E658C}">
      <dgm:prSet/>
      <dgm:spPr/>
      <dgm:t>
        <a:bodyPr/>
        <a:lstStyle/>
        <a:p>
          <a:pPr rtl="0"/>
          <a:r>
            <a:rPr lang="en-US" dirty="0" smtClean="0"/>
            <a:t>Formulation of strategy</a:t>
          </a:r>
          <a:endParaRPr lang="en-US" dirty="0"/>
        </a:p>
      </dgm:t>
    </dgm:pt>
    <dgm:pt modelId="{7457EC48-7776-462D-AF40-457DD6384EBB}" type="parTrans" cxnId="{2F5789E1-CF65-449E-90AC-106DAA91E0CC}">
      <dgm:prSet/>
      <dgm:spPr/>
      <dgm:t>
        <a:bodyPr/>
        <a:lstStyle/>
        <a:p>
          <a:endParaRPr lang="en-US"/>
        </a:p>
      </dgm:t>
    </dgm:pt>
    <dgm:pt modelId="{CC46881C-F995-4960-B454-BE56C2D777BA}" type="sibTrans" cxnId="{2F5789E1-CF65-449E-90AC-106DAA91E0CC}">
      <dgm:prSet/>
      <dgm:spPr/>
      <dgm:t>
        <a:bodyPr/>
        <a:lstStyle/>
        <a:p>
          <a:endParaRPr lang="en-US"/>
        </a:p>
      </dgm:t>
    </dgm:pt>
    <dgm:pt modelId="{938DF56E-CDB6-442E-8B75-D32C440F8497}">
      <dgm:prSet custT="1"/>
      <dgm:spPr>
        <a:solidFill>
          <a:schemeClr val="accent1">
            <a:lumMod val="60000"/>
            <a:lumOff val="40000"/>
          </a:schemeClr>
        </a:solidFill>
      </dgm:spPr>
      <dgm:t>
        <a:bodyPr/>
        <a:lstStyle/>
        <a:p>
          <a:pPr rtl="0"/>
          <a:r>
            <a:rPr lang="en-US" sz="2600" b="1" dirty="0" smtClean="0">
              <a:effectLst>
                <a:outerShdw blurRad="38100" dist="38100" dir="2700000" algn="tl">
                  <a:srgbClr val="000000">
                    <a:alpha val="43137"/>
                  </a:srgbClr>
                </a:outerShdw>
              </a:effectLst>
            </a:rPr>
            <a:t>Implementation of Strategy</a:t>
          </a:r>
          <a:endParaRPr lang="en-US" sz="2600" b="1" dirty="0">
            <a:effectLst>
              <a:outerShdw blurRad="38100" dist="38100" dir="2700000" algn="tl">
                <a:srgbClr val="000000">
                  <a:alpha val="43137"/>
                </a:srgbClr>
              </a:outerShdw>
            </a:effectLst>
          </a:endParaRPr>
        </a:p>
      </dgm:t>
    </dgm:pt>
    <dgm:pt modelId="{850E9EF2-4602-4A4B-9B99-F3337F0E99D7}" type="parTrans" cxnId="{0B01C996-0503-41C6-9D84-F1D86BAB9D28}">
      <dgm:prSet/>
      <dgm:spPr/>
      <dgm:t>
        <a:bodyPr/>
        <a:lstStyle/>
        <a:p>
          <a:endParaRPr lang="en-US"/>
        </a:p>
      </dgm:t>
    </dgm:pt>
    <dgm:pt modelId="{6E79A43D-7AC2-452A-BDDF-1CCE5D673C92}" type="sibTrans" cxnId="{0B01C996-0503-41C6-9D84-F1D86BAB9D28}">
      <dgm:prSet/>
      <dgm:spPr/>
      <dgm:t>
        <a:bodyPr/>
        <a:lstStyle/>
        <a:p>
          <a:endParaRPr lang="en-US"/>
        </a:p>
      </dgm:t>
    </dgm:pt>
    <dgm:pt modelId="{D5A03073-A960-4FF1-906A-ED931919CC1E}">
      <dgm:prSet custT="1"/>
      <dgm:spPr/>
      <dgm:t>
        <a:bodyPr/>
        <a:lstStyle/>
        <a:p>
          <a:pPr rtl="0"/>
          <a:r>
            <a:rPr lang="en-US" sz="3200" b="1" dirty="0" smtClean="0">
              <a:effectLst>
                <a:outerShdw blurRad="38100" dist="38100" dir="2700000" algn="tl">
                  <a:srgbClr val="000000">
                    <a:alpha val="43137"/>
                  </a:srgbClr>
                </a:outerShdw>
              </a:effectLst>
            </a:rPr>
            <a:t>Strategy evaluation </a:t>
          </a:r>
          <a:endParaRPr lang="en-US" sz="3200" b="1" dirty="0">
            <a:effectLst>
              <a:outerShdw blurRad="38100" dist="38100" dir="2700000" algn="tl">
                <a:srgbClr val="000000">
                  <a:alpha val="43137"/>
                </a:srgbClr>
              </a:outerShdw>
            </a:effectLst>
          </a:endParaRPr>
        </a:p>
      </dgm:t>
    </dgm:pt>
    <dgm:pt modelId="{756DE4C5-0B7C-43D6-AF7E-27FF9BC0B87C}" type="parTrans" cxnId="{9C26E3B9-281B-4382-AC24-6943580BF294}">
      <dgm:prSet/>
      <dgm:spPr/>
      <dgm:t>
        <a:bodyPr/>
        <a:lstStyle/>
        <a:p>
          <a:endParaRPr lang="en-US"/>
        </a:p>
      </dgm:t>
    </dgm:pt>
    <dgm:pt modelId="{1FAD7F06-1624-4329-99EF-17888FE2E285}" type="sibTrans" cxnId="{9C26E3B9-281B-4382-AC24-6943580BF294}">
      <dgm:prSet/>
      <dgm:spPr/>
      <dgm:t>
        <a:bodyPr/>
        <a:lstStyle/>
        <a:p>
          <a:endParaRPr lang="en-US"/>
        </a:p>
      </dgm:t>
    </dgm:pt>
    <dgm:pt modelId="{0BE6829C-CBA4-4CE4-B26C-E12941C86A86}" type="pres">
      <dgm:prSet presAssocID="{F8F5802F-398E-48C6-8177-64E8E59C0D45}" presName="CompostProcess" presStyleCnt="0">
        <dgm:presLayoutVars>
          <dgm:dir/>
          <dgm:resizeHandles val="exact"/>
        </dgm:presLayoutVars>
      </dgm:prSet>
      <dgm:spPr/>
      <dgm:t>
        <a:bodyPr/>
        <a:lstStyle/>
        <a:p>
          <a:endParaRPr lang="en-US"/>
        </a:p>
      </dgm:t>
    </dgm:pt>
    <dgm:pt modelId="{43C04F5D-B67D-4EFC-83AF-1D027C6CA366}" type="pres">
      <dgm:prSet presAssocID="{F8F5802F-398E-48C6-8177-64E8E59C0D45}" presName="arrow" presStyleLbl="bgShp" presStyleIdx="0" presStyleCnt="1"/>
      <dgm:spPr/>
    </dgm:pt>
    <dgm:pt modelId="{33676C42-FD9D-43A4-9FD4-A45F013EF224}" type="pres">
      <dgm:prSet presAssocID="{F8F5802F-398E-48C6-8177-64E8E59C0D45}" presName="linearProcess" presStyleCnt="0"/>
      <dgm:spPr/>
    </dgm:pt>
    <dgm:pt modelId="{6017ACAC-9C03-4AE0-935D-09EC38C578CF}" type="pres">
      <dgm:prSet presAssocID="{90E4817D-7CAD-4131-8A19-5C0EDC9E658C}" presName="textNode" presStyleLbl="node1" presStyleIdx="0" presStyleCnt="3">
        <dgm:presLayoutVars>
          <dgm:bulletEnabled val="1"/>
        </dgm:presLayoutVars>
      </dgm:prSet>
      <dgm:spPr>
        <a:prstGeom prst="flowChartPredefinedProcess">
          <a:avLst/>
        </a:prstGeom>
      </dgm:spPr>
      <dgm:t>
        <a:bodyPr/>
        <a:lstStyle/>
        <a:p>
          <a:endParaRPr lang="en-US"/>
        </a:p>
      </dgm:t>
    </dgm:pt>
    <dgm:pt modelId="{88B2D9C9-73E3-47EC-9B4D-EE9105709794}" type="pres">
      <dgm:prSet presAssocID="{CC46881C-F995-4960-B454-BE56C2D777BA}" presName="sibTrans" presStyleCnt="0"/>
      <dgm:spPr/>
    </dgm:pt>
    <dgm:pt modelId="{8393616B-AEC7-46D0-B842-ECF85CA82E85}" type="pres">
      <dgm:prSet presAssocID="{938DF56E-CDB6-442E-8B75-D32C440F8497}" presName="textNode" presStyleLbl="node1" presStyleIdx="1" presStyleCnt="3" custScaleX="116695">
        <dgm:presLayoutVars>
          <dgm:bulletEnabled val="1"/>
        </dgm:presLayoutVars>
      </dgm:prSet>
      <dgm:spPr>
        <a:prstGeom prst="flowChartInternalStorage">
          <a:avLst/>
        </a:prstGeom>
      </dgm:spPr>
      <dgm:t>
        <a:bodyPr/>
        <a:lstStyle/>
        <a:p>
          <a:endParaRPr lang="en-US"/>
        </a:p>
      </dgm:t>
    </dgm:pt>
    <dgm:pt modelId="{7812EFE0-5F7E-4FF4-B77F-8CD956ED4C42}" type="pres">
      <dgm:prSet presAssocID="{6E79A43D-7AC2-452A-BDDF-1CCE5D673C92}" presName="sibTrans" presStyleCnt="0"/>
      <dgm:spPr/>
    </dgm:pt>
    <dgm:pt modelId="{572C9744-5DCA-4F5D-837C-A16FDD6B2E00}" type="pres">
      <dgm:prSet presAssocID="{D5A03073-A960-4FF1-906A-ED931919CC1E}" presName="textNode" presStyleLbl="node1" presStyleIdx="2" presStyleCnt="3" custScaleX="118250" custScaleY="150396">
        <dgm:presLayoutVars>
          <dgm:bulletEnabled val="1"/>
        </dgm:presLayoutVars>
      </dgm:prSet>
      <dgm:spPr>
        <a:prstGeom prst="rightArrow">
          <a:avLst/>
        </a:prstGeom>
      </dgm:spPr>
      <dgm:t>
        <a:bodyPr/>
        <a:lstStyle/>
        <a:p>
          <a:endParaRPr lang="en-US"/>
        </a:p>
      </dgm:t>
    </dgm:pt>
  </dgm:ptLst>
  <dgm:cxnLst>
    <dgm:cxn modelId="{4F72CEEC-1CF4-2240-9E34-A58285F2CE85}" type="presOf" srcId="{F8F5802F-398E-48C6-8177-64E8E59C0D45}" destId="{0BE6829C-CBA4-4CE4-B26C-E12941C86A86}" srcOrd="0" destOrd="0" presId="urn:microsoft.com/office/officeart/2005/8/layout/hProcess9"/>
    <dgm:cxn modelId="{D66BBD05-C8A7-8A41-9565-704BD3A04795}" type="presOf" srcId="{938DF56E-CDB6-442E-8B75-D32C440F8497}" destId="{8393616B-AEC7-46D0-B842-ECF85CA82E85}" srcOrd="0" destOrd="0" presId="urn:microsoft.com/office/officeart/2005/8/layout/hProcess9"/>
    <dgm:cxn modelId="{2F5789E1-CF65-449E-90AC-106DAA91E0CC}" srcId="{F8F5802F-398E-48C6-8177-64E8E59C0D45}" destId="{90E4817D-7CAD-4131-8A19-5C0EDC9E658C}" srcOrd="0" destOrd="0" parTransId="{7457EC48-7776-462D-AF40-457DD6384EBB}" sibTransId="{CC46881C-F995-4960-B454-BE56C2D777BA}"/>
    <dgm:cxn modelId="{9C26E3B9-281B-4382-AC24-6943580BF294}" srcId="{F8F5802F-398E-48C6-8177-64E8E59C0D45}" destId="{D5A03073-A960-4FF1-906A-ED931919CC1E}" srcOrd="2" destOrd="0" parTransId="{756DE4C5-0B7C-43D6-AF7E-27FF9BC0B87C}" sibTransId="{1FAD7F06-1624-4329-99EF-17888FE2E285}"/>
    <dgm:cxn modelId="{A066428E-DB3E-A742-A48B-FD8114DF34B2}" type="presOf" srcId="{D5A03073-A960-4FF1-906A-ED931919CC1E}" destId="{572C9744-5DCA-4F5D-837C-A16FDD6B2E00}" srcOrd="0" destOrd="0" presId="urn:microsoft.com/office/officeart/2005/8/layout/hProcess9"/>
    <dgm:cxn modelId="{0B01C996-0503-41C6-9D84-F1D86BAB9D28}" srcId="{F8F5802F-398E-48C6-8177-64E8E59C0D45}" destId="{938DF56E-CDB6-442E-8B75-D32C440F8497}" srcOrd="1" destOrd="0" parTransId="{850E9EF2-4602-4A4B-9B99-F3337F0E99D7}" sibTransId="{6E79A43D-7AC2-452A-BDDF-1CCE5D673C92}"/>
    <dgm:cxn modelId="{D537EA3A-7669-6349-982E-72DCE69EAE0F}" type="presOf" srcId="{90E4817D-7CAD-4131-8A19-5C0EDC9E658C}" destId="{6017ACAC-9C03-4AE0-935D-09EC38C578CF}" srcOrd="0" destOrd="0" presId="urn:microsoft.com/office/officeart/2005/8/layout/hProcess9"/>
    <dgm:cxn modelId="{9F8DFC24-5761-F145-8B4B-651FC82D7C3D}" type="presParOf" srcId="{0BE6829C-CBA4-4CE4-B26C-E12941C86A86}" destId="{43C04F5D-B67D-4EFC-83AF-1D027C6CA366}" srcOrd="0" destOrd="0" presId="urn:microsoft.com/office/officeart/2005/8/layout/hProcess9"/>
    <dgm:cxn modelId="{6796C796-6DA2-3745-96B0-FC7DBC0C5D19}" type="presParOf" srcId="{0BE6829C-CBA4-4CE4-B26C-E12941C86A86}" destId="{33676C42-FD9D-43A4-9FD4-A45F013EF224}" srcOrd="1" destOrd="0" presId="urn:microsoft.com/office/officeart/2005/8/layout/hProcess9"/>
    <dgm:cxn modelId="{7232EC9E-09DC-1549-8BFC-87E5A10DD6B7}" type="presParOf" srcId="{33676C42-FD9D-43A4-9FD4-A45F013EF224}" destId="{6017ACAC-9C03-4AE0-935D-09EC38C578CF}" srcOrd="0" destOrd="0" presId="urn:microsoft.com/office/officeart/2005/8/layout/hProcess9"/>
    <dgm:cxn modelId="{A579DEE2-9398-3F49-B9B7-E1F08A974313}" type="presParOf" srcId="{33676C42-FD9D-43A4-9FD4-A45F013EF224}" destId="{88B2D9C9-73E3-47EC-9B4D-EE9105709794}" srcOrd="1" destOrd="0" presId="urn:microsoft.com/office/officeart/2005/8/layout/hProcess9"/>
    <dgm:cxn modelId="{ACC404BF-935C-7843-A362-6A887487B866}" type="presParOf" srcId="{33676C42-FD9D-43A4-9FD4-A45F013EF224}" destId="{8393616B-AEC7-46D0-B842-ECF85CA82E85}" srcOrd="2" destOrd="0" presId="urn:microsoft.com/office/officeart/2005/8/layout/hProcess9"/>
    <dgm:cxn modelId="{275E60EF-ABEB-414A-9269-D742D44692D8}" type="presParOf" srcId="{33676C42-FD9D-43A4-9FD4-A45F013EF224}" destId="{7812EFE0-5F7E-4FF4-B77F-8CD956ED4C42}" srcOrd="3" destOrd="0" presId="urn:microsoft.com/office/officeart/2005/8/layout/hProcess9"/>
    <dgm:cxn modelId="{95988EBB-D5AD-E24E-98CD-E49223E156E4}" type="presParOf" srcId="{33676C42-FD9D-43A4-9FD4-A45F013EF224}" destId="{572C9744-5DCA-4F5D-837C-A16FDD6B2E0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C3A1F6-236C-4334-9F7F-6EC2317E898F}" type="doc">
      <dgm:prSet loTypeId="urn:microsoft.com/office/officeart/2005/8/layout/vList2" loCatId="list" qsTypeId="urn:microsoft.com/office/officeart/2005/8/quickstyle/3d2" qsCatId="3D" csTypeId="urn:microsoft.com/office/officeart/2005/8/colors/colorful2" csCatId="colorful"/>
      <dgm:spPr/>
      <dgm:t>
        <a:bodyPr/>
        <a:lstStyle/>
        <a:p>
          <a:endParaRPr lang="en-US"/>
        </a:p>
      </dgm:t>
    </dgm:pt>
    <dgm:pt modelId="{445DA9E6-CB26-4655-91A6-D27273A6A72D}">
      <dgm:prSet custT="1"/>
      <dgm:spPr/>
      <dgm:t>
        <a:bodyPr/>
        <a:lstStyle/>
        <a:p>
          <a:pPr rtl="0"/>
          <a:r>
            <a:rPr lang="en-US" sz="4000" b="1" dirty="0" smtClean="0">
              <a:effectLst>
                <a:outerShdw blurRad="38100" dist="38100" dir="2700000" algn="tl">
                  <a:srgbClr val="000000">
                    <a:alpha val="43137"/>
                  </a:srgbClr>
                </a:outerShdw>
              </a:effectLst>
            </a:rPr>
            <a:t>Where are we now?</a:t>
          </a:r>
          <a:endParaRPr lang="en-US" sz="4000" b="1" dirty="0">
            <a:effectLst>
              <a:outerShdw blurRad="38100" dist="38100" dir="2700000" algn="tl">
                <a:srgbClr val="000000">
                  <a:alpha val="43137"/>
                </a:srgbClr>
              </a:outerShdw>
            </a:effectLst>
          </a:endParaRPr>
        </a:p>
      </dgm:t>
    </dgm:pt>
    <dgm:pt modelId="{AE9D4556-0D4B-406B-BA00-3BF7BF6E86CC}" type="parTrans" cxnId="{5295E634-227E-49AE-A9A7-D1A3D8599EF2}">
      <dgm:prSet/>
      <dgm:spPr/>
      <dgm:t>
        <a:bodyPr/>
        <a:lstStyle/>
        <a:p>
          <a:endParaRPr lang="en-US"/>
        </a:p>
      </dgm:t>
    </dgm:pt>
    <dgm:pt modelId="{0EB12453-BA82-42ED-848A-7DB9357976D3}" type="sibTrans" cxnId="{5295E634-227E-49AE-A9A7-D1A3D8599EF2}">
      <dgm:prSet/>
      <dgm:spPr/>
      <dgm:t>
        <a:bodyPr/>
        <a:lstStyle/>
        <a:p>
          <a:endParaRPr lang="en-US"/>
        </a:p>
      </dgm:t>
    </dgm:pt>
    <dgm:pt modelId="{9C27F937-9B6A-4C13-B1AB-4D4A00FC0183}">
      <dgm:prSet custT="1"/>
      <dgm:spPr/>
      <dgm:t>
        <a:bodyPr/>
        <a:lstStyle/>
        <a:p>
          <a:pPr rtl="0"/>
          <a:r>
            <a:rPr lang="en-US" sz="4000" b="1" dirty="0" smtClean="0">
              <a:effectLst>
                <a:outerShdw blurRad="38100" dist="38100" dir="2700000" algn="tl">
                  <a:srgbClr val="000000">
                    <a:alpha val="43137"/>
                  </a:srgbClr>
                </a:outerShdw>
              </a:effectLst>
            </a:rPr>
            <a:t>Where do we want to go?</a:t>
          </a:r>
          <a:endParaRPr lang="en-US" sz="4000" b="1" dirty="0">
            <a:effectLst>
              <a:outerShdw blurRad="38100" dist="38100" dir="2700000" algn="tl">
                <a:srgbClr val="000000">
                  <a:alpha val="43137"/>
                </a:srgbClr>
              </a:outerShdw>
            </a:effectLst>
          </a:endParaRPr>
        </a:p>
      </dgm:t>
    </dgm:pt>
    <dgm:pt modelId="{48A36B58-A0F3-4A5A-8C14-FBA38B4B9AED}" type="parTrans" cxnId="{FE39FC31-81D3-4A33-8524-2E066C94A743}">
      <dgm:prSet/>
      <dgm:spPr/>
      <dgm:t>
        <a:bodyPr/>
        <a:lstStyle/>
        <a:p>
          <a:endParaRPr lang="en-US"/>
        </a:p>
      </dgm:t>
    </dgm:pt>
    <dgm:pt modelId="{48B74D8F-8C09-49D5-9CDC-E9E856A7DC4E}" type="sibTrans" cxnId="{FE39FC31-81D3-4A33-8524-2E066C94A743}">
      <dgm:prSet/>
      <dgm:spPr/>
      <dgm:t>
        <a:bodyPr/>
        <a:lstStyle/>
        <a:p>
          <a:endParaRPr lang="en-US"/>
        </a:p>
      </dgm:t>
    </dgm:pt>
    <dgm:pt modelId="{1AB5FE0D-BC56-4946-813C-04940C06B7B3}">
      <dgm:prSet custT="1"/>
      <dgm:spPr/>
      <dgm:t>
        <a:bodyPr/>
        <a:lstStyle/>
        <a:p>
          <a:pPr rtl="0"/>
          <a:r>
            <a:rPr lang="en-US" sz="4000" b="1" dirty="0" smtClean="0">
              <a:effectLst>
                <a:outerShdw blurRad="38100" dist="38100" dir="2700000" algn="tl">
                  <a:srgbClr val="000000">
                    <a:alpha val="43137"/>
                  </a:srgbClr>
                </a:outerShdw>
              </a:effectLst>
            </a:rPr>
            <a:t>How are we going to get there?</a:t>
          </a:r>
          <a:endParaRPr lang="en-US" sz="4000" b="1" dirty="0">
            <a:effectLst>
              <a:outerShdw blurRad="38100" dist="38100" dir="2700000" algn="tl">
                <a:srgbClr val="000000">
                  <a:alpha val="43137"/>
                </a:srgbClr>
              </a:outerShdw>
            </a:effectLst>
          </a:endParaRPr>
        </a:p>
      </dgm:t>
    </dgm:pt>
    <dgm:pt modelId="{823D4844-0259-4DC6-8F9E-97526000C9D5}" type="parTrans" cxnId="{1A51CF1B-F11E-4D4A-B877-9A6A6ECD91ED}">
      <dgm:prSet/>
      <dgm:spPr/>
      <dgm:t>
        <a:bodyPr/>
        <a:lstStyle/>
        <a:p>
          <a:endParaRPr lang="en-US"/>
        </a:p>
      </dgm:t>
    </dgm:pt>
    <dgm:pt modelId="{E0F53A95-7C20-4CD7-9024-DE533966DBAB}" type="sibTrans" cxnId="{1A51CF1B-F11E-4D4A-B877-9A6A6ECD91ED}">
      <dgm:prSet/>
      <dgm:spPr/>
      <dgm:t>
        <a:bodyPr/>
        <a:lstStyle/>
        <a:p>
          <a:endParaRPr lang="en-US"/>
        </a:p>
      </dgm:t>
    </dgm:pt>
    <dgm:pt modelId="{CA919E63-A10B-402E-A820-D17378C8B6AE}" type="pres">
      <dgm:prSet presAssocID="{9CC3A1F6-236C-4334-9F7F-6EC2317E898F}" presName="linear" presStyleCnt="0">
        <dgm:presLayoutVars>
          <dgm:animLvl val="lvl"/>
          <dgm:resizeHandles val="exact"/>
        </dgm:presLayoutVars>
      </dgm:prSet>
      <dgm:spPr/>
      <dgm:t>
        <a:bodyPr/>
        <a:lstStyle/>
        <a:p>
          <a:endParaRPr lang="en-US"/>
        </a:p>
      </dgm:t>
    </dgm:pt>
    <dgm:pt modelId="{F2EF1BB4-43AE-45FA-84D5-DF9D52AC56F0}" type="pres">
      <dgm:prSet presAssocID="{445DA9E6-CB26-4655-91A6-D27273A6A72D}" presName="parentText" presStyleLbl="node1" presStyleIdx="0" presStyleCnt="3">
        <dgm:presLayoutVars>
          <dgm:chMax val="0"/>
          <dgm:bulletEnabled val="1"/>
        </dgm:presLayoutVars>
      </dgm:prSet>
      <dgm:spPr/>
      <dgm:t>
        <a:bodyPr/>
        <a:lstStyle/>
        <a:p>
          <a:endParaRPr lang="en-US"/>
        </a:p>
      </dgm:t>
    </dgm:pt>
    <dgm:pt modelId="{7F0E73C4-D848-4A21-9513-9B8054E2D3A7}" type="pres">
      <dgm:prSet presAssocID="{0EB12453-BA82-42ED-848A-7DB9357976D3}" presName="spacer" presStyleCnt="0"/>
      <dgm:spPr/>
    </dgm:pt>
    <dgm:pt modelId="{F008B158-7209-4BC2-8532-FE7902B46218}" type="pres">
      <dgm:prSet presAssocID="{9C27F937-9B6A-4C13-B1AB-4D4A00FC0183}" presName="parentText" presStyleLbl="node1" presStyleIdx="1" presStyleCnt="3">
        <dgm:presLayoutVars>
          <dgm:chMax val="0"/>
          <dgm:bulletEnabled val="1"/>
        </dgm:presLayoutVars>
      </dgm:prSet>
      <dgm:spPr/>
      <dgm:t>
        <a:bodyPr/>
        <a:lstStyle/>
        <a:p>
          <a:endParaRPr lang="en-US"/>
        </a:p>
      </dgm:t>
    </dgm:pt>
    <dgm:pt modelId="{9A71D0E9-9A58-47C6-AD2E-9557C99FF87C}" type="pres">
      <dgm:prSet presAssocID="{48B74D8F-8C09-49D5-9CDC-E9E856A7DC4E}" presName="spacer" presStyleCnt="0"/>
      <dgm:spPr/>
    </dgm:pt>
    <dgm:pt modelId="{9F0D56B0-CFBF-43DA-A39F-277035474683}" type="pres">
      <dgm:prSet presAssocID="{1AB5FE0D-BC56-4946-813C-04940C06B7B3}" presName="parentText" presStyleLbl="node1" presStyleIdx="2" presStyleCnt="3">
        <dgm:presLayoutVars>
          <dgm:chMax val="0"/>
          <dgm:bulletEnabled val="1"/>
        </dgm:presLayoutVars>
      </dgm:prSet>
      <dgm:spPr/>
      <dgm:t>
        <a:bodyPr/>
        <a:lstStyle/>
        <a:p>
          <a:endParaRPr lang="en-US"/>
        </a:p>
      </dgm:t>
    </dgm:pt>
  </dgm:ptLst>
  <dgm:cxnLst>
    <dgm:cxn modelId="{1A51CF1B-F11E-4D4A-B877-9A6A6ECD91ED}" srcId="{9CC3A1F6-236C-4334-9F7F-6EC2317E898F}" destId="{1AB5FE0D-BC56-4946-813C-04940C06B7B3}" srcOrd="2" destOrd="0" parTransId="{823D4844-0259-4DC6-8F9E-97526000C9D5}" sibTransId="{E0F53A95-7C20-4CD7-9024-DE533966DBAB}"/>
    <dgm:cxn modelId="{0C1DBAE5-CAF5-F149-BD06-D46EB848B934}" type="presOf" srcId="{9C27F937-9B6A-4C13-B1AB-4D4A00FC0183}" destId="{F008B158-7209-4BC2-8532-FE7902B46218}" srcOrd="0" destOrd="0" presId="urn:microsoft.com/office/officeart/2005/8/layout/vList2"/>
    <dgm:cxn modelId="{5295E634-227E-49AE-A9A7-D1A3D8599EF2}" srcId="{9CC3A1F6-236C-4334-9F7F-6EC2317E898F}" destId="{445DA9E6-CB26-4655-91A6-D27273A6A72D}" srcOrd="0" destOrd="0" parTransId="{AE9D4556-0D4B-406B-BA00-3BF7BF6E86CC}" sibTransId="{0EB12453-BA82-42ED-848A-7DB9357976D3}"/>
    <dgm:cxn modelId="{4974C226-7183-864E-BCF4-D0A16E40BCF8}" type="presOf" srcId="{1AB5FE0D-BC56-4946-813C-04940C06B7B3}" destId="{9F0D56B0-CFBF-43DA-A39F-277035474683}" srcOrd="0" destOrd="0" presId="urn:microsoft.com/office/officeart/2005/8/layout/vList2"/>
    <dgm:cxn modelId="{89D094B6-1835-4A44-B1AC-BA21BA74DCC3}" type="presOf" srcId="{9CC3A1F6-236C-4334-9F7F-6EC2317E898F}" destId="{CA919E63-A10B-402E-A820-D17378C8B6AE}" srcOrd="0" destOrd="0" presId="urn:microsoft.com/office/officeart/2005/8/layout/vList2"/>
    <dgm:cxn modelId="{FE39FC31-81D3-4A33-8524-2E066C94A743}" srcId="{9CC3A1F6-236C-4334-9F7F-6EC2317E898F}" destId="{9C27F937-9B6A-4C13-B1AB-4D4A00FC0183}" srcOrd="1" destOrd="0" parTransId="{48A36B58-A0F3-4A5A-8C14-FBA38B4B9AED}" sibTransId="{48B74D8F-8C09-49D5-9CDC-E9E856A7DC4E}"/>
    <dgm:cxn modelId="{7C7C5A6B-37FE-234F-8190-85534377C45D}" type="presOf" srcId="{445DA9E6-CB26-4655-91A6-D27273A6A72D}" destId="{F2EF1BB4-43AE-45FA-84D5-DF9D52AC56F0}" srcOrd="0" destOrd="0" presId="urn:microsoft.com/office/officeart/2005/8/layout/vList2"/>
    <dgm:cxn modelId="{5F3087E8-C6E5-0148-AFB1-52CDACE6C9E2}" type="presParOf" srcId="{CA919E63-A10B-402E-A820-D17378C8B6AE}" destId="{F2EF1BB4-43AE-45FA-84D5-DF9D52AC56F0}" srcOrd="0" destOrd="0" presId="urn:microsoft.com/office/officeart/2005/8/layout/vList2"/>
    <dgm:cxn modelId="{25E18FA8-6685-774E-B1EB-2BE094CBA4B1}" type="presParOf" srcId="{CA919E63-A10B-402E-A820-D17378C8B6AE}" destId="{7F0E73C4-D848-4A21-9513-9B8054E2D3A7}" srcOrd="1" destOrd="0" presId="urn:microsoft.com/office/officeart/2005/8/layout/vList2"/>
    <dgm:cxn modelId="{1D06F0B1-C8A8-3342-A335-2D85D0E804B2}" type="presParOf" srcId="{CA919E63-A10B-402E-A820-D17378C8B6AE}" destId="{F008B158-7209-4BC2-8532-FE7902B46218}" srcOrd="2" destOrd="0" presId="urn:microsoft.com/office/officeart/2005/8/layout/vList2"/>
    <dgm:cxn modelId="{A0DD9EC6-D148-D540-87F9-8625D9E1500A}" type="presParOf" srcId="{CA919E63-A10B-402E-A820-D17378C8B6AE}" destId="{9A71D0E9-9A58-47C6-AD2E-9557C99FF87C}" srcOrd="3" destOrd="0" presId="urn:microsoft.com/office/officeart/2005/8/layout/vList2"/>
    <dgm:cxn modelId="{8A3E1266-DF5D-C34F-A456-95E216C97439}" type="presParOf" srcId="{CA919E63-A10B-402E-A820-D17378C8B6AE}" destId="{9F0D56B0-CFBF-43DA-A39F-27703547468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4F5D-B67D-4EFC-83AF-1D027C6CA366}">
      <dsp:nvSpPr>
        <dsp:cNvPr id="0" name=""/>
        <dsp:cNvSpPr/>
      </dsp:nvSpPr>
      <dsp:spPr>
        <a:xfrm>
          <a:off x="683894" y="0"/>
          <a:ext cx="7750810" cy="44069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7ACAC-9C03-4AE0-935D-09EC38C578CF}">
      <dsp:nvSpPr>
        <dsp:cNvPr id="0" name=""/>
        <dsp:cNvSpPr/>
      </dsp:nvSpPr>
      <dsp:spPr>
        <a:xfrm>
          <a:off x="5512" y="1322069"/>
          <a:ext cx="2640297" cy="1762760"/>
        </a:xfrm>
        <a:prstGeom prst="flowChartPredefinedProcess">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Formulation of strategy</a:t>
          </a:r>
          <a:endParaRPr lang="en-US" sz="2600" kern="1200" dirty="0"/>
        </a:p>
      </dsp:txBody>
      <dsp:txXfrm>
        <a:off x="335549" y="1322069"/>
        <a:ext cx="1980223" cy="1762760"/>
      </dsp:txXfrm>
    </dsp:sp>
    <dsp:sp modelId="{8393616B-AEC7-46D0-B842-ECF85CA82E85}">
      <dsp:nvSpPr>
        <dsp:cNvPr id="0" name=""/>
        <dsp:cNvSpPr/>
      </dsp:nvSpPr>
      <dsp:spPr>
        <a:xfrm>
          <a:off x="2777825" y="1322069"/>
          <a:ext cx="3081095" cy="1762760"/>
        </a:xfrm>
        <a:prstGeom prst="flowChartInternalStora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effectLst>
                <a:outerShdw blurRad="38100" dist="38100" dir="2700000" algn="tl">
                  <a:srgbClr val="000000">
                    <a:alpha val="43137"/>
                  </a:srgbClr>
                </a:outerShdw>
              </a:effectLst>
            </a:rPr>
            <a:t>Implementation of Strategy</a:t>
          </a:r>
          <a:endParaRPr lang="en-US" sz="2600" b="1" kern="1200" dirty="0">
            <a:effectLst>
              <a:outerShdw blurRad="38100" dist="38100" dir="2700000" algn="tl">
                <a:srgbClr val="000000">
                  <a:alpha val="43137"/>
                </a:srgbClr>
              </a:outerShdw>
            </a:effectLst>
          </a:endParaRPr>
        </a:p>
      </dsp:txBody>
      <dsp:txXfrm>
        <a:off x="3162962" y="1542414"/>
        <a:ext cx="2695958" cy="1542415"/>
      </dsp:txXfrm>
    </dsp:sp>
    <dsp:sp modelId="{572C9744-5DCA-4F5D-837C-A16FDD6B2E00}">
      <dsp:nvSpPr>
        <dsp:cNvPr id="0" name=""/>
        <dsp:cNvSpPr/>
      </dsp:nvSpPr>
      <dsp:spPr>
        <a:xfrm>
          <a:off x="5990935" y="877889"/>
          <a:ext cx="3122152" cy="2651120"/>
        </a:xfrm>
        <a:prstGeom prst="rightArrow">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Strategy evaluation </a:t>
          </a:r>
          <a:endParaRPr lang="en-US" sz="3200" b="1" kern="1200" dirty="0">
            <a:effectLst>
              <a:outerShdw blurRad="38100" dist="38100" dir="2700000" algn="tl">
                <a:srgbClr val="000000">
                  <a:alpha val="43137"/>
                </a:srgbClr>
              </a:outerShdw>
            </a:effectLst>
          </a:endParaRPr>
        </a:p>
      </dsp:txBody>
      <dsp:txXfrm>
        <a:off x="5990935" y="1540669"/>
        <a:ext cx="2459372" cy="1325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1BB4-43AE-45FA-84D5-DF9D52AC56F0}">
      <dsp:nvSpPr>
        <dsp:cNvPr id="0" name=""/>
        <dsp:cNvSpPr/>
      </dsp:nvSpPr>
      <dsp:spPr>
        <a:xfrm>
          <a:off x="0" y="191049"/>
          <a:ext cx="8785225" cy="1216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Where are we now?</a:t>
          </a:r>
          <a:endParaRPr lang="en-US" sz="4000" b="1" kern="1200" dirty="0">
            <a:effectLst>
              <a:outerShdw blurRad="38100" dist="38100" dir="2700000" algn="tl">
                <a:srgbClr val="000000">
                  <a:alpha val="43137"/>
                </a:srgbClr>
              </a:outerShdw>
            </a:effectLst>
          </a:endParaRPr>
        </a:p>
      </dsp:txBody>
      <dsp:txXfrm>
        <a:off x="59399" y="250448"/>
        <a:ext cx="8666427" cy="1098002"/>
      </dsp:txXfrm>
    </dsp:sp>
    <dsp:sp modelId="{F008B158-7209-4BC2-8532-FE7902B46218}">
      <dsp:nvSpPr>
        <dsp:cNvPr id="0" name=""/>
        <dsp:cNvSpPr/>
      </dsp:nvSpPr>
      <dsp:spPr>
        <a:xfrm>
          <a:off x="0" y="1595050"/>
          <a:ext cx="8785225" cy="1216800"/>
        </a:xfrm>
        <a:prstGeom prst="roundRect">
          <a:avLst/>
        </a:prstGeom>
        <a:gradFill rotWithShape="0">
          <a:gsLst>
            <a:gs pos="0">
              <a:schemeClr val="accent2">
                <a:hueOff val="-7200000"/>
                <a:satOff val="-30002"/>
                <a:lumOff val="25001"/>
                <a:alphaOff val="0"/>
                <a:shade val="51000"/>
                <a:satMod val="130000"/>
              </a:schemeClr>
            </a:gs>
            <a:gs pos="80000">
              <a:schemeClr val="accent2">
                <a:hueOff val="-7200000"/>
                <a:satOff val="-30002"/>
                <a:lumOff val="25001"/>
                <a:alphaOff val="0"/>
                <a:shade val="93000"/>
                <a:satMod val="130000"/>
              </a:schemeClr>
            </a:gs>
            <a:gs pos="100000">
              <a:schemeClr val="accent2">
                <a:hueOff val="-7200000"/>
                <a:satOff val="-30002"/>
                <a:lumOff val="25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Where do we want to go?</a:t>
          </a:r>
          <a:endParaRPr lang="en-US" sz="4000" b="1" kern="1200" dirty="0">
            <a:effectLst>
              <a:outerShdw blurRad="38100" dist="38100" dir="2700000" algn="tl">
                <a:srgbClr val="000000">
                  <a:alpha val="43137"/>
                </a:srgbClr>
              </a:outerShdw>
            </a:effectLst>
          </a:endParaRPr>
        </a:p>
      </dsp:txBody>
      <dsp:txXfrm>
        <a:off x="59399" y="1654449"/>
        <a:ext cx="8666427" cy="1098002"/>
      </dsp:txXfrm>
    </dsp:sp>
    <dsp:sp modelId="{9F0D56B0-CFBF-43DA-A39F-277035474683}">
      <dsp:nvSpPr>
        <dsp:cNvPr id="0" name=""/>
        <dsp:cNvSpPr/>
      </dsp:nvSpPr>
      <dsp:spPr>
        <a:xfrm>
          <a:off x="0" y="2999050"/>
          <a:ext cx="8785225" cy="1216800"/>
        </a:xfrm>
        <a:prstGeom prst="roundRect">
          <a:avLst/>
        </a:prstGeom>
        <a:gradFill rotWithShape="0">
          <a:gsLst>
            <a:gs pos="0">
              <a:schemeClr val="accent2">
                <a:hueOff val="-14400000"/>
                <a:satOff val="-60003"/>
                <a:lumOff val="50001"/>
                <a:alphaOff val="0"/>
                <a:shade val="51000"/>
                <a:satMod val="130000"/>
              </a:schemeClr>
            </a:gs>
            <a:gs pos="80000">
              <a:schemeClr val="accent2">
                <a:hueOff val="-14400000"/>
                <a:satOff val="-60003"/>
                <a:lumOff val="50001"/>
                <a:alphaOff val="0"/>
                <a:shade val="93000"/>
                <a:satMod val="130000"/>
              </a:schemeClr>
            </a:gs>
            <a:gs pos="100000">
              <a:schemeClr val="accent2">
                <a:hueOff val="-14400000"/>
                <a:satOff val="-60003"/>
                <a:lumOff val="50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How are we going to get there?</a:t>
          </a:r>
          <a:endParaRPr lang="en-US" sz="4000" b="1" kern="1200" dirty="0">
            <a:effectLst>
              <a:outerShdw blurRad="38100" dist="38100" dir="2700000" algn="tl">
                <a:srgbClr val="000000">
                  <a:alpha val="43137"/>
                </a:srgbClr>
              </a:outerShdw>
            </a:effectLst>
          </a:endParaRPr>
        </a:p>
      </dsp:txBody>
      <dsp:txXfrm>
        <a:off x="59399" y="3058449"/>
        <a:ext cx="8666427"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FAB0B3-117B-448B-A3AB-BB0537DD2F78}" type="datetime1">
              <a:rPr lang="en-US"/>
              <a:pPr/>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6FC4C0-C052-4258-8797-9B1A02414BB1}" type="slidenum">
              <a:rPr lang="en-US"/>
              <a:pPr/>
              <a:t>‹#›</a:t>
            </a:fld>
            <a:endParaRPr lang="en-US"/>
          </a:p>
        </p:txBody>
      </p:sp>
    </p:spTree>
    <p:extLst>
      <p:ext uri="{BB962C8B-B14F-4D97-AF65-F5344CB8AC3E}">
        <p14:creationId xmlns:p14="http://schemas.microsoft.com/office/powerpoint/2010/main" val="1878357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Strategic management is defined as </a:t>
            </a:r>
            <a:r>
              <a:rPr lang="en-US" smtClean="0">
                <a:latin typeface="Arial" pitchFamily="34" charset="0"/>
                <a:cs typeface="Arial" pitchFamily="34" charset="0"/>
              </a:rPr>
              <a:t>the art and science of formulating, implementing, and evaluating cross-functional decisions that enable an organization to achieve its objectives</a:t>
            </a:r>
          </a:p>
          <a:p>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539DD701-E417-47C6-AF5C-D24204CCC790}" type="slidenum">
              <a:rPr lang="en-US" sz="1200"/>
              <a:pPr eaLnBrk="1" hangingPunct="1"/>
              <a:t>1</a:t>
            </a:fld>
            <a:endParaRPr lang="en-US" sz="1200"/>
          </a:p>
        </p:txBody>
      </p:sp>
    </p:spTree>
    <p:extLst>
      <p:ext uri="{BB962C8B-B14F-4D97-AF65-F5344CB8AC3E}">
        <p14:creationId xmlns:p14="http://schemas.microsoft.com/office/powerpoint/2010/main" val="1301575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Arial" pitchFamily="34" charset="0"/>
                <a:cs typeface="Arial" pitchFamily="34" charset="0"/>
              </a:rPr>
              <a:t>Most organizations can benefit from strategic management, which is based upon integrating intuition and analysis in decision making</a:t>
            </a:r>
          </a:p>
          <a:p>
            <a:pPr eaLnBrk="1" hangingPunct="1"/>
            <a:endParaRPr lang="en-US" smtClean="0">
              <a:latin typeface="Arial" pitchFamily="34" charset="0"/>
              <a:cs typeface="Arial" pitchFamily="34" charset="0"/>
            </a:endParaRPr>
          </a:p>
          <a:p>
            <a:r>
              <a:rPr lang="en-US" smtClean="0"/>
              <a:t>Intuition is particularly useful for making decisions in situations of great uncertainty or little precedent</a:t>
            </a:r>
            <a:endParaRPr lang="en-US" smtClean="0">
              <a:latin typeface="Arial" pitchFamily="34" charset="0"/>
              <a:cs typeface="Arial" pitchFamily="34" charset="0"/>
            </a:endParaRPr>
          </a:p>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98F6701-0A0F-459D-A91C-07C6C2F11897}" type="slidenum">
              <a:rPr lang="en-US" sz="1200"/>
              <a:pPr eaLnBrk="1" hangingPunct="1"/>
              <a:t>11</a:t>
            </a:fld>
            <a:endParaRPr lang="en-US" sz="1200"/>
          </a:p>
        </p:txBody>
      </p:sp>
    </p:spTree>
    <p:extLst>
      <p:ext uri="{BB962C8B-B14F-4D97-AF65-F5344CB8AC3E}">
        <p14:creationId xmlns:p14="http://schemas.microsoft.com/office/powerpoint/2010/main" val="164858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Competitive advantage</a:t>
            </a:r>
            <a:r>
              <a:rPr lang="en-US" smtClean="0">
                <a:latin typeface="Arial" pitchFamily="34" charset="0"/>
                <a:cs typeface="Arial" pitchFamily="34" charset="0"/>
              </a:rPr>
              <a:t> is anything that a firm does especially well compared to rival firms</a:t>
            </a:r>
          </a:p>
          <a:p>
            <a:pPr eaLnBrk="1" hangingPunct="1"/>
            <a:r>
              <a:rPr lang="en-US" b="1" smtClean="0">
                <a:latin typeface="Arial" pitchFamily="34" charset="0"/>
                <a:cs typeface="Arial" pitchFamily="34" charset="0"/>
              </a:rPr>
              <a:t>Strategists</a:t>
            </a:r>
            <a:r>
              <a:rPr lang="en-US" smtClean="0">
                <a:latin typeface="Arial" pitchFamily="34" charset="0"/>
                <a:cs typeface="Arial" pitchFamily="34" charset="0"/>
              </a:rPr>
              <a:t> are the individuals who are most responsible for the success or failure of an organization.</a:t>
            </a:r>
          </a:p>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369B75B-11B5-453F-B86B-27C98B8724BD}" type="slidenum">
              <a:rPr lang="en-US" sz="1200"/>
              <a:pPr eaLnBrk="1" hangingPunct="1"/>
              <a:t>13</a:t>
            </a:fld>
            <a:endParaRPr lang="en-US" sz="1200"/>
          </a:p>
        </p:txBody>
      </p:sp>
    </p:spTree>
    <p:extLst>
      <p:ext uri="{BB962C8B-B14F-4D97-AF65-F5344CB8AC3E}">
        <p14:creationId xmlns:p14="http://schemas.microsoft.com/office/powerpoint/2010/main" val="183251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The Vision statement </a:t>
            </a:r>
            <a:r>
              <a:rPr lang="en-US" smtClean="0">
                <a:latin typeface="Arial" pitchFamily="34" charset="0"/>
                <a:cs typeface="Arial" pitchFamily="34" charset="0"/>
              </a:rPr>
              <a:t>answers the question “What do we want to become?” and is often considered the first step in strategic planning</a:t>
            </a:r>
          </a:p>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665E30E9-4A32-4803-AB65-2228F3471B00}" type="slidenum">
              <a:rPr lang="en-US" sz="1200"/>
              <a:pPr eaLnBrk="1" hangingPunct="1"/>
              <a:t>14</a:t>
            </a:fld>
            <a:endParaRPr lang="en-US" sz="1200"/>
          </a:p>
        </p:txBody>
      </p:sp>
    </p:spTree>
    <p:extLst>
      <p:ext uri="{BB962C8B-B14F-4D97-AF65-F5344CB8AC3E}">
        <p14:creationId xmlns:p14="http://schemas.microsoft.com/office/powerpoint/2010/main" val="3979630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Mission statements are </a:t>
            </a:r>
            <a:r>
              <a:rPr lang="en-US" smtClean="0">
                <a:latin typeface="Arial" pitchFamily="34" charset="0"/>
                <a:cs typeface="Arial" pitchFamily="34" charset="0"/>
              </a:rPr>
              <a:t>enduring statements of purpose that distinguish one business from other similar firms. </a:t>
            </a:r>
          </a:p>
          <a:p>
            <a:pPr lvl="1" eaLnBrk="1" hangingPunct="1"/>
            <a:r>
              <a:rPr lang="en-US" smtClean="0">
                <a:latin typeface="Arial" pitchFamily="34" charset="0"/>
                <a:cs typeface="Arial" pitchFamily="34" charset="0"/>
              </a:rPr>
              <a:t>It identifies the scope of a firm’s operations in product and market terms and addresses the basic question that faces all strategists: “What is our business?”</a:t>
            </a:r>
            <a:endParaRPr 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1D57461F-AE74-44BA-AD45-3114549F22A1}" type="slidenum">
              <a:rPr lang="en-US" sz="1200"/>
              <a:pPr eaLnBrk="1" hangingPunct="1"/>
              <a:t>15</a:t>
            </a:fld>
            <a:endParaRPr lang="en-US" sz="1200"/>
          </a:p>
        </p:txBody>
      </p:sp>
    </p:spTree>
    <p:extLst>
      <p:ext uri="{BB962C8B-B14F-4D97-AF65-F5344CB8AC3E}">
        <p14:creationId xmlns:p14="http://schemas.microsoft.com/office/powerpoint/2010/main" val="3075245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External opportunities and external threats </a:t>
            </a:r>
            <a:r>
              <a:rPr lang="en-US" smtClean="0">
                <a:latin typeface="Arial" pitchFamily="34" charset="0"/>
                <a:cs typeface="Arial" pitchFamily="34" charset="0"/>
              </a:rPr>
              <a:t>refer to economic, social, cultural, demographic, environmental, political, legal, governmental, technological, and competitive trends and events that could significantly benefit or harm an organization in the future</a:t>
            </a:r>
          </a:p>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310EF15-BC53-401B-A03B-02EE896307D3}" type="slidenum">
              <a:rPr lang="en-US" sz="1200"/>
              <a:pPr eaLnBrk="1" hangingPunct="1"/>
              <a:t>16</a:t>
            </a:fld>
            <a:endParaRPr lang="en-US" sz="1200"/>
          </a:p>
        </p:txBody>
      </p:sp>
    </p:spTree>
    <p:extLst>
      <p:ext uri="{BB962C8B-B14F-4D97-AF65-F5344CB8AC3E}">
        <p14:creationId xmlns:p14="http://schemas.microsoft.com/office/powerpoint/2010/main" val="296538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 Availability of capital can no longer be taken for granted.</a:t>
            </a:r>
          </a:p>
          <a:p>
            <a:pPr eaLnBrk="1" hangingPunct="1">
              <a:spcBef>
                <a:spcPct val="0"/>
              </a:spcBef>
            </a:pPr>
            <a:r>
              <a:rPr lang="en-US" smtClean="0"/>
              <a:t>• Consumers expect green operations and products.</a:t>
            </a:r>
          </a:p>
          <a:p>
            <a:pPr eaLnBrk="1" hangingPunct="1">
              <a:spcBef>
                <a:spcPct val="0"/>
              </a:spcBef>
            </a:pPr>
            <a:r>
              <a:rPr lang="en-US" smtClean="0"/>
              <a:t>• Marketing moving rapidly to the Internet.</a:t>
            </a:r>
          </a:p>
          <a:p>
            <a:pPr eaLnBrk="1" hangingPunct="1">
              <a:spcBef>
                <a:spcPct val="0"/>
              </a:spcBef>
            </a:pPr>
            <a:r>
              <a:rPr lang="en-US" smtClean="0"/>
              <a:t>• Commodity food prices are increasing.</a:t>
            </a:r>
          </a:p>
          <a:p>
            <a:pPr eaLnBrk="1" hangingPunct="1">
              <a:spcBef>
                <a:spcPct val="0"/>
              </a:spcBef>
            </a:pPr>
            <a:r>
              <a:rPr lang="en-US" smtClean="0"/>
              <a:t>• Political unrest in the Middle East is raising oil prices.</a:t>
            </a:r>
          </a:p>
          <a:p>
            <a:pPr eaLnBrk="1" hangingPunct="1">
              <a:spcBef>
                <a:spcPct val="0"/>
              </a:spcBef>
            </a:pPr>
            <a:r>
              <a:rPr lang="en-US" smtClean="0"/>
              <a:t>• Computer hacker problems are increasing.</a:t>
            </a:r>
          </a:p>
          <a:p>
            <a:pPr eaLnBrk="1" hangingPunct="1">
              <a:spcBef>
                <a:spcPct val="0"/>
              </a:spcBef>
            </a:pPr>
            <a:r>
              <a:rPr lang="en-US" smtClean="0"/>
              <a:t>• Intense price competition is plaguing most firms.</a:t>
            </a:r>
          </a:p>
          <a:p>
            <a:pPr eaLnBrk="1" hangingPunct="1">
              <a:spcBef>
                <a:spcPct val="0"/>
              </a:spcBef>
            </a:pPr>
            <a:r>
              <a:rPr lang="en-US" smtClean="0"/>
              <a:t>• Unemployment and underemployment rates remain high.</a:t>
            </a:r>
          </a:p>
          <a:p>
            <a:pPr eaLnBrk="1" hangingPunct="1">
              <a:spcBef>
                <a:spcPct val="0"/>
              </a:spcBef>
            </a:pPr>
            <a:r>
              <a:rPr lang="en-US" smtClean="0"/>
              <a:t>• Interest rates are rising.</a:t>
            </a:r>
          </a:p>
          <a:p>
            <a:pPr eaLnBrk="1" hangingPunct="1">
              <a:spcBef>
                <a:spcPct val="0"/>
              </a:spcBef>
            </a:pPr>
            <a:r>
              <a:rPr lang="en-US" smtClean="0"/>
              <a:t>• Product life cycles are becoming shorter.</a:t>
            </a:r>
          </a:p>
          <a:p>
            <a:pPr eaLnBrk="1" hangingPunct="1">
              <a:spcBef>
                <a:spcPct val="0"/>
              </a:spcBef>
            </a:pPr>
            <a:r>
              <a:rPr lang="en-US" smtClean="0"/>
              <a:t>• State and local governments are financially weak.</a:t>
            </a:r>
          </a:p>
          <a:p>
            <a:pPr eaLnBrk="1" hangingPunct="1">
              <a:spcBef>
                <a:spcPct val="0"/>
              </a:spcBef>
            </a:pPr>
            <a:r>
              <a:rPr lang="en-US" smtClean="0"/>
              <a:t>• Turmoil and violence in Mexico is increasing.</a:t>
            </a:r>
          </a:p>
          <a:p>
            <a:pPr eaLnBrk="1" hangingPunct="1">
              <a:spcBef>
                <a:spcPct val="0"/>
              </a:spcBef>
            </a:pPr>
            <a:r>
              <a:rPr lang="en-US" smtClean="0"/>
              <a:t>• Winters are colder and summers hotter than usual.</a:t>
            </a:r>
          </a:p>
          <a:p>
            <a:pPr eaLnBrk="1" hangingPunct="1">
              <a:spcBef>
                <a:spcPct val="0"/>
              </a:spcBef>
            </a:pPr>
            <a:r>
              <a:rPr lang="en-US" smtClean="0"/>
              <a:t>• Home prices remain exceptionally low.</a:t>
            </a:r>
          </a:p>
          <a:p>
            <a:pPr eaLnBrk="1" hangingPunct="1">
              <a:spcBef>
                <a:spcPct val="0"/>
              </a:spcBef>
            </a:pPr>
            <a:r>
              <a:rPr lang="en-US" smtClean="0"/>
              <a:t>• Global markets offer the highest growth in revenues.</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721FF4B-BF70-4879-AD1A-43B25E935955}" type="slidenum">
              <a:rPr lang="en-US" sz="1200"/>
              <a:pPr eaLnBrk="1" hangingPunct="1"/>
              <a:t>17</a:t>
            </a:fld>
            <a:endParaRPr lang="en-US" sz="1200"/>
          </a:p>
        </p:txBody>
      </p:sp>
    </p:spTree>
    <p:extLst>
      <p:ext uri="{BB962C8B-B14F-4D97-AF65-F5344CB8AC3E}">
        <p14:creationId xmlns:p14="http://schemas.microsoft.com/office/powerpoint/2010/main" val="176072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Internal strengths and internal weaknesses are </a:t>
            </a:r>
            <a:r>
              <a:rPr lang="en-US" smtClean="0">
                <a:latin typeface="Arial" pitchFamily="34" charset="0"/>
                <a:cs typeface="Arial" pitchFamily="34" charset="0"/>
              </a:rPr>
              <a:t>an organization’s controllable activities that are performed especially well or poorly</a:t>
            </a:r>
          </a:p>
          <a:p>
            <a:pPr lvl="1" eaLnBrk="1" hangingPunct="1"/>
            <a:r>
              <a:rPr lang="en-US" smtClean="0">
                <a:latin typeface="Arial" pitchFamily="34" charset="0"/>
                <a:cs typeface="Arial" pitchFamily="34" charset="0"/>
              </a:rPr>
              <a:t>and are determined relative to competitors</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6B021CB8-5222-4527-8E58-07A02888ED18}" type="slidenum">
              <a:rPr lang="en-US" sz="1200"/>
              <a:pPr eaLnBrk="1" hangingPunct="1"/>
              <a:t>18</a:t>
            </a:fld>
            <a:endParaRPr lang="en-US" sz="1200"/>
          </a:p>
        </p:txBody>
      </p:sp>
    </p:spTree>
    <p:extLst>
      <p:ext uri="{BB962C8B-B14F-4D97-AF65-F5344CB8AC3E}">
        <p14:creationId xmlns:p14="http://schemas.microsoft.com/office/powerpoint/2010/main" val="158653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Objectives</a:t>
            </a:r>
            <a:r>
              <a:rPr lang="en-US" smtClean="0">
                <a:latin typeface="Arial" pitchFamily="34" charset="0"/>
                <a:cs typeface="Arial" pitchFamily="34" charset="0"/>
              </a:rPr>
              <a:t> are specific results that an organization seeks to achieve in pursuing its basic mission. </a:t>
            </a:r>
          </a:p>
          <a:p>
            <a:pPr lvl="1" eaLnBrk="1" hangingPunct="1"/>
            <a:r>
              <a:rPr lang="en-US" smtClean="0">
                <a:latin typeface="Arial" pitchFamily="34" charset="0"/>
                <a:cs typeface="Arial" pitchFamily="34" charset="0"/>
              </a:rPr>
              <a:t>Long-term means more than one year</a:t>
            </a:r>
          </a:p>
          <a:p>
            <a:pPr lvl="1" eaLnBrk="1" hangingPunct="1"/>
            <a:r>
              <a:rPr lang="en-US" smtClean="0">
                <a:latin typeface="Arial" pitchFamily="34" charset="0"/>
                <a:cs typeface="Arial" pitchFamily="34" charset="0"/>
              </a:rPr>
              <a:t>They should be challenging, measurable, consistent, reasonable, and clear</a:t>
            </a:r>
          </a:p>
          <a:p>
            <a:endParaRPr 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22A2DF1D-C917-4BBF-8DD6-79B542F50C55}" type="slidenum">
              <a:rPr lang="en-US" sz="1200"/>
              <a:pPr eaLnBrk="1" hangingPunct="1"/>
              <a:t>19</a:t>
            </a:fld>
            <a:endParaRPr lang="en-US" sz="1200"/>
          </a:p>
        </p:txBody>
      </p:sp>
    </p:spTree>
    <p:extLst>
      <p:ext uri="{BB962C8B-B14F-4D97-AF65-F5344CB8AC3E}">
        <p14:creationId xmlns:p14="http://schemas.microsoft.com/office/powerpoint/2010/main" val="945328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Strategies</a:t>
            </a:r>
            <a:r>
              <a:rPr lang="en-US" smtClean="0">
                <a:latin typeface="Arial" pitchFamily="34" charset="0"/>
                <a:cs typeface="Arial" pitchFamily="34" charset="0"/>
              </a:rPr>
              <a:t> are the means by which long-term objectives will be achieved. </a:t>
            </a:r>
          </a:p>
          <a:p>
            <a:pPr lvl="1" eaLnBrk="1" hangingPunct="1"/>
            <a:r>
              <a:rPr lang="en-US" smtClean="0">
                <a:latin typeface="Arial" pitchFamily="34" charset="0"/>
                <a:cs typeface="Arial" pitchFamily="34" charset="0"/>
              </a:rPr>
              <a:t>They may include geographic expansion, diversification, acquisition, product development, market </a:t>
            </a:r>
            <a:r>
              <a:rPr lang="fr-FR" smtClean="0">
                <a:latin typeface="Arial" pitchFamily="34" charset="0"/>
                <a:cs typeface="Arial" pitchFamily="34" charset="0"/>
              </a:rPr>
              <a:t>penetration, retrenchment, divestiture, liquidation, and joint ventures.</a:t>
            </a:r>
            <a:endParaRPr lang="en-US" smtClean="0">
              <a:latin typeface="Arial" pitchFamily="34" charset="0"/>
              <a:cs typeface="Arial" pitchFamily="34" charset="0"/>
            </a:endParaRPr>
          </a:p>
          <a:p>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2AF956F-D782-4ED7-9E05-44DD66709A7D}" type="slidenum">
              <a:rPr lang="en-US" sz="1200"/>
              <a:pPr eaLnBrk="1" hangingPunct="1"/>
              <a:t>20</a:t>
            </a:fld>
            <a:endParaRPr lang="en-US" sz="1200"/>
          </a:p>
        </p:txBody>
      </p:sp>
    </p:spTree>
    <p:extLst>
      <p:ext uri="{BB962C8B-B14F-4D97-AF65-F5344CB8AC3E}">
        <p14:creationId xmlns:p14="http://schemas.microsoft.com/office/powerpoint/2010/main" val="224256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Annual objectives are </a:t>
            </a:r>
            <a:r>
              <a:rPr lang="en-US" smtClean="0">
                <a:latin typeface="Arial" pitchFamily="34" charset="0"/>
                <a:cs typeface="Arial" pitchFamily="34" charset="0"/>
              </a:rPr>
              <a:t>short-term milestones that organizations must achieve to reach long-term objectives. </a:t>
            </a:r>
          </a:p>
          <a:p>
            <a:pPr lvl="1" eaLnBrk="1" hangingPunct="1"/>
            <a:r>
              <a:rPr lang="en-US" smtClean="0">
                <a:latin typeface="Arial" pitchFamily="34" charset="0"/>
                <a:cs typeface="Arial" pitchFamily="34" charset="0"/>
              </a:rPr>
              <a:t>They should be measurable, quantitative, challenging, realistic, consistent, and prioritized</a:t>
            </a:r>
          </a:p>
          <a:p>
            <a:pPr lvl="1" eaLnBrk="1" hangingPunct="1"/>
            <a:r>
              <a:rPr lang="en-US" smtClean="0">
                <a:latin typeface="Arial" pitchFamily="34" charset="0"/>
                <a:cs typeface="Arial" pitchFamily="34" charset="0"/>
              </a:rPr>
              <a:t>They should be established at the corporate, divisional, and functional levels in a large organization.</a:t>
            </a:r>
          </a:p>
          <a:p>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40736B0-6FEA-4B8A-83D4-83CBCDA4B4BC}" type="slidenum">
              <a:rPr lang="en-US" sz="1200"/>
              <a:pPr eaLnBrk="1" hangingPunct="1"/>
              <a:t>21</a:t>
            </a:fld>
            <a:endParaRPr lang="en-US" sz="1200"/>
          </a:p>
        </p:txBody>
      </p:sp>
    </p:spTree>
    <p:extLst>
      <p:ext uri="{BB962C8B-B14F-4D97-AF65-F5344CB8AC3E}">
        <p14:creationId xmlns:p14="http://schemas.microsoft.com/office/powerpoint/2010/main" val="63818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i="1" smtClean="0">
                <a:latin typeface="Arial" pitchFamily="34" charset="0"/>
                <a:cs typeface="Arial" pitchFamily="34" charset="0"/>
              </a:rPr>
              <a:t>Strategic management </a:t>
            </a:r>
            <a:r>
              <a:rPr lang="en-US" smtClean="0">
                <a:latin typeface="Arial" pitchFamily="34" charset="0"/>
                <a:cs typeface="Arial" pitchFamily="34" charset="0"/>
              </a:rPr>
              <a:t>in this text is used synonymously with the term strategic planning</a:t>
            </a:r>
          </a:p>
          <a:p>
            <a:pPr eaLnBrk="1" hangingPunct="1"/>
            <a:r>
              <a:rPr lang="en-US" smtClean="0">
                <a:latin typeface="Arial" pitchFamily="34" charset="0"/>
                <a:cs typeface="Arial" pitchFamily="34" charset="0"/>
              </a:rPr>
              <a:t>Sometimes the term strategic management is used to refer to strategy formulation, implementation, and evaluation, with strategic planning referring only to strategy formulation.</a:t>
            </a:r>
          </a:p>
          <a:p>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8B2CFB1E-2209-4FB4-BAB0-B708CC868C7D}" type="slidenum">
              <a:rPr lang="en-US" sz="1200"/>
              <a:pPr eaLnBrk="1" hangingPunct="1"/>
              <a:t>2</a:t>
            </a:fld>
            <a:endParaRPr lang="en-US" sz="1200"/>
          </a:p>
        </p:txBody>
      </p:sp>
    </p:spTree>
    <p:extLst>
      <p:ext uri="{BB962C8B-B14F-4D97-AF65-F5344CB8AC3E}">
        <p14:creationId xmlns:p14="http://schemas.microsoft.com/office/powerpoint/2010/main" val="2901894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Strategies currently being pursued by some companies are described in Table 1-1.</a:t>
            </a:r>
          </a:p>
          <a:p>
            <a:endParaRPr lang="en-US" dirty="0"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2AD36ADA-195D-48FD-BC56-8E5E203ADE12}" type="slidenum">
              <a:rPr lang="en-US" sz="1200"/>
              <a:pPr eaLnBrk="1" hangingPunct="1"/>
              <a:t>22</a:t>
            </a:fld>
            <a:endParaRPr lang="en-US" sz="1200"/>
          </a:p>
        </p:txBody>
      </p:sp>
    </p:spTree>
    <p:extLst>
      <p:ext uri="{BB962C8B-B14F-4D97-AF65-F5344CB8AC3E}">
        <p14:creationId xmlns:p14="http://schemas.microsoft.com/office/powerpoint/2010/main" val="783157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dirty="0" smtClean="0">
                <a:latin typeface="Arial" pitchFamily="34" charset="0"/>
                <a:cs typeface="Arial" pitchFamily="34" charset="0"/>
              </a:rPr>
              <a:t>Policies are </a:t>
            </a:r>
            <a:r>
              <a:rPr lang="en-US" dirty="0" smtClean="0">
                <a:latin typeface="Arial" pitchFamily="34" charset="0"/>
                <a:cs typeface="Arial" pitchFamily="34" charset="0"/>
              </a:rPr>
              <a:t>the means by which annual objectives will be achieved. </a:t>
            </a:r>
          </a:p>
          <a:p>
            <a:pPr lvl="1" eaLnBrk="1" hangingPunct="1"/>
            <a:r>
              <a:rPr lang="en-US" dirty="0" smtClean="0">
                <a:latin typeface="Arial" pitchFamily="34" charset="0"/>
                <a:cs typeface="Arial" pitchFamily="34" charset="0"/>
              </a:rPr>
              <a:t>They include guidelines, rules, and procedures established to support efforts to achieve stated objectives</a:t>
            </a:r>
          </a:p>
          <a:p>
            <a:pPr lvl="1" eaLnBrk="1" hangingPunct="1"/>
            <a:r>
              <a:rPr lang="en-US" dirty="0" smtClean="0">
                <a:latin typeface="Arial" pitchFamily="34" charset="0"/>
                <a:cs typeface="Arial" pitchFamily="34" charset="0"/>
              </a:rPr>
              <a:t>Policies are guides to decision making and address repetitive or recurring situations</a:t>
            </a:r>
          </a:p>
          <a:p>
            <a:r>
              <a:rPr lang="en-US" dirty="0" smtClean="0"/>
              <a:t>Skype</a:t>
            </a:r>
          </a:p>
          <a:p>
            <a:r>
              <a:rPr lang="en-US" dirty="0" smtClean="0"/>
              <a:t>Core competence</a:t>
            </a:r>
          </a:p>
          <a:p>
            <a:r>
              <a:rPr lang="en-US" dirty="0" smtClean="0"/>
              <a:t>Acquired</a:t>
            </a:r>
            <a:r>
              <a:rPr lang="en-US" baseline="0" dirty="0" smtClean="0"/>
              <a:t> by Microsoft</a:t>
            </a:r>
          </a:p>
          <a:p>
            <a:r>
              <a:rPr lang="en-US" baseline="0" dirty="0" smtClean="0"/>
              <a:t>Focus on Apple</a:t>
            </a:r>
          </a:p>
          <a:p>
            <a:r>
              <a:rPr lang="en-US" baseline="0" dirty="0" smtClean="0"/>
              <a:t>Acquired </a:t>
            </a:r>
            <a:r>
              <a:rPr lang="en-US" baseline="0" dirty="0" err="1" smtClean="0"/>
              <a:t>Qik</a:t>
            </a:r>
            <a:endParaRPr lang="en-US" baseline="0" dirty="0" smtClean="0"/>
          </a:p>
          <a:p>
            <a:r>
              <a:rPr lang="en-US" baseline="0" dirty="0" err="1" smtClean="0"/>
              <a:t>Patnerships</a:t>
            </a:r>
            <a:endParaRPr lang="en-US" baseline="0" dirty="0" smtClean="0"/>
          </a:p>
          <a:p>
            <a:r>
              <a:rPr lang="en-US" baseline="0" dirty="0" smtClean="0"/>
              <a:t>Diversification</a:t>
            </a:r>
          </a:p>
          <a:p>
            <a:r>
              <a:rPr lang="en-US" baseline="0" dirty="0" smtClean="0"/>
              <a:t>Global presence</a:t>
            </a:r>
          </a:p>
          <a:p>
            <a:endParaRPr lang="en-US" dirty="0" smtClean="0"/>
          </a:p>
          <a:p>
            <a:r>
              <a:rPr lang="en-US" dirty="0" err="1" smtClean="0"/>
              <a:t>Sbarro</a:t>
            </a:r>
            <a:endParaRPr lang="en-US" dirty="0" smtClean="0"/>
          </a:p>
          <a:p>
            <a:r>
              <a:rPr lang="en-US" dirty="0" smtClean="0"/>
              <a:t>Reduced stores</a:t>
            </a:r>
          </a:p>
          <a:p>
            <a:r>
              <a:rPr lang="en-US" dirty="0" smtClean="0"/>
              <a:t>Bad debt</a:t>
            </a:r>
          </a:p>
          <a:p>
            <a:r>
              <a:rPr lang="en-US" dirty="0" smtClean="0"/>
              <a:t>Avoiding bankruptcy</a:t>
            </a:r>
          </a:p>
          <a:p>
            <a:r>
              <a:rPr lang="en-US" dirty="0" smtClean="0"/>
              <a:t>Needs</a:t>
            </a:r>
            <a:r>
              <a:rPr lang="en-US" baseline="0" dirty="0" smtClean="0"/>
              <a:t> new strategic plan</a:t>
            </a:r>
          </a:p>
          <a:p>
            <a:r>
              <a:rPr lang="en-US" baseline="0" dirty="0" smtClean="0"/>
              <a:t>Needs to be competitive</a:t>
            </a:r>
            <a:endParaRPr lang="en-US" dirty="0" smtClean="0"/>
          </a:p>
          <a:p>
            <a:endParaRPr lang="en-US" dirty="0"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D49A29A-3A53-46AA-91C5-B8732A9C8B10}" type="slidenum">
              <a:rPr lang="en-US" sz="1200"/>
              <a:pPr eaLnBrk="1" hangingPunct="1"/>
              <a:t>23</a:t>
            </a:fld>
            <a:endParaRPr lang="en-US" sz="1200"/>
          </a:p>
        </p:txBody>
      </p:sp>
    </p:spTree>
    <p:extLst>
      <p:ext uri="{BB962C8B-B14F-4D97-AF65-F5344CB8AC3E}">
        <p14:creationId xmlns:p14="http://schemas.microsoft.com/office/powerpoint/2010/main" val="255483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Policies are </a:t>
            </a:r>
            <a:r>
              <a:rPr lang="en-US" smtClean="0">
                <a:latin typeface="Arial" pitchFamily="34" charset="0"/>
                <a:cs typeface="Arial" pitchFamily="34" charset="0"/>
              </a:rPr>
              <a:t>the means by which annual objectives will be achieved. </a:t>
            </a:r>
          </a:p>
          <a:p>
            <a:pPr lvl="1" eaLnBrk="1" hangingPunct="1"/>
            <a:r>
              <a:rPr lang="en-US" smtClean="0">
                <a:latin typeface="Arial" pitchFamily="34" charset="0"/>
                <a:cs typeface="Arial" pitchFamily="34" charset="0"/>
              </a:rPr>
              <a:t>They include guidelines, rules, and procedures established to support efforts to achieve stated objectives</a:t>
            </a:r>
          </a:p>
          <a:p>
            <a:pPr lvl="1" eaLnBrk="1" hangingPunct="1"/>
            <a:r>
              <a:rPr lang="en-US" smtClean="0">
                <a:latin typeface="Arial" pitchFamily="34" charset="0"/>
                <a:cs typeface="Arial" pitchFamily="34" charset="0"/>
              </a:rPr>
              <a:t>Policies are guides to decision making and address repetitive or recurring situations</a:t>
            </a:r>
          </a:p>
          <a:p>
            <a:endParaRPr 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D49A29A-3A53-46AA-91C5-B8732A9C8B10}" type="slidenum">
              <a:rPr lang="en-US" sz="1200"/>
              <a:pPr eaLnBrk="1" hangingPunct="1"/>
              <a:t>24</a:t>
            </a:fld>
            <a:endParaRPr lang="en-US" sz="1200"/>
          </a:p>
        </p:txBody>
      </p:sp>
    </p:spTree>
    <p:extLst>
      <p:ext uri="{BB962C8B-B14F-4D97-AF65-F5344CB8AC3E}">
        <p14:creationId xmlns:p14="http://schemas.microsoft.com/office/powerpoint/2010/main" val="155605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These are three important questions to answer in developing a strategic plan:</a:t>
            </a:r>
          </a:p>
          <a:p>
            <a:r>
              <a:rPr lang="en-US" smtClean="0"/>
              <a:t>Where are we now?</a:t>
            </a:r>
          </a:p>
          <a:p>
            <a:r>
              <a:rPr lang="en-US" smtClean="0"/>
              <a:t>Where do we want to go?</a:t>
            </a:r>
          </a:p>
          <a:p>
            <a:r>
              <a:rPr lang="en-US" smtClean="0"/>
              <a:t>How are we going to get there?</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62C6F0B1-783A-4630-9B12-439B3A11AE44}" type="slidenum">
              <a:rPr lang="en-US" sz="1200"/>
              <a:pPr eaLnBrk="1" hangingPunct="1"/>
              <a:t>25</a:t>
            </a:fld>
            <a:endParaRPr lang="en-US" sz="1200"/>
          </a:p>
        </p:txBody>
      </p:sp>
    </p:spTree>
    <p:extLst>
      <p:ext uri="{BB962C8B-B14F-4D97-AF65-F5344CB8AC3E}">
        <p14:creationId xmlns:p14="http://schemas.microsoft.com/office/powerpoint/2010/main" val="1943586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Historically, the principal benefit of strategic management has been to help organizations formulate better strategies through the use of a more systematic, logical, and rational approach to strategic choice</a:t>
            </a:r>
          </a:p>
          <a:p>
            <a:pPr eaLnBrk="1" hangingPunct="1"/>
            <a:endParaRPr 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C56C33C6-D9CF-490B-B094-EAD614FF2CAB}" type="slidenum">
              <a:rPr lang="en-US" sz="1200"/>
              <a:pPr eaLnBrk="1" hangingPunct="1"/>
              <a:t>26</a:t>
            </a:fld>
            <a:endParaRPr lang="en-US" sz="1200"/>
          </a:p>
        </p:txBody>
      </p:sp>
    </p:spTree>
    <p:extLst>
      <p:ext uri="{BB962C8B-B14F-4D97-AF65-F5344CB8AC3E}">
        <p14:creationId xmlns:p14="http://schemas.microsoft.com/office/powerpoint/2010/main" val="31724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Businesses using strategic-management concepts show significant improvement in sales, profitability, and productivity compared to firms without systematic planning activities</a:t>
            </a:r>
          </a:p>
          <a:p>
            <a:pPr eaLnBrk="1" hangingPunct="1"/>
            <a:endParaRPr lang="en-US" smtClean="0"/>
          </a:p>
          <a:p>
            <a:pPr eaLnBrk="1" hangingPunct="1"/>
            <a:r>
              <a:rPr lang="en-US" smtClean="0"/>
              <a:t>High-performing firms seem to make more informed decisions with good anticipation of both short- and long-term consequences</a:t>
            </a:r>
          </a:p>
          <a:p>
            <a:pPr eaLnBrk="1" hangingPunct="1"/>
            <a:endParaRPr 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418738B0-15D7-49EC-B041-EEBB7E58CA4A}" type="slidenum">
              <a:rPr lang="en-US" sz="1200"/>
              <a:pPr eaLnBrk="1" hangingPunct="1"/>
              <a:t>28</a:t>
            </a:fld>
            <a:endParaRPr lang="en-US" sz="1200"/>
          </a:p>
        </p:txBody>
      </p:sp>
    </p:spTree>
    <p:extLst>
      <p:ext uri="{BB962C8B-B14F-4D97-AF65-F5344CB8AC3E}">
        <p14:creationId xmlns:p14="http://schemas.microsoft.com/office/powerpoint/2010/main" val="3287501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It allows for identification, prioritization, and exploitation of opportunities.</a:t>
            </a:r>
          </a:p>
          <a:p>
            <a:pPr eaLnBrk="1" hangingPunct="1"/>
            <a:r>
              <a:rPr lang="en-US" smtClean="0"/>
              <a:t>It provides an objective view of management problems.</a:t>
            </a:r>
          </a:p>
          <a:p>
            <a:pPr eaLnBrk="1" hangingPunct="1"/>
            <a:r>
              <a:rPr lang="en-US" smtClean="0"/>
              <a:t>It represents a framework for improved coordination and control of activities.</a:t>
            </a:r>
          </a:p>
          <a:p>
            <a:pPr eaLnBrk="1" hangingPunct="1"/>
            <a:r>
              <a:rPr lang="en-US" smtClean="0"/>
              <a:t>It minimizes the effects of adverse conditions and changes.</a:t>
            </a:r>
          </a:p>
          <a:p>
            <a:pPr eaLnBrk="1" hangingPunct="1"/>
            <a:endParaRPr 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0AC37F94-72BD-414A-93BD-C98B2A2EE767}" type="slidenum">
              <a:rPr lang="en-US" sz="1200"/>
              <a:pPr eaLnBrk="1" hangingPunct="1"/>
              <a:t>29</a:t>
            </a:fld>
            <a:endParaRPr lang="en-US" sz="1200"/>
          </a:p>
        </p:txBody>
      </p:sp>
    </p:spTree>
    <p:extLst>
      <p:ext uri="{BB962C8B-B14F-4D97-AF65-F5344CB8AC3E}">
        <p14:creationId xmlns:p14="http://schemas.microsoft.com/office/powerpoint/2010/main" val="3746669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It allows major decisions to better support established objectives.</a:t>
            </a:r>
          </a:p>
          <a:p>
            <a:pPr eaLnBrk="1" hangingPunct="1"/>
            <a:r>
              <a:rPr lang="en-US" smtClean="0"/>
              <a:t>It allows more effective allocation of time and resources to identified opportunities.</a:t>
            </a:r>
          </a:p>
          <a:p>
            <a:pPr eaLnBrk="1" hangingPunct="1"/>
            <a:r>
              <a:rPr lang="en-US" smtClean="0"/>
              <a:t>It allows fewer resources and less time to be devoted to correcting erroneous or ad hoc decisions.</a:t>
            </a:r>
          </a:p>
          <a:p>
            <a:pPr eaLnBrk="1" hangingPunct="1"/>
            <a:r>
              <a:rPr lang="en-US" smtClean="0"/>
              <a:t>It creates a framework for internal communication among personnel.</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2E370D24-1141-449C-BE92-80F40CA4FBC9}" type="slidenum">
              <a:rPr lang="en-US" sz="1200"/>
              <a:pPr eaLnBrk="1" hangingPunct="1"/>
              <a:t>30</a:t>
            </a:fld>
            <a:endParaRPr lang="en-US" sz="1200"/>
          </a:p>
        </p:txBody>
      </p:sp>
    </p:spTree>
    <p:extLst>
      <p:ext uri="{BB962C8B-B14F-4D97-AF65-F5344CB8AC3E}">
        <p14:creationId xmlns:p14="http://schemas.microsoft.com/office/powerpoint/2010/main" val="2471255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 </a:t>
            </a:r>
            <a:r>
              <a:rPr lang="en-US" b="1" i="1" smtClean="0"/>
              <a:t>Lack of knowledge or experience in strategic planning</a:t>
            </a:r>
            <a:r>
              <a:rPr lang="en-US" smtClean="0"/>
              <a:t>—No training in strategic planning.</a:t>
            </a:r>
          </a:p>
          <a:p>
            <a:pPr eaLnBrk="1" hangingPunct="1"/>
            <a:r>
              <a:rPr lang="en-US" smtClean="0"/>
              <a:t>• </a:t>
            </a:r>
            <a:r>
              <a:rPr lang="en-US" b="1" i="1" smtClean="0"/>
              <a:t>Poor reward structures</a:t>
            </a:r>
            <a:r>
              <a:rPr lang="en-US" smtClean="0"/>
              <a:t>—When an organization assumes success, it often fails to reward</a:t>
            </a:r>
          </a:p>
          <a:p>
            <a:pPr eaLnBrk="1" hangingPunct="1"/>
            <a:r>
              <a:rPr lang="en-US" smtClean="0"/>
              <a:t>success. When failure occurs, then the firm may punish.</a:t>
            </a:r>
          </a:p>
          <a:p>
            <a:pPr eaLnBrk="1" hangingPunct="1"/>
            <a:r>
              <a:rPr lang="en-US" smtClean="0"/>
              <a:t>• </a:t>
            </a:r>
            <a:r>
              <a:rPr lang="en-US" b="1" i="1" smtClean="0"/>
              <a:t>Firefighting</a:t>
            </a:r>
            <a:r>
              <a:rPr lang="en-US" smtClean="0"/>
              <a:t>—An organization can be so deeply embroiled in resolving crises and firefighting</a:t>
            </a:r>
          </a:p>
          <a:p>
            <a:pPr eaLnBrk="1" hangingPunct="1"/>
            <a:r>
              <a:rPr lang="en-US" smtClean="0"/>
              <a:t>that it reserves no time for planning.</a:t>
            </a:r>
          </a:p>
          <a:p>
            <a:pPr eaLnBrk="1" hangingPunct="1"/>
            <a:r>
              <a:rPr lang="en-US" smtClean="0"/>
              <a:t>• </a:t>
            </a:r>
            <a:r>
              <a:rPr lang="en-US" b="1" i="1" smtClean="0"/>
              <a:t>Waste of time</a:t>
            </a:r>
            <a:r>
              <a:rPr lang="en-US" smtClean="0"/>
              <a:t>—Some firms see planning as a waste of time because no marketable product</a:t>
            </a:r>
          </a:p>
          <a:p>
            <a:pPr eaLnBrk="1" hangingPunct="1"/>
            <a:r>
              <a:rPr lang="en-US" smtClean="0"/>
              <a:t>is produced. Time spent on planning is an investment.</a:t>
            </a:r>
          </a:p>
          <a:p>
            <a:pPr eaLnBrk="1" hangingPunct="1"/>
            <a:r>
              <a:rPr lang="en-US" smtClean="0"/>
              <a:t>• </a:t>
            </a:r>
            <a:r>
              <a:rPr lang="en-US" b="1" i="1" smtClean="0"/>
              <a:t>Too expensive</a:t>
            </a:r>
            <a:r>
              <a:rPr lang="en-US" smtClean="0"/>
              <a:t>—Some organizations see planning as too expensive in time and money.</a:t>
            </a:r>
          </a:p>
          <a:p>
            <a:pPr eaLnBrk="1" hangingPunct="1"/>
            <a:r>
              <a:rPr lang="en-US" smtClean="0"/>
              <a:t>• </a:t>
            </a:r>
            <a:r>
              <a:rPr lang="en-US" b="1" i="1" smtClean="0"/>
              <a:t>Laziness</a:t>
            </a:r>
            <a:r>
              <a:rPr lang="en-US" smtClean="0"/>
              <a:t>—People may not want to put forth the effort needed to formulate a plan.</a:t>
            </a:r>
          </a:p>
          <a:p>
            <a:pPr eaLnBrk="1" hangingPunct="1"/>
            <a:r>
              <a:rPr lang="en-US" smtClean="0"/>
              <a:t>• </a:t>
            </a:r>
            <a:r>
              <a:rPr lang="en-US" b="1" i="1" smtClean="0"/>
              <a:t>Content with success</a:t>
            </a:r>
            <a:r>
              <a:rPr lang="en-US" smtClean="0"/>
              <a:t>—Particularly if a firm is successful, individuals may feel there is no</a:t>
            </a:r>
          </a:p>
          <a:p>
            <a:pPr eaLnBrk="1" hangingPunct="1"/>
            <a:r>
              <a:rPr lang="en-US" smtClean="0"/>
              <a:t>need to plan because things are fine as they stand. But success today does not guarantee</a:t>
            </a:r>
          </a:p>
          <a:p>
            <a:pPr eaLnBrk="1" hangingPunct="1"/>
            <a:r>
              <a:rPr lang="en-US" smtClean="0"/>
              <a:t>success tomorrow.</a:t>
            </a: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3E844A9-4713-450E-9CA2-46E1CC88C953}" type="slidenum">
              <a:rPr lang="en-US" sz="1200"/>
              <a:pPr eaLnBrk="1" hangingPunct="1"/>
              <a:t>31</a:t>
            </a:fld>
            <a:endParaRPr lang="en-US" sz="1200"/>
          </a:p>
        </p:txBody>
      </p:sp>
    </p:spTree>
    <p:extLst>
      <p:ext uri="{BB962C8B-B14F-4D97-AF65-F5344CB8AC3E}">
        <p14:creationId xmlns:p14="http://schemas.microsoft.com/office/powerpoint/2010/main" val="2110958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 </a:t>
            </a:r>
            <a:r>
              <a:rPr lang="en-US" b="1" i="1" dirty="0" smtClean="0"/>
              <a:t>Fear of failure</a:t>
            </a:r>
            <a:r>
              <a:rPr lang="en-US" dirty="0" smtClean="0"/>
              <a:t>—By not taking action, there is little risk of failure unless a problem is</a:t>
            </a:r>
          </a:p>
          <a:p>
            <a:pPr eaLnBrk="1" hangingPunct="1"/>
            <a:r>
              <a:rPr lang="en-US" dirty="0" smtClean="0"/>
              <a:t>urgent and pressing. Whenever something worthwhile is attempted, there is some risk of</a:t>
            </a:r>
          </a:p>
          <a:p>
            <a:pPr eaLnBrk="1" hangingPunct="1"/>
            <a:r>
              <a:rPr lang="en-US" dirty="0" smtClean="0"/>
              <a:t>failure.</a:t>
            </a:r>
          </a:p>
          <a:p>
            <a:pPr eaLnBrk="1" hangingPunct="1"/>
            <a:r>
              <a:rPr lang="en-US" dirty="0" smtClean="0"/>
              <a:t>• </a:t>
            </a:r>
            <a:r>
              <a:rPr lang="en-US" b="1" i="1" dirty="0" smtClean="0"/>
              <a:t>Overconfidence</a:t>
            </a:r>
            <a:r>
              <a:rPr lang="en-US" dirty="0" smtClean="0"/>
              <a:t>—As managers amass experience, they may rely less on formalized</a:t>
            </a:r>
          </a:p>
          <a:p>
            <a:pPr eaLnBrk="1" hangingPunct="1"/>
            <a:r>
              <a:rPr lang="en-US" dirty="0" smtClean="0"/>
              <a:t>planning. Rarely, however, is this appropriate. Being overconfident or overestimating</a:t>
            </a:r>
          </a:p>
          <a:p>
            <a:pPr eaLnBrk="1" hangingPunct="1"/>
            <a:r>
              <a:rPr lang="en-US" dirty="0" smtClean="0"/>
              <a:t>experience can bring demise. Forethought is rarely wasted and is often the mark of</a:t>
            </a:r>
          </a:p>
          <a:p>
            <a:pPr eaLnBrk="1" hangingPunct="1"/>
            <a:r>
              <a:rPr lang="en-US" dirty="0" smtClean="0"/>
              <a:t>professionalism.</a:t>
            </a:r>
          </a:p>
          <a:p>
            <a:pPr eaLnBrk="1" hangingPunct="1"/>
            <a:r>
              <a:rPr lang="en-US" dirty="0" smtClean="0"/>
              <a:t>• </a:t>
            </a:r>
            <a:r>
              <a:rPr lang="en-US" b="1" i="1" dirty="0" smtClean="0"/>
              <a:t>Prior bad experience</a:t>
            </a:r>
            <a:r>
              <a:rPr lang="en-US" dirty="0" smtClean="0"/>
              <a:t>—People may have had a previous bad experience with planning, that</a:t>
            </a:r>
          </a:p>
          <a:p>
            <a:pPr eaLnBrk="1" hangingPunct="1"/>
            <a:r>
              <a:rPr lang="en-US" dirty="0" smtClean="0"/>
              <a:t>is, cases in which plans have been long, cumbersome, impractical, or inflexible. Planning,</a:t>
            </a:r>
          </a:p>
          <a:p>
            <a:pPr eaLnBrk="1" hangingPunct="1"/>
            <a:r>
              <a:rPr lang="en-US" dirty="0" smtClean="0"/>
              <a:t>like anything else, can be done badly.</a:t>
            </a:r>
          </a:p>
          <a:p>
            <a:pPr eaLnBrk="1" hangingPunct="1"/>
            <a:r>
              <a:rPr lang="en-US" dirty="0" smtClean="0"/>
              <a:t>• </a:t>
            </a:r>
            <a:r>
              <a:rPr lang="en-US" b="1" i="1" dirty="0" smtClean="0"/>
              <a:t>Self-interest</a:t>
            </a:r>
            <a:r>
              <a:rPr lang="en-US" dirty="0" smtClean="0"/>
              <a:t>—When someone has achieved status, privilege, or self-esteem through effectively</a:t>
            </a:r>
          </a:p>
          <a:p>
            <a:pPr eaLnBrk="1" hangingPunct="1"/>
            <a:r>
              <a:rPr lang="en-US" dirty="0" smtClean="0"/>
              <a:t>using an old system, he or she often sees a new plan as a threat.</a:t>
            </a:r>
          </a:p>
          <a:p>
            <a:pPr eaLnBrk="1" hangingPunct="1"/>
            <a:r>
              <a:rPr lang="en-US" dirty="0" smtClean="0"/>
              <a:t>• </a:t>
            </a:r>
            <a:r>
              <a:rPr lang="en-US" b="1" i="1" dirty="0" smtClean="0"/>
              <a:t>Fear of the unknown</a:t>
            </a:r>
            <a:r>
              <a:rPr lang="en-US" dirty="0" smtClean="0"/>
              <a:t>—People may be uncertain of their abilities to learn new skills, of</a:t>
            </a:r>
          </a:p>
          <a:p>
            <a:pPr eaLnBrk="1" hangingPunct="1"/>
            <a:r>
              <a:rPr lang="en-US" dirty="0" smtClean="0"/>
              <a:t>their aptitude with new systems, or of their ability to take on new roles.</a:t>
            </a:r>
          </a:p>
          <a:p>
            <a:pPr eaLnBrk="1" hangingPunct="1"/>
            <a:r>
              <a:rPr lang="en-US" dirty="0" smtClean="0"/>
              <a:t>• </a:t>
            </a:r>
            <a:r>
              <a:rPr lang="en-US" b="1" i="1" dirty="0" smtClean="0"/>
              <a:t>Honest difference of opinion</a:t>
            </a:r>
            <a:r>
              <a:rPr lang="en-US" dirty="0" smtClean="0"/>
              <a:t>—People may sincerely believe the plan is wrong. They may</a:t>
            </a:r>
          </a:p>
          <a:p>
            <a:pPr eaLnBrk="1" hangingPunct="1"/>
            <a:r>
              <a:rPr lang="en-US" dirty="0" smtClean="0"/>
              <a:t>view the situation from a different viewpoint, or they may have aspirations for themselves</a:t>
            </a:r>
          </a:p>
          <a:p>
            <a:pPr eaLnBrk="1" hangingPunct="1"/>
            <a:r>
              <a:rPr lang="en-US" dirty="0" smtClean="0"/>
              <a:t>or the organization that are different from the plan. Different people in different jobs have</a:t>
            </a:r>
          </a:p>
          <a:p>
            <a:pPr eaLnBrk="1" hangingPunct="1"/>
            <a:r>
              <a:rPr lang="en-US" dirty="0" smtClean="0"/>
              <a:t>different perceptions of a situation.</a:t>
            </a:r>
          </a:p>
          <a:p>
            <a:pPr eaLnBrk="1" hangingPunct="1"/>
            <a:r>
              <a:rPr lang="en-US" dirty="0" smtClean="0"/>
              <a:t>• </a:t>
            </a:r>
            <a:r>
              <a:rPr lang="en-US" b="1" i="1" dirty="0" smtClean="0"/>
              <a:t>Suspicion</a:t>
            </a:r>
            <a:r>
              <a:rPr lang="en-US" dirty="0" smtClean="0"/>
              <a:t>—Employees may not trust management</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AF295D4-5E4A-48CC-AD20-9E4074BE77E9}" type="slidenum">
              <a:rPr lang="en-US" sz="1200"/>
              <a:pPr eaLnBrk="1" hangingPunct="1"/>
              <a:t>32</a:t>
            </a:fld>
            <a:endParaRPr lang="en-US" sz="1200"/>
          </a:p>
        </p:txBody>
      </p:sp>
    </p:spTree>
    <p:extLst>
      <p:ext uri="{BB962C8B-B14F-4D97-AF65-F5344CB8AC3E}">
        <p14:creationId xmlns:p14="http://schemas.microsoft.com/office/powerpoint/2010/main" val="1991234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A strategic plan results from tough managerial choices among numerous good alternatives, and it signals commitment to specific markets, policies, procedures, and operations in lieu of other, “less desirable” courses of action.</a:t>
            </a:r>
          </a:p>
          <a:p>
            <a:pPr eaLnBrk="1" hangingPunct="1">
              <a:spcBef>
                <a:spcPct val="0"/>
              </a:spcBef>
            </a:pPr>
            <a:endParaRPr lang="en-US" dirty="0"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E9632481-4887-497C-AC59-4B354D5153D9}" type="slidenum">
              <a:rPr lang="en-US" sz="1200"/>
              <a:pPr eaLnBrk="1" hangingPunct="1"/>
              <a:t>3</a:t>
            </a:fld>
            <a:endParaRPr lang="en-US" sz="1200"/>
          </a:p>
        </p:txBody>
      </p:sp>
    </p:spTree>
    <p:extLst>
      <p:ext uri="{BB962C8B-B14F-4D97-AF65-F5344CB8AC3E}">
        <p14:creationId xmlns:p14="http://schemas.microsoft.com/office/powerpoint/2010/main" val="57114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Using strategic planning to gain control over decisions and resources</a:t>
            </a:r>
          </a:p>
          <a:p>
            <a:pPr eaLnBrk="1" hangingPunct="1"/>
            <a:r>
              <a:rPr lang="en-US" smtClean="0"/>
              <a:t>Doing strategic planning only to satisfy accreditation or regulatory requirements</a:t>
            </a:r>
          </a:p>
          <a:p>
            <a:pPr eaLnBrk="1" hangingPunct="1"/>
            <a:r>
              <a:rPr lang="en-US" smtClean="0"/>
              <a:t>Too hastily moving from mission development to strategy formulation</a:t>
            </a:r>
          </a:p>
          <a:p>
            <a:pPr eaLnBrk="1" hangingPunct="1"/>
            <a:r>
              <a:rPr lang="en-US" smtClean="0"/>
              <a:t>Failing to communicate the plan to employees, who continue working in the dark</a:t>
            </a:r>
          </a:p>
          <a:p>
            <a:pPr eaLnBrk="1" hangingPunct="1"/>
            <a:r>
              <a:rPr lang="en-US" smtClean="0"/>
              <a:t>Top managers making many intuitive decisions that conflict with the formal plan</a:t>
            </a:r>
          </a:p>
          <a:p>
            <a:pPr eaLnBrk="1" hangingPunct="1"/>
            <a:endParaRPr 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D9C810A-5A21-4918-A274-C02AD46772ED}" type="slidenum">
              <a:rPr lang="en-US" sz="1200"/>
              <a:pPr eaLnBrk="1" hangingPunct="1"/>
              <a:t>33</a:t>
            </a:fld>
            <a:endParaRPr lang="en-US" sz="1200"/>
          </a:p>
        </p:txBody>
      </p:sp>
    </p:spTree>
    <p:extLst>
      <p:ext uri="{BB962C8B-B14F-4D97-AF65-F5344CB8AC3E}">
        <p14:creationId xmlns:p14="http://schemas.microsoft.com/office/powerpoint/2010/main" val="1239449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Top managers not actively supporting the strategic-planning process</a:t>
            </a:r>
          </a:p>
          <a:p>
            <a:pPr eaLnBrk="1" hangingPunct="1"/>
            <a:r>
              <a:rPr lang="en-US" dirty="0" smtClean="0"/>
              <a:t>Failing to use plans as a standard for measuring performance</a:t>
            </a:r>
          </a:p>
          <a:p>
            <a:pPr eaLnBrk="1" hangingPunct="1"/>
            <a:r>
              <a:rPr lang="en-US" dirty="0" smtClean="0"/>
              <a:t>Delegating planning to a “planner” rather than involving all managers</a:t>
            </a:r>
          </a:p>
          <a:p>
            <a:pPr eaLnBrk="1" hangingPunct="1"/>
            <a:r>
              <a:rPr lang="en-US" dirty="0" smtClean="0"/>
              <a:t>Failing to involve key employees in all phases of planning</a:t>
            </a:r>
          </a:p>
          <a:p>
            <a:pPr eaLnBrk="1" hangingPunct="1"/>
            <a:r>
              <a:rPr lang="en-US" dirty="0" smtClean="0"/>
              <a:t>Failing to create a collaborative climate supportive of change</a:t>
            </a:r>
          </a:p>
          <a:p>
            <a:pPr eaLnBrk="1" hangingPunct="1"/>
            <a:endParaRPr lang="en-US" dirty="0"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1DAEACDB-199D-4875-BD42-7AB65DE4D2A1}" type="slidenum">
              <a:rPr lang="en-US" sz="1200"/>
              <a:pPr eaLnBrk="1" hangingPunct="1"/>
              <a:t>34</a:t>
            </a:fld>
            <a:endParaRPr lang="en-US" sz="1200"/>
          </a:p>
        </p:txBody>
      </p:sp>
    </p:spTree>
    <p:extLst>
      <p:ext uri="{BB962C8B-B14F-4D97-AF65-F5344CB8AC3E}">
        <p14:creationId xmlns:p14="http://schemas.microsoft.com/office/powerpoint/2010/main" val="3044911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Table 1-3</a:t>
            </a:r>
          </a:p>
          <a:p>
            <a:r>
              <a:rPr lang="en-US" smtClean="0"/>
              <a:t>summarizes important guidelines for the strategic-planning process to be effective.</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7C89B25-CAED-420F-9687-CF8DC3B73C57}" type="slidenum">
              <a:rPr lang="en-US" sz="1200"/>
              <a:pPr eaLnBrk="1" hangingPunct="1"/>
              <a:t>35</a:t>
            </a:fld>
            <a:endParaRPr lang="en-US" sz="1200"/>
          </a:p>
        </p:txBody>
      </p:sp>
    </p:spTree>
    <p:extLst>
      <p:ext uri="{BB962C8B-B14F-4D97-AF65-F5344CB8AC3E}">
        <p14:creationId xmlns:p14="http://schemas.microsoft.com/office/powerpoint/2010/main" val="129677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 strategic-management process consists of three stages: strategy formulation, strategy implementation,</a:t>
            </a:r>
          </a:p>
          <a:p>
            <a:r>
              <a:rPr lang="en-US" dirty="0" smtClean="0"/>
              <a:t>and strategy evaluation.</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A186ACA-F1D0-4DFF-9EE6-87B053FBA245}" type="slidenum">
              <a:rPr lang="en-US" sz="1200"/>
              <a:pPr eaLnBrk="1" hangingPunct="1"/>
              <a:t>4</a:t>
            </a:fld>
            <a:endParaRPr lang="en-US" sz="1200"/>
          </a:p>
        </p:txBody>
      </p:sp>
    </p:spTree>
    <p:extLst>
      <p:ext uri="{BB962C8B-B14F-4D97-AF65-F5344CB8AC3E}">
        <p14:creationId xmlns:p14="http://schemas.microsoft.com/office/powerpoint/2010/main" val="53367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Strategy formulation </a:t>
            </a:r>
            <a:r>
              <a:rPr lang="en-US" smtClean="0">
                <a:latin typeface="Arial" pitchFamily="34" charset="0"/>
                <a:cs typeface="Arial" pitchFamily="34" charset="0"/>
              </a:rPr>
              <a:t>includes developing a vision and mission, identifying an organization’s external opportunities and threats, determining internal strengths and weaknesses, establishing long-term objectives, generating alternative strategies, and choosing particular strategies to pursue</a:t>
            </a:r>
          </a:p>
          <a:p>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05E67B4-5CC7-4072-90CC-93B54A6D368D}" type="slidenum">
              <a:rPr lang="en-US" sz="1200"/>
              <a:pPr eaLnBrk="1" hangingPunct="1"/>
              <a:t>5</a:t>
            </a:fld>
            <a:endParaRPr lang="en-US" sz="1200"/>
          </a:p>
        </p:txBody>
      </p:sp>
    </p:spTree>
    <p:extLst>
      <p:ext uri="{BB962C8B-B14F-4D97-AF65-F5344CB8AC3E}">
        <p14:creationId xmlns:p14="http://schemas.microsoft.com/office/powerpoint/2010/main" val="121452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Deciding what new businesses to enter, </a:t>
            </a:r>
          </a:p>
          <a:p>
            <a:pPr eaLnBrk="1" hangingPunct="1"/>
            <a:r>
              <a:rPr lang="en-US" smtClean="0"/>
              <a:t>What businesses to abandon, </a:t>
            </a:r>
          </a:p>
          <a:p>
            <a:pPr eaLnBrk="1" hangingPunct="1"/>
            <a:r>
              <a:rPr lang="en-US" smtClean="0"/>
              <a:t>How to allocate resources, </a:t>
            </a:r>
          </a:p>
          <a:p>
            <a:pPr eaLnBrk="1" hangingPunct="1"/>
            <a:r>
              <a:rPr lang="en-US" smtClean="0"/>
              <a:t>Whether to expand operations or diversify, </a:t>
            </a:r>
          </a:p>
          <a:p>
            <a:pPr eaLnBrk="1" hangingPunct="1"/>
            <a:r>
              <a:rPr lang="en-US" smtClean="0"/>
              <a:t>Whether to enter international markets, </a:t>
            </a:r>
          </a:p>
          <a:p>
            <a:pPr eaLnBrk="1" hangingPunct="1"/>
            <a:r>
              <a:rPr lang="en-US" smtClean="0"/>
              <a:t>Whether to merge or form a joint venture</a:t>
            </a:r>
          </a:p>
          <a:p>
            <a:pPr eaLnBrk="1" hangingPunct="1"/>
            <a:r>
              <a:rPr lang="en-US" smtClean="0"/>
              <a:t>How to avoid a hostile takeover.</a:t>
            </a:r>
          </a:p>
          <a:p>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AA0E2A69-356D-4133-B5B7-F48886E47517}" type="slidenum">
              <a:rPr lang="en-US" sz="1200"/>
              <a:pPr eaLnBrk="1" hangingPunct="1"/>
              <a:t>6</a:t>
            </a:fld>
            <a:endParaRPr lang="en-US" sz="1200"/>
          </a:p>
        </p:txBody>
      </p:sp>
    </p:spTree>
    <p:extLst>
      <p:ext uri="{BB962C8B-B14F-4D97-AF65-F5344CB8AC3E}">
        <p14:creationId xmlns:p14="http://schemas.microsoft.com/office/powerpoint/2010/main" val="264034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Strategy implementation </a:t>
            </a:r>
            <a:r>
              <a:rPr lang="en-US" smtClean="0">
                <a:latin typeface="Arial" pitchFamily="34" charset="0"/>
                <a:cs typeface="Arial" pitchFamily="34" charset="0"/>
              </a:rPr>
              <a:t>requires a firm to establish annual objectives, devise policies, motivate employees, and allocate resources so that formulated strategies can be executed and is often called the action stage</a:t>
            </a:r>
          </a:p>
          <a:p>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E1F6712-CDB0-4AC0-B05A-154F87274B37}" type="slidenum">
              <a:rPr lang="en-US" sz="1200"/>
              <a:pPr eaLnBrk="1" hangingPunct="1"/>
              <a:t>7</a:t>
            </a:fld>
            <a:endParaRPr lang="en-US" sz="1200"/>
          </a:p>
        </p:txBody>
      </p:sp>
    </p:spTree>
    <p:extLst>
      <p:ext uri="{BB962C8B-B14F-4D97-AF65-F5344CB8AC3E}">
        <p14:creationId xmlns:p14="http://schemas.microsoft.com/office/powerpoint/2010/main" val="22048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Strategy evaluation is defined as </a:t>
            </a:r>
            <a:r>
              <a:rPr lang="en-US" smtClean="0">
                <a:latin typeface="Arial" pitchFamily="34" charset="0"/>
                <a:cs typeface="Arial" pitchFamily="34" charset="0"/>
              </a:rPr>
              <a:t>reviewing external and internal factors that are the bases for current strategies, measuring performance, and taking corrective actions</a:t>
            </a:r>
          </a:p>
          <a:p>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99AC4CD4-E029-47BB-A408-53C9A98FE4C8}" type="slidenum">
              <a:rPr lang="en-US" sz="1200"/>
              <a:pPr eaLnBrk="1" hangingPunct="1"/>
              <a:t>8</a:t>
            </a:fld>
            <a:endParaRPr lang="en-US" sz="1200"/>
          </a:p>
        </p:txBody>
      </p:sp>
    </p:spTree>
    <p:extLst>
      <p:ext uri="{BB962C8B-B14F-4D97-AF65-F5344CB8AC3E}">
        <p14:creationId xmlns:p14="http://schemas.microsoft.com/office/powerpoint/2010/main" val="380198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Arial" pitchFamily="34" charset="0"/>
                <a:cs typeface="Arial" pitchFamily="34" charset="0"/>
              </a:rPr>
              <a:t>Strategy formulation, implementation, and evaluation activities occur at </a:t>
            </a:r>
            <a:r>
              <a:rPr lang="en-US" smtClean="0">
                <a:solidFill>
                  <a:srgbClr val="254061"/>
                </a:solidFill>
                <a:latin typeface="Arial" pitchFamily="34" charset="0"/>
                <a:cs typeface="Arial" pitchFamily="34" charset="0"/>
              </a:rPr>
              <a:t>three hierarchical levels</a:t>
            </a:r>
            <a:r>
              <a:rPr lang="en-US" smtClean="0">
                <a:latin typeface="Arial" pitchFamily="34" charset="0"/>
                <a:cs typeface="Arial" pitchFamily="34" charset="0"/>
              </a:rPr>
              <a:t> in a large organization: corporate, divisional or strategic business unit, and functional</a:t>
            </a:r>
          </a:p>
          <a:p>
            <a:pPr eaLnBrk="1" hangingPunct="1"/>
            <a:r>
              <a:rPr lang="en-US" smtClean="0">
                <a:latin typeface="Arial" pitchFamily="34" charset="0"/>
                <a:cs typeface="Arial" pitchFamily="34" charset="0"/>
              </a:rPr>
              <a:t>Strategic management helps a firm function as a competitive team</a:t>
            </a:r>
          </a:p>
          <a:p>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81E514CC-7E52-49EC-8171-6547199C7488}" type="slidenum">
              <a:rPr lang="en-US" sz="1200"/>
              <a:pPr eaLnBrk="1" hangingPunct="1"/>
              <a:t>9</a:t>
            </a:fld>
            <a:endParaRPr lang="en-US" sz="1200"/>
          </a:p>
        </p:txBody>
      </p:sp>
    </p:spTree>
    <p:extLst>
      <p:ext uri="{BB962C8B-B14F-4D97-AF65-F5344CB8AC3E}">
        <p14:creationId xmlns:p14="http://schemas.microsoft.com/office/powerpoint/2010/main" val="135628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274638" y="550863"/>
            <a:ext cx="8237537" cy="1143000"/>
          </a:xfrm>
        </p:spPr>
        <p:txBody>
          <a:bodyPr/>
          <a:lstStyle>
            <a:lvl1pPr>
              <a:defRPr sz="4000"/>
            </a:lvl1pPr>
          </a:lstStyle>
          <a:p>
            <a:pPr lvl="0"/>
            <a:r>
              <a:rPr lang="en-US" noProof="0" smtClean="0"/>
              <a:t>Click to edit Master title style</a:t>
            </a:r>
          </a:p>
        </p:txBody>
      </p:sp>
      <p:sp>
        <p:nvSpPr>
          <p:cNvPr id="23555" name="Rectangle 3"/>
          <p:cNvSpPr>
            <a:spLocks noGrp="1" noChangeArrowheads="1"/>
          </p:cNvSpPr>
          <p:nvPr>
            <p:ph type="subTitle" idx="1"/>
          </p:nvPr>
        </p:nvSpPr>
        <p:spPr>
          <a:xfrm>
            <a:off x="206375" y="2754313"/>
            <a:ext cx="5697538" cy="608012"/>
          </a:xfrm>
        </p:spPr>
        <p:txBody>
          <a:bodyPr/>
          <a:lstStyle>
            <a:lvl1pPr marL="0" indent="0">
              <a:buFontTx/>
              <a:buNone/>
              <a:defRPr/>
            </a:lvl1pPr>
          </a:lstStyle>
          <a:p>
            <a:pPr lvl="0"/>
            <a:r>
              <a:rPr lang="en-US" noProof="0" smtClean="0"/>
              <a:t>Click to edit Master subtitle style</a:t>
            </a:r>
          </a:p>
        </p:txBody>
      </p:sp>
      <p:sp>
        <p:nvSpPr>
          <p:cNvPr id="23556" name="Rectangle 4"/>
          <p:cNvSpPr>
            <a:spLocks noGrp="1" noChangeArrowheads="1"/>
          </p:cNvSpPr>
          <p:nvPr>
            <p:ph type="dt" sz="half" idx="2"/>
          </p:nvPr>
        </p:nvSpPr>
        <p:spPr>
          <a:xfrm>
            <a:off x="292100" y="6196013"/>
            <a:ext cx="1905000" cy="458787"/>
          </a:xfrm>
        </p:spPr>
        <p:txBody>
          <a:bodyPr/>
          <a:lstStyle>
            <a:lvl1pPr>
              <a:defRPr/>
            </a:lvl1pPr>
          </a:lstStyle>
          <a:p>
            <a:endParaRPr lang="en-US">
              <a:solidFill>
                <a:srgbClr val="000000"/>
              </a:solidFill>
            </a:endParaRPr>
          </a:p>
        </p:txBody>
      </p:sp>
      <p:sp>
        <p:nvSpPr>
          <p:cNvPr id="23557" name="Rectangle 5"/>
          <p:cNvSpPr>
            <a:spLocks noGrp="1" noChangeArrowheads="1"/>
          </p:cNvSpPr>
          <p:nvPr>
            <p:ph type="ftr" sz="quarter" idx="3"/>
          </p:nvPr>
        </p:nvSpPr>
        <p:spPr>
          <a:xfrm>
            <a:off x="2746375" y="6196013"/>
            <a:ext cx="3981450" cy="458787"/>
          </a:xfrm>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23558" name="Rectangle 6"/>
          <p:cNvSpPr>
            <a:spLocks noGrp="1" noChangeArrowheads="1"/>
          </p:cNvSpPr>
          <p:nvPr>
            <p:ph type="sldNum" sz="quarter" idx="4"/>
          </p:nvPr>
        </p:nvSpPr>
        <p:spPr>
          <a:xfrm>
            <a:off x="7246938" y="6196013"/>
            <a:ext cx="1676400" cy="458787"/>
          </a:xfrm>
        </p:spPr>
        <p:txBody>
          <a:bodyPr/>
          <a:lstStyle>
            <a:lvl1pPr>
              <a:defRPr sz="1400"/>
            </a:lvl1pPr>
          </a:lstStyle>
          <a:p>
            <a:fld id="{33DD9865-BEB9-4D82-BFB2-F757BDBC8E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607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CC8A237-5A71-4E4E-B26C-8A141F57E88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334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513" y="138113"/>
            <a:ext cx="2195512" cy="59213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77800" y="138113"/>
            <a:ext cx="6437313"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4233E8D-C217-4860-9BCF-3EEB002A40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4782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65E1B3B-954C-4A53-9989-5CD94CA0199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8742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0111C45-9DF5-47B0-85E5-35A0E20A14F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72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48717B4-F3A8-4A9A-8733-16DC4FFCBF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5163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7F5FC7E-0C3F-46AC-BD92-FF23981439E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9811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4635313-80F5-4ABF-BF3F-EC2CE33362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0058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176E89E-07FA-4F5B-AA3F-CEAC858B87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566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53450A-26A7-47EE-B9AC-6E22A18E15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376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0A2782B-4D63-4470-AA39-E1C705C9524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9737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206375" y="138113"/>
            <a:ext cx="734377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177800" y="1652588"/>
            <a:ext cx="8785225"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153988"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defRPr sz="1300"/>
            </a:lvl1pPr>
          </a:lstStyle>
          <a:p>
            <a:pPr eaLnBrk="0" hangingPunct="0"/>
            <a:endParaRPr lang="en-US" smtClean="0">
              <a:solidFill>
                <a:srgbClr val="000000"/>
              </a:solidFill>
              <a:latin typeface="Arial" charset="0"/>
              <a:cs typeface="+mn-cs"/>
            </a:endParaRPr>
          </a:p>
        </p:txBody>
      </p:sp>
      <p:sp>
        <p:nvSpPr>
          <p:cNvPr id="22533" name="Rectangle 5"/>
          <p:cNvSpPr>
            <a:spLocks noGrp="1" noChangeArrowheads="1"/>
          </p:cNvSpPr>
          <p:nvPr>
            <p:ph type="ftr" sz="quarter" idx="3"/>
          </p:nvPr>
        </p:nvSpPr>
        <p:spPr bwMode="auto">
          <a:xfrm>
            <a:off x="3157538" y="6248400"/>
            <a:ext cx="289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lgn="ctr">
              <a:defRPr sz="1300"/>
            </a:lvl1pPr>
          </a:lstStyle>
          <a:p>
            <a:pPr eaLnBrk="0" hangingPunct="0"/>
            <a:r>
              <a:rPr lang="en-CA" smtClean="0">
                <a:solidFill>
                  <a:srgbClr val="000000"/>
                </a:solidFill>
                <a:latin typeface="Arial" charset="0"/>
                <a:cs typeface="+mn-cs"/>
              </a:rPr>
              <a:t>Copyright ©2013 Pearson Education, Inc. publishing as Prentice Hall</a:t>
            </a:r>
            <a:endParaRPr lang="en-US" smtClean="0">
              <a:solidFill>
                <a:srgbClr val="000000"/>
              </a:solidFill>
              <a:latin typeface="Arial" charset="0"/>
              <a:cs typeface="+mn-cs"/>
            </a:endParaRPr>
          </a:p>
        </p:txBody>
      </p:sp>
      <p:sp>
        <p:nvSpPr>
          <p:cNvPr id="22534" name="Rectangle 6"/>
          <p:cNvSpPr>
            <a:spLocks noGrp="1" noChangeArrowheads="1"/>
          </p:cNvSpPr>
          <p:nvPr>
            <p:ph type="sldNum" sz="quarter" idx="4"/>
          </p:nvPr>
        </p:nvSpPr>
        <p:spPr bwMode="auto">
          <a:xfrm>
            <a:off x="7070725" y="62214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lgn="r">
              <a:defRPr sz="1300"/>
            </a:lvl1pPr>
          </a:lstStyle>
          <a:p>
            <a:pPr eaLnBrk="0" hangingPunct="0"/>
            <a:fld id="{4DD1DF36-4526-4248-9C07-F8F9DD504E27}" type="slidenum">
              <a:rPr lang="en-US" smtClean="0">
                <a:solidFill>
                  <a:srgbClr val="000000"/>
                </a:solidFill>
                <a:latin typeface="Arial" charset="0"/>
                <a:cs typeface="+mn-cs"/>
              </a:rPr>
              <a:pPr eaLnBrk="0" hangingPunct="0"/>
              <a:t>‹#›</a:t>
            </a:fld>
            <a:endParaRPr lang="en-US" smtClean="0">
              <a:solidFill>
                <a:srgbClr val="000000"/>
              </a:solidFill>
              <a:latin typeface="Arial" charset="0"/>
              <a:cs typeface="+mn-cs"/>
            </a:endParaRPr>
          </a:p>
        </p:txBody>
      </p:sp>
    </p:spTree>
    <p:extLst>
      <p:ext uri="{BB962C8B-B14F-4D97-AF65-F5344CB8AC3E}">
        <p14:creationId xmlns:p14="http://schemas.microsoft.com/office/powerpoint/2010/main" val="246078562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Defining Strategic Management</a:t>
            </a:r>
          </a:p>
        </p:txBody>
      </p:sp>
      <p:sp>
        <p:nvSpPr>
          <p:cNvPr id="19459" name="Content Placeholder 2"/>
          <p:cNvSpPr>
            <a:spLocks noGrp="1"/>
          </p:cNvSpPr>
          <p:nvPr>
            <p:ph idx="1"/>
          </p:nvPr>
        </p:nvSpPr>
        <p:spPr/>
        <p:txBody>
          <a:bodyPr>
            <a:normAutofit lnSpcReduction="10000"/>
          </a:bodyPr>
          <a:lstStyle/>
          <a:p>
            <a:pPr eaLnBrk="1" hangingPunct="1"/>
            <a:r>
              <a:rPr lang="en-US" b="1" dirty="0" smtClean="0"/>
              <a:t>Strategic management </a:t>
            </a:r>
          </a:p>
          <a:p>
            <a:pPr eaLnBrk="1" hangingPunct="1"/>
            <a:endParaRPr lang="en-US" b="1" dirty="0" smtClean="0"/>
          </a:p>
          <a:p>
            <a:pPr lvl="1" eaLnBrk="1" hangingPunct="1"/>
            <a:r>
              <a:rPr lang="en-US" dirty="0" smtClean="0"/>
              <a:t>the art and science of:</a:t>
            </a:r>
          </a:p>
          <a:p>
            <a:pPr lvl="1" eaLnBrk="1" hangingPunct="1"/>
            <a:endParaRPr lang="en-US" dirty="0"/>
          </a:p>
          <a:p>
            <a:pPr lvl="1" eaLnBrk="1" hangingPunct="1"/>
            <a:r>
              <a:rPr lang="en-US" dirty="0" smtClean="0"/>
              <a:t>Formulating</a:t>
            </a:r>
          </a:p>
          <a:p>
            <a:pPr lvl="1" eaLnBrk="1" hangingPunct="1"/>
            <a:endParaRPr lang="en-US" dirty="0" smtClean="0"/>
          </a:p>
          <a:p>
            <a:pPr lvl="1" eaLnBrk="1" hangingPunct="1"/>
            <a:r>
              <a:rPr lang="en-US" dirty="0" smtClean="0"/>
              <a:t>Implementing</a:t>
            </a:r>
          </a:p>
          <a:p>
            <a:pPr lvl="1" eaLnBrk="1" hangingPunct="1"/>
            <a:endParaRPr lang="en-US" dirty="0"/>
          </a:p>
          <a:p>
            <a:pPr lvl="1" eaLnBrk="1" hangingPunct="1"/>
            <a:r>
              <a:rPr lang="en-US" dirty="0" smtClean="0"/>
              <a:t> evaluating decisions enabling an organization to achieve its objectives</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Different Strategies</a:t>
            </a:r>
            <a:endParaRPr lang="en-US" dirty="0"/>
          </a:p>
        </p:txBody>
      </p:sp>
      <p:sp>
        <p:nvSpPr>
          <p:cNvPr id="3" name="Content Placeholder 2"/>
          <p:cNvSpPr>
            <a:spLocks noGrp="1"/>
          </p:cNvSpPr>
          <p:nvPr>
            <p:ph idx="1"/>
          </p:nvPr>
        </p:nvSpPr>
        <p:spPr/>
        <p:txBody>
          <a:bodyPr/>
          <a:lstStyle/>
          <a:p>
            <a:r>
              <a:rPr lang="en-US" dirty="0" smtClean="0"/>
              <a:t>Choose </a:t>
            </a:r>
            <a:r>
              <a:rPr lang="en-US" smtClean="0"/>
              <a:t>a corporation</a:t>
            </a:r>
            <a:endParaRPr lang="en-US" dirty="0" smtClean="0"/>
          </a:p>
          <a:p>
            <a:endParaRPr lang="en-US" dirty="0"/>
          </a:p>
          <a:p>
            <a:r>
              <a:rPr lang="en-US" dirty="0" smtClean="0"/>
              <a:t>Discuss a strategic objective for a corporation as a whole?</a:t>
            </a:r>
          </a:p>
          <a:p>
            <a:endParaRPr lang="en-US" dirty="0" smtClean="0"/>
          </a:p>
          <a:p>
            <a:r>
              <a:rPr lang="en-US" dirty="0" smtClean="0"/>
              <a:t>Discuss a strategic objective for a business unit/division?</a:t>
            </a:r>
            <a:endParaRPr lang="en-US" dirty="0"/>
          </a:p>
        </p:txBody>
      </p:sp>
    </p:spTree>
    <p:extLst>
      <p:ext uri="{BB962C8B-B14F-4D97-AF65-F5344CB8AC3E}">
        <p14:creationId xmlns:p14="http://schemas.microsoft.com/office/powerpoint/2010/main" val="165903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Integrating Intuition and Analysis</a:t>
            </a:r>
          </a:p>
        </p:txBody>
      </p:sp>
      <p:sp>
        <p:nvSpPr>
          <p:cNvPr id="24579" name="Content Placeholder 2"/>
          <p:cNvSpPr>
            <a:spLocks noGrp="1"/>
          </p:cNvSpPr>
          <p:nvPr>
            <p:ph idx="1"/>
          </p:nvPr>
        </p:nvSpPr>
        <p:spPr/>
        <p:txBody>
          <a:bodyPr/>
          <a:lstStyle/>
          <a:p>
            <a:pPr eaLnBrk="1" hangingPunct="1"/>
            <a:r>
              <a:rPr lang="en-US" dirty="0" smtClean="0"/>
              <a:t>Most organizations can benefit from strategic management based upon integrating </a:t>
            </a:r>
            <a:r>
              <a:rPr lang="en-US" dirty="0" smtClean="0">
                <a:solidFill>
                  <a:schemeClr val="accent2"/>
                </a:solidFill>
              </a:rPr>
              <a:t>intuition and analysis </a:t>
            </a:r>
            <a:r>
              <a:rPr lang="en-US" dirty="0" smtClean="0"/>
              <a:t>in </a:t>
            </a:r>
            <a:r>
              <a:rPr lang="en-US" dirty="0" smtClean="0">
                <a:solidFill>
                  <a:srgbClr val="558ED5"/>
                </a:solidFill>
              </a:rPr>
              <a:t>decision making</a:t>
            </a:r>
          </a:p>
          <a:p>
            <a:pPr eaLnBrk="1" hangingPunct="1"/>
            <a:endParaRPr lang="en-US" dirty="0" smtClean="0"/>
          </a:p>
          <a:p>
            <a:r>
              <a:rPr lang="en-US" dirty="0" smtClean="0">
                <a:solidFill>
                  <a:srgbClr val="558ED5"/>
                </a:solidFill>
              </a:rPr>
              <a:t>Intuition</a:t>
            </a:r>
            <a:r>
              <a:rPr lang="en-US" dirty="0" smtClean="0"/>
              <a:t> useful with:</a:t>
            </a:r>
          </a:p>
          <a:p>
            <a:pPr lvl="1"/>
            <a:r>
              <a:rPr lang="en-US" dirty="0" smtClean="0"/>
              <a:t>uncertainty </a:t>
            </a:r>
          </a:p>
          <a:p>
            <a:pPr lvl="1"/>
            <a:r>
              <a:rPr lang="en-US" dirty="0" smtClean="0"/>
              <a:t>or there is not enough information</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Adapting to Change</a:t>
            </a:r>
          </a:p>
        </p:txBody>
      </p:sp>
      <p:sp>
        <p:nvSpPr>
          <p:cNvPr id="39939" name="Content Placeholder 2"/>
          <p:cNvSpPr>
            <a:spLocks noGrp="1"/>
          </p:cNvSpPr>
          <p:nvPr>
            <p:ph idx="1"/>
          </p:nvPr>
        </p:nvSpPr>
        <p:spPr/>
        <p:txBody>
          <a:bodyPr/>
          <a:lstStyle/>
          <a:p>
            <a:r>
              <a:rPr lang="en-US" sz="2800" dirty="0" smtClean="0"/>
              <a:t>The second-largest bookstore chain in the United States, Borders Group, declared </a:t>
            </a:r>
            <a:r>
              <a:rPr lang="en-US" sz="2800" dirty="0" smtClean="0">
                <a:solidFill>
                  <a:schemeClr val="accent2"/>
                </a:solidFill>
              </a:rPr>
              <a:t>bankruptcy</a:t>
            </a:r>
            <a:r>
              <a:rPr lang="en-US" sz="2800" dirty="0" smtClean="0"/>
              <a:t> in 2011 as the firm had </a:t>
            </a:r>
            <a:r>
              <a:rPr lang="en-US" sz="2800" dirty="0" smtClean="0">
                <a:solidFill>
                  <a:schemeClr val="accent2"/>
                </a:solidFill>
              </a:rPr>
              <a:t>not adapted well to changes </a:t>
            </a:r>
            <a:r>
              <a:rPr lang="en-US" sz="2800" dirty="0" smtClean="0"/>
              <a:t>in book retailing from traditional bookstore shopping to customers </a:t>
            </a:r>
            <a:r>
              <a:rPr lang="en-US" sz="2800" dirty="0" smtClean="0">
                <a:solidFill>
                  <a:schemeClr val="accent2"/>
                </a:solidFill>
              </a:rPr>
              <a:t>buying online, preferring digital books </a:t>
            </a:r>
            <a:r>
              <a:rPr lang="en-US" sz="2800" dirty="0" smtClean="0"/>
              <a:t>to hard copies</a:t>
            </a:r>
          </a:p>
          <a:p>
            <a:endParaRPr lang="en-US" sz="2800" dirty="0" smtClean="0"/>
          </a:p>
          <a:p>
            <a:r>
              <a:rPr lang="en-US" sz="2800" dirty="0" smtClean="0"/>
              <a:t>Borders was on the brink of financial collapse before being acquired in September 2011by Barnes &amp; Noble</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0963" name="Content Placeholder 2"/>
          <p:cNvSpPr>
            <a:spLocks noGrp="1"/>
          </p:cNvSpPr>
          <p:nvPr>
            <p:ph sz="half" idx="1"/>
          </p:nvPr>
        </p:nvSpPr>
        <p:spPr/>
        <p:txBody>
          <a:bodyPr/>
          <a:lstStyle/>
          <a:p>
            <a:pPr eaLnBrk="1" hangingPunct="1"/>
            <a:r>
              <a:rPr lang="en-US" b="1" dirty="0" smtClean="0"/>
              <a:t>Competitive advantage</a:t>
            </a:r>
            <a:r>
              <a:rPr lang="en-US" dirty="0" smtClean="0"/>
              <a:t> </a:t>
            </a:r>
          </a:p>
          <a:p>
            <a:pPr lvl="1" eaLnBrk="1" hangingPunct="1"/>
            <a:r>
              <a:rPr lang="en-US" dirty="0" smtClean="0"/>
              <a:t>anything that a firm does especially well compared to rival firms</a:t>
            </a:r>
          </a:p>
        </p:txBody>
      </p:sp>
      <p:sp>
        <p:nvSpPr>
          <p:cNvPr id="40964" name="Content Placeholder 3"/>
          <p:cNvSpPr>
            <a:spLocks noGrp="1"/>
          </p:cNvSpPr>
          <p:nvPr>
            <p:ph sz="half" idx="2"/>
          </p:nvPr>
        </p:nvSpPr>
        <p:spPr/>
        <p:txBody>
          <a:bodyPr/>
          <a:lstStyle/>
          <a:p>
            <a:pPr eaLnBrk="1" hangingPunct="1"/>
            <a:r>
              <a:rPr lang="en-US" b="1" dirty="0" smtClean="0"/>
              <a:t>Strategists</a:t>
            </a:r>
            <a:r>
              <a:rPr lang="en-US" dirty="0" smtClean="0"/>
              <a:t> </a:t>
            </a:r>
          </a:p>
          <a:p>
            <a:pPr lvl="1" eaLnBrk="1" hangingPunct="1"/>
            <a:r>
              <a:rPr lang="en-US" dirty="0" smtClean="0"/>
              <a:t>the </a:t>
            </a:r>
            <a:r>
              <a:rPr lang="en-US" b="1" dirty="0" smtClean="0"/>
              <a:t>individuals</a:t>
            </a:r>
            <a:r>
              <a:rPr lang="en-US" dirty="0" smtClean="0"/>
              <a:t> who are most </a:t>
            </a:r>
            <a:r>
              <a:rPr lang="en-US" b="1" dirty="0" smtClean="0"/>
              <a:t>responsible </a:t>
            </a:r>
            <a:r>
              <a:rPr lang="en-US" dirty="0" smtClean="0"/>
              <a:t>for the success or failure of an organization</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3011" name="Content Placeholder 2"/>
          <p:cNvSpPr>
            <a:spLocks noGrp="1"/>
          </p:cNvSpPr>
          <p:nvPr>
            <p:ph idx="1"/>
          </p:nvPr>
        </p:nvSpPr>
        <p:spPr/>
        <p:txBody>
          <a:bodyPr/>
          <a:lstStyle/>
          <a:p>
            <a:pPr eaLnBrk="1" hangingPunct="1"/>
            <a:r>
              <a:rPr lang="en-US" b="1" dirty="0" smtClean="0"/>
              <a:t>Vision statement </a:t>
            </a:r>
          </a:p>
          <a:p>
            <a:pPr lvl="1" eaLnBrk="1" hangingPunct="1"/>
            <a:r>
              <a:rPr lang="en-US" dirty="0" smtClean="0"/>
              <a:t>answers the question “What do we want to become?”</a:t>
            </a:r>
          </a:p>
          <a:p>
            <a:pPr lvl="1" eaLnBrk="1" hangingPunct="1"/>
            <a:r>
              <a:rPr lang="en-US" dirty="0" smtClean="0"/>
              <a:t>often considered the first step in strategic planning</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5059" name="Content Placeholder 2"/>
          <p:cNvSpPr>
            <a:spLocks noGrp="1"/>
          </p:cNvSpPr>
          <p:nvPr>
            <p:ph idx="1"/>
          </p:nvPr>
        </p:nvSpPr>
        <p:spPr/>
        <p:txBody>
          <a:bodyPr/>
          <a:lstStyle/>
          <a:p>
            <a:pPr eaLnBrk="1" hangingPunct="1"/>
            <a:r>
              <a:rPr lang="en-US" b="1" dirty="0" smtClean="0"/>
              <a:t>Mission statements </a:t>
            </a:r>
          </a:p>
          <a:p>
            <a:pPr eaLnBrk="1" hangingPunct="1"/>
            <a:endParaRPr lang="en-US" b="1" dirty="0" smtClean="0"/>
          </a:p>
          <a:p>
            <a:pPr lvl="1" eaLnBrk="1" hangingPunct="1"/>
            <a:r>
              <a:rPr lang="en-US" dirty="0" smtClean="0"/>
              <a:t>enduring statements of </a:t>
            </a:r>
            <a:r>
              <a:rPr lang="en-US" dirty="0" smtClean="0">
                <a:solidFill>
                  <a:schemeClr val="accent2"/>
                </a:solidFill>
              </a:rPr>
              <a:t>purpose</a:t>
            </a:r>
            <a:r>
              <a:rPr lang="en-US" dirty="0" smtClean="0"/>
              <a:t> that distinguish one business from other similar firms</a:t>
            </a:r>
          </a:p>
          <a:p>
            <a:pPr lvl="1" eaLnBrk="1" hangingPunct="1"/>
            <a:endParaRPr lang="en-US" dirty="0" smtClean="0"/>
          </a:p>
          <a:p>
            <a:pPr lvl="1" eaLnBrk="1" hangingPunct="1"/>
            <a:r>
              <a:rPr lang="en-US" dirty="0" smtClean="0"/>
              <a:t>identifies the </a:t>
            </a:r>
            <a:r>
              <a:rPr lang="en-US" dirty="0" smtClean="0">
                <a:solidFill>
                  <a:schemeClr val="accent2"/>
                </a:solidFill>
              </a:rPr>
              <a:t>scope of a firm’s operations </a:t>
            </a:r>
            <a:r>
              <a:rPr lang="en-US" dirty="0" smtClean="0"/>
              <a:t>in product and market terms </a:t>
            </a:r>
          </a:p>
          <a:p>
            <a:pPr lvl="1" eaLnBrk="1" hangingPunct="1"/>
            <a:endParaRPr lang="en-US" dirty="0" smtClean="0"/>
          </a:p>
          <a:p>
            <a:pPr lvl="1" eaLnBrk="1" hangingPunct="1"/>
            <a:r>
              <a:rPr lang="en-US" dirty="0" smtClean="0"/>
              <a:t>addresses the basic question that faces all strategists: “</a:t>
            </a:r>
            <a:r>
              <a:rPr lang="en-US" dirty="0" smtClean="0">
                <a:solidFill>
                  <a:schemeClr val="accent2"/>
                </a:solidFill>
              </a:rPr>
              <a:t>What is our business</a:t>
            </a:r>
            <a:r>
              <a:rPr lang="en-US" dirty="0" smtClean="0"/>
              <a:t>?”</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7107" name="Content Placeholder 2"/>
          <p:cNvSpPr>
            <a:spLocks noGrp="1"/>
          </p:cNvSpPr>
          <p:nvPr>
            <p:ph idx="1"/>
          </p:nvPr>
        </p:nvSpPr>
        <p:spPr/>
        <p:txBody>
          <a:bodyPr/>
          <a:lstStyle/>
          <a:p>
            <a:pPr eaLnBrk="1" hangingPunct="1"/>
            <a:r>
              <a:rPr lang="en-US" b="1" dirty="0" smtClean="0"/>
              <a:t>External opportunities and external threats </a:t>
            </a:r>
          </a:p>
          <a:p>
            <a:pPr eaLnBrk="1" hangingPunct="1"/>
            <a:endParaRPr lang="en-US" b="1" dirty="0" smtClean="0"/>
          </a:p>
          <a:p>
            <a:pPr lvl="1" eaLnBrk="1" hangingPunct="1"/>
            <a:r>
              <a:rPr lang="en-US" dirty="0" smtClean="0"/>
              <a:t>refer to economic, social, cultural, demographic, environmental, political, legal, governmental, technological, and competitive trends and events that could significantly benefit or harm an organization in the future</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Some Opportunities and Threats</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ea typeface="+mn-ea"/>
              </a:rPr>
              <a:t>Computer hacker problems are increasing.</a:t>
            </a:r>
          </a:p>
          <a:p>
            <a:pPr eaLnBrk="1" fontAlgn="auto" hangingPunct="1">
              <a:spcAft>
                <a:spcPts val="0"/>
              </a:spcAft>
              <a:defRPr/>
            </a:pPr>
            <a:r>
              <a:rPr lang="en-US" dirty="0" smtClean="0">
                <a:ea typeface="+mn-ea"/>
              </a:rPr>
              <a:t>Intense price competition is plaguing most firms.</a:t>
            </a:r>
          </a:p>
          <a:p>
            <a:pPr eaLnBrk="1" fontAlgn="auto" hangingPunct="1">
              <a:spcAft>
                <a:spcPts val="0"/>
              </a:spcAft>
              <a:defRPr/>
            </a:pPr>
            <a:r>
              <a:rPr lang="en-US" dirty="0" smtClean="0">
                <a:ea typeface="+mn-ea"/>
              </a:rPr>
              <a:t>Unemployment and underemployment rates remain high.</a:t>
            </a:r>
          </a:p>
          <a:p>
            <a:pPr eaLnBrk="1" fontAlgn="auto" hangingPunct="1">
              <a:spcAft>
                <a:spcPts val="0"/>
              </a:spcAft>
              <a:defRPr/>
            </a:pPr>
            <a:r>
              <a:rPr lang="en-US" dirty="0" smtClean="0">
                <a:ea typeface="+mn-ea"/>
              </a:rPr>
              <a:t>Interest rates are rising.</a:t>
            </a:r>
          </a:p>
          <a:p>
            <a:pPr eaLnBrk="1" fontAlgn="auto" hangingPunct="1">
              <a:spcAft>
                <a:spcPts val="0"/>
              </a:spcAft>
              <a:defRPr/>
            </a:pPr>
            <a:r>
              <a:rPr lang="en-US" dirty="0" smtClean="0">
                <a:ea typeface="+mn-ea"/>
              </a:rPr>
              <a:t>Product life cycles are becoming shorter.</a:t>
            </a:r>
          </a:p>
          <a:p>
            <a:pPr eaLnBrk="1" fontAlgn="auto" hangingPunct="1">
              <a:spcAft>
                <a:spcPts val="0"/>
              </a:spcAft>
              <a:defRPr/>
            </a:pPr>
            <a:r>
              <a:rPr lang="en-US" dirty="0" smtClean="0"/>
              <a:t>provincial</a:t>
            </a:r>
            <a:r>
              <a:rPr lang="en-US" dirty="0" smtClean="0">
                <a:ea typeface="+mn-ea"/>
              </a:rPr>
              <a:t> and </a:t>
            </a:r>
            <a:r>
              <a:rPr lang="en-US" dirty="0" smtClean="0"/>
              <a:t>municipal</a:t>
            </a:r>
            <a:r>
              <a:rPr lang="en-US" dirty="0" smtClean="0">
                <a:ea typeface="+mn-ea"/>
              </a:rPr>
              <a:t> governments are financially weak.</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1203" name="Content Placeholder 2"/>
          <p:cNvSpPr>
            <a:spLocks noGrp="1"/>
          </p:cNvSpPr>
          <p:nvPr>
            <p:ph idx="1"/>
          </p:nvPr>
        </p:nvSpPr>
        <p:spPr/>
        <p:txBody>
          <a:bodyPr/>
          <a:lstStyle/>
          <a:p>
            <a:pPr eaLnBrk="1" hangingPunct="1"/>
            <a:r>
              <a:rPr lang="en-US" b="1" dirty="0" smtClean="0"/>
              <a:t>Internal strengths and internal weaknesses </a:t>
            </a:r>
          </a:p>
          <a:p>
            <a:pPr eaLnBrk="1" hangingPunct="1"/>
            <a:endParaRPr lang="en-US" b="1" dirty="0" smtClean="0"/>
          </a:p>
          <a:p>
            <a:pPr lvl="1" eaLnBrk="1" hangingPunct="1"/>
            <a:r>
              <a:rPr lang="en-US" dirty="0" smtClean="0"/>
              <a:t>an organization’s controllable activities that are performed especially well or poorly</a:t>
            </a:r>
          </a:p>
          <a:p>
            <a:pPr lvl="1" eaLnBrk="1" hangingPunct="1"/>
            <a:endParaRPr lang="en-US" dirty="0" smtClean="0"/>
          </a:p>
          <a:p>
            <a:pPr lvl="1" eaLnBrk="1" hangingPunct="1"/>
            <a:r>
              <a:rPr lang="en-US" dirty="0" smtClean="0"/>
              <a:t>determined relative to competitors</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3251" name="Content Placeholder 2"/>
          <p:cNvSpPr>
            <a:spLocks noGrp="1"/>
          </p:cNvSpPr>
          <p:nvPr>
            <p:ph idx="1"/>
          </p:nvPr>
        </p:nvSpPr>
        <p:spPr/>
        <p:txBody>
          <a:bodyPr/>
          <a:lstStyle/>
          <a:p>
            <a:pPr eaLnBrk="1" hangingPunct="1"/>
            <a:r>
              <a:rPr lang="en-US" b="1" dirty="0" smtClean="0"/>
              <a:t>Objectives</a:t>
            </a:r>
            <a:r>
              <a:rPr lang="en-US" dirty="0" smtClean="0"/>
              <a:t> </a:t>
            </a:r>
          </a:p>
          <a:p>
            <a:pPr eaLnBrk="1" hangingPunct="1"/>
            <a:endParaRPr lang="en-US" dirty="0" smtClean="0"/>
          </a:p>
          <a:p>
            <a:pPr lvl="1" eaLnBrk="1" hangingPunct="1"/>
            <a:r>
              <a:rPr lang="en-US" dirty="0" smtClean="0"/>
              <a:t>specific results that an organization seeks to achieve in pursuing its basic mission</a:t>
            </a:r>
          </a:p>
          <a:p>
            <a:pPr lvl="1" eaLnBrk="1" hangingPunct="1"/>
            <a:endParaRPr lang="en-US" dirty="0" smtClean="0"/>
          </a:p>
          <a:p>
            <a:pPr lvl="1" eaLnBrk="1" hangingPunct="1"/>
            <a:r>
              <a:rPr lang="en-US" dirty="0" smtClean="0"/>
              <a:t>long-term means more than one year</a:t>
            </a:r>
          </a:p>
          <a:p>
            <a:pPr lvl="1" eaLnBrk="1" hangingPunct="1"/>
            <a:endParaRPr lang="en-US" dirty="0" smtClean="0"/>
          </a:p>
          <a:p>
            <a:pPr lvl="1" eaLnBrk="1" hangingPunct="1"/>
            <a:r>
              <a:rPr lang="en-US" dirty="0" smtClean="0"/>
              <a:t>should be challenging, measurable, consistent, reasonable, and clear</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Defining Strategic Management</a:t>
            </a:r>
          </a:p>
        </p:txBody>
      </p:sp>
      <p:sp>
        <p:nvSpPr>
          <p:cNvPr id="16387" name="Content Placeholder 2"/>
          <p:cNvSpPr>
            <a:spLocks noGrp="1"/>
          </p:cNvSpPr>
          <p:nvPr>
            <p:ph idx="1"/>
          </p:nvPr>
        </p:nvSpPr>
        <p:spPr/>
        <p:txBody>
          <a:bodyPr>
            <a:normAutofit fontScale="92500" lnSpcReduction="20000"/>
          </a:bodyPr>
          <a:lstStyle/>
          <a:p>
            <a:pPr eaLnBrk="1" hangingPunct="1">
              <a:defRPr/>
            </a:pPr>
            <a:r>
              <a:rPr lang="en-US" i="1" dirty="0" smtClean="0">
                <a:solidFill>
                  <a:schemeClr val="tx2">
                    <a:lumMod val="60000"/>
                    <a:lumOff val="40000"/>
                  </a:schemeClr>
                </a:solidFill>
                <a:latin typeface="Arial" charset="0"/>
                <a:ea typeface="+mn-ea"/>
                <a:cs typeface="Arial" charset="0"/>
              </a:rPr>
              <a:t>Strategic management vs. Strategic Planning??</a:t>
            </a:r>
          </a:p>
          <a:p>
            <a:pPr eaLnBrk="1" hangingPunct="1">
              <a:defRPr/>
            </a:pPr>
            <a:endParaRPr lang="en-US" dirty="0" smtClean="0">
              <a:latin typeface="Arial" charset="0"/>
              <a:ea typeface="+mn-ea"/>
              <a:cs typeface="Arial" charset="0"/>
            </a:endParaRPr>
          </a:p>
          <a:p>
            <a:pPr eaLnBrk="1" hangingPunct="1">
              <a:defRPr/>
            </a:pPr>
            <a:r>
              <a:rPr lang="en-US" dirty="0">
                <a:latin typeface="Arial" charset="0"/>
                <a:cs typeface="Arial" charset="0"/>
              </a:rPr>
              <a:t>T</a:t>
            </a:r>
            <a:r>
              <a:rPr lang="en-US" dirty="0" smtClean="0">
                <a:latin typeface="Arial" charset="0"/>
                <a:ea typeface="+mn-ea"/>
                <a:cs typeface="Arial" charset="0"/>
              </a:rPr>
              <a:t>he term </a:t>
            </a:r>
            <a:r>
              <a:rPr lang="en-US" dirty="0" smtClean="0">
                <a:solidFill>
                  <a:schemeClr val="accent6"/>
                </a:solidFill>
                <a:latin typeface="Arial" charset="0"/>
                <a:ea typeface="+mn-ea"/>
                <a:cs typeface="Arial" charset="0"/>
              </a:rPr>
              <a:t>strategic management </a:t>
            </a:r>
            <a:r>
              <a:rPr lang="en-US" dirty="0" smtClean="0">
                <a:latin typeface="Arial" charset="0"/>
                <a:cs typeface="Arial" charset="0"/>
              </a:rPr>
              <a:t>can be </a:t>
            </a:r>
            <a:r>
              <a:rPr lang="en-US" dirty="0" smtClean="0">
                <a:latin typeface="Arial" charset="0"/>
                <a:ea typeface="+mn-ea"/>
                <a:cs typeface="Arial" charset="0"/>
              </a:rPr>
              <a:t>used to refer to:</a:t>
            </a:r>
          </a:p>
          <a:p>
            <a:pPr eaLnBrk="1" hangingPunct="1">
              <a:defRPr/>
            </a:pPr>
            <a:endParaRPr lang="en-US" dirty="0" smtClean="0">
              <a:latin typeface="Arial" charset="0"/>
              <a:ea typeface="+mn-ea"/>
              <a:cs typeface="Arial" charset="0"/>
            </a:endParaRPr>
          </a:p>
          <a:p>
            <a:pPr eaLnBrk="1" hangingPunct="1">
              <a:defRPr/>
            </a:pPr>
            <a:r>
              <a:rPr lang="en-US" dirty="0" smtClean="0">
                <a:latin typeface="Arial" charset="0"/>
                <a:ea typeface="+mn-ea"/>
                <a:cs typeface="Arial" charset="0"/>
              </a:rPr>
              <a:t>strategy formulation</a:t>
            </a:r>
          </a:p>
          <a:p>
            <a:pPr eaLnBrk="1" hangingPunct="1">
              <a:defRPr/>
            </a:pPr>
            <a:r>
              <a:rPr lang="en-US" dirty="0" smtClean="0">
                <a:latin typeface="Arial" charset="0"/>
                <a:ea typeface="+mn-ea"/>
                <a:cs typeface="Arial" charset="0"/>
              </a:rPr>
              <a:t>Implementation</a:t>
            </a:r>
          </a:p>
          <a:p>
            <a:pPr eaLnBrk="1" hangingPunct="1">
              <a:defRPr/>
            </a:pPr>
            <a:r>
              <a:rPr lang="en-US" dirty="0" smtClean="0">
                <a:latin typeface="Arial" charset="0"/>
                <a:ea typeface="+mn-ea"/>
                <a:cs typeface="Arial" charset="0"/>
              </a:rPr>
              <a:t>evaluation</a:t>
            </a:r>
          </a:p>
          <a:p>
            <a:pPr eaLnBrk="1" hangingPunct="1">
              <a:defRPr/>
            </a:pPr>
            <a:endParaRPr lang="en-US" dirty="0">
              <a:latin typeface="Arial" charset="0"/>
              <a:cs typeface="Arial" charset="0"/>
            </a:endParaRPr>
          </a:p>
          <a:p>
            <a:pPr eaLnBrk="1" hangingPunct="1">
              <a:defRPr/>
            </a:pPr>
            <a:r>
              <a:rPr lang="en-US" dirty="0">
                <a:latin typeface="Arial" charset="0"/>
                <a:cs typeface="Arial" charset="0"/>
              </a:rPr>
              <a:t>W</a:t>
            </a:r>
            <a:r>
              <a:rPr lang="en-US" dirty="0" smtClean="0">
                <a:latin typeface="Arial" charset="0"/>
                <a:ea typeface="+mn-ea"/>
                <a:cs typeface="Arial" charset="0"/>
              </a:rPr>
              <a:t>ith </a:t>
            </a:r>
            <a:r>
              <a:rPr lang="en-US" dirty="0" smtClean="0">
                <a:solidFill>
                  <a:schemeClr val="accent6"/>
                </a:solidFill>
                <a:latin typeface="Arial" charset="0"/>
                <a:ea typeface="+mn-ea"/>
                <a:cs typeface="Arial" charset="0"/>
              </a:rPr>
              <a:t>strategic planning </a:t>
            </a:r>
            <a:r>
              <a:rPr lang="en-US" dirty="0" smtClean="0">
                <a:latin typeface="Arial" charset="0"/>
                <a:ea typeface="+mn-ea"/>
                <a:cs typeface="Arial" charset="0"/>
              </a:rPr>
              <a:t>referring only to strategy formulation.</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5299" name="Content Placeholder 2"/>
          <p:cNvSpPr>
            <a:spLocks noGrp="1"/>
          </p:cNvSpPr>
          <p:nvPr>
            <p:ph idx="1"/>
          </p:nvPr>
        </p:nvSpPr>
        <p:spPr/>
        <p:txBody>
          <a:bodyPr>
            <a:normAutofit fontScale="92500" lnSpcReduction="20000"/>
          </a:bodyPr>
          <a:lstStyle/>
          <a:p>
            <a:pPr eaLnBrk="1" hangingPunct="1"/>
            <a:r>
              <a:rPr lang="en-US" b="1" dirty="0" smtClean="0"/>
              <a:t>Strategies</a:t>
            </a:r>
            <a:r>
              <a:rPr lang="en-US" dirty="0" smtClean="0"/>
              <a:t> (</a:t>
            </a:r>
            <a:r>
              <a:rPr lang="en-US" smtClean="0"/>
              <a:t>How)?</a:t>
            </a:r>
          </a:p>
          <a:p>
            <a:pPr eaLnBrk="1" hangingPunct="1"/>
            <a:endParaRPr lang="en-US" dirty="0" smtClean="0"/>
          </a:p>
          <a:p>
            <a:pPr lvl="1" eaLnBrk="1" hangingPunct="1"/>
            <a:r>
              <a:rPr lang="en-US" dirty="0" smtClean="0"/>
              <a:t>the means by which long-term objectives will be achieved</a:t>
            </a:r>
          </a:p>
          <a:p>
            <a:pPr lvl="1" eaLnBrk="1" hangingPunct="1"/>
            <a:r>
              <a:rPr lang="en-US" dirty="0" smtClean="0"/>
              <a:t>may include geographic expansion</a:t>
            </a:r>
          </a:p>
          <a:p>
            <a:pPr lvl="1" eaLnBrk="1" hangingPunct="1"/>
            <a:r>
              <a:rPr lang="en-US" dirty="0" smtClean="0"/>
              <a:t>Diversification</a:t>
            </a:r>
          </a:p>
          <a:p>
            <a:pPr lvl="1" eaLnBrk="1" hangingPunct="1"/>
            <a:r>
              <a:rPr lang="en-US" dirty="0" smtClean="0"/>
              <a:t>Acquisition</a:t>
            </a:r>
          </a:p>
          <a:p>
            <a:pPr lvl="1" eaLnBrk="1" hangingPunct="1"/>
            <a:r>
              <a:rPr lang="en-US" dirty="0" smtClean="0"/>
              <a:t>product development</a:t>
            </a:r>
          </a:p>
          <a:p>
            <a:pPr lvl="1" eaLnBrk="1" hangingPunct="1"/>
            <a:r>
              <a:rPr lang="en-US" dirty="0" smtClean="0"/>
              <a:t>market </a:t>
            </a:r>
            <a:r>
              <a:rPr lang="fr-FR" dirty="0" smtClean="0"/>
              <a:t>pénétration</a:t>
            </a:r>
          </a:p>
          <a:p>
            <a:pPr lvl="1" eaLnBrk="1" hangingPunct="1"/>
            <a:r>
              <a:rPr lang="fr-FR" dirty="0" smtClean="0"/>
              <a:t>Retranchent – To </a:t>
            </a:r>
            <a:r>
              <a:rPr lang="fr-FR" dirty="0" err="1" smtClean="0"/>
              <a:t>retreat</a:t>
            </a:r>
            <a:r>
              <a:rPr lang="fr-FR" dirty="0" smtClean="0"/>
              <a:t> and </a:t>
            </a:r>
            <a:r>
              <a:rPr lang="fr-FR" dirty="0" err="1" smtClean="0"/>
              <a:t>rethink</a:t>
            </a:r>
            <a:endParaRPr lang="fr-FR" dirty="0" smtClean="0"/>
          </a:p>
          <a:p>
            <a:pPr lvl="1" eaLnBrk="1" hangingPunct="1"/>
            <a:r>
              <a:rPr lang="fr-FR" dirty="0" smtClean="0"/>
              <a:t>Dévestiture – Sale of </a:t>
            </a:r>
            <a:r>
              <a:rPr lang="fr-FR" dirty="0" err="1" smtClean="0"/>
              <a:t>subsiduary</a:t>
            </a:r>
            <a:r>
              <a:rPr lang="fr-FR" dirty="0" smtClean="0"/>
              <a:t> or stock</a:t>
            </a:r>
          </a:p>
          <a:p>
            <a:pPr lvl="1" eaLnBrk="1" hangingPunct="1"/>
            <a:r>
              <a:rPr lang="fr-FR" dirty="0" smtClean="0"/>
              <a:t>Liquidation</a:t>
            </a:r>
          </a:p>
          <a:p>
            <a:pPr lvl="1" eaLnBrk="1" hangingPunct="1"/>
            <a:r>
              <a:rPr lang="fr-FR" dirty="0" smtClean="0"/>
              <a:t>joint ventures</a:t>
            </a:r>
            <a:endParaRPr lang="en-US" dirty="0" smtClean="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7347" name="Content Placeholder 2"/>
          <p:cNvSpPr>
            <a:spLocks noGrp="1"/>
          </p:cNvSpPr>
          <p:nvPr>
            <p:ph idx="1"/>
          </p:nvPr>
        </p:nvSpPr>
        <p:spPr/>
        <p:txBody>
          <a:bodyPr/>
          <a:lstStyle/>
          <a:p>
            <a:pPr eaLnBrk="1" hangingPunct="1"/>
            <a:r>
              <a:rPr lang="en-US" b="1" dirty="0" smtClean="0"/>
              <a:t>Annual objectives </a:t>
            </a:r>
          </a:p>
          <a:p>
            <a:pPr eaLnBrk="1" hangingPunct="1"/>
            <a:endParaRPr lang="en-US" b="1" dirty="0" smtClean="0"/>
          </a:p>
          <a:p>
            <a:pPr lvl="1" eaLnBrk="1" hangingPunct="1"/>
            <a:r>
              <a:rPr lang="en-US" dirty="0" smtClean="0">
                <a:solidFill>
                  <a:schemeClr val="accent6"/>
                </a:solidFill>
              </a:rPr>
              <a:t>short-term</a:t>
            </a:r>
            <a:r>
              <a:rPr lang="en-US" dirty="0" smtClean="0"/>
              <a:t> milestones that organizations must achieve to reach long-term objectives </a:t>
            </a:r>
          </a:p>
          <a:p>
            <a:pPr lvl="1" eaLnBrk="1" hangingPunct="1"/>
            <a:endParaRPr lang="en-US" dirty="0" smtClean="0"/>
          </a:p>
          <a:p>
            <a:pPr lvl="1" eaLnBrk="1" hangingPunct="1"/>
            <a:r>
              <a:rPr lang="en-US" dirty="0" smtClean="0"/>
              <a:t>should be measurable, quantitative, challenging, realistic, consistent, and prioritized</a:t>
            </a:r>
          </a:p>
          <a:p>
            <a:pPr lvl="1" eaLnBrk="1" hangingPunct="1"/>
            <a:endParaRPr lang="en-US" dirty="0" smtClean="0"/>
          </a:p>
          <a:p>
            <a:pPr lvl="1" eaLnBrk="1" hangingPunct="1"/>
            <a:r>
              <a:rPr lang="en-US" dirty="0" smtClean="0"/>
              <a:t>should be established at the corporate, divisional, and functional levels in a large organization</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Sample Strategies in Action in 2011</a:t>
            </a:r>
          </a:p>
        </p:txBody>
      </p:sp>
      <p:pic>
        <p:nvPicPr>
          <p:cNvPr id="593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671638"/>
            <a:ext cx="8594725" cy="467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Strategic Analysis on Skype and </a:t>
            </a:r>
            <a:r>
              <a:rPr lang="en-US" dirty="0" err="1" smtClean="0">
                <a:solidFill>
                  <a:schemeClr val="accent1">
                    <a:lumMod val="50000"/>
                  </a:schemeClr>
                </a:solidFill>
                <a:ea typeface="+mj-ea"/>
              </a:rPr>
              <a:t>Sbarro</a:t>
            </a:r>
            <a:r>
              <a:rPr lang="en-US" dirty="0" smtClean="0">
                <a:solidFill>
                  <a:schemeClr val="accent1">
                    <a:lumMod val="50000"/>
                  </a:schemeClr>
                </a:solidFill>
                <a:ea typeface="+mj-ea"/>
              </a:rPr>
              <a:t> </a:t>
            </a:r>
          </a:p>
        </p:txBody>
      </p:sp>
      <p:sp>
        <p:nvSpPr>
          <p:cNvPr id="61443" name="Content Placeholder 2"/>
          <p:cNvSpPr>
            <a:spLocks noGrp="1"/>
          </p:cNvSpPr>
          <p:nvPr>
            <p:ph idx="1"/>
          </p:nvPr>
        </p:nvSpPr>
        <p:spPr/>
        <p:txBody>
          <a:bodyPr/>
          <a:lstStyle/>
          <a:p>
            <a:pPr eaLnBrk="1" hangingPunct="1"/>
            <a:r>
              <a:rPr lang="en-US" b="1" dirty="0" smtClean="0"/>
              <a:t>Question</a:t>
            </a:r>
          </a:p>
          <a:p>
            <a:pPr eaLnBrk="1" hangingPunct="1"/>
            <a:r>
              <a:rPr lang="en-US" b="1" dirty="0" smtClean="0"/>
              <a:t>	</a:t>
            </a:r>
          </a:p>
          <a:p>
            <a:pPr lvl="1" eaLnBrk="1" hangingPunct="1"/>
            <a:r>
              <a:rPr lang="en-US" dirty="0" smtClean="0"/>
              <a:t>In small groups discuss what strategies have come up with the two previous scenario’s Skype and </a:t>
            </a:r>
            <a:r>
              <a:rPr lang="en-US" dirty="0" err="1" smtClean="0"/>
              <a:t>Sbarro</a:t>
            </a:r>
            <a:r>
              <a:rPr lang="en-US" dirty="0" smtClean="0"/>
              <a:t> prepare to share findings.</a:t>
            </a:r>
          </a:p>
        </p:txBody>
      </p:sp>
    </p:spTree>
    <p:extLst>
      <p:ext uri="{BB962C8B-B14F-4D97-AF65-F5344CB8AC3E}">
        <p14:creationId xmlns:p14="http://schemas.microsoft.com/office/powerpoint/2010/main" val="1495490652"/>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61443" name="Content Placeholder 2"/>
          <p:cNvSpPr>
            <a:spLocks noGrp="1"/>
          </p:cNvSpPr>
          <p:nvPr>
            <p:ph idx="1"/>
          </p:nvPr>
        </p:nvSpPr>
        <p:spPr/>
        <p:txBody>
          <a:bodyPr/>
          <a:lstStyle/>
          <a:p>
            <a:pPr eaLnBrk="1" hangingPunct="1"/>
            <a:r>
              <a:rPr lang="en-US" b="1" dirty="0" smtClean="0"/>
              <a:t>Policies</a:t>
            </a:r>
          </a:p>
          <a:p>
            <a:pPr lvl="1" eaLnBrk="1" hangingPunct="1"/>
            <a:r>
              <a:rPr lang="en-US" dirty="0" smtClean="0"/>
              <a:t>the </a:t>
            </a:r>
            <a:r>
              <a:rPr lang="en-US" b="1" dirty="0" smtClean="0"/>
              <a:t>means</a:t>
            </a:r>
            <a:r>
              <a:rPr lang="en-US" dirty="0" smtClean="0"/>
              <a:t> by which annual objectives will be achieved</a:t>
            </a:r>
          </a:p>
          <a:p>
            <a:pPr lvl="1" eaLnBrk="1" hangingPunct="1"/>
            <a:endParaRPr lang="en-US" dirty="0" smtClean="0"/>
          </a:p>
          <a:p>
            <a:pPr lvl="1" eaLnBrk="1" hangingPunct="1"/>
            <a:r>
              <a:rPr lang="en-US" dirty="0" smtClean="0"/>
              <a:t>include </a:t>
            </a:r>
            <a:r>
              <a:rPr lang="en-US" b="1" dirty="0" smtClean="0"/>
              <a:t>guidelines, rules, and procedures </a:t>
            </a:r>
            <a:r>
              <a:rPr lang="en-US" dirty="0" smtClean="0"/>
              <a:t>established to support efforts to achieve stated objectives</a:t>
            </a:r>
          </a:p>
          <a:p>
            <a:pPr lvl="1" eaLnBrk="1" hangingPunct="1"/>
            <a:endParaRPr lang="en-US" dirty="0" smtClean="0"/>
          </a:p>
          <a:p>
            <a:pPr lvl="1" eaLnBrk="1" hangingPunct="1"/>
            <a:r>
              <a:rPr lang="en-US" dirty="0" smtClean="0"/>
              <a:t>guides to decision making and address repetitive or recurring situations</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The Strategic-Management Model</a:t>
            </a:r>
          </a:p>
        </p:txBody>
      </p:sp>
      <p:graphicFrame>
        <p:nvGraphicFramePr>
          <p:cNvPr id="5" name="Content Placeholder 4"/>
          <p:cNvGraphicFramePr>
            <a:graphicFrameLocks noGrp="1"/>
          </p:cNvGraphicFramePr>
          <p:nvPr>
            <p:ph idx="1"/>
          </p:nvPr>
        </p:nvGraphicFramePr>
        <p:xfrm>
          <a:off x="177800" y="1652588"/>
          <a:ext cx="8785225"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t>Benefits of Strategic Management</a:t>
            </a:r>
          </a:p>
        </p:txBody>
      </p:sp>
      <p:sp>
        <p:nvSpPr>
          <p:cNvPr id="38915" name="Content Placeholder 2"/>
          <p:cNvSpPr>
            <a:spLocks noGrp="1"/>
          </p:cNvSpPr>
          <p:nvPr>
            <p:ph idx="1"/>
          </p:nvPr>
        </p:nvSpPr>
        <p:spPr/>
        <p:txBody>
          <a:bodyPr/>
          <a:lstStyle/>
          <a:p>
            <a:pPr eaLnBrk="1" hangingPunct="1">
              <a:defRPr/>
            </a:pPr>
            <a:r>
              <a:rPr lang="en-US" dirty="0" smtClean="0">
                <a:latin typeface="Arial" charset="0"/>
                <a:ea typeface="+mn-ea"/>
                <a:cs typeface="Arial" charset="0"/>
              </a:rPr>
              <a:t>Historically, the principal benefit of </a:t>
            </a:r>
            <a:r>
              <a:rPr lang="en-US" dirty="0" smtClean="0">
                <a:solidFill>
                  <a:schemeClr val="tx2">
                    <a:lumMod val="60000"/>
                    <a:lumOff val="40000"/>
                  </a:schemeClr>
                </a:solidFill>
                <a:latin typeface="Arial" charset="0"/>
                <a:ea typeface="+mn-ea"/>
                <a:cs typeface="Arial" charset="0"/>
              </a:rPr>
              <a:t>strategic management </a:t>
            </a:r>
            <a:r>
              <a:rPr lang="en-US" dirty="0" smtClean="0">
                <a:latin typeface="Arial" charset="0"/>
                <a:ea typeface="+mn-ea"/>
                <a:cs typeface="Arial" charset="0"/>
              </a:rPr>
              <a:t>has been to help organizations formulate better strategies through the use of a more </a:t>
            </a:r>
            <a:r>
              <a:rPr lang="en-US" b="1" dirty="0" smtClean="0">
                <a:latin typeface="Arial" charset="0"/>
                <a:ea typeface="+mn-ea"/>
                <a:cs typeface="Arial" charset="0"/>
              </a:rPr>
              <a:t>systematic, logical, and </a:t>
            </a:r>
            <a:r>
              <a:rPr lang="en-US" b="1" dirty="0" smtClean="0">
                <a:solidFill>
                  <a:schemeClr val="tx2">
                    <a:lumMod val="60000"/>
                    <a:lumOff val="40000"/>
                  </a:schemeClr>
                </a:solidFill>
                <a:latin typeface="Arial" charset="0"/>
                <a:ea typeface="+mn-ea"/>
                <a:cs typeface="Arial" charset="0"/>
              </a:rPr>
              <a:t>rational approach </a:t>
            </a:r>
            <a:r>
              <a:rPr lang="en-US" dirty="0" smtClean="0">
                <a:latin typeface="Arial" charset="0"/>
                <a:ea typeface="+mn-ea"/>
                <a:cs typeface="Arial" charset="0"/>
              </a:rPr>
              <a:t>to strategic choice</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Benefits of Strategic Management</a:t>
            </a:r>
          </a:p>
        </p:txBody>
      </p:sp>
      <p:sp>
        <p:nvSpPr>
          <p:cNvPr id="3" name="Content Placeholder 2"/>
          <p:cNvSpPr>
            <a:spLocks noGrp="1"/>
          </p:cNvSpPr>
          <p:nvPr>
            <p:ph idx="1"/>
          </p:nvPr>
        </p:nvSpPr>
        <p:spPr/>
        <p:txBody>
          <a:bodyPr/>
          <a:lstStyle/>
          <a:p>
            <a:r>
              <a:rPr lang="en-US" i="1" dirty="0" smtClean="0">
                <a:solidFill>
                  <a:srgbClr val="558ED5"/>
                </a:solidFill>
              </a:rPr>
              <a:t>Communication</a:t>
            </a:r>
            <a:r>
              <a:rPr lang="en-US" dirty="0" smtClean="0"/>
              <a:t> is a key to successful</a:t>
            </a:r>
            <a:r>
              <a:rPr lang="en-US" dirty="0" smtClean="0">
                <a:solidFill>
                  <a:srgbClr val="254061"/>
                </a:solidFill>
              </a:rPr>
              <a:t> </a:t>
            </a:r>
            <a:r>
              <a:rPr lang="en-US" dirty="0" smtClean="0"/>
              <a:t>strategic management</a:t>
            </a:r>
          </a:p>
          <a:p>
            <a:endParaRPr lang="en-US" dirty="0" smtClean="0"/>
          </a:p>
          <a:p>
            <a:r>
              <a:rPr lang="en-US" dirty="0" smtClean="0"/>
              <a:t>Through dialogue and participation, managers and employees become committed to supporting the organization</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t>Financial Benefits</a:t>
            </a:r>
          </a:p>
        </p:txBody>
      </p:sp>
      <p:sp>
        <p:nvSpPr>
          <p:cNvPr id="40963" name="Content Placeholder 2"/>
          <p:cNvSpPr>
            <a:spLocks noGrp="1"/>
          </p:cNvSpPr>
          <p:nvPr>
            <p:ph idx="1"/>
          </p:nvPr>
        </p:nvSpPr>
        <p:spPr/>
        <p:txBody>
          <a:bodyPr/>
          <a:lstStyle/>
          <a:p>
            <a:pPr eaLnBrk="1" hangingPunct="1">
              <a:defRPr/>
            </a:pPr>
            <a:r>
              <a:rPr lang="en-US" sz="3000" dirty="0" smtClean="0">
                <a:latin typeface="Arial" charset="0"/>
                <a:ea typeface="+mn-ea"/>
                <a:cs typeface="Arial" charset="0"/>
              </a:rPr>
              <a:t>Businesses using strategic-management concepts show </a:t>
            </a:r>
            <a:r>
              <a:rPr lang="en-US" sz="3000" dirty="0" smtClean="0">
                <a:solidFill>
                  <a:schemeClr val="tx2">
                    <a:lumMod val="60000"/>
                    <a:lumOff val="40000"/>
                  </a:schemeClr>
                </a:solidFill>
                <a:latin typeface="Arial" charset="0"/>
                <a:ea typeface="+mn-ea"/>
                <a:cs typeface="Arial" charset="0"/>
              </a:rPr>
              <a:t>significant improvement </a:t>
            </a:r>
            <a:r>
              <a:rPr lang="en-US" sz="3000" dirty="0" smtClean="0">
                <a:latin typeface="Arial" charset="0"/>
                <a:ea typeface="+mn-ea"/>
                <a:cs typeface="Arial" charset="0"/>
              </a:rPr>
              <a:t>in sales, </a:t>
            </a:r>
            <a:r>
              <a:rPr lang="en-US" sz="3000" b="1" dirty="0" smtClean="0">
                <a:latin typeface="Arial" charset="0"/>
                <a:ea typeface="+mn-ea"/>
                <a:cs typeface="Arial" charset="0"/>
              </a:rPr>
              <a:t>profitability</a:t>
            </a:r>
            <a:r>
              <a:rPr lang="en-US" sz="3000" dirty="0" smtClean="0">
                <a:latin typeface="Arial" charset="0"/>
                <a:ea typeface="+mn-ea"/>
                <a:cs typeface="Arial" charset="0"/>
              </a:rPr>
              <a:t>, and productivity compared to firms without systematic planning activities</a:t>
            </a:r>
          </a:p>
          <a:p>
            <a:pPr eaLnBrk="1" hangingPunct="1">
              <a:defRPr/>
            </a:pPr>
            <a:endParaRPr lang="en-US" sz="3000" dirty="0" smtClean="0">
              <a:latin typeface="Arial" charset="0"/>
              <a:ea typeface="+mn-ea"/>
              <a:cs typeface="Arial" charset="0"/>
            </a:endParaRPr>
          </a:p>
          <a:p>
            <a:pPr eaLnBrk="1" hangingPunct="1">
              <a:defRPr/>
            </a:pPr>
            <a:r>
              <a:rPr lang="en-US" sz="3000" b="1" dirty="0" smtClean="0">
                <a:solidFill>
                  <a:schemeClr val="tx2">
                    <a:lumMod val="60000"/>
                    <a:lumOff val="40000"/>
                  </a:schemeClr>
                </a:solidFill>
                <a:latin typeface="Arial" charset="0"/>
                <a:ea typeface="+mn-ea"/>
                <a:cs typeface="Arial" charset="0"/>
              </a:rPr>
              <a:t>High-performing</a:t>
            </a:r>
            <a:r>
              <a:rPr lang="en-US" sz="3000" dirty="0" smtClean="0">
                <a:latin typeface="Arial" charset="0"/>
                <a:ea typeface="+mn-ea"/>
                <a:cs typeface="Arial" charset="0"/>
              </a:rPr>
              <a:t> firms seem to make more informed decisions with good anticipation of both short- and long-term consequences</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t>Nonfinancial Benefits</a:t>
            </a:r>
          </a:p>
        </p:txBody>
      </p:sp>
      <p:sp>
        <p:nvSpPr>
          <p:cNvPr id="74755" name="Content Placeholder 2"/>
          <p:cNvSpPr>
            <a:spLocks noGrp="1"/>
          </p:cNvSpPr>
          <p:nvPr>
            <p:ph idx="1"/>
          </p:nvPr>
        </p:nvSpPr>
        <p:spPr/>
        <p:txBody>
          <a:bodyPr>
            <a:normAutofit fontScale="92500" lnSpcReduction="20000"/>
          </a:bodyPr>
          <a:lstStyle/>
          <a:p>
            <a:pPr eaLnBrk="1" hangingPunct="1"/>
            <a:r>
              <a:rPr lang="en-US" dirty="0" smtClean="0"/>
              <a:t>It allows for identification, prioritization, and exploitation of </a:t>
            </a:r>
            <a:r>
              <a:rPr lang="en-US" b="1" dirty="0" smtClean="0"/>
              <a:t>opportunities.</a:t>
            </a:r>
          </a:p>
          <a:p>
            <a:pPr eaLnBrk="1" hangingPunct="1"/>
            <a:endParaRPr lang="en-US" dirty="0" smtClean="0"/>
          </a:p>
          <a:p>
            <a:pPr eaLnBrk="1" hangingPunct="1"/>
            <a:r>
              <a:rPr lang="en-US" dirty="0" smtClean="0"/>
              <a:t>It provides an objective </a:t>
            </a:r>
            <a:r>
              <a:rPr lang="en-US" b="1" dirty="0" smtClean="0"/>
              <a:t>view of management problems.</a:t>
            </a:r>
          </a:p>
          <a:p>
            <a:pPr eaLnBrk="1" hangingPunct="1"/>
            <a:endParaRPr lang="en-US" dirty="0" smtClean="0"/>
          </a:p>
          <a:p>
            <a:pPr eaLnBrk="1" hangingPunct="1"/>
            <a:r>
              <a:rPr lang="en-US" dirty="0" smtClean="0"/>
              <a:t>It represents a framework for </a:t>
            </a:r>
            <a:r>
              <a:rPr lang="en-US" b="1" dirty="0" smtClean="0"/>
              <a:t>improved coordination and control of activities.</a:t>
            </a:r>
          </a:p>
          <a:p>
            <a:pPr eaLnBrk="1" hangingPunct="1"/>
            <a:endParaRPr lang="en-US" dirty="0" smtClean="0"/>
          </a:p>
          <a:p>
            <a:pPr eaLnBrk="1" hangingPunct="1"/>
            <a:r>
              <a:rPr lang="en-US" dirty="0" smtClean="0"/>
              <a:t>It </a:t>
            </a:r>
            <a:r>
              <a:rPr lang="en-US" b="1" dirty="0" smtClean="0"/>
              <a:t>minimizes</a:t>
            </a:r>
            <a:r>
              <a:rPr lang="en-US" dirty="0" smtClean="0"/>
              <a:t> the effects of adverse conditions and </a:t>
            </a:r>
            <a:r>
              <a:rPr lang="en-US" b="1" dirty="0" smtClean="0"/>
              <a:t>changes.</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Defining Strategic Management</a:t>
            </a:r>
          </a:p>
        </p:txBody>
      </p:sp>
      <p:sp>
        <p:nvSpPr>
          <p:cNvPr id="23555" name="Content Placeholder 2"/>
          <p:cNvSpPr>
            <a:spLocks noGrp="1"/>
          </p:cNvSpPr>
          <p:nvPr>
            <p:ph idx="1"/>
          </p:nvPr>
        </p:nvSpPr>
        <p:spPr/>
        <p:txBody>
          <a:bodyPr/>
          <a:lstStyle/>
          <a:p>
            <a:pPr eaLnBrk="1" hangingPunct="1"/>
            <a:r>
              <a:rPr lang="en-US" dirty="0" smtClean="0"/>
              <a:t>A </a:t>
            </a:r>
            <a:r>
              <a:rPr lang="en-US" dirty="0" smtClean="0">
                <a:solidFill>
                  <a:srgbClr val="558ED5"/>
                </a:solidFill>
              </a:rPr>
              <a:t>strategic plan </a:t>
            </a:r>
            <a:r>
              <a:rPr lang="en-US" dirty="0" smtClean="0"/>
              <a:t>is a company’s game plan.</a:t>
            </a:r>
          </a:p>
          <a:p>
            <a:pPr eaLnBrk="1" hangingPunct="1"/>
            <a:endParaRPr lang="en-US" dirty="0" smtClean="0"/>
          </a:p>
          <a:p>
            <a:pPr eaLnBrk="1" hangingPunct="1"/>
            <a:r>
              <a:rPr lang="en-US" dirty="0" smtClean="0"/>
              <a:t>A strategic plan results from tough managerial choices among numerous </a:t>
            </a:r>
            <a:r>
              <a:rPr lang="en-US" dirty="0" smtClean="0">
                <a:solidFill>
                  <a:srgbClr val="558ED5"/>
                </a:solidFill>
              </a:rPr>
              <a:t>good alternatives</a:t>
            </a:r>
            <a:r>
              <a:rPr lang="en-US" dirty="0" smtClean="0"/>
              <a:t>, and it signals commitment to specific markets, policies, procedures, and operations.</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t>Nonfinancial Benefits</a:t>
            </a:r>
          </a:p>
        </p:txBody>
      </p:sp>
      <p:sp>
        <p:nvSpPr>
          <p:cNvPr id="76803" name="Content Placeholder 2"/>
          <p:cNvSpPr>
            <a:spLocks noGrp="1"/>
          </p:cNvSpPr>
          <p:nvPr>
            <p:ph idx="1"/>
          </p:nvPr>
        </p:nvSpPr>
        <p:spPr/>
        <p:txBody>
          <a:bodyPr>
            <a:normAutofit fontScale="85000" lnSpcReduction="20000"/>
          </a:bodyPr>
          <a:lstStyle/>
          <a:p>
            <a:pPr eaLnBrk="1" hangingPunct="1"/>
            <a:r>
              <a:rPr lang="en-US" sz="3000" dirty="0" smtClean="0"/>
              <a:t>It allows major decisions to better support established objectives.</a:t>
            </a:r>
          </a:p>
          <a:p>
            <a:pPr eaLnBrk="1" hangingPunct="1"/>
            <a:endParaRPr lang="en-US" sz="3000" dirty="0" smtClean="0"/>
          </a:p>
          <a:p>
            <a:pPr eaLnBrk="1" hangingPunct="1"/>
            <a:r>
              <a:rPr lang="en-US" sz="3000" dirty="0" smtClean="0"/>
              <a:t>It allows more </a:t>
            </a:r>
            <a:r>
              <a:rPr lang="en-US" sz="3000" b="1" dirty="0" smtClean="0"/>
              <a:t>effective allocation of time and resources </a:t>
            </a:r>
            <a:r>
              <a:rPr lang="en-US" sz="3000" dirty="0" smtClean="0"/>
              <a:t>to identified opportunities.</a:t>
            </a:r>
          </a:p>
          <a:p>
            <a:pPr eaLnBrk="1" hangingPunct="1"/>
            <a:endParaRPr lang="en-US" sz="3000" dirty="0" smtClean="0"/>
          </a:p>
          <a:p>
            <a:pPr eaLnBrk="1" hangingPunct="1"/>
            <a:r>
              <a:rPr lang="en-US" sz="3000" dirty="0" smtClean="0"/>
              <a:t>It allows </a:t>
            </a:r>
            <a:r>
              <a:rPr lang="en-US" sz="3000" b="1" dirty="0" smtClean="0"/>
              <a:t>fewer</a:t>
            </a:r>
            <a:r>
              <a:rPr lang="en-US" sz="3000" dirty="0" smtClean="0"/>
              <a:t> resources and less time to be devoted to correcting </a:t>
            </a:r>
            <a:r>
              <a:rPr lang="en-US" sz="3000" b="1" dirty="0" smtClean="0"/>
              <a:t>erroneous</a:t>
            </a:r>
            <a:r>
              <a:rPr lang="en-US" sz="3000" dirty="0" smtClean="0"/>
              <a:t> or ad hoc decisions.</a:t>
            </a:r>
          </a:p>
          <a:p>
            <a:pPr eaLnBrk="1" hangingPunct="1"/>
            <a:endParaRPr lang="en-US" sz="3000" dirty="0" smtClean="0"/>
          </a:p>
          <a:p>
            <a:pPr eaLnBrk="1" hangingPunct="1"/>
            <a:r>
              <a:rPr lang="en-US" sz="3000" dirty="0" smtClean="0"/>
              <a:t>It creates a framework for </a:t>
            </a:r>
            <a:r>
              <a:rPr lang="en-US" sz="3000" b="1" dirty="0" smtClean="0"/>
              <a:t>internal communication </a:t>
            </a:r>
            <a:r>
              <a:rPr lang="en-US" sz="3000" dirty="0" smtClean="0"/>
              <a:t>among personnel.</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t>Why Some Firms Do No </a:t>
            </a:r>
            <a:br>
              <a:rPr lang="en-US" smtClean="0"/>
            </a:br>
            <a:r>
              <a:rPr lang="en-US" smtClean="0"/>
              <a:t>Strategic Planning</a:t>
            </a:r>
          </a:p>
        </p:txBody>
      </p:sp>
      <p:sp>
        <p:nvSpPr>
          <p:cNvPr id="78851" name="Content Placeholder 2"/>
          <p:cNvSpPr>
            <a:spLocks noGrp="1"/>
          </p:cNvSpPr>
          <p:nvPr>
            <p:ph idx="1"/>
          </p:nvPr>
        </p:nvSpPr>
        <p:spPr/>
        <p:txBody>
          <a:bodyPr/>
          <a:lstStyle/>
          <a:p>
            <a:pPr eaLnBrk="1" hangingPunct="1"/>
            <a:r>
              <a:rPr lang="en-US" smtClean="0"/>
              <a:t>Lack of knowledge in strategic planning</a:t>
            </a:r>
          </a:p>
          <a:p>
            <a:pPr eaLnBrk="1" hangingPunct="1"/>
            <a:r>
              <a:rPr lang="en-US" smtClean="0"/>
              <a:t>Poor reward structures</a:t>
            </a:r>
          </a:p>
          <a:p>
            <a:pPr eaLnBrk="1" hangingPunct="1"/>
            <a:r>
              <a:rPr lang="en-US" smtClean="0"/>
              <a:t>Firefighting</a:t>
            </a:r>
          </a:p>
          <a:p>
            <a:pPr eaLnBrk="1" hangingPunct="1"/>
            <a:r>
              <a:rPr lang="en-US" smtClean="0"/>
              <a:t>Waste of time</a:t>
            </a:r>
          </a:p>
          <a:p>
            <a:pPr eaLnBrk="1" hangingPunct="1"/>
            <a:r>
              <a:rPr lang="en-US" smtClean="0"/>
              <a:t>Too expensive</a:t>
            </a:r>
          </a:p>
          <a:p>
            <a:pPr eaLnBrk="1" hangingPunct="1"/>
            <a:r>
              <a:rPr lang="en-US" smtClean="0"/>
              <a:t>Laziness</a:t>
            </a:r>
          </a:p>
          <a:p>
            <a:pPr eaLnBrk="1" hangingPunct="1"/>
            <a:r>
              <a:rPr lang="en-US" smtClean="0"/>
              <a:t>Content with success</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t>Why Some Firms Do No </a:t>
            </a:r>
            <a:br>
              <a:rPr lang="en-US" smtClean="0"/>
            </a:br>
            <a:r>
              <a:rPr lang="en-US" smtClean="0"/>
              <a:t>Strategic Planning</a:t>
            </a:r>
          </a:p>
        </p:txBody>
      </p:sp>
      <p:sp>
        <p:nvSpPr>
          <p:cNvPr id="80899" name="Content Placeholder 2"/>
          <p:cNvSpPr>
            <a:spLocks noGrp="1"/>
          </p:cNvSpPr>
          <p:nvPr>
            <p:ph idx="1"/>
          </p:nvPr>
        </p:nvSpPr>
        <p:spPr/>
        <p:txBody>
          <a:bodyPr/>
          <a:lstStyle/>
          <a:p>
            <a:pPr eaLnBrk="1" hangingPunct="1"/>
            <a:r>
              <a:rPr lang="en-US" dirty="0" smtClean="0"/>
              <a:t>Fear of failure</a:t>
            </a:r>
          </a:p>
          <a:p>
            <a:pPr eaLnBrk="1" hangingPunct="1"/>
            <a:r>
              <a:rPr lang="en-US" dirty="0" smtClean="0"/>
              <a:t>Overconfidence</a:t>
            </a:r>
          </a:p>
          <a:p>
            <a:pPr eaLnBrk="1" hangingPunct="1"/>
            <a:r>
              <a:rPr lang="en-US" dirty="0" smtClean="0"/>
              <a:t>Prior bad experience</a:t>
            </a:r>
          </a:p>
          <a:p>
            <a:pPr eaLnBrk="1" hangingPunct="1"/>
            <a:r>
              <a:rPr lang="en-US" dirty="0" smtClean="0"/>
              <a:t>Self-interest</a:t>
            </a:r>
          </a:p>
          <a:p>
            <a:pPr eaLnBrk="1" hangingPunct="1"/>
            <a:r>
              <a:rPr lang="en-US" dirty="0" smtClean="0"/>
              <a:t>Fear of the unknown</a:t>
            </a:r>
          </a:p>
          <a:p>
            <a:pPr eaLnBrk="1" hangingPunct="1"/>
            <a:r>
              <a:rPr lang="en-US" dirty="0" smtClean="0"/>
              <a:t>Honest difference of opinion</a:t>
            </a:r>
          </a:p>
          <a:p>
            <a:pPr eaLnBrk="1" hangingPunct="1"/>
            <a:r>
              <a:rPr lang="en-US" dirty="0" smtClean="0"/>
              <a:t>Suspicion </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smtClean="0"/>
              <a:t>Pitfalls in Strategic Planning</a:t>
            </a:r>
          </a:p>
        </p:txBody>
      </p:sp>
      <p:sp>
        <p:nvSpPr>
          <p:cNvPr id="82947" name="Content Placeholder 2"/>
          <p:cNvSpPr>
            <a:spLocks noGrp="1"/>
          </p:cNvSpPr>
          <p:nvPr>
            <p:ph idx="1"/>
          </p:nvPr>
        </p:nvSpPr>
        <p:spPr/>
        <p:txBody>
          <a:bodyPr/>
          <a:lstStyle/>
          <a:p>
            <a:pPr eaLnBrk="1" hangingPunct="1"/>
            <a:r>
              <a:rPr lang="en-US" sz="2800" dirty="0" smtClean="0"/>
              <a:t>Using strategic planning to </a:t>
            </a:r>
            <a:r>
              <a:rPr lang="en-US" sz="2800" b="1" dirty="0" smtClean="0"/>
              <a:t>gain control over decisions and resources</a:t>
            </a:r>
          </a:p>
          <a:p>
            <a:pPr eaLnBrk="1" hangingPunct="1"/>
            <a:r>
              <a:rPr lang="en-US" sz="2800" dirty="0" smtClean="0"/>
              <a:t>Doing strategic planning only to satisfy accreditation or regulatory requirements</a:t>
            </a:r>
          </a:p>
          <a:p>
            <a:pPr eaLnBrk="1" hangingPunct="1"/>
            <a:r>
              <a:rPr lang="en-US" sz="2800" b="1" dirty="0" smtClean="0"/>
              <a:t>Too hastily </a:t>
            </a:r>
            <a:r>
              <a:rPr lang="en-US" sz="2800" dirty="0" smtClean="0"/>
              <a:t>moving from mission development to strategy formulation</a:t>
            </a:r>
          </a:p>
          <a:p>
            <a:pPr eaLnBrk="1" hangingPunct="1"/>
            <a:r>
              <a:rPr lang="en-US" sz="2800" b="1" dirty="0" smtClean="0"/>
              <a:t>Failing to communicate the plan </a:t>
            </a:r>
            <a:r>
              <a:rPr lang="en-US" sz="2800" dirty="0" smtClean="0"/>
              <a:t>to employees, who continue working in the dark</a:t>
            </a:r>
          </a:p>
          <a:p>
            <a:pPr eaLnBrk="1" hangingPunct="1"/>
            <a:r>
              <a:rPr lang="en-US" sz="2800" dirty="0" smtClean="0"/>
              <a:t>Top managers making many intuitive decisions that conflict with the formal plan</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Pitfalls in Strategic Planning</a:t>
            </a:r>
          </a:p>
        </p:txBody>
      </p:sp>
      <p:sp>
        <p:nvSpPr>
          <p:cNvPr id="84995" name="Content Placeholder 2"/>
          <p:cNvSpPr>
            <a:spLocks noGrp="1"/>
          </p:cNvSpPr>
          <p:nvPr>
            <p:ph idx="1"/>
          </p:nvPr>
        </p:nvSpPr>
        <p:spPr/>
        <p:txBody>
          <a:bodyPr/>
          <a:lstStyle/>
          <a:p>
            <a:pPr eaLnBrk="1" hangingPunct="1"/>
            <a:r>
              <a:rPr lang="en-US" sz="2800" smtClean="0"/>
              <a:t>Top managers not actively supporting the strategic-planning process</a:t>
            </a:r>
          </a:p>
          <a:p>
            <a:pPr eaLnBrk="1" hangingPunct="1"/>
            <a:r>
              <a:rPr lang="en-US" sz="2800" smtClean="0"/>
              <a:t>Failing to use plans as a standard for measuring performance</a:t>
            </a:r>
          </a:p>
          <a:p>
            <a:pPr eaLnBrk="1" hangingPunct="1"/>
            <a:r>
              <a:rPr lang="en-US" sz="2800" smtClean="0"/>
              <a:t>Delegating planning to a “planner” rather than involving all managers</a:t>
            </a:r>
          </a:p>
          <a:p>
            <a:pPr eaLnBrk="1" hangingPunct="1"/>
            <a:r>
              <a:rPr lang="en-US" sz="2800" smtClean="0"/>
              <a:t>Failing to involve key employees in all phases of planning</a:t>
            </a:r>
          </a:p>
          <a:p>
            <a:pPr eaLnBrk="1" hangingPunct="1"/>
            <a:r>
              <a:rPr lang="en-US" sz="2800" smtClean="0"/>
              <a:t>Failing to create a collaborative climate supportive of change</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t>Guidelines for Effective Strategic Management</a:t>
            </a:r>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8197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Stages of Strategic Management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40995498"/>
              </p:ext>
            </p:extLst>
          </p:nvPr>
        </p:nvGraphicFramePr>
        <p:xfrm>
          <a:off x="177800" y="1652588"/>
          <a:ext cx="9118600"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Stages of Strategic Management</a:t>
            </a:r>
          </a:p>
        </p:txBody>
      </p:sp>
      <p:sp>
        <p:nvSpPr>
          <p:cNvPr id="27651" name="Content Placeholder 2"/>
          <p:cNvSpPr>
            <a:spLocks noGrp="1"/>
          </p:cNvSpPr>
          <p:nvPr>
            <p:ph idx="1"/>
          </p:nvPr>
        </p:nvSpPr>
        <p:spPr/>
        <p:txBody>
          <a:bodyPr>
            <a:normAutofit fontScale="85000" lnSpcReduction="20000"/>
          </a:bodyPr>
          <a:lstStyle/>
          <a:p>
            <a:pPr eaLnBrk="1" hangingPunct="1"/>
            <a:r>
              <a:rPr lang="en-US" b="1" dirty="0" smtClean="0"/>
              <a:t>Formulating Strategy</a:t>
            </a:r>
          </a:p>
          <a:p>
            <a:pPr eaLnBrk="1" hangingPunct="1"/>
            <a:r>
              <a:rPr lang="en-US" b="1" dirty="0" smtClean="0"/>
              <a:t> </a:t>
            </a:r>
          </a:p>
          <a:p>
            <a:pPr lvl="1" eaLnBrk="1" hangingPunct="1"/>
            <a:r>
              <a:rPr lang="en-US" dirty="0" smtClean="0"/>
              <a:t>includes developing a vision and mission</a:t>
            </a:r>
          </a:p>
          <a:p>
            <a:pPr lvl="1" eaLnBrk="1" hangingPunct="1"/>
            <a:endParaRPr lang="en-US" dirty="0" smtClean="0"/>
          </a:p>
          <a:p>
            <a:pPr lvl="1" eaLnBrk="1" hangingPunct="1"/>
            <a:r>
              <a:rPr lang="en-US" dirty="0" smtClean="0"/>
              <a:t>identifying an organization’s external opportunities and threats</a:t>
            </a:r>
          </a:p>
          <a:p>
            <a:pPr lvl="1" eaLnBrk="1" hangingPunct="1"/>
            <a:endParaRPr lang="en-US" dirty="0" smtClean="0"/>
          </a:p>
          <a:p>
            <a:pPr lvl="1" eaLnBrk="1" hangingPunct="1"/>
            <a:r>
              <a:rPr lang="en-US" dirty="0" smtClean="0"/>
              <a:t>determining internal strengths and weaknesses</a:t>
            </a:r>
          </a:p>
          <a:p>
            <a:pPr lvl="1" eaLnBrk="1" hangingPunct="1"/>
            <a:endParaRPr lang="en-US" dirty="0" smtClean="0"/>
          </a:p>
          <a:p>
            <a:pPr lvl="1" eaLnBrk="1" hangingPunct="1"/>
            <a:r>
              <a:rPr lang="en-US" dirty="0" smtClean="0"/>
              <a:t> establishing long-term objectives</a:t>
            </a:r>
          </a:p>
          <a:p>
            <a:pPr lvl="1" eaLnBrk="1" hangingPunct="1"/>
            <a:endParaRPr lang="en-US" dirty="0" smtClean="0"/>
          </a:p>
          <a:p>
            <a:pPr lvl="1" eaLnBrk="1" hangingPunct="1"/>
            <a:r>
              <a:rPr lang="en-US" dirty="0" smtClean="0"/>
              <a:t>generating alternative strategies</a:t>
            </a:r>
          </a:p>
          <a:p>
            <a:pPr lvl="1" eaLnBrk="1" hangingPunct="1"/>
            <a:endParaRPr lang="en-US" dirty="0" smtClean="0"/>
          </a:p>
          <a:p>
            <a:pPr lvl="1" eaLnBrk="1" hangingPunct="1"/>
            <a:r>
              <a:rPr lang="en-US" dirty="0" smtClean="0"/>
              <a:t>choosing particular strategies to pursue</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Strategy Formulation</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ea typeface="+mn-ea"/>
              </a:rPr>
              <a:t>Deciding what new businesses to enter</a:t>
            </a:r>
          </a:p>
          <a:p>
            <a:pPr eaLnBrk="1" fontAlgn="auto" hangingPunct="1">
              <a:spcAft>
                <a:spcPts val="0"/>
              </a:spcAft>
              <a:defRPr/>
            </a:pPr>
            <a:r>
              <a:rPr lang="en-US" dirty="0" smtClean="0">
                <a:ea typeface="+mn-ea"/>
              </a:rPr>
              <a:t>What businesses to abandon</a:t>
            </a:r>
          </a:p>
          <a:p>
            <a:pPr eaLnBrk="1" fontAlgn="auto" hangingPunct="1">
              <a:spcAft>
                <a:spcPts val="0"/>
              </a:spcAft>
              <a:defRPr/>
            </a:pPr>
            <a:r>
              <a:rPr lang="en-US" dirty="0" smtClean="0">
                <a:ea typeface="+mn-ea"/>
              </a:rPr>
              <a:t>How to allocate resources</a:t>
            </a:r>
          </a:p>
          <a:p>
            <a:pPr eaLnBrk="1" fontAlgn="auto" hangingPunct="1">
              <a:spcAft>
                <a:spcPts val="0"/>
              </a:spcAft>
              <a:defRPr/>
            </a:pPr>
            <a:r>
              <a:rPr lang="en-US" dirty="0" smtClean="0">
                <a:ea typeface="+mn-ea"/>
              </a:rPr>
              <a:t>Whether to expand operations or diversify </a:t>
            </a:r>
          </a:p>
          <a:p>
            <a:pPr eaLnBrk="1" fontAlgn="auto" hangingPunct="1">
              <a:spcAft>
                <a:spcPts val="0"/>
              </a:spcAft>
              <a:defRPr/>
            </a:pPr>
            <a:r>
              <a:rPr lang="en-US" dirty="0" smtClean="0">
                <a:ea typeface="+mn-ea"/>
              </a:rPr>
              <a:t>Whether to enter international markets </a:t>
            </a:r>
          </a:p>
          <a:p>
            <a:pPr eaLnBrk="1" fontAlgn="auto" hangingPunct="1">
              <a:spcAft>
                <a:spcPts val="0"/>
              </a:spcAft>
              <a:defRPr/>
            </a:pPr>
            <a:r>
              <a:rPr lang="en-US" dirty="0" smtClean="0">
                <a:ea typeface="+mn-ea"/>
              </a:rPr>
              <a:t>Whether to merge or form a joint venture</a:t>
            </a:r>
          </a:p>
          <a:p>
            <a:pPr eaLnBrk="1" fontAlgn="auto" hangingPunct="1">
              <a:spcAft>
                <a:spcPts val="0"/>
              </a:spcAft>
              <a:defRPr/>
            </a:pPr>
            <a:r>
              <a:rPr lang="en-US" dirty="0" smtClean="0">
                <a:ea typeface="+mn-ea"/>
              </a:rPr>
              <a:t>How to avoid a hostile takeover</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Stages of Strategic Management</a:t>
            </a:r>
          </a:p>
        </p:txBody>
      </p:sp>
      <p:sp>
        <p:nvSpPr>
          <p:cNvPr id="31747" name="Content Placeholder 2"/>
          <p:cNvSpPr>
            <a:spLocks noGrp="1"/>
          </p:cNvSpPr>
          <p:nvPr>
            <p:ph idx="1"/>
          </p:nvPr>
        </p:nvSpPr>
        <p:spPr/>
        <p:txBody>
          <a:bodyPr/>
          <a:lstStyle/>
          <a:p>
            <a:pPr eaLnBrk="1" hangingPunct="1"/>
            <a:r>
              <a:rPr lang="en-US" b="1" dirty="0"/>
              <a:t>I</a:t>
            </a:r>
            <a:r>
              <a:rPr lang="en-US" b="1" dirty="0" smtClean="0"/>
              <a:t>mplementation </a:t>
            </a:r>
            <a:r>
              <a:rPr lang="en-US" b="1" dirty="0"/>
              <a:t>Strategy</a:t>
            </a:r>
            <a:endParaRPr lang="en-US" b="1" dirty="0" smtClean="0"/>
          </a:p>
          <a:p>
            <a:pPr eaLnBrk="1" hangingPunct="1"/>
            <a:endParaRPr lang="en-US" b="1" dirty="0" smtClean="0"/>
          </a:p>
          <a:p>
            <a:pPr lvl="1" eaLnBrk="1" hangingPunct="1"/>
            <a:r>
              <a:rPr lang="en-US" dirty="0" smtClean="0"/>
              <a:t>requires a firm to establish annual objectives</a:t>
            </a:r>
          </a:p>
          <a:p>
            <a:pPr lvl="1" eaLnBrk="1" hangingPunct="1"/>
            <a:r>
              <a:rPr lang="en-US" dirty="0" smtClean="0"/>
              <a:t>devise policies</a:t>
            </a:r>
          </a:p>
          <a:p>
            <a:pPr lvl="1" eaLnBrk="1" hangingPunct="1"/>
            <a:r>
              <a:rPr lang="en-US" dirty="0" smtClean="0"/>
              <a:t>motivate employees</a:t>
            </a:r>
          </a:p>
          <a:p>
            <a:pPr lvl="1" eaLnBrk="1" hangingPunct="1"/>
            <a:r>
              <a:rPr lang="en-US" dirty="0" smtClean="0"/>
              <a:t>allocate resources so that formulated strategies can be executed</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Stages of Strategic Management</a:t>
            </a:r>
          </a:p>
        </p:txBody>
      </p:sp>
      <p:sp>
        <p:nvSpPr>
          <p:cNvPr id="33795" name="Content Placeholder 2"/>
          <p:cNvSpPr>
            <a:spLocks noGrp="1"/>
          </p:cNvSpPr>
          <p:nvPr>
            <p:ph idx="1"/>
          </p:nvPr>
        </p:nvSpPr>
        <p:spPr/>
        <p:txBody>
          <a:bodyPr/>
          <a:lstStyle/>
          <a:p>
            <a:pPr eaLnBrk="1" hangingPunct="1"/>
            <a:r>
              <a:rPr lang="en-US" b="1" dirty="0" smtClean="0"/>
              <a:t>Evaluating Strategy</a:t>
            </a:r>
          </a:p>
          <a:p>
            <a:pPr eaLnBrk="1" hangingPunct="1"/>
            <a:endParaRPr lang="en-US" b="1" dirty="0" smtClean="0"/>
          </a:p>
          <a:p>
            <a:pPr lvl="1" eaLnBrk="1" hangingPunct="1"/>
            <a:r>
              <a:rPr lang="en-US" dirty="0" smtClean="0"/>
              <a:t>reviewing external and internal factors that are the bases for current strategies, measuring performance, and taking corrective actions</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Stages of Strategic Management</a:t>
            </a:r>
          </a:p>
        </p:txBody>
      </p:sp>
      <p:sp>
        <p:nvSpPr>
          <p:cNvPr id="23555" name="Content Placeholder 2"/>
          <p:cNvSpPr>
            <a:spLocks noGrp="1"/>
          </p:cNvSpPr>
          <p:nvPr>
            <p:ph idx="1"/>
          </p:nvPr>
        </p:nvSpPr>
        <p:spPr/>
        <p:txBody>
          <a:bodyPr>
            <a:normAutofit fontScale="92500" lnSpcReduction="10000"/>
          </a:bodyPr>
          <a:lstStyle/>
          <a:p>
            <a:pPr eaLnBrk="1" hangingPunct="1">
              <a:defRPr/>
            </a:pPr>
            <a:r>
              <a:rPr lang="en-US" dirty="0" smtClean="0">
                <a:latin typeface="Arial" charset="0"/>
                <a:ea typeface="+mn-ea"/>
                <a:cs typeface="Arial" charset="0"/>
              </a:rPr>
              <a:t>Strategy formulation, implementation, and evaluation activities occur at </a:t>
            </a:r>
            <a:r>
              <a:rPr lang="en-US" dirty="0" smtClean="0">
                <a:solidFill>
                  <a:schemeClr val="tx2">
                    <a:lumMod val="60000"/>
                    <a:lumOff val="40000"/>
                  </a:schemeClr>
                </a:solidFill>
                <a:latin typeface="Arial" charset="0"/>
                <a:ea typeface="+mn-ea"/>
                <a:cs typeface="Arial" charset="0"/>
              </a:rPr>
              <a:t>three hierarchical levels:</a:t>
            </a:r>
          </a:p>
          <a:p>
            <a:pPr eaLnBrk="1" hangingPunct="1">
              <a:defRPr/>
            </a:pPr>
            <a:endParaRPr lang="en-US" dirty="0" smtClean="0">
              <a:solidFill>
                <a:schemeClr val="tx2">
                  <a:lumMod val="60000"/>
                  <a:lumOff val="40000"/>
                </a:schemeClr>
              </a:solidFill>
              <a:latin typeface="Arial" charset="0"/>
              <a:ea typeface="+mn-ea"/>
              <a:cs typeface="Arial" charset="0"/>
            </a:endParaRPr>
          </a:p>
          <a:p>
            <a:pPr eaLnBrk="1" hangingPunct="1">
              <a:defRPr/>
            </a:pPr>
            <a:r>
              <a:rPr lang="en-US" dirty="0" smtClean="0">
                <a:latin typeface="Arial" charset="0"/>
                <a:ea typeface="+mn-ea"/>
                <a:cs typeface="Arial" charset="0"/>
              </a:rPr>
              <a:t> large organization</a:t>
            </a:r>
          </a:p>
          <a:p>
            <a:pPr lvl="1" eaLnBrk="1" hangingPunct="1">
              <a:defRPr/>
            </a:pPr>
            <a:r>
              <a:rPr lang="en-US" dirty="0" smtClean="0">
                <a:latin typeface="Arial" charset="0"/>
                <a:ea typeface="+mn-ea"/>
                <a:cs typeface="Arial" charset="0"/>
              </a:rPr>
              <a:t>Corporate</a:t>
            </a:r>
          </a:p>
          <a:p>
            <a:pPr lvl="1" eaLnBrk="1" hangingPunct="1">
              <a:defRPr/>
            </a:pPr>
            <a:r>
              <a:rPr lang="en-US" dirty="0">
                <a:latin typeface="Arial" charset="0"/>
                <a:ea typeface="+mn-ea"/>
                <a:cs typeface="Arial" charset="0"/>
              </a:rPr>
              <a:t>D</a:t>
            </a:r>
            <a:r>
              <a:rPr lang="en-US" dirty="0" smtClean="0">
                <a:latin typeface="Arial" charset="0"/>
                <a:ea typeface="+mn-ea"/>
                <a:cs typeface="Arial" charset="0"/>
              </a:rPr>
              <a:t>ivisional or strategic business unit</a:t>
            </a:r>
          </a:p>
          <a:p>
            <a:pPr lvl="1" eaLnBrk="1" hangingPunct="1">
              <a:defRPr/>
            </a:pPr>
            <a:r>
              <a:rPr lang="en-US" dirty="0" smtClean="0">
                <a:latin typeface="Arial" charset="0"/>
                <a:ea typeface="+mn-ea"/>
                <a:cs typeface="Arial" charset="0"/>
              </a:rPr>
              <a:t>Functional</a:t>
            </a:r>
          </a:p>
          <a:p>
            <a:pPr eaLnBrk="1" hangingPunct="1">
              <a:defRPr/>
            </a:pPr>
            <a:endParaRPr lang="en-US" dirty="0" smtClean="0">
              <a:latin typeface="Arial" charset="0"/>
              <a:ea typeface="+mn-ea"/>
              <a:cs typeface="Arial" charset="0"/>
            </a:endParaRPr>
          </a:p>
          <a:p>
            <a:pPr eaLnBrk="1" hangingPunct="1">
              <a:defRPr/>
            </a:pPr>
            <a:r>
              <a:rPr lang="en-US" dirty="0" smtClean="0">
                <a:latin typeface="Arial" charset="0"/>
                <a:ea typeface="+mn-ea"/>
                <a:cs typeface="Arial" charset="0"/>
              </a:rPr>
              <a:t>Strategic management helps a firm function as a </a:t>
            </a:r>
            <a:r>
              <a:rPr lang="en-US" b="1" dirty="0" smtClean="0">
                <a:solidFill>
                  <a:srgbClr val="C00000"/>
                </a:solidFill>
                <a:latin typeface="Arial" charset="0"/>
                <a:ea typeface="+mn-ea"/>
                <a:cs typeface="Arial" charset="0"/>
              </a:rPr>
              <a:t>competitive team</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TotalTime>
  <Words>2801</Words>
  <Application>Microsoft Office PowerPoint</Application>
  <PresentationFormat>On-screen Show (4:3)</PresentationFormat>
  <Paragraphs>385</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Glass design template</vt:lpstr>
      <vt:lpstr>Defining Strategic Management</vt:lpstr>
      <vt:lpstr>Defining Strategic Management</vt:lpstr>
      <vt:lpstr>Defining Strategic Management</vt:lpstr>
      <vt:lpstr>Stages of Strategic Management</vt:lpstr>
      <vt:lpstr>Stages of Strategic Management</vt:lpstr>
      <vt:lpstr>Strategy Formulation</vt:lpstr>
      <vt:lpstr>Stages of Strategic Management</vt:lpstr>
      <vt:lpstr>Stages of Strategic Management</vt:lpstr>
      <vt:lpstr>Stages of Strategic Management</vt:lpstr>
      <vt:lpstr>Exercise – Different Strategies</vt:lpstr>
      <vt:lpstr>Integrating Intuition and Analysis</vt:lpstr>
      <vt:lpstr>Adapting to Change</vt:lpstr>
      <vt:lpstr>Key Terms in Strategic Management</vt:lpstr>
      <vt:lpstr>Key Terms in Strategic Management</vt:lpstr>
      <vt:lpstr>Key Terms in Strategic Management</vt:lpstr>
      <vt:lpstr>Key Terms in Strategic Management</vt:lpstr>
      <vt:lpstr>Some Opportunities and Threats</vt:lpstr>
      <vt:lpstr>Key Terms in Strategic Management</vt:lpstr>
      <vt:lpstr>Key Terms in Strategic Management</vt:lpstr>
      <vt:lpstr>Key Terms in Strategic Management</vt:lpstr>
      <vt:lpstr>Key Terms in Strategic Management</vt:lpstr>
      <vt:lpstr>Sample Strategies in Action in 2011</vt:lpstr>
      <vt:lpstr>Strategic Analysis on Skype and Sbarro </vt:lpstr>
      <vt:lpstr>Key Terms in Strategic Management</vt:lpstr>
      <vt:lpstr>The Strategic-Management Model</vt:lpstr>
      <vt:lpstr>Benefits of Strategic Management</vt:lpstr>
      <vt:lpstr>Benefits of Strategic Management</vt:lpstr>
      <vt:lpstr>Financial Benefits</vt:lpstr>
      <vt:lpstr>Nonfinancial Benefits</vt:lpstr>
      <vt:lpstr>Nonfinancial Benefits</vt:lpstr>
      <vt:lpstr>Why Some Firms Do No  Strategic Planning</vt:lpstr>
      <vt:lpstr>Why Some Firms Do No  Strategic Planning</vt:lpstr>
      <vt:lpstr>Pitfalls in Strategic Planning</vt:lpstr>
      <vt:lpstr>Pitfalls in Strategic Planning</vt:lpstr>
      <vt:lpstr>Guidelines for Effective Strategic Management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Bcox</dc:creator>
  <cp:lastModifiedBy>Administrator</cp:lastModifiedBy>
  <cp:revision>54</cp:revision>
  <dcterms:created xsi:type="dcterms:W3CDTF">2011-12-06T19:11:54Z</dcterms:created>
  <dcterms:modified xsi:type="dcterms:W3CDTF">2014-05-14T01:51:50Z</dcterms:modified>
</cp:coreProperties>
</file>