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8"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34" autoAdjust="0"/>
  </p:normalViewPr>
  <p:slideViewPr>
    <p:cSldViewPr>
      <p:cViewPr>
        <p:scale>
          <a:sx n="96" d="100"/>
          <a:sy n="96" d="100"/>
        </p:scale>
        <p:origin x="-2064" y="-72"/>
      </p:cViewPr>
      <p:guideLst>
        <p:guide orient="horz" pos="2160"/>
        <p:guide pos="2880"/>
      </p:guideLst>
    </p:cSldViewPr>
  </p:slideViewPr>
  <p:notesTextViewPr>
    <p:cViewPr>
      <p:scale>
        <a:sx n="1" d="1"/>
        <a:sy n="1" d="1"/>
      </p:scale>
      <p:origin x="0" y="371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6963-D6C0-49BC-8FD4-37259C2780C3}" type="datetimeFigureOut">
              <a:rPr lang="en-US" smtClean="0"/>
              <a:t>6/1/2015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BE2B1-7DB5-44FA-AC57-BAA4C34152FA}" type="slidenum">
              <a:rPr lang="en-US" smtClean="0"/>
              <a:t>‹#›</a:t>
            </a:fld>
            <a:endParaRPr lang="en-US"/>
          </a:p>
        </p:txBody>
      </p:sp>
    </p:spTree>
    <p:extLst>
      <p:ext uri="{BB962C8B-B14F-4D97-AF65-F5344CB8AC3E}">
        <p14:creationId xmlns:p14="http://schemas.microsoft.com/office/powerpoint/2010/main" val="168644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Ice_hockey"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en.wikipedia.org/wiki/Sports_leag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Whether you’re a parent who brings the kids to</a:t>
            </a:r>
            <a:r>
              <a:rPr lang="en-US" baseline="0" dirty="0" smtClean="0"/>
              <a:t> their hockey game</a:t>
            </a:r>
          </a:p>
          <a:p>
            <a:pPr marL="171450" indent="-171450">
              <a:buFontTx/>
              <a:buChar char="-"/>
            </a:pPr>
            <a:r>
              <a:rPr lang="en-US" baseline="0" dirty="0" smtClean="0"/>
              <a:t>You’re with your friends watching hockey games</a:t>
            </a:r>
          </a:p>
          <a:p>
            <a:pPr marL="171450" indent="-171450">
              <a:buFontTx/>
              <a:buChar char="-"/>
            </a:pPr>
            <a:r>
              <a:rPr lang="en-US" baseline="0" dirty="0" smtClean="0"/>
              <a:t>Wants to have a basic understanding of the sport</a:t>
            </a:r>
          </a:p>
          <a:p>
            <a:pPr marL="171450" indent="-171450">
              <a:buFontTx/>
              <a:buChar char="-"/>
            </a:pPr>
            <a:endParaRPr lang="en-US" baseline="0" dirty="0" smtClean="0"/>
          </a:p>
          <a:p>
            <a:r>
              <a:rPr lang="en-US" b="1" dirty="0" smtClean="0"/>
              <a:t>History</a:t>
            </a:r>
            <a:r>
              <a:rPr lang="en-US" dirty="0" smtClean="0"/>
              <a:t>: Hockey-like games are depicted in ancient history</a:t>
            </a:r>
          </a:p>
          <a:p>
            <a:r>
              <a:rPr lang="en-US" dirty="0" smtClean="0"/>
              <a:t>1875 first indoor hockey in Montreal</a:t>
            </a:r>
          </a:p>
          <a:p>
            <a:endParaRPr lang="en-US" baseline="0" dirty="0" smtClean="0"/>
          </a:p>
          <a:p>
            <a:r>
              <a:rPr lang="en-US" sz="1200" b="1" i="0" kern="1200" dirty="0" smtClean="0">
                <a:solidFill>
                  <a:schemeClr val="tx1"/>
                </a:solidFill>
                <a:effectLst/>
                <a:latin typeface="+mn-lt"/>
                <a:ea typeface="+mn-ea"/>
                <a:cs typeface="+mn-cs"/>
              </a:rPr>
              <a:t>Noteworthy:</a:t>
            </a:r>
          </a:p>
          <a:p>
            <a:r>
              <a:rPr lang="en-US" sz="1200" b="1" i="0" kern="1200" dirty="0" smtClean="0">
                <a:solidFill>
                  <a:schemeClr val="tx1"/>
                </a:solidFill>
                <a:effectLst/>
                <a:latin typeface="+mn-lt"/>
                <a:ea typeface="+mn-ea"/>
                <a:cs typeface="+mn-cs"/>
              </a:rPr>
              <a:t>Frederick Stanley</a:t>
            </a:r>
            <a:r>
              <a:rPr lang="en-US" sz="1200" b="0" i="0" kern="1200" dirty="0" smtClean="0">
                <a:solidFill>
                  <a:schemeClr val="tx1"/>
                </a:solidFill>
                <a:effectLst/>
                <a:latin typeface="+mn-lt"/>
                <a:ea typeface="+mn-ea"/>
                <a:cs typeface="+mn-cs"/>
              </a:rPr>
              <a:t> until 1886 and as </a:t>
            </a:r>
            <a:r>
              <a:rPr lang="en-US" sz="1200" b="1" i="0" kern="1200" dirty="0" smtClean="0">
                <a:solidFill>
                  <a:schemeClr val="tx1"/>
                </a:solidFill>
                <a:effectLst/>
                <a:latin typeface="+mn-lt"/>
                <a:ea typeface="+mn-ea"/>
                <a:cs typeface="+mn-cs"/>
              </a:rPr>
              <a:t>Lord Stanley of Preston</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National Hockey League</a:t>
            </a:r>
            <a:r>
              <a:rPr lang="en-US" sz="1200" b="0" i="0" kern="1200" dirty="0" smtClean="0">
                <a:solidFill>
                  <a:schemeClr val="tx1"/>
                </a:solidFill>
                <a:effectLst/>
                <a:latin typeface="+mn-lt"/>
                <a:ea typeface="+mn-ea"/>
                <a:cs typeface="+mn-cs"/>
              </a:rPr>
              <a:t> is a professional </a:t>
            </a:r>
            <a:r>
              <a:rPr lang="en-US" sz="1200" b="0" i="0" u="none" strike="noStrike" kern="1200" dirty="0" smtClean="0">
                <a:solidFill>
                  <a:schemeClr val="tx1"/>
                </a:solidFill>
                <a:effectLst/>
                <a:latin typeface="+mn-lt"/>
                <a:ea typeface="+mn-ea"/>
                <a:cs typeface="+mn-cs"/>
                <a:hlinkClick r:id="rId3" tooltip="Ice hockey"/>
              </a:rPr>
              <a:t>ice hockey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Sports league"/>
              </a:rPr>
              <a:t>league</a:t>
            </a:r>
            <a:r>
              <a:rPr lang="en-US" sz="1200" b="0" i="0" kern="1200" dirty="0" smtClean="0">
                <a:solidFill>
                  <a:schemeClr val="tx1"/>
                </a:solidFill>
                <a:effectLst/>
                <a:latin typeface="+mn-lt"/>
                <a:ea typeface="+mn-ea"/>
                <a:cs typeface="+mn-cs"/>
              </a:rPr>
              <a:t> composed of 30 member clubs: 23 in the United States and 7 in Canada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Ice hockey started in Canada and it’s the national winter sport</a:t>
            </a:r>
          </a:p>
          <a:p>
            <a:r>
              <a:rPr lang="en-US" dirty="0" smtClean="0"/>
              <a:t>Fighting is an established tradition</a:t>
            </a:r>
          </a:p>
          <a:p>
            <a:r>
              <a:rPr lang="en-US" dirty="0" smtClean="0"/>
              <a:t>Considered greatest hockey player is Wayne Gretzky</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62CBE2B1-7DB5-44FA-AC57-BAA4C34152FA}" type="slidenum">
              <a:rPr lang="en-US" smtClean="0"/>
              <a:t>2</a:t>
            </a:fld>
            <a:endParaRPr lang="en-US"/>
          </a:p>
        </p:txBody>
      </p:sp>
    </p:spTree>
    <p:extLst>
      <p:ext uri="{BB962C8B-B14F-4D97-AF65-F5344CB8AC3E}">
        <p14:creationId xmlns:p14="http://schemas.microsoft.com/office/powerpoint/2010/main" val="339353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 is played in a hockey </a:t>
            </a:r>
            <a:r>
              <a:rPr lang="en-US" b="1" dirty="0" smtClean="0"/>
              <a:t>rink</a:t>
            </a:r>
          </a:p>
          <a:p>
            <a:r>
              <a:rPr lang="en-US" dirty="0" smtClean="0"/>
              <a:t>Two halves 20-25 minutes each with a 5 minute half-time</a:t>
            </a:r>
          </a:p>
          <a:p>
            <a:r>
              <a:rPr lang="en-US" dirty="0" smtClean="0"/>
              <a:t>2 opposing teams, each with 6 players</a:t>
            </a:r>
          </a:p>
          <a:p>
            <a:r>
              <a:rPr lang="en-US" dirty="0" smtClean="0"/>
              <a:t>Officiated by 2-3 referees</a:t>
            </a:r>
          </a:p>
          <a:p>
            <a:r>
              <a:rPr lang="en-US" dirty="0" smtClean="0"/>
              <a:t>Each game period begin with a face-off</a:t>
            </a:r>
          </a:p>
          <a:p>
            <a:r>
              <a:rPr lang="en-US" dirty="0" smtClean="0"/>
              <a:t>A goal is scored when an attacker strikes the puck into the net (“light the lamp”)</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Attacking team is the team who has control of the puck</a:t>
            </a:r>
          </a:p>
          <a:p>
            <a:endParaRPr lang="en-US" dirty="0"/>
          </a:p>
        </p:txBody>
      </p:sp>
      <p:sp>
        <p:nvSpPr>
          <p:cNvPr id="4" name="Slide Number Placeholder 3"/>
          <p:cNvSpPr>
            <a:spLocks noGrp="1"/>
          </p:cNvSpPr>
          <p:nvPr>
            <p:ph type="sldNum" sz="quarter" idx="10"/>
          </p:nvPr>
        </p:nvSpPr>
        <p:spPr/>
        <p:txBody>
          <a:bodyPr/>
          <a:lstStyle/>
          <a:p>
            <a:fld id="{62CBE2B1-7DB5-44FA-AC57-BAA4C34152FA}" type="slidenum">
              <a:rPr lang="en-US" smtClean="0"/>
              <a:t>3</a:t>
            </a:fld>
            <a:endParaRPr lang="en-US"/>
          </a:p>
        </p:txBody>
      </p:sp>
    </p:spTree>
    <p:extLst>
      <p:ext uri="{BB962C8B-B14F-4D97-AF65-F5344CB8AC3E}">
        <p14:creationId xmlns:p14="http://schemas.microsoft.com/office/powerpoint/2010/main" val="78899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kern="1200" dirty="0" smtClean="0">
                <a:solidFill>
                  <a:schemeClr val="tx1"/>
                </a:solidFill>
                <a:effectLst/>
                <a:latin typeface="+mn-lt"/>
                <a:ea typeface="+mn-ea"/>
                <a:cs typeface="+mn-cs"/>
              </a:rPr>
              <a:t>The following specialized ice hockey equipment pieces are required for this game.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1. Ice Skates: The first thing that you must understand is that there are 2 different types of skates - those for figure skating and those for ice hockey. Player's skates have a smooth edge from the front of the blade to the rear.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2. Helmet with Cage and Mouth-guard: One of the most important equipment purchases you will make is the helmet. Most helmets function the same but look very different. The biggest difference is the type of face mask it includes. Whether plastic or wire, most masks do not block your vision during play.</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3. Hockey Stick: Originally made of wood (ash, birch and willow), sticks are now primarily made of carbon fibers and graphite. These materials provide added flexibility and durability. When you're standing in shoes, your stick should come at least to your nose. Always be ready with two sticks as hockey sticks sometimes break.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4. Hockey Pants: These specially designed pants provide cushioning for the thighs and legs and include stiff plastic inserts for impact protection. Most models also provide kidney protection and are somewhat loose fitting for freedom of movement.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5. Hockey Gloves: These provide protection to the outer part of the hands. The palm area is thin for better grip on the stick.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6. Shoulder Pads: For protecting upper torso, chest, shoulder blade, collar bones and rib cage. Be sure to check for the right combination of padding and range of motion.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7. Elbow Pads: Equipped with adjustable Velcro straps, these pads cover the forearm, elbows and triceps and help avoid injury from falls and pucks. As with most protective equipment, elbow pads are required in most every league.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8. Shin Guard: Knees are the most vulnerable since the risk of falls are great. Protecting your knee caps and frontal bones with the shin guard is absolutely essential.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9. Neck Guard: Serious neck injury can be prevented with a Neck Guard. An errant flying puck or opponent's skates and sticks can result in season-ending injuries.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10. Jockstrap (men) or Pelvic protector (women): This piece of protective equipment is quite self-explanatory. Let's keep ourselves properly protected.</a:t>
            </a:r>
          </a:p>
          <a:p>
            <a:endParaRPr lang="en-US" dirty="0"/>
          </a:p>
        </p:txBody>
      </p:sp>
      <p:sp>
        <p:nvSpPr>
          <p:cNvPr id="4" name="Slide Number Placeholder 3"/>
          <p:cNvSpPr>
            <a:spLocks noGrp="1"/>
          </p:cNvSpPr>
          <p:nvPr>
            <p:ph type="sldNum" sz="quarter" idx="10"/>
          </p:nvPr>
        </p:nvSpPr>
        <p:spPr/>
        <p:txBody>
          <a:bodyPr/>
          <a:lstStyle/>
          <a:p>
            <a:fld id="{62CBE2B1-7DB5-44FA-AC57-BAA4C34152FA}" type="slidenum">
              <a:rPr lang="en-US" smtClean="0"/>
              <a:t>6</a:t>
            </a:fld>
            <a:endParaRPr lang="en-US"/>
          </a:p>
        </p:txBody>
      </p:sp>
    </p:spTree>
    <p:extLst>
      <p:ext uri="{BB962C8B-B14F-4D97-AF65-F5344CB8AC3E}">
        <p14:creationId xmlns:p14="http://schemas.microsoft.com/office/powerpoint/2010/main" val="55049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kern="1200" dirty="0" smtClean="0">
                <a:solidFill>
                  <a:schemeClr val="tx1"/>
                </a:solidFill>
                <a:effectLst/>
                <a:latin typeface="+mn-lt"/>
                <a:ea typeface="+mn-ea"/>
                <a:cs typeface="+mn-cs"/>
              </a:rPr>
              <a:t>In ice hockey, the goaltender wears specialized goaltending equipment to protect him or her self from the impact of the puck and to assist him or her self in making saves.</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Most modern goaltending equipment is made from hydrophobic synthetic leather and nylon on the outside and dense closed-cell foams and plastics inside. In the past, pads were often made out of leather and stuffed with animal hair.</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The National Hockey League specifies maximum dimensions of goaltending equipment to prevent goalies from having an unfair advantage.</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1 Blocker</a:t>
            </a:r>
          </a:p>
          <a:p>
            <a:pPr fontAlgn="t"/>
            <a:r>
              <a:rPr lang="en-US" sz="1200" kern="1200" dirty="0" smtClean="0">
                <a:solidFill>
                  <a:schemeClr val="tx1"/>
                </a:solidFill>
                <a:effectLst/>
                <a:latin typeface="+mn-lt"/>
                <a:ea typeface="+mn-ea"/>
                <a:cs typeface="+mn-cs"/>
              </a:rPr>
              <a:t>A blocker designed for roller hockey</a:t>
            </a:r>
          </a:p>
          <a:p>
            <a:pPr fontAlgn="t"/>
            <a:r>
              <a:rPr lang="en-US" sz="1200" kern="1200" dirty="0" smtClean="0">
                <a:solidFill>
                  <a:schemeClr val="tx1"/>
                </a:solidFill>
                <a:effectLst/>
                <a:latin typeface="+mn-lt"/>
                <a:ea typeface="+mn-ea"/>
                <a:cs typeface="+mn-cs"/>
              </a:rPr>
              <a:t>The blocker consists of a glove with a rectangular board attached to the backhand side. The board is usually curved up at one end, which is designed to help control the deflection of the puck and will create a tougher angle on a shot.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2 Trapper</a:t>
            </a:r>
          </a:p>
          <a:p>
            <a:pPr fontAlgn="t"/>
            <a:r>
              <a:rPr lang="en-US" sz="1200" kern="1200" dirty="0" smtClean="0">
                <a:solidFill>
                  <a:schemeClr val="tx1"/>
                </a:solidFill>
                <a:effectLst/>
                <a:latin typeface="+mn-lt"/>
                <a:ea typeface="+mn-ea"/>
                <a:cs typeface="+mn-cs"/>
              </a:rPr>
              <a:t>The trapper or glove is the glove worn on the free hand. It is similar to a baseball mitt, but has additional padding to protect the lower forearm, wrist, palm, fingers and thumb, and has a deeper pocket.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3 Chest and arm protector</a:t>
            </a:r>
          </a:p>
          <a:p>
            <a:pPr fontAlgn="t"/>
            <a:r>
              <a:rPr lang="en-US" sz="1200" kern="1200" dirty="0" smtClean="0">
                <a:solidFill>
                  <a:schemeClr val="tx1"/>
                </a:solidFill>
                <a:effectLst/>
                <a:latin typeface="+mn-lt"/>
                <a:ea typeface="+mn-ea"/>
                <a:cs typeface="+mn-cs"/>
              </a:rPr>
              <a:t>The chest and arm protector or arm and body pad is designed to protect the chest, shoulders, arms, and collarbone area from the impact of pucks and is worn under the hockey jersey.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4 Jock</a:t>
            </a:r>
          </a:p>
          <a:p>
            <a:pPr fontAlgn="t"/>
            <a:r>
              <a:rPr lang="en-US" sz="1200" kern="1200" dirty="0" smtClean="0">
                <a:solidFill>
                  <a:schemeClr val="tx1"/>
                </a:solidFill>
                <a:effectLst/>
                <a:latin typeface="+mn-lt"/>
                <a:ea typeface="+mn-ea"/>
                <a:cs typeface="+mn-cs"/>
              </a:rPr>
              <a:t>A goalie jock, which protects the pelvic area, is more protective than a common jockstrap.</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5 Leg pads</a:t>
            </a:r>
          </a:p>
          <a:p>
            <a:pPr fontAlgn="t"/>
            <a:r>
              <a:rPr lang="en-US" sz="1200" kern="1200" dirty="0" smtClean="0">
                <a:solidFill>
                  <a:schemeClr val="tx1"/>
                </a:solidFill>
                <a:effectLst/>
                <a:latin typeface="+mn-lt"/>
                <a:ea typeface="+mn-ea"/>
                <a:cs typeface="+mn-cs"/>
              </a:rPr>
              <a:t>Goaltenders wear special leg pads to protect their legs and knees.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6 Mask</a:t>
            </a:r>
          </a:p>
          <a:p>
            <a:pPr fontAlgn="t"/>
            <a:r>
              <a:rPr lang="en-US" sz="1200" kern="1200" dirty="0" smtClean="0">
                <a:solidFill>
                  <a:schemeClr val="tx1"/>
                </a:solidFill>
                <a:effectLst/>
                <a:latin typeface="+mn-lt"/>
                <a:ea typeface="+mn-ea"/>
                <a:cs typeface="+mn-cs"/>
              </a:rPr>
              <a:t>There are currently two models of goaltender masks which are both available to the North American market and based on the helmet/cage combination. The first model is the </a:t>
            </a:r>
            <a:r>
              <a:rPr lang="en-US" sz="1200" kern="1200" dirty="0" err="1" smtClean="0">
                <a:solidFill>
                  <a:schemeClr val="tx1"/>
                </a:solidFill>
                <a:effectLst/>
                <a:latin typeface="+mn-lt"/>
                <a:ea typeface="+mn-ea"/>
                <a:cs typeface="+mn-cs"/>
              </a:rPr>
              <a:t>Hasek</a:t>
            </a:r>
            <a:r>
              <a:rPr lang="en-US" sz="1200" kern="1200" dirty="0" smtClean="0">
                <a:solidFill>
                  <a:schemeClr val="tx1"/>
                </a:solidFill>
                <a:effectLst/>
                <a:latin typeface="+mn-lt"/>
                <a:ea typeface="+mn-ea"/>
                <a:cs typeface="+mn-cs"/>
              </a:rPr>
              <a:t> Pro Style 357, manufactured by the Warwick Mask Company, which follows the traditional helmet/cage style of masks. The second is the Mage, manufactured by </a:t>
            </a:r>
            <a:r>
              <a:rPr lang="en-US" sz="1200" kern="1200" dirty="0" err="1" smtClean="0">
                <a:solidFill>
                  <a:schemeClr val="tx1"/>
                </a:solidFill>
                <a:effectLst/>
                <a:latin typeface="+mn-lt"/>
                <a:ea typeface="+mn-ea"/>
                <a:cs typeface="+mn-cs"/>
              </a:rPr>
              <a:t>Sportmask</a:t>
            </a:r>
            <a:r>
              <a:rPr lang="en-US" sz="1200" kern="1200" dirty="0" smtClean="0">
                <a:solidFill>
                  <a:schemeClr val="tx1"/>
                </a:solidFill>
                <a:effectLst/>
                <a:latin typeface="+mn-lt"/>
                <a:ea typeface="+mn-ea"/>
                <a:cs typeface="+mn-cs"/>
              </a:rPr>
              <a:t>. The difference between the Mage and other helmet/cage combinations is that the Mage's cage attaches to a helmet with a back plate as opposed to a helmet that's enclosed.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7 Pants/</a:t>
            </a:r>
            <a:r>
              <a:rPr lang="en-US" sz="1200" kern="1200" dirty="0" err="1" smtClean="0">
                <a:solidFill>
                  <a:schemeClr val="tx1"/>
                </a:solidFill>
                <a:effectLst/>
                <a:latin typeface="+mn-lt"/>
                <a:ea typeface="+mn-ea"/>
                <a:cs typeface="+mn-cs"/>
              </a:rPr>
              <a:t>Breezers</a:t>
            </a: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Goalies' pants are similar in appearance to the pants that forwards and defensemen wear. Goaltender pants are heavily padded all down the front and sides, with a tailbone protector incorporated into the rear of the pant. </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8 Skates</a:t>
            </a:r>
          </a:p>
          <a:p>
            <a:pPr fontAlgn="t"/>
            <a:r>
              <a:rPr lang="en-US" sz="1200" kern="1200" dirty="0" smtClean="0">
                <a:solidFill>
                  <a:schemeClr val="tx1"/>
                </a:solidFill>
                <a:effectLst/>
                <a:latin typeface="+mn-lt"/>
                <a:ea typeface="+mn-ea"/>
                <a:cs typeface="+mn-cs"/>
              </a:rPr>
              <a:t>Goalie skates are nearer to ground for better balance and are designed for the side to side movement. Be sure to check for ankle stability. Choose a skate that has extra features to support your ankles.</a:t>
            </a:r>
          </a:p>
          <a:p>
            <a:pPr fontAlgn="t"/>
            <a:r>
              <a:rPr lang="en-US" sz="1200" kern="1200" dirty="0" smtClean="0">
                <a:solidFill>
                  <a:schemeClr val="tx1"/>
                </a:solidFill>
                <a:effectLst/>
                <a:latin typeface="+mn-lt"/>
                <a:ea typeface="+mn-ea"/>
                <a:cs typeface="+mn-cs"/>
              </a:rPr>
              <a:t> </a:t>
            </a:r>
          </a:p>
          <a:p>
            <a:pPr fontAlgn="t"/>
            <a:r>
              <a:rPr lang="en-US" sz="1200" kern="1200" dirty="0" smtClean="0">
                <a:solidFill>
                  <a:schemeClr val="tx1"/>
                </a:solidFill>
                <a:effectLst/>
                <a:latin typeface="+mn-lt"/>
                <a:ea typeface="+mn-ea"/>
                <a:cs typeface="+mn-cs"/>
              </a:rPr>
              <a:t>9 Stick</a:t>
            </a:r>
          </a:p>
          <a:p>
            <a:pPr fontAlgn="t"/>
            <a:r>
              <a:rPr lang="en-US" sz="1200" kern="1200" dirty="0" smtClean="0">
                <a:solidFill>
                  <a:schemeClr val="tx1"/>
                </a:solidFill>
                <a:effectLst/>
                <a:latin typeface="+mn-lt"/>
                <a:ea typeface="+mn-ea"/>
                <a:cs typeface="+mn-cs"/>
              </a:rPr>
              <a:t>The special hockey stick goaltenders use has a blade that is approximately wider than a normal stick. The lower part of the shaft is widened to provide more blocking surface. This area is called the paddle.</a:t>
            </a:r>
          </a:p>
          <a:p>
            <a:pPr fontAlgn="t"/>
            <a:endParaRPr lang="en-US" sz="1200" kern="1200" dirty="0" smtClean="0">
              <a:solidFill>
                <a:schemeClr val="tx1"/>
              </a:solidFill>
              <a:effectLst/>
              <a:latin typeface="+mn-lt"/>
              <a:ea typeface="+mn-ea"/>
              <a:cs typeface="+mn-cs"/>
            </a:endParaRPr>
          </a:p>
          <a:p>
            <a:pPr fontAlgn="t"/>
            <a:endParaRPr lang="en-US" sz="1200" kern="1200" dirty="0" smtClean="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Ice Hockey is a pretty rough sport that consists of twelve players fighting over a little 3" puck that can be launched like a missile. Add skates and big sticks and you have the potential for injury. Playing over ice also increases the risk as ice can cause both shock and serious internal injuries. </a:t>
            </a:r>
          </a:p>
          <a:p>
            <a:pPr fontAlgn="t"/>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2CBE2B1-7DB5-44FA-AC57-BAA4C34152FA}" type="slidenum">
              <a:rPr lang="en-US" smtClean="0"/>
              <a:t>7</a:t>
            </a:fld>
            <a:endParaRPr lang="en-US"/>
          </a:p>
        </p:txBody>
      </p:sp>
    </p:spTree>
    <p:extLst>
      <p:ext uri="{BB962C8B-B14F-4D97-AF65-F5344CB8AC3E}">
        <p14:creationId xmlns:p14="http://schemas.microsoft.com/office/powerpoint/2010/main" val="2186121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E9D0B-172E-4EA2-806C-9779BC6287A4}"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08390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E9D0B-172E-4EA2-806C-9779BC6287A4}"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31430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E9D0B-172E-4EA2-806C-9779BC6287A4}"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08737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E9D0B-172E-4EA2-806C-9779BC6287A4}"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53649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E9D0B-172E-4EA2-806C-9779BC6287A4}"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64133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E9D0B-172E-4EA2-806C-9779BC6287A4}"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404188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E9D0B-172E-4EA2-806C-9779BC6287A4}"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195492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E9D0B-172E-4EA2-806C-9779BC6287A4}"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30035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E9D0B-172E-4EA2-806C-9779BC6287A4}"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286739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E9D0B-172E-4EA2-806C-9779BC6287A4}"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68259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E9D0B-172E-4EA2-806C-9779BC6287A4}"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D7F96-CD6E-4D0F-B7AB-647E968FBD3A}" type="slidenum">
              <a:rPr lang="en-US" smtClean="0"/>
              <a:t>‹#›</a:t>
            </a:fld>
            <a:endParaRPr lang="en-US"/>
          </a:p>
        </p:txBody>
      </p:sp>
    </p:spTree>
    <p:extLst>
      <p:ext uri="{BB962C8B-B14F-4D97-AF65-F5344CB8AC3E}">
        <p14:creationId xmlns:p14="http://schemas.microsoft.com/office/powerpoint/2010/main" val="232728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E9D0B-172E-4EA2-806C-9779BC6287A4}" type="datetimeFigureOut">
              <a:rPr lang="en-US" smtClean="0"/>
              <a:t>6/1/2015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D7F96-CD6E-4D0F-B7AB-647E968FBD3A}" type="slidenum">
              <a:rPr lang="en-US" smtClean="0"/>
              <a:t>‹#›</a:t>
            </a:fld>
            <a:endParaRPr lang="en-US"/>
          </a:p>
        </p:txBody>
      </p:sp>
    </p:spTree>
    <p:extLst>
      <p:ext uri="{BB962C8B-B14F-4D97-AF65-F5344CB8AC3E}">
        <p14:creationId xmlns:p14="http://schemas.microsoft.com/office/powerpoint/2010/main" val="1283634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groups.som.yale.edu/hockey/rules-posi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Ice Hockey 101</a:t>
            </a:r>
            <a:endParaRPr lang="en-US" dirty="0"/>
          </a:p>
        </p:txBody>
      </p:sp>
      <p:sp>
        <p:nvSpPr>
          <p:cNvPr id="3" name="Subtitle 2"/>
          <p:cNvSpPr>
            <a:spLocks noGrp="1"/>
          </p:cNvSpPr>
          <p:nvPr>
            <p:ph type="subTitle" idx="1"/>
          </p:nvPr>
        </p:nvSpPr>
        <p:spPr>
          <a:xfrm>
            <a:off x="1371600" y="3886200"/>
            <a:ext cx="6400800" cy="2057400"/>
          </a:xfrm>
        </p:spPr>
        <p:txBody>
          <a:bodyPr>
            <a:normAutofit fontScale="92500" lnSpcReduction="10000"/>
          </a:bodyPr>
          <a:lstStyle/>
          <a:p>
            <a:r>
              <a:rPr lang="en-US" dirty="0" smtClean="0">
                <a:solidFill>
                  <a:schemeClr val="tx1"/>
                </a:solidFill>
              </a:rPr>
              <a:t>Presenters: Brian, </a:t>
            </a:r>
          </a:p>
          <a:p>
            <a:r>
              <a:rPr lang="en-US" dirty="0" smtClean="0">
                <a:solidFill>
                  <a:schemeClr val="tx1"/>
                </a:solidFill>
              </a:rPr>
              <a:t>Alex, </a:t>
            </a:r>
          </a:p>
          <a:p>
            <a:r>
              <a:rPr lang="en-US" dirty="0" smtClean="0">
                <a:solidFill>
                  <a:schemeClr val="tx1"/>
                </a:solidFill>
              </a:rPr>
              <a:t>Addison, </a:t>
            </a:r>
          </a:p>
          <a:p>
            <a:r>
              <a:rPr lang="en-US" dirty="0" smtClean="0">
                <a:solidFill>
                  <a:schemeClr val="tx1"/>
                </a:solidFill>
              </a:rPr>
              <a:t>and Kayla</a:t>
            </a:r>
            <a:endParaRPr lang="en-US" dirty="0">
              <a:solidFill>
                <a:schemeClr val="tx1"/>
              </a:solidFill>
            </a:endParaRPr>
          </a:p>
        </p:txBody>
      </p:sp>
    </p:spTree>
    <p:extLst>
      <p:ext uri="{BB962C8B-B14F-4D97-AF65-F5344CB8AC3E}">
        <p14:creationId xmlns:p14="http://schemas.microsoft.com/office/powerpoint/2010/main" val="63016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Ice Hockey 101</a:t>
            </a:r>
          </a:p>
          <a:p>
            <a:r>
              <a:rPr lang="en-US" dirty="0" smtClean="0"/>
              <a:t>A variation from the hockey sport family</a:t>
            </a:r>
          </a:p>
          <a:p>
            <a:r>
              <a:rPr lang="en-US" dirty="0" smtClean="0"/>
              <a:t>Competitive, full-contact, team sport</a:t>
            </a:r>
          </a:p>
          <a:p>
            <a:r>
              <a:rPr lang="en-US" dirty="0" smtClean="0"/>
              <a:t>Maneuvering a projectile into an opposing team’s goal using a stick</a:t>
            </a:r>
          </a:p>
          <a:p>
            <a:endParaRPr lang="en-US" dirty="0" smtClean="0"/>
          </a:p>
        </p:txBody>
      </p:sp>
    </p:spTree>
    <p:extLst>
      <p:ext uri="{BB962C8B-B14F-4D97-AF65-F5344CB8AC3E}">
        <p14:creationId xmlns:p14="http://schemas.microsoft.com/office/powerpoint/2010/main" val="3550731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74359"/>
            <a:ext cx="8229600" cy="4177644"/>
          </a:xfrm>
        </p:spPr>
      </p:pic>
      <p:sp>
        <p:nvSpPr>
          <p:cNvPr id="5" name="Title 1"/>
          <p:cNvSpPr>
            <a:spLocks noGrp="1"/>
          </p:cNvSpPr>
          <p:nvPr>
            <p:ph type="title"/>
          </p:nvPr>
        </p:nvSpPr>
        <p:spPr>
          <a:xfrm>
            <a:off x="457200" y="274638"/>
            <a:ext cx="8229600" cy="1143000"/>
          </a:xfrm>
        </p:spPr>
        <p:txBody>
          <a:bodyPr/>
          <a:lstStyle/>
          <a:p>
            <a:r>
              <a:rPr lang="en-US" dirty="0" smtClean="0"/>
              <a:t>Game Play</a:t>
            </a:r>
            <a:endParaRPr lang="en-US" dirty="0"/>
          </a:p>
        </p:txBody>
      </p:sp>
    </p:spTree>
    <p:extLst>
      <p:ext uri="{BB962C8B-B14F-4D97-AF65-F5344CB8AC3E}">
        <p14:creationId xmlns:p14="http://schemas.microsoft.com/office/powerpoint/2010/main" val="2459421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0"/>
            <a:ext cx="8229600" cy="1143000"/>
          </a:xfrm>
        </p:spPr>
        <p:txBody>
          <a:bodyPr/>
          <a:lstStyle/>
          <a:p>
            <a:r>
              <a:rPr lang="en-US" dirty="0" smtClean="0"/>
              <a:t>Positions and Roles</a:t>
            </a:r>
            <a:endParaRPr lang="en-US" dirty="0"/>
          </a:p>
        </p:txBody>
      </p:sp>
      <p:sp>
        <p:nvSpPr>
          <p:cNvPr id="5" name="Rectangle 1"/>
          <p:cNvSpPr>
            <a:spLocks noChangeArrowheads="1"/>
          </p:cNvSpPr>
          <p:nvPr/>
        </p:nvSpPr>
        <p:spPr bwMode="auto">
          <a:xfrm>
            <a:off x="2590800" y="6202362"/>
            <a:ext cx="40386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hlinkClick r:id="rId2"/>
              </a:rPr>
              <a:t>http://groups.som.yale.edu/hockey/rules-positions/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219" y="1295400"/>
            <a:ext cx="8945562" cy="4472781"/>
          </a:xfrm>
        </p:spPr>
      </p:pic>
    </p:spTree>
    <p:extLst>
      <p:ext uri="{BB962C8B-B14F-4D97-AF65-F5344CB8AC3E}">
        <p14:creationId xmlns:p14="http://schemas.microsoft.com/office/powerpoint/2010/main" val="181098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229600" cy="884238"/>
          </a:xfrm>
        </p:spPr>
        <p:txBody>
          <a:bodyPr/>
          <a:lstStyle/>
          <a:p>
            <a:r>
              <a:rPr lang="en-US" dirty="0" smtClean="0"/>
              <a:t>Rules</a:t>
            </a:r>
            <a:endParaRPr lang="en-US" dirty="0"/>
          </a:p>
        </p:txBody>
      </p:sp>
      <p:pic>
        <p:nvPicPr>
          <p:cNvPr id="6" name="Content Placeholder 5"/>
          <p:cNvPicPr>
            <a:picLocks noGrp="1" noChangeAspect="1"/>
          </p:cNvPicPr>
          <p:nvPr>
            <p:ph idx="1"/>
          </p:nvPr>
        </p:nvPicPr>
        <p:blipFill>
          <a:blip r:embed="rId2" cstate="print">
            <a:biLevel thresh="75000"/>
            <a:extLst>
              <a:ext uri="{28A0092B-C50C-407E-A947-70E740481C1C}">
                <a14:useLocalDpi xmlns:a14="http://schemas.microsoft.com/office/drawing/2010/main" val="0"/>
              </a:ext>
            </a:extLst>
          </a:blip>
          <a:stretch>
            <a:fillRect/>
          </a:stretch>
        </p:blipFill>
        <p:spPr>
          <a:xfrm>
            <a:off x="1327281" y="1007907"/>
            <a:ext cx="6489436" cy="5762172"/>
          </a:xfrm>
          <a:effectLst>
            <a:outerShdw blurRad="50800" dist="50800" dir="5400000" algn="ctr" rotWithShape="0">
              <a:schemeClr val="bg1"/>
            </a:outerShdw>
          </a:effectLst>
        </p:spPr>
      </p:pic>
    </p:spTree>
    <p:extLst>
      <p:ext uri="{BB962C8B-B14F-4D97-AF65-F5344CB8AC3E}">
        <p14:creationId xmlns:p14="http://schemas.microsoft.com/office/powerpoint/2010/main" val="342634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844" y="0"/>
            <a:ext cx="6184311" cy="6858000"/>
          </a:xfrm>
          <a:prstGeom prst="rect">
            <a:avLst/>
          </a:prstGeom>
        </p:spPr>
      </p:pic>
    </p:spTree>
    <p:extLst>
      <p:ext uri="{BB962C8B-B14F-4D97-AF65-F5344CB8AC3E}">
        <p14:creationId xmlns:p14="http://schemas.microsoft.com/office/powerpoint/2010/main" val="162828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10" y="-1"/>
            <a:ext cx="8632190" cy="6869117"/>
          </a:xfrm>
          <a:prstGeom prst="rect">
            <a:avLst/>
          </a:prstGeom>
        </p:spPr>
      </p:pic>
    </p:spTree>
    <p:extLst>
      <p:ext uri="{BB962C8B-B14F-4D97-AF65-F5344CB8AC3E}">
        <p14:creationId xmlns:p14="http://schemas.microsoft.com/office/powerpoint/2010/main" val="293589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949" y="1417638"/>
            <a:ext cx="5256102" cy="5207045"/>
          </a:xfrm>
        </p:spPr>
      </p:pic>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61185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215</Words>
  <Application>Microsoft Office PowerPoint</Application>
  <PresentationFormat>On-screen Show (4:3)</PresentationFormat>
  <Paragraphs>96</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Ice Hockey 101</vt:lpstr>
      <vt:lpstr>Introduction</vt:lpstr>
      <vt:lpstr>Game Play</vt:lpstr>
      <vt:lpstr>Positions and Roles</vt:lpstr>
      <vt:lpstr>Rules</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Brian</dc:creator>
  <cp:lastModifiedBy>Kayla Thorn</cp:lastModifiedBy>
  <cp:revision>25</cp:revision>
  <dcterms:created xsi:type="dcterms:W3CDTF">2015-05-25T04:27:41Z</dcterms:created>
  <dcterms:modified xsi:type="dcterms:W3CDTF">2015-06-02T00:16:35Z</dcterms:modified>
</cp:coreProperties>
</file>