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7" r:id="rId13"/>
    <p:sldId id="289" r:id="rId14"/>
    <p:sldId id="288" r:id="rId15"/>
    <p:sldId id="258" r:id="rId16"/>
    <p:sldId id="259" r:id="rId17"/>
    <p:sldId id="260" r:id="rId18"/>
    <p:sldId id="262" r:id="rId19"/>
    <p:sldId id="263" r:id="rId20"/>
    <p:sldId id="265" r:id="rId21"/>
    <p:sldId id="267" r:id="rId22"/>
    <p:sldId id="266" r:id="rId23"/>
    <p:sldId id="268" r:id="rId24"/>
    <p:sldId id="269" r:id="rId25"/>
    <p:sldId id="270" r:id="rId26"/>
    <p:sldId id="272" r:id="rId27"/>
    <p:sldId id="273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25E92"/>
    <a:srgbClr val="C1CEFF"/>
    <a:srgbClr val="919191"/>
    <a:srgbClr val="618FFD"/>
    <a:srgbClr val="8CF4EA"/>
    <a:srgbClr val="CECECE"/>
    <a:srgbClr val="063DE8"/>
    <a:srgbClr val="A2C1F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4699" autoAdjust="0"/>
  </p:normalViewPr>
  <p:slideViewPr>
    <p:cSldViewPr>
      <p:cViewPr varScale="1">
        <p:scale>
          <a:sx n="97" d="100"/>
          <a:sy n="97" d="100"/>
        </p:scale>
        <p:origin x="-11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303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557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 dirty="0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 dirty="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No intent to be rigid here; if you have a topic or issue from the newspaper, from work, or a question that has occurred to you generally, this is the forum in which it ought to be raised.</a:t>
            </a:r>
          </a:p>
          <a:p>
            <a:pPr>
              <a:buFontTx/>
              <a:buChar char="•"/>
            </a:pPr>
            <a:r>
              <a:rPr lang="en-US"/>
              <a:t>I want to learn from you, from your experience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preparing your written reports, you should feel free to use all or a subset of the assigned study questions, or, if you like, to devise more interesting (or relevant) questions of your own. In my evaluations I would be looking for well-reasoned and thoughtful answers to some really important and relevant questions. Please state the question or questions that you are addressing clearly at the beginning of the report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6AAA2231-B951-4FD6-B3FF-863592A61300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89D0-BB18-4F13-B236-6BA168F070B2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6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BCEE-D1F1-4C2C-BF2F-CFC5264CE443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3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9E264-35EA-4755-A954-D2F5334F47FD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4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ACD4E-B904-4449-B45C-7116EEF2D024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55C0D-031C-4B30-A058-7BCF56A057ED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47719-8346-422D-BB05-26CD9E2516A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2BB3D-CBCD-4C63-8B09-2756562502E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52555-13CE-4A50-A8C0-A5880D032C47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BEA46-7181-45C0-BDB9-417A09FC75F7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DAFF-962C-4838-9272-A1E6B9B8540E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4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eaLnBrk="1" hangingPunct="1"/>
            <a:endParaRPr lang="en-CA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CA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23904B93-3329-45F9-B3EB-F267B53F50E0}" type="slidenum">
              <a:rPr lang="en-CA">
                <a:solidFill>
                  <a:srgbClr val="000000"/>
                </a:solidFill>
                <a:latin typeface="Arial" charset="0"/>
              </a:rPr>
              <a:pPr eaLnBrk="1" hangingPunct="1"/>
              <a:t>‹#›</a:t>
            </a:fld>
            <a:endParaRPr lang="en-CA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2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strategy2003/week%201/EMAIL%20THIS" TargetMode="External"/><Relationship Id="rId7" Type="http://schemas.openxmlformats.org/officeDocument/2006/relationships/hyperlink" Target="../../../../../strategy2003/week%201/MOST%20POPULAR" TargetMode="External"/><Relationship Id="rId2" Type="http://schemas.openxmlformats.org/officeDocument/2006/relationships/hyperlink" Target="../../../../../strategy2003/week%201/SAVE%20THI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fogate.com/dl.php?id=998491808&amp;camp=home:ep:unknown&amp;ref=daba26a2d4c58e0fab17e0959ebf2ae5&amp;a=getexe" TargetMode="External"/><Relationship Id="rId5" Type="http://schemas.openxmlformats.org/officeDocument/2006/relationships/hyperlink" Target="../../../../../strategy2003/week%201/hideMenus(0);window.status='';return%20true" TargetMode="External"/><Relationship Id="rId4" Type="http://schemas.openxmlformats.org/officeDocument/2006/relationships/hyperlink" Target="../../../../../strategy2003/week%201/PRINT%20THI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infogate.com/dl.php?id=998491808&amp;camp=home:ep:unknown&amp;ref=daba26a2d4c58e0fab17e0959ebf2ae5&amp;a=getexe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products.mmm.com/us/office/products/postit.jhtml?L79Y627RbeBTSZLWL1geT1T4S9TCgv5K9LKXK6gl" TargetMode="External"/><Relationship Id="rId4" Type="http://schemas.openxmlformats.org/officeDocument/2006/relationships/hyperlink" Target="../../../../../strategy2003/week%201/hideMenus(0);window.status='';return%20tru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strategy2003/week%201/BC1_" TargetMode="External"/><Relationship Id="rId2" Type="http://schemas.openxmlformats.org/officeDocument/2006/relationships/hyperlink" Target="http://www.infogate.com/dl.php?id=998491808&amp;camp=home:ep:unknown&amp;ref=daba26a2d4c58e0fab17e0959ebf2ae5&amp;a=get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32701" y="1295400"/>
            <a:ext cx="83058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800" b="1" dirty="0" smtClean="0">
                <a:latin typeface="Garamond" pitchFamily="18" charset="0"/>
              </a:rPr>
              <a:t>BAIST</a:t>
            </a:r>
            <a:endParaRPr lang="en-US" sz="2800" b="1" dirty="0">
              <a:latin typeface="Garamond" pitchFamily="18" charset="0"/>
            </a:endParaRPr>
          </a:p>
          <a:p>
            <a:pPr eaLnBrk="1" hangingPunct="1"/>
            <a:endParaRPr lang="en-US" b="1" dirty="0">
              <a:latin typeface="Garamond" pitchFamily="18" charset="0"/>
            </a:endParaRPr>
          </a:p>
          <a:p>
            <a:pPr eaLnBrk="1" hangingPunct="1"/>
            <a:r>
              <a:rPr lang="en-US" b="1" dirty="0" smtClean="0"/>
              <a:t>BAI3020 Strategic Planning and Project Management</a:t>
            </a:r>
          </a:p>
          <a:p>
            <a:pPr eaLnBrk="1" hangingPunct="1"/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dirty="0">
                <a:solidFill>
                  <a:schemeClr val="hlink"/>
                </a:solidFill>
                <a:latin typeface="Garamond" pitchFamily="18" charset="0"/>
              </a:rPr>
              <a:t>		</a:t>
            </a:r>
            <a:r>
              <a:rPr lang="en-US" b="1" dirty="0" smtClean="0">
                <a:latin typeface="Garamond" pitchFamily="18" charset="0"/>
              </a:rPr>
              <a:t>Term</a:t>
            </a:r>
            <a:r>
              <a:rPr lang="en-US" b="1" dirty="0">
                <a:latin typeface="Garamond" pitchFamily="18" charset="0"/>
              </a:rPr>
              <a:t>:		</a:t>
            </a:r>
            <a:r>
              <a:rPr lang="en-US" b="1" dirty="0" smtClean="0">
                <a:latin typeface="Garamond" pitchFamily="18" charset="0"/>
              </a:rPr>
              <a:t>Fall 2013</a:t>
            </a:r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b="1" dirty="0">
                <a:latin typeface="Garamond" pitchFamily="18" charset="0"/>
              </a:rPr>
              <a:t>		Instructor:	</a:t>
            </a:r>
            <a:r>
              <a:rPr lang="en-US" b="1" dirty="0" smtClean="0">
                <a:latin typeface="Garamond" pitchFamily="18" charset="0"/>
              </a:rPr>
              <a:t>Rajiv Dua MBA, BSc Eng.</a:t>
            </a:r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b="1" dirty="0">
                <a:latin typeface="Garamond" pitchFamily="18" charset="0"/>
              </a:rPr>
              <a:t>		E-mail:	</a:t>
            </a:r>
            <a:r>
              <a:rPr lang="en-US" b="1" dirty="0" smtClean="0">
                <a:latin typeface="Garamond" pitchFamily="18" charset="0"/>
              </a:rPr>
              <a:t>rajivd@nait.ca</a:t>
            </a:r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b="1" dirty="0">
                <a:latin typeface="Garamond" pitchFamily="18" charset="0"/>
              </a:rPr>
              <a:t>		Telephone:	</a:t>
            </a:r>
            <a:r>
              <a:rPr lang="en-US" b="1" dirty="0" smtClean="0">
                <a:latin typeface="Garamond" pitchFamily="18" charset="0"/>
              </a:rPr>
              <a:t>780-378-5226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362200" y="304800"/>
            <a:ext cx="449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Perpetua Titling MT" pitchFamily="18" charset="0"/>
              </a:rPr>
              <a:t>NAIT</a:t>
            </a:r>
            <a:endParaRPr lang="en-US" sz="3200" b="1" dirty="0">
              <a:latin typeface="Perpetua Titling MT" pitchFamily="18" charset="0"/>
            </a:endParaRPr>
          </a:p>
        </p:txBody>
      </p:sp>
      <p:pic>
        <p:nvPicPr>
          <p:cNvPr id="8" name="Picture 7" descr="NAIT_Logo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" y="304800"/>
            <a:ext cx="649605" cy="838200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Competitive Advantage Cycle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3276600" y="1219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Sources of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    Advantage</a:t>
            </a:r>
          </a:p>
          <a:p>
            <a:pPr algn="l">
              <a:buFontTx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key assets</a:t>
            </a:r>
          </a:p>
          <a:p>
            <a:pPr algn="l">
              <a:buFontTx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 key capabilities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457200" y="32004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   </a:t>
            </a:r>
            <a:r>
              <a:rPr lang="en-US" b="1" dirty="0" smtClean="0">
                <a:solidFill>
                  <a:srgbClr val="002060"/>
                </a:solidFill>
              </a:rPr>
              <a:t>Investments </a:t>
            </a:r>
            <a:r>
              <a:rPr lang="en-US" b="1" dirty="0">
                <a:solidFill>
                  <a:srgbClr val="002060"/>
                </a:solidFill>
              </a:rPr>
              <a:t>in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Renewal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172200" y="3124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Positional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Advantages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 superior customer</a:t>
            </a:r>
          </a:p>
          <a:p>
            <a:r>
              <a:rPr lang="en-US" dirty="0">
                <a:solidFill>
                  <a:srgbClr val="002060"/>
                </a:solidFill>
              </a:rPr>
              <a:t>  value</a:t>
            </a:r>
          </a:p>
          <a:p>
            <a:pPr algn="l"/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352800" y="5029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Competitive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Dynamics Erode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Advantage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0040" name="Oval 8"/>
          <p:cNvSpPr>
            <a:spLocks noChangeArrowheads="1"/>
          </p:cNvSpPr>
          <p:nvPr/>
        </p:nvSpPr>
        <p:spPr bwMode="auto">
          <a:xfrm>
            <a:off x="3276600" y="3200400"/>
            <a:ext cx="2590800" cy="152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rgbClr val="002060"/>
                </a:solidFill>
              </a:rPr>
              <a:t>Performance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Rewards</a:t>
            </a:r>
          </a:p>
          <a:p>
            <a:r>
              <a:rPr lang="en-US" sz="1400" b="1" dirty="0" smtClean="0">
                <a:solidFill>
                  <a:srgbClr val="002060"/>
                </a:solidFill>
              </a:rPr>
              <a:t>[Profits, </a:t>
            </a:r>
            <a:r>
              <a:rPr lang="en-US" sz="1400" b="1" dirty="0" err="1">
                <a:solidFill>
                  <a:srgbClr val="002060"/>
                </a:solidFill>
              </a:rPr>
              <a:t>M</a:t>
            </a:r>
            <a:r>
              <a:rPr lang="en-US" sz="1400" b="1" dirty="0" err="1" smtClean="0">
                <a:solidFill>
                  <a:srgbClr val="002060"/>
                </a:solidFill>
              </a:rPr>
              <a:t>ktg</a:t>
            </a:r>
            <a:r>
              <a:rPr lang="en-US" sz="1400" b="1" dirty="0" smtClean="0">
                <a:solidFill>
                  <a:srgbClr val="002060"/>
                </a:solidFill>
              </a:rPr>
              <a:t> share</a:t>
            </a:r>
          </a:p>
          <a:p>
            <a:r>
              <a:rPr lang="en-US" sz="1400" b="1" dirty="0" smtClean="0">
                <a:solidFill>
                  <a:srgbClr val="002060"/>
                </a:solidFill>
              </a:rPr>
              <a:t>Satisfaction, Loyalty]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 rot="2981154">
            <a:off x="5867400" y="1828800"/>
            <a:ext cx="2209800" cy="685800"/>
          </a:xfrm>
          <a:prstGeom prst="curvedDownArrow">
            <a:avLst>
              <a:gd name="adj1" fmla="val 64444"/>
              <a:gd name="adj2" fmla="val 1288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 rot="8863070">
            <a:off x="6172200" y="5410200"/>
            <a:ext cx="1905000" cy="7620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AutoShape 11"/>
          <p:cNvSpPr>
            <a:spLocks noChangeArrowheads="1"/>
          </p:cNvSpPr>
          <p:nvPr/>
        </p:nvSpPr>
        <p:spPr bwMode="auto">
          <a:xfrm rot="8302395">
            <a:off x="1371600" y="4953000"/>
            <a:ext cx="914400" cy="1905000"/>
          </a:xfrm>
          <a:prstGeom prst="curvedLeftArrow">
            <a:avLst>
              <a:gd name="adj1" fmla="val 41667"/>
              <a:gd name="adj2" fmla="val 83333"/>
              <a:gd name="adj3" fmla="val 5060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AutoShape 12"/>
          <p:cNvSpPr>
            <a:spLocks noChangeArrowheads="1"/>
          </p:cNvSpPr>
          <p:nvPr/>
        </p:nvSpPr>
        <p:spPr bwMode="auto">
          <a:xfrm rot="13887404">
            <a:off x="1611313" y="771525"/>
            <a:ext cx="990600" cy="2324100"/>
          </a:xfrm>
          <a:prstGeom prst="curvedLeftArrow">
            <a:avLst>
              <a:gd name="adj1" fmla="val 48244"/>
              <a:gd name="adj2" fmla="val 93846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14712" y="1654422"/>
            <a:ext cx="150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Success Factors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41851" y="5758147"/>
            <a:ext cx="150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Barriers to Imitation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Job of the General Manager</a:t>
            </a:r>
          </a:p>
        </p:txBody>
      </p:sp>
      <p:sp>
        <p:nvSpPr>
          <p:cNvPr id="301060" name="Oval 4"/>
          <p:cNvSpPr>
            <a:spLocks noChangeArrowheads="1"/>
          </p:cNvSpPr>
          <p:nvPr/>
        </p:nvSpPr>
        <p:spPr bwMode="auto">
          <a:xfrm>
            <a:off x="3352800" y="3276600"/>
            <a:ext cx="2590800" cy="152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2"/>
                </a:solidFill>
              </a:rPr>
              <a:t>General</a:t>
            </a:r>
          </a:p>
          <a:p>
            <a:r>
              <a:rPr lang="en-US" b="1" dirty="0">
                <a:solidFill>
                  <a:schemeClr val="bg2"/>
                </a:solidFill>
              </a:rPr>
              <a:t>Manager</a:t>
            </a:r>
            <a:endParaRPr lang="en-US" b="1" dirty="0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3276600" y="1219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chemeClr val="bg2"/>
                </a:solidFill>
              </a:rPr>
              <a:t>Setting Direction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Vision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Mission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Values</a:t>
            </a:r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6477000" y="3276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2"/>
                </a:solidFill>
              </a:rPr>
              <a:t>Creating Strategy</a:t>
            </a:r>
          </a:p>
          <a:p>
            <a:endParaRPr lang="en-US" sz="2000" b="1">
              <a:solidFill>
                <a:schemeClr val="bg2"/>
              </a:solidFill>
            </a:endParaRPr>
          </a:p>
          <a:p>
            <a:r>
              <a:rPr lang="en-US" sz="2000" b="1">
                <a:solidFill>
                  <a:schemeClr val="bg2"/>
                </a:solidFill>
              </a:rPr>
              <a:t>Determining the way </a:t>
            </a:r>
          </a:p>
          <a:p>
            <a:r>
              <a:rPr lang="en-US" sz="2000" b="1">
                <a:solidFill>
                  <a:schemeClr val="bg2"/>
                </a:solidFill>
              </a:rPr>
              <a:t>forward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3429000" y="51054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2"/>
                </a:solidFill>
              </a:rPr>
              <a:t>Implementing</a:t>
            </a:r>
          </a:p>
          <a:p>
            <a:r>
              <a:rPr lang="en-US" b="1">
                <a:solidFill>
                  <a:schemeClr val="bg2"/>
                </a:solidFill>
              </a:rPr>
              <a:t>Change</a:t>
            </a:r>
          </a:p>
          <a:p>
            <a:endParaRPr lang="en-US" sz="2000" b="1">
              <a:solidFill>
                <a:schemeClr val="bg2"/>
              </a:solidFill>
            </a:endParaRPr>
          </a:p>
          <a:p>
            <a:r>
              <a:rPr lang="en-US" sz="2000" b="1">
                <a:solidFill>
                  <a:schemeClr val="bg2"/>
                </a:solidFill>
              </a:rPr>
              <a:t>Making it happen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228600" y="3276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chemeClr val="bg2"/>
                </a:solidFill>
              </a:rPr>
              <a:t>Assessing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Performance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Today and tomorrow</a:t>
            </a:r>
          </a:p>
        </p:txBody>
      </p:sp>
      <p:sp>
        <p:nvSpPr>
          <p:cNvPr id="301065" name="AutoShape 9"/>
          <p:cNvSpPr>
            <a:spLocks noChangeArrowheads="1"/>
          </p:cNvSpPr>
          <p:nvPr/>
        </p:nvSpPr>
        <p:spPr bwMode="auto">
          <a:xfrm rot="2981154">
            <a:off x="5867400" y="1828800"/>
            <a:ext cx="2209800" cy="685800"/>
          </a:xfrm>
          <a:prstGeom prst="curvedDownArrow">
            <a:avLst>
              <a:gd name="adj1" fmla="val 64444"/>
              <a:gd name="adj2" fmla="val 1288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6" name="AutoShape 10"/>
          <p:cNvSpPr>
            <a:spLocks noChangeArrowheads="1"/>
          </p:cNvSpPr>
          <p:nvPr/>
        </p:nvSpPr>
        <p:spPr bwMode="auto">
          <a:xfrm rot="8826395">
            <a:off x="6172200" y="5410200"/>
            <a:ext cx="1905000" cy="7620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7" name="AutoShape 11"/>
          <p:cNvSpPr>
            <a:spLocks noChangeArrowheads="1"/>
          </p:cNvSpPr>
          <p:nvPr/>
        </p:nvSpPr>
        <p:spPr bwMode="auto">
          <a:xfrm rot="8236153">
            <a:off x="1371600" y="4953000"/>
            <a:ext cx="914400" cy="1905000"/>
          </a:xfrm>
          <a:prstGeom prst="curvedLeftArrow">
            <a:avLst>
              <a:gd name="adj1" fmla="val 41667"/>
              <a:gd name="adj2" fmla="val 83333"/>
              <a:gd name="adj3" fmla="val 5060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8" name="AutoShape 12"/>
          <p:cNvSpPr>
            <a:spLocks noChangeArrowheads="1"/>
          </p:cNvSpPr>
          <p:nvPr/>
        </p:nvSpPr>
        <p:spPr bwMode="auto">
          <a:xfrm rot="13756271">
            <a:off x="1611313" y="771525"/>
            <a:ext cx="990600" cy="2324100"/>
          </a:xfrm>
          <a:prstGeom prst="curvedLeftArrow">
            <a:avLst>
              <a:gd name="adj1" fmla="val 46923"/>
              <a:gd name="adj2" fmla="val 93846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 flipV="1">
            <a:off x="4648200" y="2895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>
            <a:off x="4648200" y="4800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>
            <a:off x="5943600" y="4038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auto">
          <a:xfrm flipH="1">
            <a:off x="2819400" y="40386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Performance Matrix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None/>
            </a:pPr>
            <a:r>
              <a:rPr lang="en-US" dirty="0">
                <a:latin typeface="Times New Roman" pitchFamily="18" charset="0"/>
              </a:rPr>
              <a:t>Three questions: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Where is our business today?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Where was it three years ago?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Which way is it currently moving?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Assessing Performance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Two measures: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302084" name="PubChord"/>
          <p:cNvSpPr>
            <a:spLocks noEditPoints="1" noChangeArrowheads="1"/>
          </p:cNvSpPr>
          <p:nvPr/>
        </p:nvSpPr>
        <p:spPr bwMode="auto">
          <a:xfrm rot="8130223">
            <a:off x="1625562" y="1178824"/>
            <a:ext cx="4986338" cy="5029200"/>
          </a:xfrm>
          <a:custGeom>
            <a:avLst/>
            <a:gdLst>
              <a:gd name="G0" fmla="+- 0 0 0"/>
              <a:gd name="G1" fmla="sin 10800 14745600"/>
              <a:gd name="G2" fmla="cos 10800 14745600"/>
              <a:gd name="G3" fmla="sin 10800 2949120"/>
              <a:gd name="G4" fmla="cos 10800 294912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+/ G5 G7 2"/>
              <a:gd name="G11" fmla="+/ G6 G8 2"/>
              <a:gd name="T0" fmla="*/ 3163 w 21600"/>
              <a:gd name="T1" fmla="*/ 3163 h 21600"/>
              <a:gd name="T2" fmla="*/ 10799 w 21600"/>
              <a:gd name="T3" fmla="*/ 10799 h 21600"/>
              <a:gd name="T4" fmla="*/ 18436 w 21600"/>
              <a:gd name="T5" fmla="*/ 18436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endParaRPr lang="en-US" dirty="0"/>
          </a:p>
        </p:txBody>
      </p:sp>
      <p:sp>
        <p:nvSpPr>
          <p:cNvPr id="302085" name="PubChord"/>
          <p:cNvSpPr>
            <a:spLocks noEditPoints="1" noChangeArrowheads="1"/>
          </p:cNvSpPr>
          <p:nvPr/>
        </p:nvSpPr>
        <p:spPr bwMode="auto">
          <a:xfrm rot="-2620600">
            <a:off x="1524000" y="1676400"/>
            <a:ext cx="5105400" cy="5029200"/>
          </a:xfrm>
          <a:custGeom>
            <a:avLst/>
            <a:gdLst>
              <a:gd name="G0" fmla="+- 0 0 0"/>
              <a:gd name="G1" fmla="sin 10800 14745600"/>
              <a:gd name="G2" fmla="cos 10800 14745600"/>
              <a:gd name="G3" fmla="sin 10800 2949120"/>
              <a:gd name="G4" fmla="cos 10800 294912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+/ G5 G7 2"/>
              <a:gd name="G11" fmla="+/ G6 G8 2"/>
              <a:gd name="T0" fmla="*/ 3163 w 21600"/>
              <a:gd name="T1" fmla="*/ 3163 h 21600"/>
              <a:gd name="T2" fmla="*/ 10799 w 21600"/>
              <a:gd name="T3" fmla="*/ 10799 h 21600"/>
              <a:gd name="T4" fmla="*/ 18436 w 21600"/>
              <a:gd name="T5" fmla="*/ 18436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2362200" y="2514600"/>
            <a:ext cx="350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</a:rPr>
              <a:t>Operating Performance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2362200" y="4800600"/>
            <a:ext cx="350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</a:rPr>
              <a:t>Organizational Health</a:t>
            </a:r>
          </a:p>
        </p:txBody>
      </p:sp>
    </p:spTree>
    <p:extLst>
      <p:ext uri="{BB962C8B-B14F-4D97-AF65-F5344CB8AC3E}">
        <p14:creationId xmlns:p14="http://schemas.microsoft.com/office/powerpoint/2010/main" val="13303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The Performance Matrix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2438400" y="1371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2</a:t>
            </a:r>
          </a:p>
          <a:p>
            <a:pPr algn="l"/>
            <a:endParaRPr lang="en-US" b="1" dirty="0">
              <a:solidFill>
                <a:schemeClr val="bg2"/>
              </a:solidFill>
            </a:endParaRP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complacent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organization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4953000" y="1371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1</a:t>
            </a:r>
          </a:p>
          <a:p>
            <a:pPr algn="l"/>
            <a:endParaRPr lang="en-US" b="1" dirty="0">
              <a:solidFill>
                <a:schemeClr val="bg2"/>
              </a:solidFill>
            </a:endParaRP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desired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state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2438400" y="29718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4</a:t>
            </a:r>
          </a:p>
          <a:p>
            <a:pPr algn="l"/>
            <a:endParaRPr lang="en-US" b="1" dirty="0">
              <a:solidFill>
                <a:schemeClr val="bg2"/>
              </a:solidFill>
            </a:endParaRP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crisis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4953000" y="29718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3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 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troubled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organization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305161" name="Line 9"/>
          <p:cNvSpPr>
            <a:spLocks noChangeShapeType="1"/>
          </p:cNvSpPr>
          <p:nvPr/>
        </p:nvSpPr>
        <p:spPr bwMode="auto">
          <a:xfrm>
            <a:off x="2438400" y="48768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5162" name="Line 10"/>
          <p:cNvSpPr>
            <a:spLocks noChangeShapeType="1"/>
          </p:cNvSpPr>
          <p:nvPr/>
        </p:nvSpPr>
        <p:spPr bwMode="auto">
          <a:xfrm flipV="1">
            <a:off x="2057400" y="13716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2438400" y="4876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Low</a:t>
            </a: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5486400" y="4876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High</a:t>
            </a:r>
          </a:p>
        </p:txBody>
      </p:sp>
      <p:sp>
        <p:nvSpPr>
          <p:cNvPr id="305165" name="Text Box 1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High</a:t>
            </a:r>
          </a:p>
        </p:txBody>
      </p:sp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1066800" y="3657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Low</a:t>
            </a:r>
          </a:p>
        </p:txBody>
      </p: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2438400" y="5410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Operating Performance</a:t>
            </a:r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 rot="16200000">
            <a:off x="-1409700" y="28575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Organizational Health</a:t>
            </a:r>
          </a:p>
        </p:txBody>
      </p:sp>
      <p:sp>
        <p:nvSpPr>
          <p:cNvPr id="305169" name="AutoShape 17"/>
          <p:cNvSpPr>
            <a:spLocks noChangeArrowheads="1"/>
          </p:cNvSpPr>
          <p:nvPr/>
        </p:nvSpPr>
        <p:spPr bwMode="auto">
          <a:xfrm>
            <a:off x="6567997" y="3067224"/>
            <a:ext cx="762000" cy="647700"/>
          </a:xfrm>
          <a:prstGeom prst="star5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 dirty="0">
                <a:solidFill>
                  <a:srgbClr val="063DE8"/>
                </a:solidFill>
              </a:rPr>
              <a:t>today</a:t>
            </a:r>
            <a:endParaRPr lang="en-US" sz="1400" b="1" dirty="0">
              <a:solidFill>
                <a:srgbClr val="063DE8"/>
              </a:solidFill>
            </a:endParaRPr>
          </a:p>
        </p:txBody>
      </p:sp>
      <p:sp>
        <p:nvSpPr>
          <p:cNvPr id="305171" name="Oval 19"/>
          <p:cNvSpPr>
            <a:spLocks noChangeArrowheads="1"/>
          </p:cNvSpPr>
          <p:nvPr/>
        </p:nvSpPr>
        <p:spPr bwMode="auto">
          <a:xfrm>
            <a:off x="6565900" y="1837888"/>
            <a:ext cx="764097" cy="75291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Desired</a:t>
            </a:r>
          </a:p>
          <a:p>
            <a:r>
              <a:rPr lang="en-US" sz="1600" dirty="0"/>
              <a:t>state</a:t>
            </a:r>
          </a:p>
        </p:txBody>
      </p:sp>
      <p:sp>
        <p:nvSpPr>
          <p:cNvPr id="305172" name="AutoShape 20"/>
          <p:cNvSpPr>
            <a:spLocks noChangeArrowheads="1"/>
          </p:cNvSpPr>
          <p:nvPr/>
        </p:nvSpPr>
        <p:spPr bwMode="auto">
          <a:xfrm>
            <a:off x="2186381" y="2362200"/>
            <a:ext cx="952500" cy="609600"/>
          </a:xfrm>
          <a:prstGeom prst="pentagon">
            <a:avLst/>
          </a:prstGeom>
          <a:solidFill>
            <a:srgbClr val="808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100" dirty="0"/>
              <a:t>Three years</a:t>
            </a:r>
          </a:p>
          <a:p>
            <a:r>
              <a:rPr lang="en-US" sz="1100" dirty="0"/>
              <a:t>ago</a:t>
            </a:r>
          </a:p>
        </p:txBody>
      </p:sp>
      <p:sp>
        <p:nvSpPr>
          <p:cNvPr id="305174" name="Freeform 22"/>
          <p:cNvSpPr>
            <a:spLocks/>
          </p:cNvSpPr>
          <p:nvPr/>
        </p:nvSpPr>
        <p:spPr bwMode="auto">
          <a:xfrm>
            <a:off x="2662631" y="2971800"/>
            <a:ext cx="2595169" cy="1143000"/>
          </a:xfrm>
          <a:custGeom>
            <a:avLst/>
            <a:gdLst>
              <a:gd name="T0" fmla="*/ 0 w 1344"/>
              <a:gd name="T1" fmla="*/ 0 h 624"/>
              <a:gd name="T2" fmla="*/ 240 w 1344"/>
              <a:gd name="T3" fmla="*/ 432 h 624"/>
              <a:gd name="T4" fmla="*/ 1344 w 1344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624">
                <a:moveTo>
                  <a:pt x="0" y="0"/>
                </a:moveTo>
                <a:cubicBezTo>
                  <a:pt x="8" y="164"/>
                  <a:pt x="16" y="328"/>
                  <a:pt x="240" y="432"/>
                </a:cubicBezTo>
                <a:cubicBezTo>
                  <a:pt x="464" y="536"/>
                  <a:pt x="904" y="580"/>
                  <a:pt x="1344" y="624"/>
                </a:cubicBezTo>
              </a:path>
            </a:pathLst>
          </a:cu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5179" name="Freeform 27"/>
          <p:cNvSpPr>
            <a:spLocks/>
          </p:cNvSpPr>
          <p:nvPr/>
        </p:nvSpPr>
        <p:spPr bwMode="auto">
          <a:xfrm>
            <a:off x="6260168" y="2590800"/>
            <a:ext cx="1079500" cy="1651000"/>
          </a:xfrm>
          <a:custGeom>
            <a:avLst/>
            <a:gdLst>
              <a:gd name="T0" fmla="*/ 0 w 680"/>
              <a:gd name="T1" fmla="*/ 768 h 848"/>
              <a:gd name="T2" fmla="*/ 576 w 680"/>
              <a:gd name="T3" fmla="*/ 720 h 848"/>
              <a:gd name="T4" fmla="*/ 624 w 680"/>
              <a:gd name="T5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848">
                <a:moveTo>
                  <a:pt x="0" y="768"/>
                </a:moveTo>
                <a:cubicBezTo>
                  <a:pt x="236" y="808"/>
                  <a:pt x="472" y="848"/>
                  <a:pt x="576" y="720"/>
                </a:cubicBezTo>
                <a:cubicBezTo>
                  <a:pt x="680" y="592"/>
                  <a:pt x="652" y="296"/>
                  <a:pt x="624" y="0"/>
                </a:cubicBezTo>
              </a:path>
            </a:pathLst>
          </a:custGeom>
          <a:noFill/>
          <a:ln w="31750" cap="flat" cmpd="sng">
            <a:solidFill>
              <a:srgbClr val="CC0000"/>
            </a:solidFill>
            <a:prstDash val="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9" grpId="0" animBg="1"/>
      <p:bldP spid="305171" grpId="0" animBg="1"/>
      <p:bldP spid="305172" grpId="0" animBg="1"/>
      <p:bldP spid="305174" grpId="0" animBg="1"/>
      <p:bldP spid="3051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-304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b="1" dirty="0">
                <a:solidFill>
                  <a:schemeClr val="tx2"/>
                </a:solidFill>
                <a:latin typeface="Garamond" pitchFamily="18" charset="0"/>
              </a:rPr>
              <a:t>What textbooks don’t tell you about Strategic Management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066800" y="24384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>
              <a:buFontTx/>
              <a:buAutoNum type="arabicPeriod"/>
            </a:pPr>
            <a:r>
              <a:rPr lang="en-US" sz="2800" dirty="0">
                <a:latin typeface="Arial" pitchFamily="34" charset="0"/>
              </a:rPr>
              <a:t>There’s more than one way to skin a cat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066800" y="35052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 dirty="0">
                <a:latin typeface="Arial" pitchFamily="34" charset="0"/>
              </a:rPr>
              <a:t>2.  Strategy is a maze, not a motorway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1066800" y="45720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 dirty="0">
                <a:latin typeface="Arial" pitchFamily="34" charset="0"/>
              </a:rPr>
              <a:t>3.  Success, in strategy, is often relative…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066800" y="56388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 dirty="0">
                <a:latin typeface="Arial" pitchFamily="34" charset="0"/>
              </a:rPr>
              <a:t>4.  …and is always transient.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28600" y="307596"/>
            <a:ext cx="7253681" cy="106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/>
            <a:r>
              <a:rPr lang="en-US" sz="2000" b="1" dirty="0" smtClean="0">
                <a:solidFill>
                  <a:schemeClr val="hlink"/>
                </a:solidFill>
                <a:latin typeface="Garamond" pitchFamily="18" charset="0"/>
              </a:rPr>
              <a:t>		</a:t>
            </a:r>
            <a:r>
              <a:rPr lang="en-US" sz="2800" b="1" dirty="0" smtClean="0">
                <a:latin typeface="Garamond" pitchFamily="18" charset="0"/>
              </a:rPr>
              <a:t>1. There’s </a:t>
            </a:r>
            <a:r>
              <a:rPr lang="en-US" sz="2800" b="1" dirty="0">
                <a:latin typeface="Garamond" pitchFamily="18" charset="0"/>
              </a:rPr>
              <a:t>more than one way to skin a </a:t>
            </a:r>
            <a:r>
              <a:rPr lang="en-US" sz="2800" b="1" dirty="0" smtClean="0">
                <a:latin typeface="Garamond" pitchFamily="18" charset="0"/>
              </a:rPr>
              <a:t>cat </a:t>
            </a:r>
          </a:p>
          <a:p>
            <a:pPr marL="457200" indent="-457200"/>
            <a:r>
              <a:rPr lang="en-US" sz="2800" b="1" dirty="0">
                <a:latin typeface="Garamond" pitchFamily="18" charset="0"/>
              </a:rPr>
              <a:t>	</a:t>
            </a:r>
            <a:r>
              <a:rPr lang="en-US" sz="2800" b="1" dirty="0" smtClean="0">
                <a:latin typeface="Garamond" pitchFamily="18" charset="0"/>
              </a:rPr>
              <a:t>To achieve the Strategic goal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749417" y="167640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“</a:t>
            </a:r>
            <a:r>
              <a:rPr lang="en-US" sz="2000" dirty="0" err="1">
                <a:latin typeface="Garamond" pitchFamily="18" charset="0"/>
              </a:rPr>
              <a:t>equifinality</a:t>
            </a:r>
            <a:r>
              <a:rPr lang="en-US" sz="2000" dirty="0">
                <a:latin typeface="Garamond" pitchFamily="18" charset="0"/>
              </a:rPr>
              <a:t>: the notion that there are multiple paths to a final goal”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30480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J.P. Morgan Chase to cut 8,000 jobs</a:t>
            </a:r>
            <a:br>
              <a:rPr lang="en-US" sz="1600" b="1" dirty="0"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amid lackluster financial markets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By </a:t>
            </a:r>
            <a:r>
              <a:rPr lang="en-US" sz="1600" b="1" dirty="0" err="1">
                <a:latin typeface="Arial" pitchFamily="34" charset="0"/>
              </a:rPr>
              <a:t>Jathon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Sapsford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l">
              <a:spcBef>
                <a:spcPct val="50000"/>
              </a:spcBef>
            </a:pPr>
            <a:r>
              <a:rPr lang="en-US" sz="1600" dirty="0"/>
              <a:t>— J.P. Morgan Chase &amp; Co., adding to a growing Wall Street malaise, has </a:t>
            </a:r>
            <a:r>
              <a:rPr lang="en-US" sz="1600" dirty="0">
                <a:solidFill>
                  <a:schemeClr val="accent3"/>
                </a:solidFill>
              </a:rPr>
              <a:t>quietly raised the number of jobs it plans to cut </a:t>
            </a:r>
            <a:r>
              <a:rPr lang="en-US" sz="1600" dirty="0"/>
              <a:t>by about 3,000 employees to a total of 8,000, according to officials familiar with the situation.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304800" y="2209800"/>
            <a:ext cx="3048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THE WALL STREET JOURNAL </a:t>
            </a:r>
          </a:p>
          <a:p>
            <a:r>
              <a:rPr lang="en-US" sz="1600" b="1" dirty="0"/>
              <a:t>Aug</a:t>
            </a:r>
            <a:r>
              <a:rPr lang="en-US" sz="1600" dirty="0"/>
              <a:t>. 21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3352800" y="3048000"/>
            <a:ext cx="26670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Toysrus.com, Amazon launch online baby toy store</a:t>
            </a:r>
            <a:r>
              <a:rPr lang="en-US" sz="1600" dirty="0"/>
              <a:t> </a:t>
            </a:r>
            <a:r>
              <a:rPr lang="en-US" sz="1600" b="1" dirty="0">
                <a:latin typeface="Arial" pitchFamily="34" charset="0"/>
              </a:rPr>
              <a:t>New site dubbed ‘Imaginarirum.com’ will be co-branded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Toysrus.com, the e-commerce arm of Toys R Us, Inc., the second largest U.S. toy retailer behind Wal-Mart Stores Inc., said it will open on Monday a new </a:t>
            </a:r>
            <a:r>
              <a:rPr lang="en-US" sz="1600" dirty="0">
                <a:solidFill>
                  <a:schemeClr val="accent3"/>
                </a:solidFill>
              </a:rPr>
              <a:t>online learning toy store for babies</a:t>
            </a:r>
            <a:r>
              <a:rPr lang="en-US" sz="1600" dirty="0"/>
              <a:t>, with top Web retailer Amazon.com, Inc.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3352800" y="2209800"/>
            <a:ext cx="2667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REUTERS- BUSINESS NEWS</a:t>
            </a:r>
          </a:p>
          <a:p>
            <a:r>
              <a:rPr lang="en-US" sz="1600" b="1">
                <a:latin typeface="Arial" pitchFamily="34" charset="0"/>
              </a:rPr>
              <a:t> </a:t>
            </a:r>
            <a:r>
              <a:rPr lang="en-US" sz="1600" b="1"/>
              <a:t>Aug</a:t>
            </a:r>
            <a:r>
              <a:rPr lang="en-US" sz="1600"/>
              <a:t>. 21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6019800" y="3048000"/>
            <a:ext cx="2667000" cy="340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Alcoa/BHP merge units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World's No.1 and No.2 mining firms merge metals distribution businesses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hlinkClick r:id="rId2" action="ppaction://hlinkfile"/>
                <a:hlinkMouseOver r:id="rId2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</a:t>
            </a:r>
            <a:r>
              <a:rPr lang="en-US" sz="1600" dirty="0">
                <a:latin typeface="Arial" pitchFamily="34" charset="0"/>
                <a:hlinkClick r:id="rId3" action="ppaction://hlinkfile"/>
                <a:hlinkMouseOver r:id="rId4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 </a:t>
            </a:r>
            <a:r>
              <a:rPr lang="en-US" sz="1600" dirty="0">
                <a:latin typeface="Arial" pitchFamily="34" charset="0"/>
                <a:hlinkClick r:id="rId5" action="ppaction://hlinkfile"/>
                <a:hlinkMouseOver r:id="rId3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</a:t>
            </a:r>
            <a:r>
              <a:rPr lang="en-US" sz="1600" dirty="0">
                <a:latin typeface="Arial" pitchFamily="34" charset="0"/>
                <a:hlinkClick r:id="rId6"/>
                <a:hlinkMouseOver r:id="rId7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 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NEW YORK (</a:t>
            </a:r>
            <a:r>
              <a:rPr lang="en-US" sz="1600" dirty="0" err="1">
                <a:latin typeface="Arial" pitchFamily="34" charset="0"/>
              </a:rPr>
              <a:t>CNNfn</a:t>
            </a:r>
            <a:r>
              <a:rPr lang="en-US" sz="1600" dirty="0">
                <a:latin typeface="Arial" pitchFamily="34" charset="0"/>
              </a:rPr>
              <a:t>) - Rivals Alcoa Inc. and BHP Billiton agreed Monday to </a:t>
            </a:r>
            <a:r>
              <a:rPr lang="en-US" sz="1600" dirty="0">
                <a:solidFill>
                  <a:schemeClr val="accent3"/>
                </a:solidFill>
                <a:latin typeface="Arial" pitchFamily="34" charset="0"/>
              </a:rPr>
              <a:t>combine their metals distribution units</a:t>
            </a:r>
            <a:r>
              <a:rPr lang="en-US" sz="1600" dirty="0">
                <a:latin typeface="Arial" pitchFamily="34" charset="0"/>
              </a:rPr>
              <a:t>, creating a combined firm with over $2 billion in revenue.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6019800" y="2209800"/>
            <a:ext cx="2667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REUTERS- BUSINESS NEWS</a:t>
            </a:r>
          </a:p>
          <a:p>
            <a:r>
              <a:rPr lang="en-US" sz="1600" b="1">
                <a:latin typeface="Arial" pitchFamily="34" charset="0"/>
              </a:rPr>
              <a:t> </a:t>
            </a:r>
            <a:r>
              <a:rPr lang="en-US" sz="1600" b="1"/>
              <a:t>Aug</a:t>
            </a:r>
            <a:r>
              <a:rPr lang="en-US" sz="1600"/>
              <a:t>.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914400" y="4572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457200" indent="-457200" algn="l"/>
            <a:r>
              <a:rPr lang="en-US" sz="2800" dirty="0" smtClean="0">
                <a:latin typeface="Arial" pitchFamily="34" charset="0"/>
              </a:rPr>
              <a:t>2. Strategy </a:t>
            </a:r>
            <a:r>
              <a:rPr lang="en-US" sz="2800" dirty="0">
                <a:latin typeface="Arial" pitchFamily="34" charset="0"/>
              </a:rPr>
              <a:t>is a maze, not a motorway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</a:t>
            </a:r>
            <a:r>
              <a:rPr lang="en-US" sz="2000">
                <a:latin typeface="Arial" pitchFamily="34" charset="0"/>
              </a:rPr>
              <a:t>there are unintended consequences of strategic action</a:t>
            </a:r>
          </a:p>
        </p:txBody>
      </p:sp>
      <p:pic>
        <p:nvPicPr>
          <p:cNvPr id="271366" name="Picture 6" descr="58C100SuperCub.jpg (22735 Byt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4290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6248400" y="1981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Bookman Old Style" pitchFamily="18" charset="0"/>
                <a:hlinkClick r:id="rId3"/>
                <a:hlinkMouseOver r:id="rId4" action="ppaction://hlinkfile"/>
              </a:rPr>
              <a:t> </a:t>
            </a:r>
            <a:endParaRPr lang="en-US" sz="1600">
              <a:latin typeface="Bookman Old Style" pitchFamily="18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96838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1369" name="Picture 9" descr="hond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5893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248400" y="1981200"/>
            <a:ext cx="182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Impact" pitchFamily="34" charset="0"/>
              </a:rPr>
              <a:t>You meet the nicest people on a Honda!</a:t>
            </a:r>
          </a:p>
        </p:txBody>
      </p:sp>
      <p:pic>
        <p:nvPicPr>
          <p:cNvPr id="271371" name="Picture 11" descr="Notes">
            <a:hlinkClick r:id="rId5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197802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372" name="Picture 12" descr="3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3154363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828800" y="5029200"/>
            <a:ext cx="702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</a:t>
            </a:r>
            <a:r>
              <a:rPr lang="en-US" sz="2000">
                <a:latin typeface="Arial" pitchFamily="34" charset="0"/>
              </a:rPr>
              <a:t>sometimes strategy is ‘emergent’ rather than deliberate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457200" y="57912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</a:t>
            </a:r>
            <a:r>
              <a:rPr lang="en-US" sz="2000">
                <a:latin typeface="Arial" pitchFamily="34" charset="0"/>
              </a:rPr>
              <a:t>sometimes it isn’t clear who your competitors are or what industry your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utoUpdateAnimBg="0"/>
      <p:bldP spid="2713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3048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>
                <a:latin typeface="Arial" pitchFamily="34" charset="0"/>
              </a:rPr>
              <a:t>3.  Success, in strategy, is often relative…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588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73414" name="Group 6"/>
          <p:cNvGrpSpPr>
            <a:grpSpLocks/>
          </p:cNvGrpSpPr>
          <p:nvPr/>
        </p:nvGrpSpPr>
        <p:grpSpPr bwMode="auto">
          <a:xfrm>
            <a:off x="469900" y="3001963"/>
            <a:ext cx="8205788" cy="930275"/>
            <a:chOff x="0" y="4320"/>
            <a:chExt cx="5169" cy="586"/>
          </a:xfrm>
        </p:grpSpPr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0" y="432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0" y="4320"/>
              <a:ext cx="5169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600">
                  <a:latin typeface="Arial" pitchFamily="34" charset="0"/>
                  <a:hlinkClick r:id="rId2"/>
                  <a:hlinkMouseOver r:id="rId3" action="ppaction://hlinkfile"/>
                </a:rPr>
                <a:t>  </a:t>
              </a:r>
              <a:r>
                <a:rPr lang="en-US" sz="5500">
                  <a:latin typeface="Arial" pitchFamily="34" charset="0"/>
                </a:rPr>
                <a:t> </a:t>
              </a:r>
              <a:r>
                <a:rPr lang="en-US" sz="1600">
                  <a:latin typeface="Arial" pitchFamily="34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</a:r>
            </a:p>
          </p:txBody>
        </p:sp>
      </p:grpSp>
      <p:pic>
        <p:nvPicPr>
          <p:cNvPr id="273417" name="Picture 9" descr="click here to download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83513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838200" y="2209800"/>
            <a:ext cx="3657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1996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4800600" y="2209800"/>
            <a:ext cx="3657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1999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838200" y="2590800"/>
            <a:ext cx="3657600" cy="391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1.5 million users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$5 million annual revenue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$48 million in venture capital funding (Softbank, Compaq, General Electric)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$240 million valuation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‘Bundle’ agreement with Microsoft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$450 million buy-out offer from News Corp.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4800600" y="2590800"/>
            <a:ext cx="36576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1 million users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‘burn rate’ of $2 million a month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Lays off 1/3 employees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CEO/founder resigns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April 9/99 sold to competitor for $20 million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4800600" y="57912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="1">
                <a:latin typeface="Arial" pitchFamily="34" charset="0"/>
              </a:rPr>
              <a:t>Look for multiple measures of success (i.e., long term survival)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219200" y="5334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>
                <a:latin typeface="Arial" pitchFamily="34" charset="0"/>
              </a:rPr>
              <a:t>4.  …and is always transient.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1961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5120640" y="2153480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2001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048000" y="2145091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1981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048001" y="2523688"/>
            <a:ext cx="2036986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Exxon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Motors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Mobil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Texaco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Ford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IBM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Standard Oil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>
                <a:latin typeface="Arial" pitchFamily="34" charset="0"/>
              </a:rPr>
              <a:t>Dupont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Gulf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Atlantic Richfield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066800" y="2523688"/>
            <a:ext cx="1998678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Motors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Standard Oil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Ford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Electric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Mobil Oil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US Steel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Texaco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Gulf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Western Electric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Swift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084987" y="2514600"/>
            <a:ext cx="2047333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Exxon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>
                <a:latin typeface="Arial" pitchFamily="34" charset="0"/>
              </a:rPr>
              <a:t>Wal</a:t>
            </a:r>
            <a:r>
              <a:rPr lang="en-US" sz="1400" b="1" dirty="0">
                <a:latin typeface="Arial" pitchFamily="34" charset="0"/>
              </a:rPr>
              <a:t> Mart*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Motors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Ford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Electric*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Citigroup*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Enron*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IBM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AT&amp;T*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Verizon*</a:t>
            </a:r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50292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5638800" y="3124200"/>
            <a:ext cx="42672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4572000" y="3810000"/>
            <a:ext cx="115824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45720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914400" y="1828800"/>
            <a:ext cx="831088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Top ten US corporations (by sales): Fortune</a:t>
            </a:r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>
            <a:off x="2971800" y="2667000"/>
            <a:ext cx="48768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9" name="Line 17"/>
          <p:cNvSpPr>
            <a:spLocks noChangeShapeType="1"/>
          </p:cNvSpPr>
          <p:nvPr/>
        </p:nvSpPr>
        <p:spPr bwMode="auto">
          <a:xfrm>
            <a:off x="2743200" y="3124200"/>
            <a:ext cx="67056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1981200" y="3429000"/>
            <a:ext cx="164592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1" name="Line 19"/>
          <p:cNvSpPr>
            <a:spLocks noChangeShapeType="1"/>
          </p:cNvSpPr>
          <p:nvPr/>
        </p:nvSpPr>
        <p:spPr bwMode="auto">
          <a:xfrm flipV="1">
            <a:off x="2286000" y="34290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2" name="Line 20"/>
          <p:cNvSpPr>
            <a:spLocks noChangeShapeType="1"/>
          </p:cNvSpPr>
          <p:nvPr/>
        </p:nvSpPr>
        <p:spPr bwMode="auto">
          <a:xfrm flipV="1">
            <a:off x="2209800" y="3810000"/>
            <a:ext cx="109728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3" name="Line 21"/>
          <p:cNvSpPr>
            <a:spLocks noChangeShapeType="1"/>
          </p:cNvSpPr>
          <p:nvPr/>
        </p:nvSpPr>
        <p:spPr bwMode="auto">
          <a:xfrm>
            <a:off x="1981200" y="5257800"/>
            <a:ext cx="12801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4" name="Line 22"/>
          <p:cNvSpPr>
            <a:spLocks noChangeShapeType="1"/>
          </p:cNvSpPr>
          <p:nvPr/>
        </p:nvSpPr>
        <p:spPr bwMode="auto">
          <a:xfrm>
            <a:off x="2971800" y="2667000"/>
            <a:ext cx="4648200" cy="12954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2050689" y="3429000"/>
            <a:ext cx="5874111" cy="20193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>
            <a:off x="3048000" y="3810000"/>
            <a:ext cx="4876800" cy="5715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160470" y="2177613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Arial" pitchFamily="34" charset="0"/>
              </a:rPr>
              <a:t>2012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160470" y="2514600"/>
            <a:ext cx="2072640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Exxon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>
                <a:latin typeface="Arial" pitchFamily="34" charset="0"/>
              </a:rPr>
              <a:t>Wal</a:t>
            </a:r>
            <a:r>
              <a:rPr lang="en-US" sz="1400" b="1" dirty="0">
                <a:latin typeface="Arial" pitchFamily="34" charset="0"/>
              </a:rPr>
              <a:t> Mart*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Chevron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Conoco Philips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General Motors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General Electric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 smtClean="0">
                <a:latin typeface="Arial" pitchFamily="34" charset="0"/>
              </a:rPr>
              <a:t>Birkshire</a:t>
            </a:r>
            <a:r>
              <a:rPr lang="en-US" sz="1400" b="1" dirty="0" smtClean="0">
                <a:latin typeface="Arial" pitchFamily="34" charset="0"/>
              </a:rPr>
              <a:t> Hathaway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Fannie Mae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Ford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HP</a:t>
            </a:r>
            <a:endParaRPr lang="en-US" sz="14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177" name="Group 33"/>
          <p:cNvGrpSpPr>
            <a:grpSpLocks/>
          </p:cNvGrpSpPr>
          <p:nvPr/>
        </p:nvGrpSpPr>
        <p:grpSpPr bwMode="auto">
          <a:xfrm>
            <a:off x="301625" y="474663"/>
            <a:ext cx="7064375" cy="5899150"/>
            <a:chOff x="190" y="299"/>
            <a:chExt cx="4450" cy="3716"/>
          </a:xfrm>
        </p:grpSpPr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1737" y="323"/>
              <a:ext cx="2903" cy="1135"/>
              <a:chOff x="1737" y="323"/>
              <a:chExt cx="2903" cy="1135"/>
            </a:xfrm>
          </p:grpSpPr>
          <p:sp>
            <p:nvSpPr>
              <p:cNvPr id="6148" name="Line 4"/>
              <p:cNvSpPr>
                <a:spLocks noChangeShapeType="1"/>
              </p:cNvSpPr>
              <p:nvPr/>
            </p:nvSpPr>
            <p:spPr bwMode="auto">
              <a:xfrm flipV="1">
                <a:off x="1737" y="947"/>
                <a:ext cx="423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>
                <a:off x="2168" y="844"/>
                <a:ext cx="0" cy="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>
                <a:off x="2186" y="842"/>
                <a:ext cx="4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>
                <a:off x="3416" y="980"/>
                <a:ext cx="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>
                <a:off x="4640" y="1268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>
                <a:off x="3071" y="980"/>
                <a:ext cx="1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2051" y="1260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 flipV="1">
                <a:off x="1737" y="323"/>
                <a:ext cx="431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2176" y="340"/>
                <a:ext cx="0" cy="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2186" y="458"/>
                <a:ext cx="4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2050" y="1248"/>
                <a:ext cx="10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3426" y="1248"/>
                <a:ext cx="12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190" y="299"/>
              <a:ext cx="2399" cy="3716"/>
              <a:chOff x="190" y="299"/>
              <a:chExt cx="2399" cy="3716"/>
            </a:xfrm>
          </p:grpSpPr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 flipH="1">
                <a:off x="190" y="4000"/>
                <a:ext cx="23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 flipV="1">
                <a:off x="202" y="299"/>
                <a:ext cx="1" cy="37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>
                <a:off x="218" y="992"/>
                <a:ext cx="6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10" y="308"/>
                <a:ext cx="6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76" name="Group 32"/>
            <p:cNvGrpSpPr>
              <a:grpSpLocks/>
            </p:cNvGrpSpPr>
            <p:nvPr/>
          </p:nvGrpSpPr>
          <p:grpSpPr bwMode="auto">
            <a:xfrm>
              <a:off x="1598" y="3130"/>
              <a:ext cx="3005" cy="668"/>
              <a:chOff x="1598" y="3130"/>
              <a:chExt cx="3005" cy="668"/>
            </a:xfrm>
          </p:grpSpPr>
          <p:grpSp>
            <p:nvGrpSpPr>
              <p:cNvPr id="6174" name="Group 30"/>
              <p:cNvGrpSpPr>
                <a:grpSpLocks/>
              </p:cNvGrpSpPr>
              <p:nvPr/>
            </p:nvGrpSpPr>
            <p:grpSpPr bwMode="auto">
              <a:xfrm>
                <a:off x="1598" y="3130"/>
                <a:ext cx="3005" cy="486"/>
                <a:chOff x="1598" y="3130"/>
                <a:chExt cx="3005" cy="486"/>
              </a:xfrm>
            </p:grpSpPr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auto">
                <a:xfrm>
                  <a:off x="1612" y="3170"/>
                  <a:ext cx="0" cy="4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auto">
                <a:xfrm>
                  <a:off x="4603" y="3203"/>
                  <a:ext cx="0" cy="40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68" name="Line 24"/>
                <p:cNvSpPr>
                  <a:spLocks noChangeShapeType="1"/>
                </p:cNvSpPr>
                <p:nvPr/>
              </p:nvSpPr>
              <p:spPr bwMode="auto">
                <a:xfrm>
                  <a:off x="2152" y="3130"/>
                  <a:ext cx="0" cy="16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auto">
                <a:xfrm>
                  <a:off x="3158" y="3304"/>
                  <a:ext cx="97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auto">
                <a:xfrm>
                  <a:off x="4128" y="3155"/>
                  <a:ext cx="0" cy="1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auto">
                <a:xfrm>
                  <a:off x="2150" y="3304"/>
                  <a:ext cx="95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auto">
                <a:xfrm>
                  <a:off x="3794" y="3616"/>
                  <a:ext cx="80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598" y="3616"/>
                  <a:ext cx="9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2641" y="3588"/>
                <a:ext cx="1012" cy="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Competitiveness</a:t>
                </a:r>
              </a:p>
            </p:txBody>
          </p:sp>
        </p:grpSp>
      </p:grp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222750" y="463550"/>
            <a:ext cx="1797050" cy="1108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1371600" y="1066800"/>
            <a:ext cx="1485900" cy="927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1438275" y="1114425"/>
            <a:ext cx="1370013" cy="825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677988" y="1411288"/>
            <a:ext cx="89376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Internal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1458913" y="1639888"/>
            <a:ext cx="13335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Environment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1371600" y="0"/>
            <a:ext cx="1485900" cy="927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1423988" y="44450"/>
            <a:ext cx="1382712" cy="838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1655763" y="306388"/>
            <a:ext cx="93821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External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1458913" y="534988"/>
            <a:ext cx="13335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Environment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6416675" y="65088"/>
            <a:ext cx="2632075" cy="17367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Strategic</a:t>
            </a:r>
          </a:p>
          <a:p>
            <a:pPr algn="r"/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Management</a:t>
            </a:r>
          </a:p>
          <a:p>
            <a:pPr algn="r"/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4294188" y="536575"/>
            <a:ext cx="1652587" cy="955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4340225" y="725488"/>
            <a:ext cx="154463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Strategic Intent</a:t>
            </a: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4305300" y="1030288"/>
            <a:ext cx="16478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 dirty="0"/>
              <a:t>Strategic Mission</a:t>
            </a: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4025900" y="5483225"/>
            <a:ext cx="1936750" cy="977900"/>
          </a:xfrm>
          <a:prstGeom prst="rect">
            <a:avLst/>
          </a:prstGeom>
          <a:solidFill>
            <a:srgbClr val="C25E92"/>
          </a:solidFill>
          <a:ln w="12700">
            <a:solidFill>
              <a:srgbClr val="618FFD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4514850" y="5467350"/>
            <a:ext cx="9620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Strategic</a:t>
            </a:r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4192588" y="5695950"/>
            <a:ext cx="160655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Competitiveness</a:t>
            </a:r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4264025" y="5937250"/>
            <a:ext cx="150653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Above Average</a:t>
            </a: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4598988" y="6173788"/>
            <a:ext cx="88106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Returns</a:t>
            </a: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1352550" y="6040438"/>
            <a:ext cx="993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 dirty="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620713" y="2359025"/>
            <a:ext cx="4987925" cy="25892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620713" y="2816225"/>
            <a:ext cx="5003800" cy="2132013"/>
          </a:xfrm>
          <a:prstGeom prst="rect">
            <a:avLst/>
          </a:prstGeom>
          <a:solidFill>
            <a:srgbClr val="C1CE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1" name="Rectangle 57"/>
          <p:cNvSpPr>
            <a:spLocks noChangeArrowheads="1"/>
          </p:cNvSpPr>
          <p:nvPr/>
        </p:nvSpPr>
        <p:spPr bwMode="auto">
          <a:xfrm>
            <a:off x="1751013" y="2386013"/>
            <a:ext cx="2527300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/>
              <a:t>Strategy Formulation</a:t>
            </a: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889000" y="2968625"/>
            <a:ext cx="1330325" cy="8255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804863" y="3248025"/>
            <a:ext cx="14700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Business-Level</a:t>
            </a:r>
          </a:p>
        </p:txBody>
      </p:sp>
      <p:sp>
        <p:nvSpPr>
          <p:cNvPr id="6205" name="Rectangle 61"/>
          <p:cNvSpPr>
            <a:spLocks noChangeArrowheads="1"/>
          </p:cNvSpPr>
          <p:nvPr/>
        </p:nvSpPr>
        <p:spPr bwMode="auto">
          <a:xfrm>
            <a:off x="1104900" y="3475038"/>
            <a:ext cx="9159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Strategy</a:t>
            </a:r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2387600" y="2968625"/>
            <a:ext cx="1422400" cy="84296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2460625" y="3251200"/>
            <a:ext cx="12446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Competitive</a:t>
            </a:r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2562225" y="3478213"/>
            <a:ext cx="1039813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Dynamics</a:t>
            </a:r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3938588" y="2968625"/>
            <a:ext cx="1519237" cy="8239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3883025" y="3251200"/>
            <a:ext cx="16271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Corporate-Level</a:t>
            </a:r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4238625" y="3478213"/>
            <a:ext cx="9159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Strategy</a:t>
            </a: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2387600" y="3946525"/>
            <a:ext cx="1422400" cy="84296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2460625" y="4214813"/>
            <a:ext cx="13350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International</a:t>
            </a:r>
          </a:p>
        </p:txBody>
      </p:sp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2668588" y="4443413"/>
            <a:ext cx="915987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Strategy</a:t>
            </a:r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3937000" y="3946525"/>
            <a:ext cx="1519238" cy="8239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4075113" y="4227513"/>
            <a:ext cx="124301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Cooperative</a:t>
            </a:r>
          </a:p>
        </p:txBody>
      </p:sp>
      <p:sp>
        <p:nvSpPr>
          <p:cNvPr id="6221" name="Rectangle 77"/>
          <p:cNvSpPr>
            <a:spLocks noChangeArrowheads="1"/>
          </p:cNvSpPr>
          <p:nvPr/>
        </p:nvSpPr>
        <p:spPr bwMode="auto">
          <a:xfrm>
            <a:off x="4176713" y="4456113"/>
            <a:ext cx="10414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Strategies</a:t>
            </a:r>
          </a:p>
        </p:txBody>
      </p:sp>
      <p:sp>
        <p:nvSpPr>
          <p:cNvPr id="6222" name="Rectangle 78"/>
          <p:cNvSpPr>
            <a:spLocks noChangeArrowheads="1"/>
          </p:cNvSpPr>
          <p:nvPr/>
        </p:nvSpPr>
        <p:spPr bwMode="auto">
          <a:xfrm>
            <a:off x="881063" y="3946525"/>
            <a:ext cx="1330325" cy="8255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4" name="Rectangle 80"/>
          <p:cNvSpPr>
            <a:spLocks noChangeArrowheads="1"/>
          </p:cNvSpPr>
          <p:nvPr/>
        </p:nvSpPr>
        <p:spPr bwMode="auto">
          <a:xfrm>
            <a:off x="820738" y="4224338"/>
            <a:ext cx="147637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Acquisitions &amp;</a:t>
            </a:r>
          </a:p>
        </p:txBody>
      </p:sp>
      <p:sp>
        <p:nvSpPr>
          <p:cNvPr id="6225" name="Rectangle 81"/>
          <p:cNvSpPr>
            <a:spLocks noChangeArrowheads="1"/>
          </p:cNvSpPr>
          <p:nvPr/>
        </p:nvSpPr>
        <p:spPr bwMode="auto">
          <a:xfrm>
            <a:off x="882650" y="4452938"/>
            <a:ext cx="1401763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Restructuring</a:t>
            </a:r>
          </a:p>
        </p:txBody>
      </p:sp>
      <p:sp>
        <p:nvSpPr>
          <p:cNvPr id="6226" name="Rectangle 82"/>
          <p:cNvSpPr>
            <a:spLocks noChangeArrowheads="1"/>
          </p:cNvSpPr>
          <p:nvPr/>
        </p:nvSpPr>
        <p:spPr bwMode="auto">
          <a:xfrm>
            <a:off x="5861050" y="2359025"/>
            <a:ext cx="3122613" cy="2605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7" name="Rectangle 83"/>
          <p:cNvSpPr>
            <a:spLocks noChangeArrowheads="1"/>
          </p:cNvSpPr>
          <p:nvPr/>
        </p:nvSpPr>
        <p:spPr bwMode="auto">
          <a:xfrm>
            <a:off x="5861050" y="2816225"/>
            <a:ext cx="3122613" cy="2143125"/>
          </a:xfrm>
          <a:prstGeom prst="rect">
            <a:avLst/>
          </a:prstGeom>
          <a:solidFill>
            <a:srgbClr val="C1CE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8" name="Rectangle 84"/>
          <p:cNvSpPr>
            <a:spLocks noChangeArrowheads="1"/>
          </p:cNvSpPr>
          <p:nvPr/>
        </p:nvSpPr>
        <p:spPr bwMode="auto">
          <a:xfrm>
            <a:off x="6045200" y="2386013"/>
            <a:ext cx="28924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/>
              <a:t>Strategy Implementation</a:t>
            </a:r>
          </a:p>
        </p:txBody>
      </p:sp>
      <p:sp>
        <p:nvSpPr>
          <p:cNvPr id="6229" name="Rectangle 85"/>
          <p:cNvSpPr>
            <a:spLocks noChangeArrowheads="1"/>
          </p:cNvSpPr>
          <p:nvPr/>
        </p:nvSpPr>
        <p:spPr bwMode="auto">
          <a:xfrm>
            <a:off x="5972175" y="2968625"/>
            <a:ext cx="1206500" cy="825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31" name="Rectangle 87"/>
          <p:cNvSpPr>
            <a:spLocks noChangeArrowheads="1"/>
          </p:cNvSpPr>
          <p:nvPr/>
        </p:nvSpPr>
        <p:spPr bwMode="auto">
          <a:xfrm>
            <a:off x="6034088" y="3254375"/>
            <a:ext cx="108426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Corporate</a:t>
            </a:r>
          </a:p>
        </p:txBody>
      </p:sp>
      <p:sp>
        <p:nvSpPr>
          <p:cNvPr id="6232" name="Rectangle 88"/>
          <p:cNvSpPr>
            <a:spLocks noChangeArrowheads="1"/>
          </p:cNvSpPr>
          <p:nvPr/>
        </p:nvSpPr>
        <p:spPr bwMode="auto">
          <a:xfrm>
            <a:off x="5961063" y="3481388"/>
            <a:ext cx="12319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Governance</a:t>
            </a:r>
          </a:p>
        </p:txBody>
      </p:sp>
      <p:sp>
        <p:nvSpPr>
          <p:cNvPr id="6233" name="Rectangle 89"/>
          <p:cNvSpPr>
            <a:spLocks noChangeArrowheads="1"/>
          </p:cNvSpPr>
          <p:nvPr/>
        </p:nvSpPr>
        <p:spPr bwMode="auto">
          <a:xfrm>
            <a:off x="7437438" y="2968625"/>
            <a:ext cx="1408112" cy="8366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35" name="Rectangle 91"/>
          <p:cNvSpPr>
            <a:spLocks noChangeArrowheads="1"/>
          </p:cNvSpPr>
          <p:nvPr/>
        </p:nvSpPr>
        <p:spPr bwMode="auto">
          <a:xfrm>
            <a:off x="7627938" y="3259138"/>
            <a:ext cx="1017587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Structure</a:t>
            </a:r>
          </a:p>
        </p:txBody>
      </p:sp>
      <p:sp>
        <p:nvSpPr>
          <p:cNvPr id="6236" name="Rectangle 92"/>
          <p:cNvSpPr>
            <a:spLocks noChangeArrowheads="1"/>
          </p:cNvSpPr>
          <p:nvPr/>
        </p:nvSpPr>
        <p:spPr bwMode="auto">
          <a:xfrm>
            <a:off x="7597775" y="3490913"/>
            <a:ext cx="10795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&amp; Control</a:t>
            </a:r>
          </a:p>
        </p:txBody>
      </p:sp>
      <p:sp>
        <p:nvSpPr>
          <p:cNvPr id="6237" name="Rectangle 93"/>
          <p:cNvSpPr>
            <a:spLocks noChangeArrowheads="1"/>
          </p:cNvSpPr>
          <p:nvPr/>
        </p:nvSpPr>
        <p:spPr bwMode="auto">
          <a:xfrm>
            <a:off x="5965825" y="3946525"/>
            <a:ext cx="1206500" cy="825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39" name="Rectangle 95"/>
          <p:cNvSpPr>
            <a:spLocks noChangeArrowheads="1"/>
          </p:cNvSpPr>
          <p:nvPr/>
        </p:nvSpPr>
        <p:spPr bwMode="auto">
          <a:xfrm>
            <a:off x="6089650" y="4229100"/>
            <a:ext cx="9620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Strategic</a:t>
            </a:r>
          </a:p>
        </p:txBody>
      </p:sp>
      <p:sp>
        <p:nvSpPr>
          <p:cNvPr id="6240" name="Rectangle 96"/>
          <p:cNvSpPr>
            <a:spLocks noChangeArrowheads="1"/>
          </p:cNvSpPr>
          <p:nvPr/>
        </p:nvSpPr>
        <p:spPr bwMode="auto">
          <a:xfrm>
            <a:off x="5988050" y="4457700"/>
            <a:ext cx="116363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Leadership</a:t>
            </a:r>
          </a:p>
        </p:txBody>
      </p:sp>
      <p:sp>
        <p:nvSpPr>
          <p:cNvPr id="6241" name="Rectangle 97"/>
          <p:cNvSpPr>
            <a:spLocks noChangeArrowheads="1"/>
          </p:cNvSpPr>
          <p:nvPr/>
        </p:nvSpPr>
        <p:spPr bwMode="auto">
          <a:xfrm>
            <a:off x="7445375" y="3946525"/>
            <a:ext cx="1400175" cy="8016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43" name="Rectangle 99"/>
          <p:cNvSpPr>
            <a:spLocks noChangeArrowheads="1"/>
          </p:cNvSpPr>
          <p:nvPr/>
        </p:nvSpPr>
        <p:spPr bwMode="auto">
          <a:xfrm>
            <a:off x="7394575" y="4203700"/>
            <a:ext cx="1544638" cy="546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 dirty="0"/>
              <a:t>Entrepreneurship</a:t>
            </a:r>
            <a:endParaRPr lang="en-US" sz="1600" b="1" dirty="0"/>
          </a:p>
          <a:p>
            <a:pPr algn="l"/>
            <a:r>
              <a:rPr lang="en-US" sz="1600" b="1" dirty="0"/>
              <a:t> &amp; Innovation</a:t>
            </a:r>
          </a:p>
        </p:txBody>
      </p:sp>
      <p:grpSp>
        <p:nvGrpSpPr>
          <p:cNvPr id="6246" name="Group 102"/>
          <p:cNvGrpSpPr>
            <a:grpSpLocks/>
          </p:cNvGrpSpPr>
          <p:nvPr/>
        </p:nvGrpSpPr>
        <p:grpSpPr bwMode="auto">
          <a:xfrm>
            <a:off x="371475" y="544513"/>
            <a:ext cx="520700" cy="928687"/>
            <a:chOff x="234" y="343"/>
            <a:chExt cx="328" cy="585"/>
          </a:xfrm>
        </p:grpSpPr>
        <p:sp>
          <p:nvSpPr>
            <p:cNvPr id="6244" name="Rectangle 100"/>
            <p:cNvSpPr>
              <a:spLocks noChangeArrowheads="1"/>
            </p:cNvSpPr>
            <p:nvPr/>
          </p:nvSpPr>
          <p:spPr bwMode="auto">
            <a:xfrm rot="16200000">
              <a:off x="46" y="531"/>
              <a:ext cx="5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Strategic</a:t>
              </a:r>
            </a:p>
          </p:txBody>
        </p:sp>
        <p:sp>
          <p:nvSpPr>
            <p:cNvPr id="6245" name="Rectangle 101"/>
            <p:cNvSpPr>
              <a:spLocks noChangeArrowheads="1"/>
            </p:cNvSpPr>
            <p:nvPr/>
          </p:nvSpPr>
          <p:spPr bwMode="auto">
            <a:xfrm rot="16200000">
              <a:off x="229" y="529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Inputs</a:t>
              </a:r>
            </a:p>
          </p:txBody>
        </p:sp>
      </p:grpSp>
      <p:sp>
        <p:nvSpPr>
          <p:cNvPr id="6247" name="Rectangle 103"/>
          <p:cNvSpPr>
            <a:spLocks noChangeArrowheads="1"/>
          </p:cNvSpPr>
          <p:nvPr/>
        </p:nvSpPr>
        <p:spPr bwMode="auto">
          <a:xfrm rot="16200000">
            <a:off x="73819" y="3659981"/>
            <a:ext cx="928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i="1" dirty="0">
                <a:solidFill>
                  <a:srgbClr val="FFFFFF"/>
                </a:solidFill>
              </a:rPr>
              <a:t>Strategic</a:t>
            </a:r>
          </a:p>
        </p:txBody>
      </p:sp>
      <p:sp>
        <p:nvSpPr>
          <p:cNvPr id="6248" name="Rectangle 104"/>
          <p:cNvSpPr>
            <a:spLocks noChangeArrowheads="1"/>
          </p:cNvSpPr>
          <p:nvPr/>
        </p:nvSpPr>
        <p:spPr bwMode="auto">
          <a:xfrm rot="16200000">
            <a:off x="329407" y="3656806"/>
            <a:ext cx="8143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i="1" dirty="0">
                <a:solidFill>
                  <a:srgbClr val="FFFFFF"/>
                </a:solidFill>
              </a:rPr>
              <a:t>Actions</a:t>
            </a:r>
          </a:p>
        </p:txBody>
      </p:sp>
      <p:grpSp>
        <p:nvGrpSpPr>
          <p:cNvPr id="6251" name="Group 107"/>
          <p:cNvGrpSpPr>
            <a:grpSpLocks/>
          </p:cNvGrpSpPr>
          <p:nvPr/>
        </p:nvGrpSpPr>
        <p:grpSpPr bwMode="auto">
          <a:xfrm>
            <a:off x="371475" y="5264150"/>
            <a:ext cx="661988" cy="1068388"/>
            <a:chOff x="234" y="3316"/>
            <a:chExt cx="417" cy="673"/>
          </a:xfrm>
        </p:grpSpPr>
        <p:sp>
          <p:nvSpPr>
            <p:cNvPr id="6249" name="Rectangle 105"/>
            <p:cNvSpPr>
              <a:spLocks noChangeArrowheads="1"/>
            </p:cNvSpPr>
            <p:nvPr/>
          </p:nvSpPr>
          <p:spPr bwMode="auto">
            <a:xfrm rot="16200000">
              <a:off x="46" y="3548"/>
              <a:ext cx="5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Strategic</a:t>
              </a:r>
            </a:p>
          </p:txBody>
        </p:sp>
        <p:sp>
          <p:nvSpPr>
            <p:cNvPr id="6250" name="Rectangle 106"/>
            <p:cNvSpPr>
              <a:spLocks noChangeArrowheads="1"/>
            </p:cNvSpPr>
            <p:nvPr/>
          </p:nvSpPr>
          <p:spPr bwMode="auto">
            <a:xfrm rot="16200000">
              <a:off x="209" y="3548"/>
              <a:ext cx="67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 Outcomes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143000" y="609600"/>
            <a:ext cx="7086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COURSE FORMAT</a:t>
            </a:r>
          </a:p>
          <a:p>
            <a:pPr algn="l"/>
            <a:r>
              <a:rPr lang="en-US" sz="1200" b="1" dirty="0">
                <a:latin typeface="Garamond" pitchFamily="18" charset="0"/>
                <a:cs typeface="Times New Roman" pitchFamily="18" charset="0"/>
              </a:rPr>
              <a:t> </a:t>
            </a:r>
            <a:endParaRPr lang="en-US" sz="1200" dirty="0">
              <a:latin typeface="Garamond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latin typeface="Garamond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Garamond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course will be run as a seminar.  You will be expected to read and study all required articles and cases in advance of each class.  </a:t>
            </a:r>
            <a:endParaRPr lang="en-US" dirty="0" smtClean="0">
              <a:latin typeface="Garamond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Garamond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should be prepared to answer questions regarding the readings if called upon in class by the instructor.  Small-group discussion sessions will be used in each class along with scheduled group presentations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Garamond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400" b="1" dirty="0">
                <a:cs typeface="Times New Roman" pitchFamily="18" charset="0"/>
              </a:rPr>
              <a:t>	</a:t>
            </a:r>
            <a:endParaRPr lang="en-US" sz="1200" dirty="0"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Garamond" pitchFamily="18" charset="0"/>
              </a:rPr>
              <a:t>TEXTBOOK/READINGS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There is no textbook for Strategic Planning</a:t>
            </a: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Course material for cases will be made available through Harvard Business schools website for a small student fee as a result a textbook is not required for this portion of the course.</a:t>
            </a:r>
          </a:p>
          <a:p>
            <a:pPr>
              <a:buFontTx/>
              <a:buNone/>
            </a:pPr>
            <a:endParaRPr lang="en-US" dirty="0" smtClean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The NAIT Moodle site </a:t>
            </a:r>
            <a:r>
              <a:rPr lang="en-US" dirty="0">
                <a:latin typeface="Garamond" pitchFamily="18" charset="0"/>
              </a:rPr>
              <a:t>is used for:</a:t>
            </a:r>
          </a:p>
          <a:p>
            <a:pPr lvl="1"/>
            <a:r>
              <a:rPr lang="en-US" dirty="0">
                <a:latin typeface="Garamond" pitchFamily="18" charset="0"/>
              </a:rPr>
              <a:t>Important information</a:t>
            </a:r>
          </a:p>
          <a:p>
            <a:pPr lvl="1"/>
            <a:r>
              <a:rPr lang="en-US" dirty="0">
                <a:latin typeface="Garamond" pitchFamily="18" charset="0"/>
              </a:rPr>
              <a:t>Last minute discussion questions</a:t>
            </a:r>
          </a:p>
          <a:p>
            <a:pPr lvl="1"/>
            <a:r>
              <a:rPr lang="en-US" dirty="0">
                <a:latin typeface="Garamond" pitchFamily="18" charset="0"/>
              </a:rPr>
              <a:t>Changes in the reading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Garamond" pitchFamily="18" charset="0"/>
              </a:rPr>
              <a:t>ASSESSMENT</a:t>
            </a:r>
          </a:p>
        </p:txBody>
      </p:sp>
      <p:sp>
        <p:nvSpPr>
          <p:cNvPr id="278533" name="Rectangle 5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Theory Exam</a:t>
            </a:r>
            <a:r>
              <a:rPr lang="en-US" dirty="0">
                <a:latin typeface="Garamond" pitchFamily="18" charset="0"/>
              </a:rPr>
              <a:t>	</a:t>
            </a:r>
            <a:r>
              <a:rPr lang="en-US" dirty="0" smtClean="0">
                <a:latin typeface="Garamond" pitchFamily="18" charset="0"/>
              </a:rPr>
              <a:t>25%</a:t>
            </a: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In-class assignment 5</a:t>
            </a:r>
            <a:r>
              <a:rPr lang="en-US" dirty="0">
                <a:latin typeface="Garamond" pitchFamily="18" charset="0"/>
              </a:rPr>
              <a:t>%</a:t>
            </a: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IT Strategic Management Plan 20%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CLASS PARTICIPATION</a:t>
            </a:r>
          </a:p>
        </p:txBody>
      </p:sp>
      <p:sp>
        <p:nvSpPr>
          <p:cNvPr id="28263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81000" y="17526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   </a:t>
            </a:r>
            <a:r>
              <a:rPr lang="en-US" dirty="0">
                <a:latin typeface="Garamond" pitchFamily="18" charset="0"/>
              </a:rPr>
              <a:t>Your participation in class is essential, both to your learning and that of your peers.  Effective participation is not simply a function of being noisy, but is accomplished by focused comments, analyses that illustrate how a particular concept of strategy is used in the case or how a problem in the case might be solved.  Quality of comments, rather than quantity, is the key.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Garamond" pitchFamily="18" charset="0"/>
              </a:rPr>
              <a:t>CASE ANALYSES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1518407"/>
            <a:ext cx="8305800" cy="533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buSzTx/>
            </a:pPr>
            <a:r>
              <a:rPr lang="en-US" dirty="0">
                <a:latin typeface="Garamond" pitchFamily="18" charset="0"/>
              </a:rPr>
              <a:t>For your own benefit you should prepare a brief (i.e., no more than </a:t>
            </a:r>
            <a:r>
              <a:rPr lang="en-US" dirty="0" smtClean="0">
                <a:latin typeface="Garamond" pitchFamily="18" charset="0"/>
              </a:rPr>
              <a:t>one or two </a:t>
            </a:r>
            <a:r>
              <a:rPr lang="en-US" dirty="0">
                <a:latin typeface="Garamond" pitchFamily="18" charset="0"/>
              </a:rPr>
              <a:t>pages) written summary of each case before class.  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endParaRPr lang="en-US" dirty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dirty="0">
                <a:latin typeface="Garamond" pitchFamily="18" charset="0"/>
              </a:rPr>
              <a:t>The summary should briefly summarize the facts of the case, identify the primary and subsidiary issues and provide suggested solutions to the issues.  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endParaRPr lang="en-US" dirty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dirty="0">
                <a:latin typeface="Garamond" pitchFamily="18" charset="0"/>
              </a:rPr>
              <a:t>If the case has specific questions to be addressed at the end of the case, these should be answered as well.  </a:t>
            </a: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Garamond" pitchFamily="18" charset="0"/>
              </a:rPr>
              <a:t>Strategic Plan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76525"/>
            <a:ext cx="8229600" cy="556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A Strategic Plan is to be submitted which is worth 20% of your mark</a:t>
            </a:r>
            <a:endParaRPr lang="en-US" sz="28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Garamond" pitchFamily="18" charset="0"/>
              </a:rPr>
              <a:t>These </a:t>
            </a:r>
            <a:r>
              <a:rPr lang="en-US" sz="2800" dirty="0" smtClean="0">
                <a:latin typeface="Garamond" pitchFamily="18" charset="0"/>
              </a:rPr>
              <a:t>will be team driven and teams will be selected in week </a:t>
            </a:r>
            <a:r>
              <a:rPr lang="en-US" dirty="0">
                <a:latin typeface="Garamond" pitchFamily="18" charset="0"/>
              </a:rPr>
              <a:t>3</a:t>
            </a:r>
            <a:r>
              <a:rPr lang="en-US" sz="2800" dirty="0" smtClean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aramond" pitchFamily="18" charset="0"/>
              </a:rPr>
              <a:t>Please select an IT company that you wish to create or modify a strategic plan for. It can be a start-up, small medium business (SMB), large or a multi-national company.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Within your groups please send me in Moodle in a word document a profile of this company and why you have chosen this company for your project by the first lecture of week 4.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aramond" pitchFamily="18" charset="0"/>
              </a:rPr>
              <a:t>The tools have been provided in Moodle for you to create a Strategic Plan along with power-point slides to be provided in the </a:t>
            </a:r>
            <a:r>
              <a:rPr lang="en-US" dirty="0">
                <a:latin typeface="Garamond" pitchFamily="18" charset="0"/>
              </a:rPr>
              <a:t>2</a:t>
            </a:r>
            <a:r>
              <a:rPr lang="en-US" baseline="30000" dirty="0" smtClean="0">
                <a:latin typeface="Garamond" pitchFamily="18" charset="0"/>
              </a:rPr>
              <a:t>nd</a:t>
            </a:r>
            <a:r>
              <a:rPr lang="en-US" dirty="0" smtClean="0">
                <a:latin typeface="Garamond" pitchFamily="18" charset="0"/>
              </a:rPr>
              <a:t> classes of the week.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If </a:t>
            </a:r>
            <a:r>
              <a:rPr lang="en-US" sz="2800" dirty="0">
                <a:latin typeface="Garamond" pitchFamily="18" charset="0"/>
              </a:rPr>
              <a:t>you have another, more specific or more creative project in mind, I am completely open to your proposals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CRITERIA FOR EVALUATION OF </a:t>
            </a:r>
            <a:r>
              <a:rPr lang="en-US" b="1" dirty="0" smtClean="0">
                <a:solidFill>
                  <a:schemeClr val="hlink"/>
                </a:solidFill>
                <a:latin typeface="Garamond" pitchFamily="18" charset="0"/>
              </a:rPr>
              <a:t>WRITTEN </a:t>
            </a:r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WORK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828800"/>
            <a:ext cx="82296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2800" dirty="0">
                <a:latin typeface="Garamond" pitchFamily="18" charset="0"/>
              </a:rPr>
              <a:t>All individual written work, team projects and presentations will be evaluated on the basis of the following considerations: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Garamond" pitchFamily="18" charset="0"/>
              </a:rPr>
              <a:t>    THEORY:</a:t>
            </a:r>
            <a:r>
              <a:rPr lang="en-US" sz="2800" dirty="0">
                <a:latin typeface="Garamond" pitchFamily="18" charset="0"/>
              </a:rPr>
              <a:t> How well does the written material reflect your understanding and application of the conceptual constructs presented in class?  Are you using terminology appropriately?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Garamond" pitchFamily="18" charset="0"/>
              </a:rPr>
              <a:t>    DATA: </a:t>
            </a:r>
            <a:r>
              <a:rPr lang="en-US" sz="2800" dirty="0">
                <a:latin typeface="Garamond" pitchFamily="18" charset="0"/>
              </a:rPr>
              <a:t>How well do you use data to justify your analyses, to make appropriate inferences and to support your arguments?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b="1" dirty="0">
                <a:solidFill>
                  <a:schemeClr val="hlink"/>
                </a:solidFill>
                <a:latin typeface="Garamond" pitchFamily="18" charset="0"/>
              </a:rPr>
              <a:t>CRITERIA FOR EVALUATION OF WRITTEN WORK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    </a:t>
            </a:r>
            <a:r>
              <a:rPr lang="en-US" sz="2800" b="1" dirty="0">
                <a:latin typeface="Garamond" pitchFamily="18" charset="0"/>
              </a:rPr>
              <a:t>WRITING: </a:t>
            </a:r>
            <a:r>
              <a:rPr lang="en-US" sz="2800" dirty="0">
                <a:latin typeface="Garamond" pitchFamily="18" charset="0"/>
              </a:rPr>
              <a:t>How effectively are you communicating your analyses?  Is the writing clear?  Are the arguments logical?  Is the data presented clearly?  </a:t>
            </a:r>
            <a:r>
              <a:rPr lang="en-US" sz="2800">
                <a:latin typeface="Garamond" pitchFamily="18" charset="0"/>
              </a:rPr>
              <a:t>Is the communication style appropriate for the intended audience?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Garamond" pitchFamily="18" charset="0"/>
              </a:rPr>
              <a:t>    CREATIVITY: </a:t>
            </a:r>
            <a:r>
              <a:rPr lang="en-US" sz="2800" dirty="0">
                <a:latin typeface="Garamond" pitchFamily="18" charset="0"/>
              </a:rPr>
              <a:t>Is this analysis a routine or generic application of concepts to data or does the analysis </a:t>
            </a:r>
            <a:r>
              <a:rPr lang="en-US" sz="2800" i="1" dirty="0">
                <a:latin typeface="Garamond" pitchFamily="18" charset="0"/>
              </a:rPr>
              <a:t>customize</a:t>
            </a:r>
            <a:r>
              <a:rPr lang="en-US" sz="2800" dirty="0">
                <a:latin typeface="Garamond" pitchFamily="18" charset="0"/>
              </a:rPr>
              <a:t> existing knowledge of strategic management to create a unique solution for this specific firm?  Does the analysis integrate knowledge from a variety of disciplines?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 dirty="0">
                <a:solidFill>
                  <a:schemeClr val="tx2"/>
                </a:solidFill>
                <a:latin typeface="Garamond" pitchFamily="18" charset="0"/>
              </a:rPr>
              <a:t>A history of analytic techniques in Strategy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09600" y="1524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SWOT analysis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 err="1">
                <a:latin typeface="Garamond" pitchFamily="18" charset="0"/>
              </a:rPr>
              <a:t>Ansoff’s</a:t>
            </a:r>
            <a:r>
              <a:rPr lang="en-US" sz="3200" b="1" dirty="0">
                <a:latin typeface="Garamond" pitchFamily="18" charset="0"/>
              </a:rPr>
              <a:t> product market mix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Portfolio analysis: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sz="2800" b="1" dirty="0" err="1" smtClean="0">
                <a:latin typeface="Garamond" pitchFamily="18" charset="0"/>
              </a:rPr>
              <a:t>McInsey’s</a:t>
            </a:r>
            <a:r>
              <a:rPr lang="en-US" sz="2800" b="1" dirty="0" smtClean="0">
                <a:latin typeface="Garamond" pitchFamily="18" charset="0"/>
              </a:rPr>
              <a:t> </a:t>
            </a:r>
            <a:r>
              <a:rPr lang="en-US" sz="2800" b="1" dirty="0">
                <a:latin typeface="Garamond" pitchFamily="18" charset="0"/>
              </a:rPr>
              <a:t>Nine Block Matrix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Porter’s Five Forces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An integrated approach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>
                <a:solidFill>
                  <a:schemeClr val="tx2"/>
                </a:solidFill>
                <a:latin typeface="Garamond" pitchFamily="18" charset="0"/>
              </a:rPr>
              <a:t>SWOT 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1066800" y="1676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 dirty="0">
                <a:latin typeface="Tahoma" pitchFamily="34" charset="0"/>
              </a:rPr>
              <a:t>Strengths</a:t>
            </a:r>
          </a:p>
          <a:p>
            <a:pPr eaLnBrk="1" hangingPunct="1">
              <a:buFontTx/>
              <a:buChar char="•"/>
            </a:pPr>
            <a:r>
              <a:rPr lang="en-US" b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internal conditions of </a:t>
            </a:r>
          </a:p>
          <a:p>
            <a:pPr eaLnBrk="1" hangingPunct="1"/>
            <a:r>
              <a:rPr lang="en-US" dirty="0">
                <a:latin typeface="Tahoma" pitchFamily="34" charset="0"/>
              </a:rPr>
              <a:t>a firm in which the firm</a:t>
            </a:r>
          </a:p>
          <a:p>
            <a:pPr eaLnBrk="1" hangingPunct="1"/>
            <a:r>
              <a:rPr lang="en-US" dirty="0">
                <a:latin typeface="Tahoma" pitchFamily="34" charset="0"/>
              </a:rPr>
              <a:t>excels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1066800" y="3581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 dirty="0">
                <a:latin typeface="Tahoma" pitchFamily="34" charset="0"/>
              </a:rPr>
              <a:t>Weaknesses</a:t>
            </a:r>
          </a:p>
          <a:p>
            <a:pPr eaLnBrk="1" hangingPunct="1">
              <a:buFontTx/>
              <a:buChar char="•"/>
            </a:pPr>
            <a:r>
              <a:rPr lang="en-US" b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internal conditions in </a:t>
            </a:r>
          </a:p>
          <a:p>
            <a:pPr eaLnBrk="1" hangingPunct="1"/>
            <a:r>
              <a:rPr lang="en-US" dirty="0">
                <a:latin typeface="Tahoma" pitchFamily="34" charset="0"/>
              </a:rPr>
              <a:t>which the firm is lacking </a:t>
            </a:r>
          </a:p>
          <a:p>
            <a:pPr eaLnBrk="1" hangingPunct="1"/>
            <a:r>
              <a:rPr lang="en-US" dirty="0">
                <a:latin typeface="Tahoma" pitchFamily="34" charset="0"/>
              </a:rPr>
              <a:t>compared to similar </a:t>
            </a:r>
          </a:p>
          <a:p>
            <a:pPr eaLnBrk="1" hangingPunct="1"/>
            <a:r>
              <a:rPr lang="en-US" dirty="0">
                <a:latin typeface="Tahoma" pitchFamily="34" charset="0"/>
              </a:rPr>
              <a:t>competitors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4800600" y="1676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>
                <a:latin typeface="Tahoma" pitchFamily="34" charset="0"/>
              </a:rPr>
              <a:t>Opportunities</a:t>
            </a:r>
          </a:p>
          <a:p>
            <a:pPr eaLnBrk="1" hangingPunct="1">
              <a:buFontTx/>
              <a:buChar char="•"/>
            </a:pP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factors of the external</a:t>
            </a:r>
          </a:p>
          <a:p>
            <a:pPr eaLnBrk="1" hangingPunct="1"/>
            <a:r>
              <a:rPr lang="en-US">
                <a:latin typeface="Tahoma" pitchFamily="34" charset="0"/>
              </a:rPr>
              <a:t>environment that confer</a:t>
            </a:r>
          </a:p>
          <a:p>
            <a:pPr eaLnBrk="1" hangingPunct="1"/>
            <a:r>
              <a:rPr lang="en-US">
                <a:latin typeface="Tahoma" pitchFamily="34" charset="0"/>
              </a:rPr>
              <a:t>advantage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4800600" y="3581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>
                <a:latin typeface="Tahoma" pitchFamily="34" charset="0"/>
              </a:rPr>
              <a:t>Threats</a:t>
            </a:r>
          </a:p>
          <a:p>
            <a:pPr eaLnBrk="1" hangingPunct="1">
              <a:buFontTx/>
              <a:buChar char="•"/>
            </a:pP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factors of the external</a:t>
            </a:r>
          </a:p>
          <a:p>
            <a:pPr eaLnBrk="1" hangingPunct="1"/>
            <a:r>
              <a:rPr lang="en-US">
                <a:latin typeface="Tahoma" pitchFamily="34" charset="0"/>
              </a:rPr>
              <a:t>environment that confer</a:t>
            </a:r>
          </a:p>
          <a:p>
            <a:pPr eaLnBrk="1" hangingPunct="1"/>
            <a:r>
              <a:rPr lang="en-US">
                <a:latin typeface="Tahoma" pitchFamily="34" charset="0"/>
              </a:rPr>
              <a:t>disadvantage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>
                <a:solidFill>
                  <a:schemeClr val="tx2"/>
                </a:solidFill>
                <a:latin typeface="Garamond" pitchFamily="18" charset="0"/>
              </a:rPr>
              <a:t>Andrew’s Strategy Framework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33400" y="1066800"/>
            <a:ext cx="3429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b="1">
                <a:latin typeface="Tahoma" pitchFamily="34" charset="0"/>
              </a:rPr>
              <a:t>Environmental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Conditions</a:t>
            </a:r>
          </a:p>
          <a:p>
            <a:pPr eaLnBrk="1" hangingPunct="1"/>
            <a:endParaRPr lang="en-US" b="1">
              <a:latin typeface="Tahoma" pitchFamily="34" charset="0"/>
            </a:endParaRPr>
          </a:p>
          <a:p>
            <a:pPr eaLnBrk="1" hangingPunct="1"/>
            <a:r>
              <a:rPr lang="en-US" sz="2000" b="1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Economic</a:t>
            </a:r>
            <a:endParaRPr lang="en-US" sz="2000" b="1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Technical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Physical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Political/Social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Community/Nation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World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33400" y="4572000"/>
            <a:ext cx="3352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b="1">
                <a:latin typeface="Tahoma" pitchFamily="34" charset="0"/>
              </a:rPr>
              <a:t>Opportunities &amp; Risks</a:t>
            </a:r>
          </a:p>
          <a:p>
            <a:pPr eaLnBrk="1" hangingPunct="1"/>
            <a:endParaRPr lang="en-US" b="1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Identification &amp; Assessment</a:t>
            </a: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22098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181600" y="1066800"/>
            <a:ext cx="3429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b="1">
                <a:latin typeface="Tahoma" pitchFamily="34" charset="0"/>
              </a:rPr>
              <a:t>	</a:t>
            </a:r>
          </a:p>
          <a:p>
            <a:pPr algn="l" eaLnBrk="1" hangingPunct="1"/>
            <a:r>
              <a:rPr lang="en-US" b="1">
                <a:latin typeface="Tahoma" pitchFamily="34" charset="0"/>
              </a:rPr>
              <a:t>	Distinctive</a:t>
            </a:r>
          </a:p>
          <a:p>
            <a:pPr algn="l" eaLnBrk="1" hangingPunct="1"/>
            <a:r>
              <a:rPr lang="en-US" b="1">
                <a:latin typeface="Tahoma" pitchFamily="34" charset="0"/>
              </a:rPr>
              <a:t>	Competence</a:t>
            </a:r>
          </a:p>
          <a:p>
            <a:pPr algn="l" eaLnBrk="1" hangingPunct="1"/>
            <a:r>
              <a:rPr lang="en-US" sz="2000" b="1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Capabilities:</a:t>
            </a:r>
          </a:p>
          <a:p>
            <a:pPr lvl="2" algn="l" eaLnBrk="1" hangingPunct="1"/>
            <a:r>
              <a:rPr lang="en-US" sz="2000" b="1">
                <a:latin typeface="Tahoma" pitchFamily="34" charset="0"/>
              </a:rPr>
              <a:t>-</a:t>
            </a:r>
            <a:r>
              <a:rPr lang="en-US" sz="2000">
                <a:latin typeface="Tahoma" pitchFamily="34" charset="0"/>
              </a:rPr>
              <a:t>Financial</a:t>
            </a:r>
          </a:p>
          <a:p>
            <a:pPr lvl="2" algn="l" eaLnBrk="1" hangingPunct="1"/>
            <a:r>
              <a:rPr lang="en-US" sz="2000">
                <a:latin typeface="Tahoma" pitchFamily="34" charset="0"/>
              </a:rPr>
              <a:t>-Managerial</a:t>
            </a:r>
          </a:p>
          <a:p>
            <a:pPr lvl="2" algn="l" eaLnBrk="1" hangingPunct="1"/>
            <a:r>
              <a:rPr lang="en-US" sz="2000">
                <a:latin typeface="Tahoma" pitchFamily="34" charset="0"/>
              </a:rPr>
              <a:t>-Functional</a:t>
            </a:r>
          </a:p>
          <a:p>
            <a:pPr lvl="2" algn="l" eaLnBrk="1" hangingPunct="1"/>
            <a:r>
              <a:rPr lang="en-US" sz="2000">
                <a:latin typeface="Tahoma" pitchFamily="34" charset="0"/>
              </a:rPr>
              <a:t>-Organizational</a:t>
            </a:r>
          </a:p>
          <a:p>
            <a:pPr lvl="1" algn="l" eaLnBrk="1" hangingPunct="1"/>
            <a:r>
              <a:rPr lang="en-US" sz="2000">
                <a:latin typeface="Tahoma" pitchFamily="34" charset="0"/>
              </a:rPr>
              <a:t>Reputation</a:t>
            </a:r>
          </a:p>
          <a:p>
            <a:pPr lvl="1" algn="l" eaLnBrk="1" hangingPunct="1"/>
            <a:r>
              <a:rPr lang="en-US" sz="2000">
                <a:latin typeface="Tahoma" pitchFamily="34" charset="0"/>
              </a:rPr>
              <a:t>History</a:t>
            </a:r>
          </a:p>
          <a:p>
            <a:pPr algn="l" eaLnBrk="1" hangingPunct="1"/>
            <a:r>
              <a:rPr lang="en-US" sz="2000">
                <a:latin typeface="Tahoma" pitchFamily="34" charset="0"/>
              </a:rPr>
              <a:t> 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5181600" y="4572000"/>
            <a:ext cx="3352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b="1">
                <a:latin typeface="Tahoma" pitchFamily="34" charset="0"/>
              </a:rPr>
              <a:t>Corporate Resources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SWOT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Can capability be increased?</a:t>
            </a:r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69342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3581400" y="5486400"/>
            <a:ext cx="1905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Tahoma" pitchFamily="34" charset="0"/>
              </a:rPr>
              <a:t>Strategy</a:t>
            </a: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3886200" y="49530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 flipH="1">
            <a:off x="4648200" y="4953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 dirty="0" err="1">
                <a:solidFill>
                  <a:schemeClr val="tx2"/>
                </a:solidFill>
                <a:latin typeface="Garamond" pitchFamily="18" charset="0"/>
              </a:rPr>
              <a:t>Ansoff’s</a:t>
            </a:r>
            <a:r>
              <a:rPr lang="en-US" sz="4400" b="1" dirty="0">
                <a:solidFill>
                  <a:schemeClr val="tx2"/>
                </a:solidFill>
                <a:latin typeface="Garamond" pitchFamily="18" charset="0"/>
              </a:rPr>
              <a:t> Product/Mission Mix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2895600" y="22860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Market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Penetration</a:t>
            </a:r>
          </a:p>
          <a:p>
            <a:pPr eaLnBrk="1" hangingPunct="1"/>
            <a:r>
              <a:rPr lang="en-US" sz="1400" dirty="0" smtClean="0">
                <a:latin typeface="Garamond" pitchFamily="18" charset="0"/>
              </a:rPr>
              <a:t>‘same things to the same people’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5257800" y="22860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Product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Development</a:t>
            </a:r>
          </a:p>
          <a:p>
            <a:pPr eaLnBrk="1" hangingPunct="1"/>
            <a:r>
              <a:rPr lang="en-US" sz="1400" dirty="0" smtClean="0">
                <a:latin typeface="Garamond" pitchFamily="18" charset="0"/>
              </a:rPr>
              <a:t>‘More things to the same people’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2895600" y="35052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Market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Development</a:t>
            </a:r>
          </a:p>
          <a:p>
            <a:pPr eaLnBrk="1" hangingPunct="1"/>
            <a:r>
              <a:rPr lang="en-US" sz="1100" dirty="0" smtClean="0">
                <a:latin typeface="Garamond" pitchFamily="18" charset="0"/>
              </a:rPr>
              <a:t>‘More of same thing to different people’</a:t>
            </a:r>
            <a:endParaRPr lang="en-US" sz="1100" dirty="0">
              <a:latin typeface="Garamond" pitchFamily="18" charset="0"/>
            </a:endParaRP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5257800" y="35052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Diversification</a:t>
            </a:r>
          </a:p>
          <a:p>
            <a:pPr eaLnBrk="1" hangingPunct="1"/>
            <a:r>
              <a:rPr lang="en-US" sz="1200" dirty="0" smtClean="0">
                <a:latin typeface="Garamond" pitchFamily="18" charset="0"/>
              </a:rPr>
              <a:t>‘Different products to different people'</a:t>
            </a:r>
            <a:endParaRPr lang="en-US" sz="1200" dirty="0">
              <a:latin typeface="Garamond" pitchFamily="18" charset="0"/>
            </a:endParaRP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381000" y="2514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Present Mission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609600" y="3810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New Mission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2895600" y="1752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Present product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5410200" y="1752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New 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54102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this website for simple analysis:</a:t>
            </a:r>
          </a:p>
          <a:p>
            <a:r>
              <a:rPr lang="en-US" dirty="0" smtClean="0"/>
              <a:t>http</a:t>
            </a:r>
            <a:r>
              <a:rPr lang="en-US" dirty="0"/>
              <a:t>://www.mindtools.com/pages/article/newTMC_90.htm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2819400" y="228600"/>
            <a:ext cx="3048000" cy="24384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Threat of </a:t>
            </a:r>
          </a:p>
          <a:p>
            <a:pPr eaLnBrk="1" hangingPunct="1"/>
            <a:r>
              <a:rPr lang="en-US" sz="2800" b="1">
                <a:latin typeface="Garamond" pitchFamily="18" charset="0"/>
              </a:rPr>
              <a:t>new entrants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457200" y="2209800"/>
            <a:ext cx="2743200" cy="2362200"/>
          </a:xfrm>
          <a:prstGeom prst="rightArrowCallout">
            <a:avLst>
              <a:gd name="adj1" fmla="val 25000"/>
              <a:gd name="adj2" fmla="val 25000"/>
              <a:gd name="adj3" fmla="val 19355"/>
              <a:gd name="adj4" fmla="val 6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sz="2800" b="1">
                <a:latin typeface="Garamond" pitchFamily="18" charset="0"/>
              </a:rPr>
              <a:t>Bargaining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Power of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Suppliers</a:t>
            </a:r>
          </a:p>
        </p:txBody>
      </p: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5257800" y="2209800"/>
            <a:ext cx="2819400" cy="2590800"/>
          </a:xfrm>
          <a:prstGeom prst="leftArrowCallout">
            <a:avLst>
              <a:gd name="adj1" fmla="val 25000"/>
              <a:gd name="adj2" fmla="val 25000"/>
              <a:gd name="adj3" fmla="val 18137"/>
              <a:gd name="adj4" fmla="val 6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sz="2800" b="1">
                <a:latin typeface="Garamond" pitchFamily="18" charset="0"/>
              </a:rPr>
              <a:t>Bargaining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Power of 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Buyers</a:t>
            </a:r>
          </a:p>
        </p:txBody>
      </p:sp>
      <p:sp>
        <p:nvSpPr>
          <p:cNvPr id="296967" name="AutoShape 7"/>
          <p:cNvSpPr>
            <a:spLocks noChangeArrowheads="1"/>
          </p:cNvSpPr>
          <p:nvPr/>
        </p:nvSpPr>
        <p:spPr bwMode="auto">
          <a:xfrm>
            <a:off x="3048000" y="4038600"/>
            <a:ext cx="2438400" cy="2133600"/>
          </a:xfrm>
          <a:prstGeom prst="up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Threat of</a:t>
            </a:r>
          </a:p>
          <a:p>
            <a:pPr eaLnBrk="1" hangingPunct="1"/>
            <a:r>
              <a:rPr lang="en-US" sz="2800" b="1">
                <a:latin typeface="Garamond" pitchFamily="18" charset="0"/>
              </a:rPr>
              <a:t>Substitute</a:t>
            </a:r>
          </a:p>
          <a:p>
            <a:pPr eaLnBrk="1" hangingPunct="1"/>
            <a:r>
              <a:rPr lang="en-US" sz="2800" b="1">
                <a:latin typeface="Garamond" pitchFamily="18" charset="0"/>
              </a:rPr>
              <a:t>Products</a:t>
            </a:r>
          </a:p>
        </p:txBody>
      </p:sp>
      <p:sp>
        <p:nvSpPr>
          <p:cNvPr id="296968" name="Oval 8"/>
          <p:cNvSpPr>
            <a:spLocks noChangeArrowheads="1"/>
          </p:cNvSpPr>
          <p:nvPr/>
        </p:nvSpPr>
        <p:spPr bwMode="auto">
          <a:xfrm>
            <a:off x="3200400" y="2667000"/>
            <a:ext cx="2057400" cy="1371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High Rivalry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>
                <a:solidFill>
                  <a:schemeClr val="tx2"/>
                </a:solidFill>
                <a:latin typeface="Garamond" pitchFamily="18" charset="0"/>
              </a:rPr>
              <a:t>Internal Environment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533400" y="3886200"/>
            <a:ext cx="777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spcBef>
                <a:spcPct val="20000"/>
              </a:spcBef>
              <a:buSzPct val="100000"/>
              <a:buFontTx/>
              <a:buAutoNum type="arabicPeriod"/>
            </a:pPr>
            <a:r>
              <a:rPr lang="en-US" sz="3200">
                <a:latin typeface="Garamond" pitchFamily="18" charset="0"/>
              </a:rPr>
              <a:t>Does the company know what its resources are and how they contribute to the firm’s success?</a:t>
            </a:r>
          </a:p>
          <a:p>
            <a:pPr marL="609600" indent="-609600" algn="l">
              <a:spcBef>
                <a:spcPct val="20000"/>
              </a:spcBef>
              <a:buSzPct val="100000"/>
              <a:buFontTx/>
              <a:buAutoNum type="arabicPeriod"/>
            </a:pPr>
            <a:r>
              <a:rPr lang="en-US" sz="3200">
                <a:latin typeface="Garamond" pitchFamily="18" charset="0"/>
              </a:rPr>
              <a:t>Is it deploying those resources in a way that provides a competitive advantage?</a:t>
            </a:r>
          </a:p>
          <a:p>
            <a:pPr marL="609600" indent="-609600" algn="l">
              <a:spcBef>
                <a:spcPct val="20000"/>
              </a:spcBef>
              <a:buSzPct val="100000"/>
            </a:pPr>
            <a:endParaRPr lang="en-US" sz="3200">
              <a:latin typeface="Garamond" pitchFamily="18" charset="0"/>
            </a:endParaRPr>
          </a:p>
        </p:txBody>
      </p:sp>
      <p:sp>
        <p:nvSpPr>
          <p:cNvPr id="297990" name="Oval 6"/>
          <p:cNvSpPr>
            <a:spLocks noChangeArrowheads="1"/>
          </p:cNvSpPr>
          <p:nvPr/>
        </p:nvSpPr>
        <p:spPr bwMode="auto">
          <a:xfrm>
            <a:off x="6019800" y="1447800"/>
            <a:ext cx="2667000" cy="13716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Core</a:t>
            </a:r>
          </a:p>
          <a:p>
            <a:pPr eaLnBrk="1" hangingPunct="1"/>
            <a:r>
              <a:rPr lang="en-US" sz="2800" b="1" dirty="0">
                <a:latin typeface="Garamond" pitchFamily="18" charset="0"/>
              </a:rPr>
              <a:t>Competencies</a:t>
            </a:r>
          </a:p>
        </p:txBody>
      </p:sp>
      <p:sp>
        <p:nvSpPr>
          <p:cNvPr id="297991" name="Oval 7"/>
          <p:cNvSpPr>
            <a:spLocks noChangeArrowheads="1"/>
          </p:cNvSpPr>
          <p:nvPr/>
        </p:nvSpPr>
        <p:spPr bwMode="auto">
          <a:xfrm>
            <a:off x="3276600" y="1524000"/>
            <a:ext cx="2438400" cy="1371600"/>
          </a:xfrm>
          <a:prstGeom prst="ellipse">
            <a:avLst/>
          </a:prstGeom>
          <a:solidFill>
            <a:srgbClr val="FFCC99"/>
          </a:solidFill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Capabilities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304800" y="1524000"/>
            <a:ext cx="2667000" cy="1371600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Resources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7467600" y="762000"/>
            <a:ext cx="12192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rare</a:t>
            </a:r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7391400" y="3200400"/>
            <a:ext cx="1371600" cy="762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valuable</a:t>
            </a:r>
          </a:p>
        </p:txBody>
      </p:sp>
      <p:sp>
        <p:nvSpPr>
          <p:cNvPr id="297995" name="Oval 11"/>
          <p:cNvSpPr>
            <a:spLocks noChangeArrowheads="1"/>
          </p:cNvSpPr>
          <p:nvPr/>
        </p:nvSpPr>
        <p:spPr bwMode="auto">
          <a:xfrm>
            <a:off x="5410200" y="2514600"/>
            <a:ext cx="1600200" cy="7620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imitable</a:t>
            </a:r>
          </a:p>
        </p:txBody>
      </p:sp>
      <p:sp>
        <p:nvSpPr>
          <p:cNvPr id="297996" name="Oval 12"/>
          <p:cNvSpPr>
            <a:spLocks noChangeArrowheads="1"/>
          </p:cNvSpPr>
          <p:nvPr/>
        </p:nvSpPr>
        <p:spPr bwMode="auto">
          <a:xfrm>
            <a:off x="7239000" y="2667000"/>
            <a:ext cx="16764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substitutes</a:t>
            </a:r>
          </a:p>
        </p:txBody>
      </p:sp>
      <p:sp>
        <p:nvSpPr>
          <p:cNvPr id="297997" name="Line 13"/>
          <p:cNvSpPr>
            <a:spLocks noChangeShapeType="1"/>
          </p:cNvSpPr>
          <p:nvPr/>
        </p:nvSpPr>
        <p:spPr bwMode="auto">
          <a:xfrm>
            <a:off x="2971800" y="22098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998" name="Line 14"/>
          <p:cNvSpPr>
            <a:spLocks noChangeShapeType="1"/>
          </p:cNvSpPr>
          <p:nvPr/>
        </p:nvSpPr>
        <p:spPr bwMode="auto">
          <a:xfrm>
            <a:off x="5715000" y="22098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b="1" dirty="0">
                <a:solidFill>
                  <a:schemeClr val="tx2"/>
                </a:solidFill>
                <a:latin typeface="Garamond" pitchFamily="18" charset="0"/>
              </a:rPr>
              <a:t>Case Analysis: An integrative approach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09600" y="2438400"/>
            <a:ext cx="4114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 eaLnBrk="1" hangingPunct="1"/>
            <a:r>
              <a:rPr lang="en-US" sz="2800" b="1" dirty="0">
                <a:latin typeface="Garamond" pitchFamily="18" charset="0"/>
              </a:rPr>
              <a:t>External Environment:</a:t>
            </a:r>
          </a:p>
          <a:p>
            <a:pPr marL="457200" indent="-457200" algn="l" eaLnBrk="1" hangingPunct="1"/>
            <a:endParaRPr lang="en-US" sz="2800" b="1" dirty="0">
              <a:latin typeface="Garamond" pitchFamily="18" charset="0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General environment</a:t>
            </a: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Competitive environment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609600" y="4572000"/>
            <a:ext cx="4114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 eaLnBrk="1" hangingPunct="1"/>
            <a:r>
              <a:rPr lang="en-US" sz="2800" b="1" dirty="0">
                <a:latin typeface="Garamond" pitchFamily="18" charset="0"/>
              </a:rPr>
              <a:t>Internal Environment:</a:t>
            </a: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Key Resources</a:t>
            </a: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Core Competencies</a:t>
            </a: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5334000" y="3429000"/>
            <a:ext cx="30480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Strategy</a:t>
            </a:r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>
            <a:off x="4724400" y="32766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4724400" y="4724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Pages>101</Pages>
  <Words>1475</Words>
  <Application>Microsoft Office PowerPoint</Application>
  <PresentationFormat>On-screen Show (4:3)</PresentationFormat>
  <Paragraphs>370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World in hand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Competitive Advantage Cycle</vt:lpstr>
      <vt:lpstr>The Job of the General Manager</vt:lpstr>
      <vt:lpstr>The Performance Matrix</vt:lpstr>
      <vt:lpstr>Assessing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TEXTBOOK/READINGS</vt:lpstr>
      <vt:lpstr>ASSESSMENT</vt:lpstr>
      <vt:lpstr>CLASS PARTICIPATION</vt:lpstr>
      <vt:lpstr>CASE ANALYSES</vt:lpstr>
      <vt:lpstr>Strategic Plan</vt:lpstr>
      <vt:lpstr>CRITERIA FOR EVALUATION OF WRITTEN WORK</vt:lpstr>
      <vt:lpstr>CRITERIA FOR EVALUATION OF WRITTEN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Domino's Pizza</dc:title>
  <dc:creator>MultiMedia Dev.</dc:creator>
  <cp:lastModifiedBy>Administrator</cp:lastModifiedBy>
  <cp:revision>87</cp:revision>
  <cp:lastPrinted>1601-01-01T00:00:00Z</cp:lastPrinted>
  <dcterms:created xsi:type="dcterms:W3CDTF">1996-08-16T17:50:50Z</dcterms:created>
  <dcterms:modified xsi:type="dcterms:W3CDTF">2014-05-16T00:11:33Z</dcterms:modified>
</cp:coreProperties>
</file>