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92" r:id="rId5"/>
    <p:sldId id="300" r:id="rId6"/>
    <p:sldId id="309" r:id="rId7"/>
    <p:sldId id="304" r:id="rId8"/>
    <p:sldId id="299" r:id="rId9"/>
    <p:sldId id="310" r:id="rId10"/>
    <p:sldId id="302" r:id="rId11"/>
    <p:sldId id="303" r:id="rId12"/>
    <p:sldId id="29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C2D8"/>
    <a:srgbClr val="1D7865"/>
    <a:srgbClr val="0F253E"/>
    <a:srgbClr val="44678D"/>
    <a:srgbClr val="29487F"/>
    <a:srgbClr val="658ACD"/>
    <a:srgbClr val="B83903"/>
    <a:srgbClr val="23657F"/>
    <a:srgbClr val="1E7D6A"/>
    <a:srgbClr val="3A9F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79509" autoAdjust="0"/>
  </p:normalViewPr>
  <p:slideViewPr>
    <p:cSldViewPr snapToGrid="0" showGuides="1">
      <p:cViewPr varScale="1">
        <p:scale>
          <a:sx n="85" d="100"/>
          <a:sy n="85" d="100"/>
        </p:scale>
        <p:origin x="1512" y="176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5/9/23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等线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008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736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等线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232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295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等线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277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226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952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等线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298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939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038198" y="4195353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61124" y="4166953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434636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PK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596236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/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9" r:id="rId11"/>
    <p:sldLayoutId id="2147483668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microsoft.com/office/2007/relationships/hdphoto" Target="../media/hdphoto3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Hexagon 23">
            <a:extLst>
              <a:ext uri="{FF2B5EF4-FFF2-40B4-BE49-F238E27FC236}">
                <a16:creationId xmlns:a16="http://schemas.microsoft.com/office/drawing/2014/main" id="{83C363E2-BAF2-6712-9784-FB5477A35526}"/>
              </a:ext>
            </a:extLst>
          </p:cNvPr>
          <p:cNvSpPr/>
          <p:nvPr/>
        </p:nvSpPr>
        <p:spPr>
          <a:xfrm rot="5400000">
            <a:off x="6079258" y="3797996"/>
            <a:ext cx="1828800" cy="1680098"/>
          </a:xfrm>
          <a:prstGeom prst="hexagon">
            <a:avLst/>
          </a:prstGeom>
          <a:solidFill>
            <a:srgbClr val="B83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97" y="1666204"/>
            <a:ext cx="6008914" cy="2057441"/>
          </a:xfrm>
        </p:spPr>
        <p:txBody>
          <a:bodyPr/>
          <a:lstStyle/>
          <a:p>
            <a:r>
              <a:rPr lang="en-US" altLang="zh-CN" dirty="0"/>
              <a:t>For all your Fraud Solutions:</a:t>
            </a:r>
            <a:br>
              <a:rPr lang="en-US" altLang="zh-CN" dirty="0"/>
            </a:br>
            <a:r>
              <a:rPr lang="en-US" altLang="zh-CN" dirty="0"/>
              <a:t>Amazon Fraud Detector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00298" y="4114375"/>
            <a:ext cx="5255711" cy="1301648"/>
          </a:xfrm>
        </p:spPr>
        <p:txBody>
          <a:bodyPr/>
          <a:lstStyle/>
          <a:p>
            <a:r>
              <a:rPr lang="en-US" sz="2400" dirty="0"/>
              <a:t>By</a:t>
            </a:r>
          </a:p>
          <a:p>
            <a:r>
              <a:rPr lang="en-US" sz="2400" dirty="0"/>
              <a:t>Addit</a:t>
            </a:r>
          </a:p>
        </p:txBody>
      </p:sp>
      <p:pic>
        <p:nvPicPr>
          <p:cNvPr id="13" name="Shape 33">
            <a:extLst>
              <a:ext uri="{FF2B5EF4-FFF2-40B4-BE49-F238E27FC236}">
                <a16:creationId xmlns:a16="http://schemas.microsoft.com/office/drawing/2014/main" id="{4D81E37E-7366-D88D-83B8-BBA577CA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97686" y="106446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53D71CB-AB79-267B-C971-548BD23422B0}"/>
              </a:ext>
            </a:extLst>
          </p:cNvPr>
          <p:cNvGrpSpPr/>
          <p:nvPr/>
        </p:nvGrpSpPr>
        <p:grpSpPr>
          <a:xfrm>
            <a:off x="6993661" y="967055"/>
            <a:ext cx="3637613" cy="4097184"/>
            <a:chOff x="6993661" y="967055"/>
            <a:chExt cx="3637613" cy="4097184"/>
          </a:xfrm>
        </p:grpSpPr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C2BC7958-33A9-9E9C-8419-D4A2E435181D}"/>
                </a:ext>
              </a:extLst>
            </p:cNvPr>
            <p:cNvSpPr/>
            <p:nvPr/>
          </p:nvSpPr>
          <p:spPr>
            <a:xfrm rot="5400000">
              <a:off x="6763877" y="1196841"/>
              <a:ext cx="4097184" cy="3637611"/>
            </a:xfrm>
            <a:prstGeom prst="hexagon">
              <a:avLst/>
            </a:prstGeom>
            <a:gradFill flip="none" rotWithShape="1">
              <a:gsLst>
                <a:gs pos="0">
                  <a:srgbClr val="1E7D6A">
                    <a:shade val="30000"/>
                    <a:satMod val="115000"/>
                  </a:srgbClr>
                </a:gs>
                <a:gs pos="28000">
                  <a:srgbClr val="1E7D6A">
                    <a:shade val="67500"/>
                    <a:satMod val="115000"/>
                  </a:srgbClr>
                </a:gs>
                <a:gs pos="100000">
                  <a:srgbClr val="1E7D6A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1D29BC79-7C63-6D2A-993D-0ADAEB3FE9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867" b="89867" l="8800" r="85867">
                          <a14:foregroundMark x1="78667" y1="55467" x2="78667" y2="57600"/>
                          <a14:foregroundMark x1="79733" y1="68800" x2="82667" y2="70400"/>
                          <a14:foregroundMark x1="85867" y1="75733" x2="85867" y2="74133"/>
                          <a14:foregroundMark x1="60533" y1="36267" x2="60267" y2="34400"/>
                          <a14:foregroundMark x1="72800" y1="32800" x2="73333" y2="31733"/>
                          <a14:foregroundMark x1="81333" y1="39467" x2="82133" y2="38400"/>
                        </a14:backgroundRemoval>
                      </a14:imgEffect>
                    </a14:imgLayer>
                  </a14:imgProps>
                </a:ext>
              </a:extLst>
            </a:blip>
            <a:srcRect l="-6014" r="10707"/>
            <a:stretch/>
          </p:blipFill>
          <p:spPr>
            <a:xfrm>
              <a:off x="6993661" y="1125269"/>
              <a:ext cx="3637611" cy="3776352"/>
            </a:xfrm>
            <a:custGeom>
              <a:avLst/>
              <a:gdLst>
                <a:gd name="connsiteX0" fmla="*/ 950591 w 2072850"/>
                <a:gd name="connsiteY0" fmla="*/ 0 h 2161661"/>
                <a:gd name="connsiteX1" fmla="*/ 2072850 w 2072850"/>
                <a:gd name="connsiteY1" fmla="*/ 541847 h 2161661"/>
                <a:gd name="connsiteX2" fmla="*/ 2072850 w 2072850"/>
                <a:gd name="connsiteY2" fmla="*/ 1625542 h 2161661"/>
                <a:gd name="connsiteX3" fmla="*/ 962455 w 2072850"/>
                <a:gd name="connsiteY3" fmla="*/ 2161661 h 2161661"/>
                <a:gd name="connsiteX4" fmla="*/ 938728 w 2072850"/>
                <a:gd name="connsiteY4" fmla="*/ 2161661 h 2161661"/>
                <a:gd name="connsiteX5" fmla="*/ 0 w 2072850"/>
                <a:gd name="connsiteY5" fmla="*/ 1708426 h 2161661"/>
                <a:gd name="connsiteX6" fmla="*/ 0 w 2072850"/>
                <a:gd name="connsiteY6" fmla="*/ 458963 h 2161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72850" h="2161661">
                  <a:moveTo>
                    <a:pt x="950591" y="0"/>
                  </a:moveTo>
                  <a:lnTo>
                    <a:pt x="2072850" y="541847"/>
                  </a:lnTo>
                  <a:lnTo>
                    <a:pt x="2072850" y="1625542"/>
                  </a:lnTo>
                  <a:lnTo>
                    <a:pt x="962455" y="2161661"/>
                  </a:lnTo>
                  <a:lnTo>
                    <a:pt x="938728" y="2161661"/>
                  </a:lnTo>
                  <a:lnTo>
                    <a:pt x="0" y="1708426"/>
                  </a:lnTo>
                  <a:lnTo>
                    <a:pt x="0" y="458963"/>
                  </a:ln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3663CA-BA5A-41E7-1FBE-D38846DF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977" y="388994"/>
            <a:ext cx="10889796" cy="1418998"/>
          </a:xfrm>
        </p:spPr>
        <p:txBody>
          <a:bodyPr/>
          <a:lstStyle/>
          <a:p>
            <a:pPr algn="ctr"/>
            <a:r>
              <a:rPr lang="en-US" dirty="0"/>
              <a:t>Should we care about Fraud?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A1C11A-49C4-CCF4-0951-5BD3D6412EF1}"/>
              </a:ext>
            </a:extLst>
          </p:cNvPr>
          <p:cNvSpPr/>
          <p:nvPr/>
        </p:nvSpPr>
        <p:spPr>
          <a:xfrm>
            <a:off x="581709" y="2517570"/>
            <a:ext cx="2612753" cy="3348842"/>
          </a:xfrm>
          <a:prstGeom prst="rect">
            <a:avLst/>
          </a:prstGeom>
          <a:solidFill>
            <a:schemeClr val="bg1"/>
          </a:solidFill>
          <a:ln w="28575">
            <a:solidFill>
              <a:srgbClr val="AEC2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EC2E30-5CBE-9D0A-6F81-D2AA8C3A2737}"/>
              </a:ext>
            </a:extLst>
          </p:cNvPr>
          <p:cNvSpPr/>
          <p:nvPr/>
        </p:nvSpPr>
        <p:spPr>
          <a:xfrm>
            <a:off x="463137" y="2517570"/>
            <a:ext cx="1959429" cy="1184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+mj-lt"/>
              </a:rPr>
              <a:t>52%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644E56-F99D-6794-96E4-FE4D22606AE5}"/>
              </a:ext>
            </a:extLst>
          </p:cNvPr>
          <p:cNvSpPr/>
          <p:nvPr/>
        </p:nvSpPr>
        <p:spPr>
          <a:xfrm>
            <a:off x="757958" y="3226284"/>
            <a:ext cx="2328554" cy="987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+mj-lt"/>
              </a:rPr>
              <a:t>Experienced fraud in last 24 months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C0A6BC-FE95-19C0-C213-EA793DFA80B8}"/>
              </a:ext>
            </a:extLst>
          </p:cNvPr>
          <p:cNvSpPr/>
          <p:nvPr/>
        </p:nvSpPr>
        <p:spPr>
          <a:xfrm>
            <a:off x="1650670" y="4491829"/>
            <a:ext cx="1380507" cy="1184552"/>
          </a:xfrm>
          <a:prstGeom prst="rect">
            <a:avLst/>
          </a:prstGeom>
          <a:solidFill>
            <a:srgbClr val="B83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DA622B-0977-5353-F960-03342E07563A}"/>
              </a:ext>
            </a:extLst>
          </p:cNvPr>
          <p:cNvSpPr/>
          <p:nvPr/>
        </p:nvSpPr>
        <p:spPr>
          <a:xfrm>
            <a:off x="1151906" y="4191991"/>
            <a:ext cx="1959429" cy="1184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+mj-lt"/>
              </a:rPr>
              <a:t>18%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E14021-DA42-03A1-53B6-B1ECBF27140E}"/>
              </a:ext>
            </a:extLst>
          </p:cNvPr>
          <p:cNvSpPr/>
          <p:nvPr/>
        </p:nvSpPr>
        <p:spPr>
          <a:xfrm>
            <a:off x="1730828" y="4646236"/>
            <a:ext cx="1380507" cy="1184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+mj-lt"/>
              </a:rPr>
              <a:t>had $50M+ impact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8A2445-E3BA-9A3A-E6DC-AC07FA847E5B}"/>
              </a:ext>
            </a:extLst>
          </p:cNvPr>
          <p:cNvSpPr/>
          <p:nvPr/>
        </p:nvSpPr>
        <p:spPr>
          <a:xfrm>
            <a:off x="3395534" y="3016334"/>
            <a:ext cx="2612753" cy="2850078"/>
          </a:xfrm>
          <a:prstGeom prst="rect">
            <a:avLst/>
          </a:prstGeom>
          <a:solidFill>
            <a:srgbClr val="AEC2D8"/>
          </a:solidFill>
          <a:ln w="19050">
            <a:solidFill>
              <a:srgbClr val="658A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3FEF58-D4B4-687F-B466-5470D4DDB794}"/>
              </a:ext>
            </a:extLst>
          </p:cNvPr>
          <p:cNvSpPr/>
          <p:nvPr/>
        </p:nvSpPr>
        <p:spPr>
          <a:xfrm>
            <a:off x="3232250" y="2876785"/>
            <a:ext cx="1959429" cy="1184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+mj-lt"/>
              </a:rPr>
              <a:t>38%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F4B424-FB01-C4E7-4CEA-6C8E7CE0072B}"/>
              </a:ext>
            </a:extLst>
          </p:cNvPr>
          <p:cNvSpPr/>
          <p:nvPr/>
        </p:nvSpPr>
        <p:spPr>
          <a:xfrm>
            <a:off x="3539862" y="3452869"/>
            <a:ext cx="2328554" cy="1184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+mj-lt"/>
              </a:rPr>
              <a:t>Experienced fraud in last 24 months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074E78-F304-86A0-6422-E41A23785CF4}"/>
              </a:ext>
            </a:extLst>
          </p:cNvPr>
          <p:cNvSpPr/>
          <p:nvPr/>
        </p:nvSpPr>
        <p:spPr>
          <a:xfrm>
            <a:off x="4260454" y="4491829"/>
            <a:ext cx="1474703" cy="1184552"/>
          </a:xfrm>
          <a:prstGeom prst="rect">
            <a:avLst/>
          </a:prstGeom>
          <a:solidFill>
            <a:srgbClr val="B83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F02F42-DDFD-AFF8-3755-748343454487}"/>
              </a:ext>
            </a:extLst>
          </p:cNvPr>
          <p:cNvSpPr/>
          <p:nvPr/>
        </p:nvSpPr>
        <p:spPr>
          <a:xfrm>
            <a:off x="3775728" y="4191991"/>
            <a:ext cx="1959429" cy="1184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+mj-lt"/>
              </a:rPr>
              <a:t>22%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340E09-5012-B6A6-90CB-56858A466B08}"/>
              </a:ext>
            </a:extLst>
          </p:cNvPr>
          <p:cNvSpPr/>
          <p:nvPr/>
        </p:nvSpPr>
        <p:spPr>
          <a:xfrm>
            <a:off x="4354650" y="4658111"/>
            <a:ext cx="1380507" cy="1184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+mj-lt"/>
              </a:rPr>
              <a:t>had $1M+ impact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84AC7F-5F48-E710-105B-A3903EE4E069}"/>
              </a:ext>
            </a:extLst>
          </p:cNvPr>
          <p:cNvSpPr/>
          <p:nvPr/>
        </p:nvSpPr>
        <p:spPr>
          <a:xfrm>
            <a:off x="498761" y="2042531"/>
            <a:ext cx="3018496" cy="57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1"/>
                </a:solidFill>
                <a:latin typeface="+mj-lt"/>
              </a:rPr>
              <a:t>Large Corporations ($10B+)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B08D5B-A3E2-C1F9-8815-3CAB5038DA70}"/>
              </a:ext>
            </a:extLst>
          </p:cNvPr>
          <p:cNvSpPr/>
          <p:nvPr/>
        </p:nvSpPr>
        <p:spPr>
          <a:xfrm>
            <a:off x="3324283" y="2539131"/>
            <a:ext cx="3018496" cy="57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1"/>
                </a:solidFill>
                <a:latin typeface="+mj-lt"/>
              </a:rPr>
              <a:t>Small Corporations (&lt;$100M)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66F501-CE20-0D0D-880F-5606B3A21772}"/>
              </a:ext>
            </a:extLst>
          </p:cNvPr>
          <p:cNvSpPr/>
          <p:nvPr/>
        </p:nvSpPr>
        <p:spPr>
          <a:xfrm>
            <a:off x="511992" y="6144970"/>
            <a:ext cx="7325722" cy="57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i="1" dirty="0">
                <a:solidFill>
                  <a:schemeClr val="bg1"/>
                </a:solidFill>
                <a:latin typeface="+mj-lt"/>
              </a:rPr>
              <a:t>Source: PwC’s global economic crime and fraud survey 2022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A9AA1A9-31B5-3DF5-D9C7-C4198EBA555F}"/>
              </a:ext>
            </a:extLst>
          </p:cNvPr>
          <p:cNvCxnSpPr>
            <a:cxnSpLocks/>
          </p:cNvCxnSpPr>
          <p:nvPr/>
        </p:nvCxnSpPr>
        <p:spPr>
          <a:xfrm>
            <a:off x="6555179" y="2042531"/>
            <a:ext cx="0" cy="4026549"/>
          </a:xfrm>
          <a:prstGeom prst="line">
            <a:avLst/>
          </a:prstGeom>
          <a:ln w="19050">
            <a:solidFill>
              <a:srgbClr val="AEC2D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2A64BDB-1A8A-83EF-684A-1BDC5CB241F3}"/>
              </a:ext>
            </a:extLst>
          </p:cNvPr>
          <p:cNvSpPr/>
          <p:nvPr/>
        </p:nvSpPr>
        <p:spPr>
          <a:xfrm>
            <a:off x="6959409" y="3695847"/>
            <a:ext cx="2791588" cy="653277"/>
          </a:xfrm>
          <a:prstGeom prst="rect">
            <a:avLst/>
          </a:prstGeom>
          <a:solidFill>
            <a:schemeClr val="bg1"/>
          </a:solidFill>
          <a:ln w="28575">
            <a:solidFill>
              <a:srgbClr val="AEC2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Digital (Cyber) Fraud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7AD311-1043-3E19-57BD-29E6CA2B3EB2}"/>
              </a:ext>
            </a:extLst>
          </p:cNvPr>
          <p:cNvSpPr/>
          <p:nvPr/>
        </p:nvSpPr>
        <p:spPr>
          <a:xfrm>
            <a:off x="6959408" y="4454571"/>
            <a:ext cx="2242610" cy="653277"/>
          </a:xfrm>
          <a:prstGeom prst="rect">
            <a:avLst/>
          </a:prstGeom>
          <a:solidFill>
            <a:srgbClr val="AEC2D8"/>
          </a:solidFill>
          <a:ln w="19050">
            <a:solidFill>
              <a:srgbClr val="658A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Customer Fraud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786AB14-E30D-B962-94D1-11AA1483FE74}"/>
              </a:ext>
            </a:extLst>
          </p:cNvPr>
          <p:cNvSpPr/>
          <p:nvPr/>
        </p:nvSpPr>
        <p:spPr>
          <a:xfrm>
            <a:off x="6950552" y="5225172"/>
            <a:ext cx="1504363" cy="653277"/>
          </a:xfrm>
          <a:prstGeom prst="rect">
            <a:avLst/>
          </a:prstGeom>
          <a:solidFill>
            <a:srgbClr val="44678D"/>
          </a:solidFill>
          <a:ln w="19050">
            <a:solidFill>
              <a:srgbClr val="2948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Others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2B49EDF-2FCD-0CF4-E58A-26029638832C}"/>
              </a:ext>
            </a:extLst>
          </p:cNvPr>
          <p:cNvSpPr/>
          <p:nvPr/>
        </p:nvSpPr>
        <p:spPr>
          <a:xfrm>
            <a:off x="9786072" y="3687308"/>
            <a:ext cx="1493322" cy="653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41%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4EC3C63-EDD1-AACC-2DA4-276954F2AFFA}"/>
              </a:ext>
            </a:extLst>
          </p:cNvPr>
          <p:cNvSpPr/>
          <p:nvPr/>
        </p:nvSpPr>
        <p:spPr>
          <a:xfrm>
            <a:off x="9228429" y="4454571"/>
            <a:ext cx="1493322" cy="653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32%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B47506-B059-AC3F-C15E-4F493931F6E5}"/>
              </a:ext>
            </a:extLst>
          </p:cNvPr>
          <p:cNvSpPr/>
          <p:nvPr/>
        </p:nvSpPr>
        <p:spPr>
          <a:xfrm>
            <a:off x="8490988" y="5207741"/>
            <a:ext cx="1493322" cy="653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23%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074286F-77E5-4489-9136-DAFE27BE5A1B}"/>
              </a:ext>
            </a:extLst>
          </p:cNvPr>
          <p:cNvSpPr/>
          <p:nvPr/>
        </p:nvSpPr>
        <p:spPr>
          <a:xfrm>
            <a:off x="6837836" y="2165455"/>
            <a:ext cx="4562514" cy="804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In today’s day and age, digital fraud are the most common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B4E387-AF2D-AC1F-204D-020C9DFE7DF1}"/>
              </a:ext>
            </a:extLst>
          </p:cNvPr>
          <p:cNvSpPr/>
          <p:nvPr/>
        </p:nvSpPr>
        <p:spPr>
          <a:xfrm>
            <a:off x="6837836" y="3186232"/>
            <a:ext cx="5377977" cy="4616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1"/>
                </a:solidFill>
                <a:latin typeface="+mj-lt"/>
              </a:rPr>
              <a:t>Type of fraud experienced by </a:t>
            </a:r>
            <a:r>
              <a:rPr lang="en-US" sz="1600" b="1" dirty="0" err="1">
                <a:solidFill>
                  <a:schemeClr val="bg1"/>
                </a:solidFill>
                <a:latin typeface="+mj-lt"/>
              </a:rPr>
              <a:t>corp</a:t>
            </a:r>
            <a:r>
              <a:rPr lang="en-US" sz="1600" b="1" dirty="0">
                <a:solidFill>
                  <a:schemeClr val="bg1"/>
                </a:solidFill>
                <a:latin typeface="+mj-lt"/>
              </a:rPr>
              <a:t> in last 24 months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00FC261-4284-9DF1-D5C1-93B88AF02071}"/>
              </a:ext>
            </a:extLst>
          </p:cNvPr>
          <p:cNvSpPr/>
          <p:nvPr/>
        </p:nvSpPr>
        <p:spPr>
          <a:xfrm>
            <a:off x="396520" y="1234942"/>
            <a:ext cx="11422710" cy="596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Fraud not only makes a business lose money, it also opens the possibility of future attacks</a:t>
            </a:r>
          </a:p>
        </p:txBody>
      </p:sp>
    </p:spTree>
    <p:extLst>
      <p:ext uri="{BB962C8B-B14F-4D97-AF65-F5344CB8AC3E}">
        <p14:creationId xmlns:p14="http://schemas.microsoft.com/office/powerpoint/2010/main" val="2349917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3101" y="315042"/>
            <a:ext cx="7226488" cy="1325563"/>
          </a:xfrm>
        </p:spPr>
        <p:txBody>
          <a:bodyPr/>
          <a:lstStyle/>
          <a:p>
            <a:pPr algn="ctr"/>
            <a:r>
              <a:rPr lang="en-US" altLang="zh-CN" dirty="0"/>
              <a:t>Fraud Detection using Amazon Fraud Detector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30624F1-518C-4C3E-28AC-AB986361C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356" y="2154527"/>
            <a:ext cx="2243366" cy="252519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0888989-7865-4ED3-BA2D-32EDE09213AB}"/>
              </a:ext>
            </a:extLst>
          </p:cNvPr>
          <p:cNvGrpSpPr/>
          <p:nvPr/>
        </p:nvGrpSpPr>
        <p:grpSpPr>
          <a:xfrm>
            <a:off x="6451329" y="2193006"/>
            <a:ext cx="2723405" cy="1366623"/>
            <a:chOff x="7126829" y="2181932"/>
            <a:chExt cx="2723405" cy="1366623"/>
          </a:xfrm>
        </p:grpSpPr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273D05D3-9747-DD78-9806-57DD25C5E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6829" y="2392737"/>
              <a:ext cx="942595" cy="942595"/>
            </a:xfrm>
            <a:prstGeom prst="rect">
              <a:avLst/>
            </a:prstGeom>
          </p:spPr>
        </p:pic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7DFBAB5A-273A-104C-BCAC-192814F18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7200" b="94200" l="10000" r="90000">
                          <a14:foregroundMark x1="61667" y1="37000" x2="62333" y2="35200"/>
                          <a14:foregroundMark x1="62222" y1="49600" x2="64778" y2="49000"/>
                          <a14:foregroundMark x1="60667" y1="61000" x2="61889" y2="63600"/>
                          <a14:foregroundMark x1="56667" y1="68600" x2="57444" y2="70000"/>
                          <a14:foregroundMark x1="55778" y1="58200" x2="55778" y2="58200"/>
                          <a14:foregroundMark x1="55778" y1="58200" x2="55778" y2="58200"/>
                          <a14:foregroundMark x1="58000" y1="50200" x2="58000" y2="50200"/>
                          <a14:foregroundMark x1="58000" y1="50200" x2="58000" y2="50200"/>
                          <a14:foregroundMark x1="55333" y1="41800" x2="55333" y2="41800"/>
                          <a14:foregroundMark x1="55333" y1="41800" x2="55333" y2="41800"/>
                          <a14:foregroundMark x1="50556" y1="94200" x2="50556" y2="94200"/>
                          <a14:foregroundMark x1="50444" y1="7200" x2="50444" y2="72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696985" y="2265909"/>
              <a:ext cx="2153249" cy="1196249"/>
            </a:xfrm>
            <a:prstGeom prst="rect">
              <a:avLst/>
            </a:prstGeom>
          </p:spPr>
        </p:pic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39F5A41A-890D-9C4C-A93B-DD8DEBDBAF3D}"/>
                </a:ext>
              </a:extLst>
            </p:cNvPr>
            <p:cNvSpPr/>
            <p:nvPr/>
          </p:nvSpPr>
          <p:spPr>
            <a:xfrm rot="18707879">
              <a:off x="7741650" y="2135549"/>
              <a:ext cx="921026" cy="1013791"/>
            </a:xfrm>
            <a:prstGeom prst="arc">
              <a:avLst/>
            </a:prstGeom>
            <a:ln w="57150">
              <a:solidFill>
                <a:srgbClr val="AEC2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9B9E3018-8F6F-D056-A71D-445C60F3A3CB}"/>
                </a:ext>
              </a:extLst>
            </p:cNvPr>
            <p:cNvSpPr/>
            <p:nvPr/>
          </p:nvSpPr>
          <p:spPr>
            <a:xfrm rot="7879701">
              <a:off x="7667123" y="2581146"/>
              <a:ext cx="921026" cy="1013791"/>
            </a:xfrm>
            <a:prstGeom prst="arc">
              <a:avLst/>
            </a:prstGeom>
            <a:ln w="57150">
              <a:solidFill>
                <a:srgbClr val="AEC2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F2D37856-3CD6-F531-CAA2-DBAC2F912152}"/>
              </a:ext>
            </a:extLst>
          </p:cNvPr>
          <p:cNvSpPr/>
          <p:nvPr/>
        </p:nvSpPr>
        <p:spPr>
          <a:xfrm>
            <a:off x="3893101" y="3996570"/>
            <a:ext cx="7356511" cy="865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Amazon brings power of Machine Learning to power sophisticated one-click Fraud Detection Framework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FFF324B-E522-AAC3-BAF4-D070933E68CC}"/>
              </a:ext>
            </a:extLst>
          </p:cNvPr>
          <p:cNvSpPr/>
          <p:nvPr/>
        </p:nvSpPr>
        <p:spPr>
          <a:xfrm>
            <a:off x="4406665" y="5191231"/>
            <a:ext cx="2545523" cy="675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j-lt"/>
              </a:rPr>
              <a:t>20 years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92DED8-B791-CB72-07EF-3C66D0BE7F6D}"/>
              </a:ext>
            </a:extLst>
          </p:cNvPr>
          <p:cNvSpPr txBox="1"/>
          <p:nvPr/>
        </p:nvSpPr>
        <p:spPr>
          <a:xfrm>
            <a:off x="3950159" y="5850549"/>
            <a:ext cx="32632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of fraud detection expertise</a:t>
            </a:r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FEBE37-BB75-EEC5-05AE-082FFE64B10B}"/>
              </a:ext>
            </a:extLst>
          </p:cNvPr>
          <p:cNvSpPr/>
          <p:nvPr/>
        </p:nvSpPr>
        <p:spPr>
          <a:xfrm>
            <a:off x="7882646" y="5286931"/>
            <a:ext cx="2851919" cy="507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j-lt"/>
              </a:rPr>
              <a:t>Millisecond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DEAD17-4180-0DDF-BA0A-77174A5E0B39}"/>
              </a:ext>
            </a:extLst>
          </p:cNvPr>
          <p:cNvSpPr txBox="1"/>
          <p:nvPr/>
        </p:nvSpPr>
        <p:spPr>
          <a:xfrm>
            <a:off x="7587196" y="5820858"/>
            <a:ext cx="34372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fraud detection response time</a:t>
            </a:r>
            <a:endParaRPr lang="en-US" sz="20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4860DF-FB8F-D8CC-E72F-3AD918386699}"/>
              </a:ext>
            </a:extLst>
          </p:cNvPr>
          <p:cNvSpPr/>
          <p:nvPr/>
        </p:nvSpPr>
        <p:spPr>
          <a:xfrm>
            <a:off x="6455029" y="2406256"/>
            <a:ext cx="942594" cy="930869"/>
          </a:xfrm>
          <a:prstGeom prst="roundRect">
            <a:avLst/>
          </a:prstGeom>
          <a:noFill/>
          <a:ln w="6350">
            <a:solidFill>
              <a:srgbClr val="AEC2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9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724"/>
            <a:ext cx="10515600" cy="1115434"/>
          </a:xfrm>
        </p:spPr>
        <p:txBody>
          <a:bodyPr/>
          <a:lstStyle/>
          <a:p>
            <a:pPr algn="ctr"/>
            <a:r>
              <a:rPr lang="en-US" altLang="zh-CN" dirty="0"/>
              <a:t>Why use Amazon Fraud Detector?</a:t>
            </a:r>
            <a:endParaRPr lang="en-US" dirty="0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1BB51008-5D1E-650A-5224-9EA3428FC866}"/>
              </a:ext>
            </a:extLst>
          </p:cNvPr>
          <p:cNvSpPr/>
          <p:nvPr/>
        </p:nvSpPr>
        <p:spPr>
          <a:xfrm rot="10800000">
            <a:off x="5037103" y="1791607"/>
            <a:ext cx="1828800" cy="1680098"/>
          </a:xfrm>
          <a:prstGeom prst="hexagon">
            <a:avLst/>
          </a:prstGeom>
          <a:solidFill>
            <a:schemeClr val="bg1"/>
          </a:solidFill>
          <a:ln w="38100">
            <a:solidFill>
              <a:srgbClr val="AEC2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6AF330D1-203E-4765-97C9-78D1BA26E13F}"/>
              </a:ext>
            </a:extLst>
          </p:cNvPr>
          <p:cNvSpPr/>
          <p:nvPr/>
        </p:nvSpPr>
        <p:spPr>
          <a:xfrm rot="10800000">
            <a:off x="5062155" y="4250444"/>
            <a:ext cx="1828800" cy="1680098"/>
          </a:xfrm>
          <a:prstGeom prst="hexagon">
            <a:avLst/>
          </a:prstGeom>
          <a:solidFill>
            <a:schemeClr val="bg1"/>
          </a:solidFill>
          <a:ln w="38100">
            <a:solidFill>
              <a:srgbClr val="AEC2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2BC8708B-F19E-C7C2-44FC-8D9903EEB87D}"/>
              </a:ext>
            </a:extLst>
          </p:cNvPr>
          <p:cNvSpPr/>
          <p:nvPr/>
        </p:nvSpPr>
        <p:spPr>
          <a:xfrm rot="10800000">
            <a:off x="3698300" y="3020769"/>
            <a:ext cx="1828800" cy="1680098"/>
          </a:xfrm>
          <a:prstGeom prst="hexagon">
            <a:avLst/>
          </a:prstGeom>
          <a:solidFill>
            <a:schemeClr val="bg1"/>
          </a:solidFill>
          <a:ln w="38100">
            <a:solidFill>
              <a:srgbClr val="AEC2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6F471243-1B7D-8C12-CF93-C7CBFEC5D334}"/>
              </a:ext>
            </a:extLst>
          </p:cNvPr>
          <p:cNvSpPr/>
          <p:nvPr/>
        </p:nvSpPr>
        <p:spPr>
          <a:xfrm rot="10800000">
            <a:off x="6388327" y="3020769"/>
            <a:ext cx="1828800" cy="1680098"/>
          </a:xfrm>
          <a:prstGeom prst="hexagon">
            <a:avLst/>
          </a:prstGeom>
          <a:solidFill>
            <a:schemeClr val="bg1"/>
          </a:solidFill>
          <a:ln w="38100">
            <a:solidFill>
              <a:srgbClr val="AEC2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2B383669-5422-50CA-AEFC-6338D9042D69}"/>
              </a:ext>
            </a:extLst>
          </p:cNvPr>
          <p:cNvSpPr/>
          <p:nvPr/>
        </p:nvSpPr>
        <p:spPr>
          <a:xfrm rot="10800000">
            <a:off x="5037103" y="3020769"/>
            <a:ext cx="1828800" cy="1680098"/>
          </a:xfrm>
          <a:prstGeom prst="hexagon">
            <a:avLst/>
          </a:prstGeom>
          <a:solidFill>
            <a:srgbClr val="1E7D6A"/>
          </a:solidFill>
          <a:ln>
            <a:solidFill>
              <a:srgbClr val="1E7D6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21B4FF51-AF09-A3C2-523F-19EB365AE0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67" b="89867" l="8800" r="85867">
                        <a14:foregroundMark x1="78667" y1="55467" x2="78667" y2="57600"/>
                        <a14:foregroundMark x1="79733" y1="68800" x2="82667" y2="70400"/>
                        <a14:foregroundMark x1="85867" y1="75733" x2="85867" y2="74133"/>
                        <a14:foregroundMark x1="60533" y1="36267" x2="60267" y2="34400"/>
                        <a14:foregroundMark x1="72800" y1="32800" x2="73333" y2="31733"/>
                        <a14:foregroundMark x1="81333" y1="39467" x2="82133" y2="38400"/>
                      </a14:backgroundRemoval>
                    </a14:imgEffect>
                  </a14:imgLayer>
                </a14:imgProps>
              </a:ext>
            </a:extLst>
          </a:blip>
          <a:srcRect l="-6014" r="10707"/>
          <a:stretch/>
        </p:blipFill>
        <p:spPr>
          <a:xfrm>
            <a:off x="5216061" y="3136414"/>
            <a:ext cx="1436315" cy="1491097"/>
          </a:xfrm>
          <a:custGeom>
            <a:avLst/>
            <a:gdLst>
              <a:gd name="connsiteX0" fmla="*/ 950591 w 2072850"/>
              <a:gd name="connsiteY0" fmla="*/ 0 h 2161661"/>
              <a:gd name="connsiteX1" fmla="*/ 2072850 w 2072850"/>
              <a:gd name="connsiteY1" fmla="*/ 541847 h 2161661"/>
              <a:gd name="connsiteX2" fmla="*/ 2072850 w 2072850"/>
              <a:gd name="connsiteY2" fmla="*/ 1625542 h 2161661"/>
              <a:gd name="connsiteX3" fmla="*/ 962455 w 2072850"/>
              <a:gd name="connsiteY3" fmla="*/ 2161661 h 2161661"/>
              <a:gd name="connsiteX4" fmla="*/ 938728 w 2072850"/>
              <a:gd name="connsiteY4" fmla="*/ 2161661 h 2161661"/>
              <a:gd name="connsiteX5" fmla="*/ 0 w 2072850"/>
              <a:gd name="connsiteY5" fmla="*/ 1708426 h 2161661"/>
              <a:gd name="connsiteX6" fmla="*/ 0 w 2072850"/>
              <a:gd name="connsiteY6" fmla="*/ 458963 h 216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2850" h="2161661">
                <a:moveTo>
                  <a:pt x="950591" y="0"/>
                </a:moveTo>
                <a:lnTo>
                  <a:pt x="2072850" y="541847"/>
                </a:lnTo>
                <a:lnTo>
                  <a:pt x="2072850" y="1625542"/>
                </a:lnTo>
                <a:lnTo>
                  <a:pt x="962455" y="2161661"/>
                </a:lnTo>
                <a:lnTo>
                  <a:pt x="938728" y="2161661"/>
                </a:lnTo>
                <a:lnTo>
                  <a:pt x="0" y="1708426"/>
                </a:lnTo>
                <a:lnTo>
                  <a:pt x="0" y="458963"/>
                </a:lnTo>
                <a:close/>
              </a:path>
            </a:pathLst>
          </a:custGeom>
        </p:spPr>
      </p:pic>
      <p:sp>
        <p:nvSpPr>
          <p:cNvPr id="5" name="文本占位符 28">
            <a:extLst>
              <a:ext uri="{FF2B5EF4-FFF2-40B4-BE49-F238E27FC236}">
                <a16:creationId xmlns:a16="http://schemas.microsoft.com/office/drawing/2014/main" id="{33793C09-7FFA-0F0F-B986-99D5A407E4C6}"/>
              </a:ext>
            </a:extLst>
          </p:cNvPr>
          <p:cNvSpPr txBox="1">
            <a:spLocks/>
          </p:cNvSpPr>
          <p:nvPr/>
        </p:nvSpPr>
        <p:spPr>
          <a:xfrm>
            <a:off x="545471" y="1662792"/>
            <a:ext cx="3498647" cy="5063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/>
              <a:t>Pre-built Fraud Detection Model Templates</a:t>
            </a:r>
            <a:endParaRPr lang="zh-CN" altLang="en-US" sz="2400" dirty="0"/>
          </a:p>
        </p:txBody>
      </p:sp>
      <p:sp>
        <p:nvSpPr>
          <p:cNvPr id="6" name="文本占位符 28">
            <a:extLst>
              <a:ext uri="{FF2B5EF4-FFF2-40B4-BE49-F238E27FC236}">
                <a16:creationId xmlns:a16="http://schemas.microsoft.com/office/drawing/2014/main" id="{CAB52B13-1640-3E0E-AF00-B21B458D4E8E}"/>
              </a:ext>
            </a:extLst>
          </p:cNvPr>
          <p:cNvSpPr txBox="1">
            <a:spLocks/>
          </p:cNvSpPr>
          <p:nvPr/>
        </p:nvSpPr>
        <p:spPr>
          <a:xfrm>
            <a:off x="8722095" y="2655405"/>
            <a:ext cx="2863530" cy="5063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400" dirty="0"/>
              <a:t>Event Log Tracking Interface</a:t>
            </a:r>
            <a:endParaRPr lang="zh-CN" altLang="en-US" sz="2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C9F163-4BE9-10F8-4844-61A94629139C}"/>
              </a:ext>
            </a:extLst>
          </p:cNvPr>
          <p:cNvGrpSpPr/>
          <p:nvPr/>
        </p:nvGrpSpPr>
        <p:grpSpPr>
          <a:xfrm>
            <a:off x="4056110" y="1914875"/>
            <a:ext cx="1314443" cy="91440"/>
            <a:chOff x="1319617" y="3860818"/>
            <a:chExt cx="1314443" cy="91440"/>
          </a:xfrm>
          <a:solidFill>
            <a:srgbClr val="AEC2D8"/>
          </a:solidFill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D30209F-3BF8-F3AE-9FCF-A33319424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0389" y="3906538"/>
              <a:ext cx="1243671" cy="1583"/>
            </a:xfrm>
            <a:prstGeom prst="line">
              <a:avLst/>
            </a:prstGeom>
            <a:grpFill/>
            <a:ln>
              <a:solidFill>
                <a:srgbClr val="AEC2D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537E4F1-E5AF-8B7D-D39B-E6B4D2DB5AB0}"/>
                </a:ext>
              </a:extLst>
            </p:cNvPr>
            <p:cNvSpPr/>
            <p:nvPr/>
          </p:nvSpPr>
          <p:spPr>
            <a:xfrm>
              <a:off x="1319617" y="3860818"/>
              <a:ext cx="91440" cy="91440"/>
            </a:xfrm>
            <a:prstGeom prst="ellipse">
              <a:avLst/>
            </a:prstGeom>
            <a:grpFill/>
            <a:ln>
              <a:solidFill>
                <a:srgbClr val="AEC2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文本占位符 28">
            <a:extLst>
              <a:ext uri="{FF2B5EF4-FFF2-40B4-BE49-F238E27FC236}">
                <a16:creationId xmlns:a16="http://schemas.microsoft.com/office/drawing/2014/main" id="{A6E92727-43F5-E7C3-E027-557126066F1D}"/>
              </a:ext>
            </a:extLst>
          </p:cNvPr>
          <p:cNvSpPr txBox="1">
            <a:spLocks/>
          </p:cNvSpPr>
          <p:nvPr/>
        </p:nvSpPr>
        <p:spPr>
          <a:xfrm>
            <a:off x="8045256" y="5075062"/>
            <a:ext cx="3540369" cy="610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400" dirty="0"/>
              <a:t>Amazon’s Fraud Detection Intelligence</a:t>
            </a:r>
            <a:endParaRPr lang="zh-CN" altLang="en-US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5C6E56B-D09E-695D-C85C-9E8FF92A4D5D}"/>
              </a:ext>
            </a:extLst>
          </p:cNvPr>
          <p:cNvGrpSpPr/>
          <p:nvPr/>
        </p:nvGrpSpPr>
        <p:grpSpPr>
          <a:xfrm rot="10800000">
            <a:off x="6593001" y="5690999"/>
            <a:ext cx="1314443" cy="91440"/>
            <a:chOff x="1319617" y="3860818"/>
            <a:chExt cx="1314443" cy="91440"/>
          </a:xfrm>
          <a:solidFill>
            <a:srgbClr val="AEC2D8"/>
          </a:solidFill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EEEF585-BD81-2FF5-4038-165B8C4EAA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0389" y="3906538"/>
              <a:ext cx="1243671" cy="1583"/>
            </a:xfrm>
            <a:prstGeom prst="line">
              <a:avLst/>
            </a:prstGeom>
            <a:grpFill/>
            <a:ln>
              <a:solidFill>
                <a:srgbClr val="AEC2D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5050502-8D0C-F046-B643-A612BAFEFB04}"/>
                </a:ext>
              </a:extLst>
            </p:cNvPr>
            <p:cNvSpPr/>
            <p:nvPr/>
          </p:nvSpPr>
          <p:spPr>
            <a:xfrm>
              <a:off x="1319617" y="3860818"/>
              <a:ext cx="91440" cy="91440"/>
            </a:xfrm>
            <a:prstGeom prst="ellipse">
              <a:avLst/>
            </a:prstGeom>
            <a:grpFill/>
            <a:ln>
              <a:solidFill>
                <a:srgbClr val="AEC2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BDCF8B-4673-2382-E93C-AFB2D3D26900}"/>
              </a:ext>
            </a:extLst>
          </p:cNvPr>
          <p:cNvGrpSpPr/>
          <p:nvPr/>
        </p:nvGrpSpPr>
        <p:grpSpPr>
          <a:xfrm>
            <a:off x="2587175" y="4250444"/>
            <a:ext cx="1314443" cy="91440"/>
            <a:chOff x="1319617" y="3860818"/>
            <a:chExt cx="1314443" cy="91440"/>
          </a:xfrm>
          <a:solidFill>
            <a:srgbClr val="AEC2D8"/>
          </a:solidFill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48C7A45-2335-06D0-ED75-EE66284C4E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0389" y="3906538"/>
              <a:ext cx="1243671" cy="1583"/>
            </a:xfrm>
            <a:prstGeom prst="line">
              <a:avLst/>
            </a:prstGeom>
            <a:grpFill/>
            <a:ln>
              <a:solidFill>
                <a:srgbClr val="AEC2D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AF4E9C8-67C2-59AD-FC99-F7AF9857A666}"/>
                </a:ext>
              </a:extLst>
            </p:cNvPr>
            <p:cNvSpPr/>
            <p:nvPr/>
          </p:nvSpPr>
          <p:spPr>
            <a:xfrm>
              <a:off x="1319617" y="3860818"/>
              <a:ext cx="91440" cy="91440"/>
            </a:xfrm>
            <a:prstGeom prst="ellipse">
              <a:avLst/>
            </a:prstGeom>
            <a:grpFill/>
            <a:ln>
              <a:solidFill>
                <a:srgbClr val="AEC2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9497F35-8BF6-DDC3-BB57-3A3CC2CF04A1}"/>
              </a:ext>
            </a:extLst>
          </p:cNvPr>
          <p:cNvGrpSpPr/>
          <p:nvPr/>
        </p:nvGrpSpPr>
        <p:grpSpPr>
          <a:xfrm rot="10800000">
            <a:off x="7997763" y="3383280"/>
            <a:ext cx="1314443" cy="91440"/>
            <a:chOff x="1319617" y="3860818"/>
            <a:chExt cx="1314443" cy="91440"/>
          </a:xfrm>
          <a:solidFill>
            <a:srgbClr val="AEC2D8"/>
          </a:solidFill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07643A3-B265-A9F1-75B8-BFFBA73DC9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0389" y="3906538"/>
              <a:ext cx="1243671" cy="1583"/>
            </a:xfrm>
            <a:prstGeom prst="line">
              <a:avLst/>
            </a:prstGeom>
            <a:grpFill/>
            <a:ln>
              <a:solidFill>
                <a:srgbClr val="AEC2D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F907383-A017-1325-83E7-6F6C8FFD6555}"/>
                </a:ext>
              </a:extLst>
            </p:cNvPr>
            <p:cNvSpPr/>
            <p:nvPr/>
          </p:nvSpPr>
          <p:spPr>
            <a:xfrm>
              <a:off x="1319617" y="3860818"/>
              <a:ext cx="91440" cy="91440"/>
            </a:xfrm>
            <a:prstGeom prst="ellipse">
              <a:avLst/>
            </a:prstGeom>
            <a:grpFill/>
            <a:ln>
              <a:solidFill>
                <a:srgbClr val="AEC2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文本占位符 28">
            <a:extLst>
              <a:ext uri="{FF2B5EF4-FFF2-40B4-BE49-F238E27FC236}">
                <a16:creationId xmlns:a16="http://schemas.microsoft.com/office/drawing/2014/main" id="{D44FBF89-8397-04E8-81CC-945795E32ED0}"/>
              </a:ext>
            </a:extLst>
          </p:cNvPr>
          <p:cNvSpPr txBox="1">
            <a:spLocks/>
          </p:cNvSpPr>
          <p:nvPr/>
        </p:nvSpPr>
        <p:spPr>
          <a:xfrm>
            <a:off x="545471" y="4435610"/>
            <a:ext cx="2552597" cy="5063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/>
              <a:t>Automatic custom model creation</a:t>
            </a:r>
            <a:endParaRPr lang="zh-CN" altLang="en-US" sz="2400" dirty="0"/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962A9E5C-5C4B-C2FB-7F5C-69D126B087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5256" y="4839959"/>
            <a:ext cx="942595" cy="942595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E6019A78-C7AE-53EC-1A97-C2141824BC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4615" y="3346076"/>
            <a:ext cx="1047280" cy="1047280"/>
          </a:xfrm>
          <a:prstGeom prst="rect">
            <a:avLst/>
          </a:prstGeom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04CF3776-0E6E-6868-5448-C83691801B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8520" y="3327389"/>
            <a:ext cx="874968" cy="1065967"/>
          </a:xfrm>
          <a:prstGeom prst="rect">
            <a:avLst/>
          </a:prstGeom>
        </p:spPr>
      </p:pic>
      <p:pic>
        <p:nvPicPr>
          <p:cNvPr id="32" name="Picture 31" descr="A picture containing text, outdoor&#10;&#10;Description automatically generated">
            <a:extLst>
              <a:ext uri="{FF2B5EF4-FFF2-40B4-BE49-F238E27FC236}">
                <a16:creationId xmlns:a16="http://schemas.microsoft.com/office/drawing/2014/main" id="{9D9819AE-2F02-09FF-4DAA-ADC279A7DA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6210" y="1927650"/>
            <a:ext cx="1090584" cy="1090584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1BA345-CF35-51EA-9D74-917F09EE0510}"/>
              </a:ext>
            </a:extLst>
          </p:cNvPr>
          <p:cNvCxnSpPr/>
          <p:nvPr/>
        </p:nvCxnSpPr>
        <p:spPr>
          <a:xfrm>
            <a:off x="308757" y="1484416"/>
            <a:ext cx="0" cy="1170989"/>
          </a:xfrm>
          <a:prstGeom prst="line">
            <a:avLst/>
          </a:prstGeom>
          <a:ln>
            <a:solidFill>
              <a:srgbClr val="AEC2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C4A769B-4E74-7CB2-4FB0-4B8B45C6905D}"/>
              </a:ext>
            </a:extLst>
          </p:cNvPr>
          <p:cNvCxnSpPr/>
          <p:nvPr/>
        </p:nvCxnSpPr>
        <p:spPr>
          <a:xfrm>
            <a:off x="308757" y="4254464"/>
            <a:ext cx="0" cy="1170989"/>
          </a:xfrm>
          <a:prstGeom prst="line">
            <a:avLst/>
          </a:prstGeom>
          <a:ln>
            <a:solidFill>
              <a:srgbClr val="AEC2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C9B6684-AC93-45DD-86F3-058124215C56}"/>
              </a:ext>
            </a:extLst>
          </p:cNvPr>
          <p:cNvCxnSpPr/>
          <p:nvPr/>
        </p:nvCxnSpPr>
        <p:spPr>
          <a:xfrm>
            <a:off x="11790217" y="2503989"/>
            <a:ext cx="0" cy="1170989"/>
          </a:xfrm>
          <a:prstGeom prst="line">
            <a:avLst/>
          </a:prstGeom>
          <a:ln>
            <a:solidFill>
              <a:srgbClr val="AEC2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D58D576-05B2-5F4C-4791-EE9A24AA7F76}"/>
              </a:ext>
            </a:extLst>
          </p:cNvPr>
          <p:cNvCxnSpPr/>
          <p:nvPr/>
        </p:nvCxnSpPr>
        <p:spPr>
          <a:xfrm>
            <a:off x="11790217" y="4949188"/>
            <a:ext cx="0" cy="1170989"/>
          </a:xfrm>
          <a:prstGeom prst="line">
            <a:avLst/>
          </a:prstGeom>
          <a:ln>
            <a:solidFill>
              <a:srgbClr val="AEC2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599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>
            <a:extLst>
              <a:ext uri="{FF2B5EF4-FFF2-40B4-BE49-F238E27FC236}">
                <a16:creationId xmlns:a16="http://schemas.microsoft.com/office/drawing/2014/main" id="{507F3430-7E50-9A9F-4710-57BB8A33DAC8}"/>
              </a:ext>
            </a:extLst>
          </p:cNvPr>
          <p:cNvSpPr/>
          <p:nvPr/>
        </p:nvSpPr>
        <p:spPr>
          <a:xfrm rot="10800000">
            <a:off x="1641454" y="1727436"/>
            <a:ext cx="2011680" cy="1828800"/>
          </a:xfrm>
          <a:prstGeom prst="hexagon">
            <a:avLst/>
          </a:prstGeom>
          <a:solidFill>
            <a:schemeClr val="bg1"/>
          </a:solidFill>
          <a:ln w="38100">
            <a:solidFill>
              <a:srgbClr val="AEC2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4ADFA3AE-F32B-BB06-92FA-D99CF68E0AAE}"/>
              </a:ext>
            </a:extLst>
          </p:cNvPr>
          <p:cNvSpPr/>
          <p:nvPr/>
        </p:nvSpPr>
        <p:spPr>
          <a:xfrm rot="10800000">
            <a:off x="3866718" y="3670917"/>
            <a:ext cx="2011680" cy="1828800"/>
          </a:xfrm>
          <a:prstGeom prst="hexagon">
            <a:avLst/>
          </a:prstGeom>
          <a:solidFill>
            <a:schemeClr val="bg1"/>
          </a:solidFill>
          <a:ln w="38100">
            <a:solidFill>
              <a:srgbClr val="AEC2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37D7C801-B81D-C2F1-A5B4-732DB90D7313}"/>
              </a:ext>
            </a:extLst>
          </p:cNvPr>
          <p:cNvSpPr/>
          <p:nvPr/>
        </p:nvSpPr>
        <p:spPr>
          <a:xfrm rot="10800000">
            <a:off x="6138752" y="1735918"/>
            <a:ext cx="2011680" cy="1828800"/>
          </a:xfrm>
          <a:prstGeom prst="hexagon">
            <a:avLst/>
          </a:prstGeom>
          <a:solidFill>
            <a:schemeClr val="bg1"/>
          </a:solidFill>
          <a:ln w="38100">
            <a:solidFill>
              <a:srgbClr val="AEC2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69639128-5BD6-AA08-7536-2BCE5E67F3EF}"/>
              </a:ext>
            </a:extLst>
          </p:cNvPr>
          <p:cNvSpPr/>
          <p:nvPr/>
        </p:nvSpPr>
        <p:spPr>
          <a:xfrm rot="10800000">
            <a:off x="8654523" y="3625766"/>
            <a:ext cx="2011680" cy="1828800"/>
          </a:xfrm>
          <a:prstGeom prst="hexagon">
            <a:avLst/>
          </a:prstGeom>
          <a:solidFill>
            <a:schemeClr val="bg1"/>
          </a:solidFill>
          <a:ln w="38100">
            <a:solidFill>
              <a:srgbClr val="AEC2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文本占位符 28">
            <a:extLst>
              <a:ext uri="{FF2B5EF4-FFF2-40B4-BE49-F238E27FC236}">
                <a16:creationId xmlns:a16="http://schemas.microsoft.com/office/drawing/2014/main" id="{0490F6D4-84D0-42DF-A807-E56706B577D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716818" y="3632578"/>
            <a:ext cx="1877575" cy="50639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z="2400" dirty="0"/>
              <a:t>New Account Fraud</a:t>
            </a:r>
          </a:p>
          <a:p>
            <a:endParaRPr lang="zh-CN" altLang="en-US" sz="2400" dirty="0"/>
          </a:p>
        </p:txBody>
      </p:sp>
      <p:sp>
        <p:nvSpPr>
          <p:cNvPr id="37" name="文本占位符 36">
            <a:extLst>
              <a:ext uri="{FF2B5EF4-FFF2-40B4-BE49-F238E27FC236}">
                <a16:creationId xmlns:a16="http://schemas.microsoft.com/office/drawing/2014/main" id="{3A30B02E-FBE1-41C5-AF6E-E1013275E84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793915" y="5518231"/>
            <a:ext cx="2173908" cy="50639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z="2400"/>
              <a:t>Account Takeover fraud</a:t>
            </a:r>
            <a:endParaRPr lang="en-US" sz="2400"/>
          </a:p>
          <a:p>
            <a:endParaRPr lang="zh-CN" altLang="en-US" sz="2400"/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1B558BFC-AA9F-4991-A6BB-D56BEC07C16E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109748" y="3632578"/>
            <a:ext cx="2195662" cy="63579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z="2400" dirty="0"/>
              <a:t>Online Payment fraud</a:t>
            </a:r>
          </a:p>
          <a:p>
            <a:endParaRPr lang="zh-CN" altLang="en-US" sz="2400" dirty="0"/>
          </a:p>
        </p:txBody>
      </p:sp>
      <p:sp>
        <p:nvSpPr>
          <p:cNvPr id="41" name="文本占位符 40">
            <a:extLst>
              <a:ext uri="{FF2B5EF4-FFF2-40B4-BE49-F238E27FC236}">
                <a16:creationId xmlns:a16="http://schemas.microsoft.com/office/drawing/2014/main" id="{DBA8686B-D3EF-40DF-939C-F875885DD598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8467903" y="5518231"/>
            <a:ext cx="2538933" cy="66454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z="2400" dirty="0"/>
              <a:t>Product Abuse/ Gaming fraud</a:t>
            </a:r>
          </a:p>
          <a:p>
            <a:endParaRPr lang="zh-CN" altLang="en-US" sz="2400" dirty="0"/>
          </a:p>
        </p:txBody>
      </p:sp>
      <p:sp>
        <p:nvSpPr>
          <p:cNvPr id="86" name="Title 85">
            <a:extLst>
              <a:ext uri="{FF2B5EF4-FFF2-40B4-BE49-F238E27FC236}">
                <a16:creationId xmlns:a16="http://schemas.microsoft.com/office/drawing/2014/main" id="{1E3F7726-AC85-55B8-BDED-51E7BA85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494"/>
            <a:ext cx="10526486" cy="1325563"/>
          </a:xfrm>
        </p:spPr>
        <p:txBody>
          <a:bodyPr/>
          <a:lstStyle/>
          <a:p>
            <a:r>
              <a:rPr lang="en-US" dirty="0"/>
              <a:t>Detect all kinds of Fraud!</a:t>
            </a:r>
          </a:p>
        </p:txBody>
      </p:sp>
      <p:pic>
        <p:nvPicPr>
          <p:cNvPr id="34" name="Picture 34" descr="Icon&#10;&#10;Description automatically generated">
            <a:extLst>
              <a:ext uri="{FF2B5EF4-FFF2-40B4-BE49-F238E27FC236}">
                <a16:creationId xmlns:a16="http://schemas.microsoft.com/office/drawing/2014/main" id="{DAEE81F1-954B-3DAD-DCA8-6686E3883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306" y="1978524"/>
            <a:ext cx="1334065" cy="1319842"/>
          </a:xfrm>
          <a:prstGeom prst="rect">
            <a:avLst/>
          </a:prstGeom>
        </p:spPr>
      </p:pic>
      <p:pic>
        <p:nvPicPr>
          <p:cNvPr id="49" name="Picture 50" descr="Icon&#10;&#10;Description automatically generated">
            <a:extLst>
              <a:ext uri="{FF2B5EF4-FFF2-40B4-BE49-F238E27FC236}">
                <a16:creationId xmlns:a16="http://schemas.microsoft.com/office/drawing/2014/main" id="{8006F069-2024-D51C-D66E-63E524585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126" y="1978524"/>
            <a:ext cx="1262333" cy="1319842"/>
          </a:xfrm>
          <a:prstGeom prst="rect">
            <a:avLst/>
          </a:prstGeom>
        </p:spPr>
      </p:pic>
      <p:pic>
        <p:nvPicPr>
          <p:cNvPr id="54" name="Picture 54" descr="Icon&#10;&#10;Description automatically generated">
            <a:extLst>
              <a:ext uri="{FF2B5EF4-FFF2-40B4-BE49-F238E27FC236}">
                <a16:creationId xmlns:a16="http://schemas.microsoft.com/office/drawing/2014/main" id="{567E0530-8AC3-63EC-C966-226C2BB3A2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6203" y="3880245"/>
            <a:ext cx="1262332" cy="1319842"/>
          </a:xfrm>
          <a:prstGeom prst="rect">
            <a:avLst/>
          </a:prstGeom>
        </p:spPr>
      </p:pic>
      <p:sp>
        <p:nvSpPr>
          <p:cNvPr id="2" name="文本占位符 28">
            <a:extLst>
              <a:ext uri="{FF2B5EF4-FFF2-40B4-BE49-F238E27FC236}">
                <a16:creationId xmlns:a16="http://schemas.microsoft.com/office/drawing/2014/main" id="{2CEEB391-E545-C357-3535-876B294A50CF}"/>
              </a:ext>
            </a:extLst>
          </p:cNvPr>
          <p:cNvSpPr txBox="1">
            <a:spLocks/>
          </p:cNvSpPr>
          <p:nvPr/>
        </p:nvSpPr>
        <p:spPr>
          <a:xfrm>
            <a:off x="1716818" y="3632578"/>
            <a:ext cx="1877575" cy="5063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New Account Fraud</a:t>
            </a:r>
          </a:p>
          <a:p>
            <a:endParaRPr lang="zh-CN" altLang="en-US" sz="2400" dirty="0"/>
          </a:p>
        </p:txBody>
      </p:sp>
      <p:pic>
        <p:nvPicPr>
          <p:cNvPr id="17" name="Picture 30" descr="Logo, icon&#10;&#10;Description automatically generated">
            <a:extLst>
              <a:ext uri="{FF2B5EF4-FFF2-40B4-BE49-F238E27FC236}">
                <a16:creationId xmlns:a16="http://schemas.microsoft.com/office/drawing/2014/main" id="{6E54A998-07A4-8D42-AC34-FE315EEB55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7600" y="4018344"/>
            <a:ext cx="1247955" cy="120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429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AC20C7ED-9C79-02E9-3C02-7DB2265A34C6}"/>
              </a:ext>
            </a:extLst>
          </p:cNvPr>
          <p:cNvSpPr/>
          <p:nvPr/>
        </p:nvSpPr>
        <p:spPr>
          <a:xfrm>
            <a:off x="4659424" y="2382260"/>
            <a:ext cx="2560320" cy="2560320"/>
          </a:xfrm>
          <a:prstGeom prst="ellipse">
            <a:avLst/>
          </a:prstGeom>
          <a:solidFill>
            <a:srgbClr val="AEC2D8"/>
          </a:solidFill>
          <a:ln>
            <a:solidFill>
              <a:srgbClr val="AEC2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8F8966-124B-F4CF-8207-617D8C6F6780}"/>
              </a:ext>
            </a:extLst>
          </p:cNvPr>
          <p:cNvSpPr/>
          <p:nvPr/>
        </p:nvSpPr>
        <p:spPr>
          <a:xfrm>
            <a:off x="4705144" y="2427980"/>
            <a:ext cx="2468880" cy="2468880"/>
          </a:xfrm>
          <a:prstGeom prst="ellipse">
            <a:avLst/>
          </a:prstGeom>
          <a:solidFill>
            <a:srgbClr val="0F253E"/>
          </a:solidFill>
          <a:ln>
            <a:solidFill>
              <a:srgbClr val="AEC2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37">
            <a:extLst>
              <a:ext uri="{FF2B5EF4-FFF2-40B4-BE49-F238E27FC236}">
                <a16:creationId xmlns:a16="http://schemas.microsoft.com/office/drawing/2014/main" id="{478CB64C-71AF-6B72-8069-000DD250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499"/>
            <a:ext cx="10515600" cy="1325563"/>
          </a:xfrm>
        </p:spPr>
        <p:txBody>
          <a:bodyPr/>
          <a:lstStyle/>
          <a:p>
            <a:r>
              <a:rPr lang="en-US" dirty="0"/>
              <a:t>How does Amazon Fraud Detector work?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F2B930-9660-6A0F-E001-E2676F5D4B9E}"/>
              </a:ext>
            </a:extLst>
          </p:cNvPr>
          <p:cNvSpPr/>
          <p:nvPr/>
        </p:nvSpPr>
        <p:spPr>
          <a:xfrm>
            <a:off x="3416963" y="1913021"/>
            <a:ext cx="5759114" cy="4121015"/>
          </a:xfrm>
          <a:prstGeom prst="rect">
            <a:avLst/>
          </a:prstGeom>
          <a:noFill/>
          <a:ln w="19050">
            <a:solidFill>
              <a:srgbClr val="AEC2D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570D72-C25E-AA3A-CAFA-E9983ABC4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480" y="2862759"/>
            <a:ext cx="1442207" cy="162338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C8E513-0AAE-4DF6-117C-F9CBF242F83B}"/>
              </a:ext>
            </a:extLst>
          </p:cNvPr>
          <p:cNvSpPr/>
          <p:nvPr/>
        </p:nvSpPr>
        <p:spPr>
          <a:xfrm rot="18305819">
            <a:off x="4528964" y="2526275"/>
            <a:ext cx="1282754" cy="574052"/>
          </a:xfrm>
          <a:prstGeom prst="rect">
            <a:avLst/>
          </a:prstGeom>
          <a:solidFill>
            <a:srgbClr val="0F2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0736E91-A039-0F7E-6AFF-7A7C118D7EAD}"/>
              </a:ext>
            </a:extLst>
          </p:cNvPr>
          <p:cNvGrpSpPr/>
          <p:nvPr/>
        </p:nvGrpSpPr>
        <p:grpSpPr>
          <a:xfrm rot="20663085">
            <a:off x="4510724" y="3283609"/>
            <a:ext cx="363113" cy="249907"/>
            <a:chOff x="1223228" y="3608480"/>
            <a:chExt cx="363113" cy="24990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AF22B5-C23F-E3D1-DDDD-76FC5F9500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3228" y="3610899"/>
              <a:ext cx="297856" cy="99824"/>
            </a:xfrm>
            <a:prstGeom prst="line">
              <a:avLst/>
            </a:prstGeom>
            <a:ln w="57150">
              <a:solidFill>
                <a:srgbClr val="AEC2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57C71BA-74C0-225D-F0EA-EC35A6E867CC}"/>
                </a:ext>
              </a:extLst>
            </p:cNvPr>
            <p:cNvCxnSpPr>
              <a:cxnSpLocks/>
            </p:cNvCxnSpPr>
            <p:nvPr/>
          </p:nvCxnSpPr>
          <p:spPr>
            <a:xfrm rot="936915" flipH="1" flipV="1">
              <a:off x="1449270" y="3608480"/>
              <a:ext cx="137071" cy="249907"/>
            </a:xfrm>
            <a:prstGeom prst="line">
              <a:avLst/>
            </a:prstGeom>
            <a:ln w="57150">
              <a:solidFill>
                <a:srgbClr val="AEC2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占位符 28">
            <a:extLst>
              <a:ext uri="{FF2B5EF4-FFF2-40B4-BE49-F238E27FC236}">
                <a16:creationId xmlns:a16="http://schemas.microsoft.com/office/drawing/2014/main" id="{A0C02182-8311-E678-53E9-DA01ACDAA01D}"/>
              </a:ext>
            </a:extLst>
          </p:cNvPr>
          <p:cNvSpPr txBox="1">
            <a:spLocks/>
          </p:cNvSpPr>
          <p:nvPr/>
        </p:nvSpPr>
        <p:spPr>
          <a:xfrm>
            <a:off x="3890063" y="2259894"/>
            <a:ext cx="1877575" cy="8535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Fraud Detection</a:t>
            </a:r>
          </a:p>
          <a:p>
            <a:endParaRPr lang="zh-CN" altLang="en-US" sz="24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6EC7328-E89C-3B80-179C-7783F571B97D}"/>
              </a:ext>
            </a:extLst>
          </p:cNvPr>
          <p:cNvCxnSpPr>
            <a:cxnSpLocks/>
          </p:cNvCxnSpPr>
          <p:nvPr/>
        </p:nvCxnSpPr>
        <p:spPr>
          <a:xfrm flipH="1">
            <a:off x="6829132" y="2922973"/>
            <a:ext cx="420305" cy="276670"/>
          </a:xfrm>
          <a:prstGeom prst="line">
            <a:avLst/>
          </a:prstGeom>
          <a:ln w="57150">
            <a:solidFill>
              <a:srgbClr val="AEC2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8F1987-C9AE-BF69-90A9-ECD6187E1FC4}"/>
              </a:ext>
            </a:extLst>
          </p:cNvPr>
          <p:cNvCxnSpPr>
            <a:cxnSpLocks/>
          </p:cNvCxnSpPr>
          <p:nvPr/>
        </p:nvCxnSpPr>
        <p:spPr>
          <a:xfrm>
            <a:off x="5939583" y="4717358"/>
            <a:ext cx="0" cy="347588"/>
          </a:xfrm>
          <a:prstGeom prst="line">
            <a:avLst/>
          </a:prstGeom>
          <a:ln w="57150">
            <a:solidFill>
              <a:srgbClr val="AEC2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占位符 28">
            <a:extLst>
              <a:ext uri="{FF2B5EF4-FFF2-40B4-BE49-F238E27FC236}">
                <a16:creationId xmlns:a16="http://schemas.microsoft.com/office/drawing/2014/main" id="{B3D7A969-6A45-A859-6C72-EA16D24DCF4F}"/>
              </a:ext>
            </a:extLst>
          </p:cNvPr>
          <p:cNvSpPr txBox="1">
            <a:spLocks/>
          </p:cNvSpPr>
          <p:nvPr/>
        </p:nvSpPr>
        <p:spPr>
          <a:xfrm>
            <a:off x="3896373" y="2259894"/>
            <a:ext cx="1877575" cy="8535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Fraud Detection</a:t>
            </a:r>
          </a:p>
          <a:p>
            <a:endParaRPr lang="zh-CN" altLang="en-US" sz="2400" dirty="0"/>
          </a:p>
        </p:txBody>
      </p:sp>
      <p:sp>
        <p:nvSpPr>
          <p:cNvPr id="28" name="文本占位符 28">
            <a:extLst>
              <a:ext uri="{FF2B5EF4-FFF2-40B4-BE49-F238E27FC236}">
                <a16:creationId xmlns:a16="http://schemas.microsoft.com/office/drawing/2014/main" id="{B279F54B-7ED7-EE9A-6263-10696F5DD1BF}"/>
              </a:ext>
            </a:extLst>
          </p:cNvPr>
          <p:cNvSpPr txBox="1">
            <a:spLocks/>
          </p:cNvSpPr>
          <p:nvPr/>
        </p:nvSpPr>
        <p:spPr>
          <a:xfrm>
            <a:off x="7184184" y="2634523"/>
            <a:ext cx="1877575" cy="8535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Feature Engineering</a:t>
            </a:r>
          </a:p>
          <a:p>
            <a:r>
              <a:rPr lang="en-US" altLang="zh-CN" b="0" dirty="0"/>
              <a:t>Inspect and identify input model features</a:t>
            </a:r>
            <a:endParaRPr lang="zh-CN" altLang="en-US" b="0" dirty="0"/>
          </a:p>
        </p:txBody>
      </p:sp>
      <p:sp>
        <p:nvSpPr>
          <p:cNvPr id="29" name="文本占位符 28">
            <a:extLst>
              <a:ext uri="{FF2B5EF4-FFF2-40B4-BE49-F238E27FC236}">
                <a16:creationId xmlns:a16="http://schemas.microsoft.com/office/drawing/2014/main" id="{DB5ADF43-3277-024C-6614-C6D5E1CC8356}"/>
              </a:ext>
            </a:extLst>
          </p:cNvPr>
          <p:cNvSpPr txBox="1">
            <a:spLocks/>
          </p:cNvSpPr>
          <p:nvPr/>
        </p:nvSpPr>
        <p:spPr>
          <a:xfrm>
            <a:off x="3684782" y="5115589"/>
            <a:ext cx="4772687" cy="8535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Train &amp; Tune Model</a:t>
            </a:r>
          </a:p>
          <a:p>
            <a:r>
              <a:rPr lang="en-US" altLang="zh-CN" b="0" dirty="0"/>
              <a:t>Select Algorithms for training and optimization</a:t>
            </a:r>
            <a:endParaRPr lang="zh-CN" altLang="en-US" b="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8FBAE1-0D3F-9EC1-89CC-990A56774897}"/>
              </a:ext>
            </a:extLst>
          </p:cNvPr>
          <p:cNvSpPr/>
          <p:nvPr/>
        </p:nvSpPr>
        <p:spPr>
          <a:xfrm>
            <a:off x="6304542" y="1752625"/>
            <a:ext cx="2757217" cy="341186"/>
          </a:xfrm>
          <a:prstGeom prst="rect">
            <a:avLst/>
          </a:prstGeom>
          <a:solidFill>
            <a:srgbClr val="AEC2D8"/>
          </a:solidFill>
          <a:ln w="19050">
            <a:solidFill>
              <a:srgbClr val="AEC2D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Amazon Fraud Detector</a:t>
            </a:r>
          </a:p>
        </p:txBody>
      </p:sp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5A01E558-BDA6-C21A-9196-1360AE3AF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41" y="1885483"/>
            <a:ext cx="1095629" cy="1095629"/>
          </a:xfrm>
          <a:prstGeom prst="rect">
            <a:avLst/>
          </a:prstGeom>
        </p:spPr>
      </p:pic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81CE08A3-57FD-13DA-471C-CF86FDE21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117" y="4112502"/>
            <a:ext cx="1231106" cy="1231106"/>
          </a:xfrm>
          <a:prstGeom prst="rect">
            <a:avLst/>
          </a:prstGeom>
        </p:spPr>
      </p:pic>
      <p:pic>
        <p:nvPicPr>
          <p:cNvPr id="36" name="Picture 35" descr="A picture containing transport, wheel, gear&#10;&#10;Description automatically generated">
            <a:extLst>
              <a:ext uri="{FF2B5EF4-FFF2-40B4-BE49-F238E27FC236}">
                <a16:creationId xmlns:a16="http://schemas.microsoft.com/office/drawing/2014/main" id="{1AC31F8F-6AAA-02F7-C97F-D91863917441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66667" y1="48444" x2="68444" y2="48000"/>
                        <a14:foregroundMark x1="54667" y1="72000" x2="54667" y2="72000"/>
                        <a14:foregroundMark x1="54667" y1="72000" x2="54667" y2="72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57629" y="2093811"/>
            <a:ext cx="1207214" cy="1207214"/>
          </a:xfrm>
          <a:prstGeom prst="rect">
            <a:avLst/>
          </a:prstGeom>
        </p:spPr>
      </p:pic>
      <p:sp>
        <p:nvSpPr>
          <p:cNvPr id="42" name="文本占位符 28">
            <a:extLst>
              <a:ext uri="{FF2B5EF4-FFF2-40B4-BE49-F238E27FC236}">
                <a16:creationId xmlns:a16="http://schemas.microsoft.com/office/drawing/2014/main" id="{28007232-9B2D-1353-6F86-25E8A0E3F733}"/>
              </a:ext>
            </a:extLst>
          </p:cNvPr>
          <p:cNvSpPr txBox="1">
            <a:spLocks/>
          </p:cNvSpPr>
          <p:nvPr/>
        </p:nvSpPr>
        <p:spPr>
          <a:xfrm>
            <a:off x="447040" y="3006594"/>
            <a:ext cx="1877575" cy="8535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Amazon S3 Bucket</a:t>
            </a:r>
          </a:p>
          <a:p>
            <a:endParaRPr lang="zh-CN" altLang="en-US" sz="2400" dirty="0"/>
          </a:p>
        </p:txBody>
      </p:sp>
      <p:sp>
        <p:nvSpPr>
          <p:cNvPr id="43" name="文本占位符 28">
            <a:extLst>
              <a:ext uri="{FF2B5EF4-FFF2-40B4-BE49-F238E27FC236}">
                <a16:creationId xmlns:a16="http://schemas.microsoft.com/office/drawing/2014/main" id="{8914F420-82B0-120E-BE01-64B6A97211B7}"/>
              </a:ext>
            </a:extLst>
          </p:cNvPr>
          <p:cNvSpPr txBox="1">
            <a:spLocks/>
          </p:cNvSpPr>
          <p:nvPr/>
        </p:nvSpPr>
        <p:spPr>
          <a:xfrm>
            <a:off x="205123" y="5329509"/>
            <a:ext cx="2336663" cy="8535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Amazon Fraud Detector API</a:t>
            </a:r>
          </a:p>
          <a:p>
            <a:endParaRPr lang="zh-CN" altLang="en-US" sz="2400" dirty="0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350A1A30-D4E3-BFF3-3322-3E4FBF18A427}"/>
              </a:ext>
            </a:extLst>
          </p:cNvPr>
          <p:cNvCxnSpPr>
            <a:cxnSpLocks/>
            <a:stCxn id="32" idx="3"/>
            <a:endCxn id="2" idx="1"/>
          </p:cNvCxnSpPr>
          <p:nvPr/>
        </p:nvCxnSpPr>
        <p:spPr>
          <a:xfrm>
            <a:off x="1921270" y="2433298"/>
            <a:ext cx="1495693" cy="1540231"/>
          </a:xfrm>
          <a:prstGeom prst="bentConnector3">
            <a:avLst/>
          </a:prstGeom>
          <a:ln w="19050">
            <a:solidFill>
              <a:srgbClr val="AEC2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A12D97D0-FE83-2883-8095-2624C6201E07}"/>
              </a:ext>
            </a:extLst>
          </p:cNvPr>
          <p:cNvCxnSpPr>
            <a:cxnSpLocks/>
            <a:stCxn id="34" idx="3"/>
            <a:endCxn id="2" idx="1"/>
          </p:cNvCxnSpPr>
          <p:nvPr/>
        </p:nvCxnSpPr>
        <p:spPr>
          <a:xfrm flipV="1">
            <a:off x="2093223" y="3973529"/>
            <a:ext cx="1323740" cy="754526"/>
          </a:xfrm>
          <a:prstGeom prst="bentConnector3">
            <a:avLst>
              <a:gd name="adj1" fmla="val 43720"/>
            </a:avLst>
          </a:prstGeom>
          <a:ln w="19050">
            <a:solidFill>
              <a:srgbClr val="AEC2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99D6465-6E6D-7388-F5D7-6B1CBAB75D4C}"/>
              </a:ext>
            </a:extLst>
          </p:cNvPr>
          <p:cNvCxnSpPr>
            <a:cxnSpLocks/>
            <a:stCxn id="2" idx="3"/>
            <a:endCxn id="36" idx="1"/>
          </p:cNvCxnSpPr>
          <p:nvPr/>
        </p:nvCxnSpPr>
        <p:spPr>
          <a:xfrm flipV="1">
            <a:off x="9176077" y="2697418"/>
            <a:ext cx="981552" cy="1276111"/>
          </a:xfrm>
          <a:prstGeom prst="bentConnector3">
            <a:avLst>
              <a:gd name="adj1" fmla="val 50000"/>
            </a:avLst>
          </a:prstGeom>
          <a:ln w="19050">
            <a:solidFill>
              <a:srgbClr val="AEC2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占位符 28">
            <a:extLst>
              <a:ext uri="{FF2B5EF4-FFF2-40B4-BE49-F238E27FC236}">
                <a16:creationId xmlns:a16="http://schemas.microsoft.com/office/drawing/2014/main" id="{C91A9BC4-2711-29B7-F0B1-2B8F741305BD}"/>
              </a:ext>
            </a:extLst>
          </p:cNvPr>
          <p:cNvSpPr txBox="1">
            <a:spLocks/>
          </p:cNvSpPr>
          <p:nvPr/>
        </p:nvSpPr>
        <p:spPr>
          <a:xfrm>
            <a:off x="9681307" y="3199643"/>
            <a:ext cx="2502389" cy="8535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Fraud Prevention Rules (Custom)</a:t>
            </a:r>
          </a:p>
          <a:p>
            <a:endParaRPr lang="zh-CN" altLang="en-US" sz="2400" dirty="0"/>
          </a:p>
        </p:txBody>
      </p:sp>
      <p:sp>
        <p:nvSpPr>
          <p:cNvPr id="58" name="文本占位符 28">
            <a:extLst>
              <a:ext uri="{FF2B5EF4-FFF2-40B4-BE49-F238E27FC236}">
                <a16:creationId xmlns:a16="http://schemas.microsoft.com/office/drawing/2014/main" id="{4FB6A0B5-A5E7-385E-0BFA-9B03D9C5D593}"/>
              </a:ext>
            </a:extLst>
          </p:cNvPr>
          <p:cNvSpPr txBox="1">
            <a:spLocks/>
          </p:cNvSpPr>
          <p:nvPr/>
        </p:nvSpPr>
        <p:spPr>
          <a:xfrm>
            <a:off x="9510041" y="5864931"/>
            <a:ext cx="2502389" cy="8535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Fraud Risk Prediction</a:t>
            </a:r>
          </a:p>
          <a:p>
            <a:endParaRPr lang="zh-CN" altLang="en-US" sz="2400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55EA8DEB-87AC-8E74-928D-593592AC2B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689" b="97924" l="9901" r="89901">
                        <a14:foregroundMark x1="28119" y1="42561" x2="34059" y2="27682"/>
                        <a14:foregroundMark x1="48317" y1="21799" x2="60594" y2="23529"/>
                        <a14:foregroundMark x1="65545" y1="30450" x2="75842" y2="41176"/>
                        <a14:foregroundMark x1="81980" y1="53287" x2="82178" y2="65052"/>
                        <a14:foregroundMark x1="56238" y1="75087" x2="60000" y2="64014"/>
                        <a14:foregroundMark x1="81782" y1="57439" x2="83168" y2="74394"/>
                        <a14:foregroundMark x1="67327" y1="48443" x2="67525" y2="48097"/>
                        <a14:foregroundMark x1="67921" y1="46367" x2="67921" y2="46367"/>
                        <a14:foregroundMark x1="27723" y1="93772" x2="55050" y2="83737"/>
                        <a14:foregroundMark x1="55050" y1="83737" x2="55248" y2="83737"/>
                        <a14:foregroundMark x1="24356" y1="88927" x2="40792" y2="86159"/>
                        <a14:foregroundMark x1="16040" y1="86851" x2="29901" y2="87197"/>
                        <a14:foregroundMark x1="60396" y1="85813" x2="79208" y2="88235"/>
                        <a14:foregroundMark x1="79208" y1="88235" x2="84554" y2="86505"/>
                        <a14:foregroundMark x1="50297" y1="88927" x2="51287" y2="84429"/>
                        <a14:foregroundMark x1="46337" y1="97924" x2="48119" y2="94810"/>
                        <a14:foregroundMark x1="29901" y1="86851" x2="35842" y2="85813"/>
                        <a14:foregroundMark x1="67690" y1="46497" x2="68317" y2="45675"/>
                        <a14:foregroundMark x1="23564" y1="59170" x2="22178" y2="61592"/>
                        <a14:foregroundMark x1="22178" y1="61592" x2="17499" y2="77704"/>
                        <a14:foregroundMark x1="22970" y1="51557" x2="23366" y2="55363"/>
                        <a14:foregroundMark x1="19604" y1="66782" x2="23366" y2="55709"/>
                        <a14:backgroundMark x1="60198" y1="25260" x2="60198" y2="25260"/>
                        <a14:backgroundMark x1="60792" y1="23529" x2="60792" y2="23529"/>
                        <a14:backgroundMark x1="67723" y1="48789" x2="67723" y2="48789"/>
                        <a14:backgroundMark x1="66337" y1="48443" x2="67723" y2="46367"/>
                        <a14:backgroundMark x1="16436" y1="80623" x2="18218" y2="8062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25586" y="4618723"/>
            <a:ext cx="2052020" cy="1174324"/>
          </a:xfrm>
          <a:prstGeom prst="rect">
            <a:avLst/>
          </a:prstGeom>
        </p:spPr>
      </p:pic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5DEF7840-1012-B341-8F89-61C2E6F0DB13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10751296" y="4092969"/>
            <a:ext cx="300" cy="525754"/>
          </a:xfrm>
          <a:prstGeom prst="straightConnector1">
            <a:avLst/>
          </a:prstGeom>
          <a:ln w="19050">
            <a:solidFill>
              <a:srgbClr val="AEC2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071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478CB64C-71AF-6B72-8069-000DD250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746" y="2480918"/>
            <a:ext cx="10515600" cy="1325563"/>
          </a:xfrm>
        </p:spPr>
        <p:txBody>
          <a:bodyPr/>
          <a:lstStyle/>
          <a:p>
            <a:r>
              <a:rPr lang="en-US" sz="7200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3225511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45089AC-93F7-8ECB-D324-D10005D185E9}"/>
              </a:ext>
            </a:extLst>
          </p:cNvPr>
          <p:cNvSpPr/>
          <p:nvPr/>
        </p:nvSpPr>
        <p:spPr>
          <a:xfrm>
            <a:off x="4792853" y="2315590"/>
            <a:ext cx="2680381" cy="4213369"/>
          </a:xfrm>
          <a:prstGeom prst="rect">
            <a:avLst/>
          </a:prstGeom>
          <a:noFill/>
          <a:ln>
            <a:solidFill>
              <a:srgbClr val="AEC2D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4160A4D-F988-1072-1761-55AF46019F7B}"/>
              </a:ext>
            </a:extLst>
          </p:cNvPr>
          <p:cNvSpPr/>
          <p:nvPr/>
        </p:nvSpPr>
        <p:spPr>
          <a:xfrm>
            <a:off x="8789692" y="2319478"/>
            <a:ext cx="2680381" cy="4209481"/>
          </a:xfrm>
          <a:prstGeom prst="rect">
            <a:avLst/>
          </a:prstGeom>
          <a:noFill/>
          <a:ln>
            <a:solidFill>
              <a:srgbClr val="AEC2D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768D249-8202-0458-6BCF-93465256140A}"/>
              </a:ext>
            </a:extLst>
          </p:cNvPr>
          <p:cNvSpPr/>
          <p:nvPr/>
        </p:nvSpPr>
        <p:spPr>
          <a:xfrm>
            <a:off x="843038" y="2350214"/>
            <a:ext cx="2680381" cy="4178746"/>
          </a:xfrm>
          <a:prstGeom prst="rect">
            <a:avLst/>
          </a:prstGeom>
          <a:noFill/>
          <a:ln>
            <a:solidFill>
              <a:srgbClr val="AEC2D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E17942FE-65D3-7C03-B361-8DF125B8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993"/>
            <a:ext cx="10515600" cy="1325563"/>
          </a:xfrm>
        </p:spPr>
        <p:txBody>
          <a:bodyPr/>
          <a:lstStyle/>
          <a:p>
            <a:pPr algn="ctr"/>
            <a:r>
              <a:rPr lang="en-US"/>
              <a:t>Amazon Fraud Detector: Success Stories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3F6AF1EE-92A3-79BA-6813-65DEF6900142}"/>
              </a:ext>
            </a:extLst>
          </p:cNvPr>
          <p:cNvSpPr txBox="1">
            <a:spLocks/>
          </p:cNvSpPr>
          <p:nvPr/>
        </p:nvSpPr>
        <p:spPr>
          <a:xfrm>
            <a:off x="838200" y="3295963"/>
            <a:ext cx="2496803" cy="22385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/>
              <a:t>36% increase in NPS due to safely approving automatic low-risk claims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/>
              <a:t>427% improvement in identifying fraudulent cases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5EC01C80-E6D7-E6C5-41DB-4195B56256BA}"/>
              </a:ext>
            </a:extLst>
          </p:cNvPr>
          <p:cNvSpPr txBox="1">
            <a:spLocks/>
          </p:cNvSpPr>
          <p:nvPr/>
        </p:nvSpPr>
        <p:spPr>
          <a:xfrm>
            <a:off x="8902635" y="3284705"/>
            <a:ext cx="2454493" cy="24419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Drop in Fraud reports by 63%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77% drop in time spent on handling frauds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Returning users increased by 4% due to drop in fake accounts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C2066FE8-2DB8-DAC2-5591-CD3D0305A026}"/>
              </a:ext>
            </a:extLst>
          </p:cNvPr>
          <p:cNvSpPr txBox="1">
            <a:spLocks/>
          </p:cNvSpPr>
          <p:nvPr/>
        </p:nvSpPr>
        <p:spPr>
          <a:xfrm>
            <a:off x="4966820" y="3380956"/>
            <a:ext cx="2520927" cy="11618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6% drop in fraudulent transactions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90% drop in False positive rates for fraudulent transactions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709777C-E086-6E87-A1F9-1871667C04F4}"/>
              </a:ext>
            </a:extLst>
          </p:cNvPr>
          <p:cNvGrpSpPr/>
          <p:nvPr/>
        </p:nvGrpSpPr>
        <p:grpSpPr>
          <a:xfrm>
            <a:off x="1184811" y="1417556"/>
            <a:ext cx="9822378" cy="1828708"/>
            <a:chOff x="913240" y="2436048"/>
            <a:chExt cx="9822378" cy="1828708"/>
          </a:xfrm>
        </p:grpSpPr>
        <p:sp>
          <p:nvSpPr>
            <p:cNvPr id="48" name="Hexagon 47">
              <a:extLst>
                <a:ext uri="{FF2B5EF4-FFF2-40B4-BE49-F238E27FC236}">
                  <a16:creationId xmlns:a16="http://schemas.microsoft.com/office/drawing/2014/main" id="{021FD0FE-D215-A0AB-94D4-53CAC63C45AB}"/>
                </a:ext>
              </a:extLst>
            </p:cNvPr>
            <p:cNvSpPr/>
            <p:nvPr/>
          </p:nvSpPr>
          <p:spPr>
            <a:xfrm rot="10800000">
              <a:off x="913240" y="2478547"/>
              <a:ext cx="1957464" cy="1786209"/>
            </a:xfrm>
            <a:prstGeom prst="hexagon">
              <a:avLst/>
            </a:prstGeom>
            <a:solidFill>
              <a:schemeClr val="bg1"/>
            </a:solidFill>
            <a:ln w="38100">
              <a:solidFill>
                <a:srgbClr val="AEC2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600B61B-F0ED-514E-2BEA-CA9398A32B48}"/>
                </a:ext>
              </a:extLst>
            </p:cNvPr>
            <p:cNvGrpSpPr/>
            <p:nvPr/>
          </p:nvGrpSpPr>
          <p:grpSpPr>
            <a:xfrm>
              <a:off x="8778154" y="2436048"/>
              <a:ext cx="1957464" cy="1786209"/>
              <a:chOff x="9055247" y="2318226"/>
              <a:chExt cx="1957464" cy="1786209"/>
            </a:xfrm>
          </p:grpSpPr>
          <p:sp>
            <p:nvSpPr>
              <p:cNvPr id="56" name="Hexagon 55">
                <a:extLst>
                  <a:ext uri="{FF2B5EF4-FFF2-40B4-BE49-F238E27FC236}">
                    <a16:creationId xmlns:a16="http://schemas.microsoft.com/office/drawing/2014/main" id="{80A687F8-5C4F-4308-583B-2968D436D243}"/>
                  </a:ext>
                </a:extLst>
              </p:cNvPr>
              <p:cNvSpPr/>
              <p:nvPr/>
            </p:nvSpPr>
            <p:spPr>
              <a:xfrm rot="10800000">
                <a:off x="9055247" y="2318226"/>
                <a:ext cx="1957464" cy="1786209"/>
              </a:xfrm>
              <a:prstGeom prst="hexagon">
                <a:avLst/>
              </a:prstGeom>
              <a:solidFill>
                <a:schemeClr val="bg1"/>
              </a:solidFill>
              <a:ln w="38100">
                <a:solidFill>
                  <a:srgbClr val="AEC2D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0" name="Picture 41" descr="Icon&#10;&#10;Description automatically generated">
                <a:extLst>
                  <a:ext uri="{FF2B5EF4-FFF2-40B4-BE49-F238E27FC236}">
                    <a16:creationId xmlns:a16="http://schemas.microsoft.com/office/drawing/2014/main" id="{A2F7BB1C-C842-0445-E879-BDEB0A1246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41846" r="19954"/>
              <a:stretch/>
            </p:blipFill>
            <p:spPr>
              <a:xfrm>
                <a:off x="9269154" y="2892157"/>
                <a:ext cx="1531629" cy="726778"/>
              </a:xfrm>
              <a:prstGeom prst="rect">
                <a:avLst/>
              </a:prstGeom>
            </p:spPr>
          </p:pic>
        </p:grpSp>
        <p:sp>
          <p:nvSpPr>
            <p:cNvPr id="50" name="Hexagon 49">
              <a:extLst>
                <a:ext uri="{FF2B5EF4-FFF2-40B4-BE49-F238E27FC236}">
                  <a16:creationId xmlns:a16="http://schemas.microsoft.com/office/drawing/2014/main" id="{A5B9A537-9E35-D391-D107-6849884E0931}"/>
                </a:ext>
              </a:extLst>
            </p:cNvPr>
            <p:cNvSpPr/>
            <p:nvPr/>
          </p:nvSpPr>
          <p:spPr>
            <a:xfrm rot="10800000">
              <a:off x="4845697" y="2462091"/>
              <a:ext cx="1957464" cy="1786209"/>
            </a:xfrm>
            <a:prstGeom prst="hexagon">
              <a:avLst/>
            </a:prstGeom>
            <a:solidFill>
              <a:schemeClr val="bg1"/>
            </a:solidFill>
            <a:ln w="38100">
              <a:solidFill>
                <a:srgbClr val="AEC2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Picture 2" descr="Logo&#10;&#10;Description automatically generated">
            <a:extLst>
              <a:ext uri="{FF2B5EF4-FFF2-40B4-BE49-F238E27FC236}">
                <a16:creationId xmlns:a16="http://schemas.microsoft.com/office/drawing/2014/main" id="{9CB72CF0-55F4-4A39-0200-904633D89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863" y="1971478"/>
            <a:ext cx="1506513" cy="658514"/>
          </a:xfrm>
          <a:prstGeom prst="rect">
            <a:avLst/>
          </a:prstGeom>
        </p:spPr>
      </p:pic>
      <p:pic>
        <p:nvPicPr>
          <p:cNvPr id="4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A8413D6-9DEF-7102-FB58-3F05389553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581" y="2131209"/>
            <a:ext cx="1665889" cy="40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31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522" y="1962874"/>
            <a:ext cx="5257793" cy="2057441"/>
          </a:xfrm>
        </p:spPr>
        <p:txBody>
          <a:bodyPr/>
          <a:lstStyle/>
          <a:p>
            <a:r>
              <a:rPr lang="en-US" altLang="zh-CN" dirty="0"/>
              <a:t>Thank you!</a:t>
            </a:r>
            <a:endParaRPr lang="en-US" dirty="0"/>
          </a:p>
        </p:txBody>
      </p:sp>
      <p:pic>
        <p:nvPicPr>
          <p:cNvPr id="12" name="Shape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284315" y="398445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3" name="Shape 33">
            <a:extLst>
              <a:ext uri="{FF2B5EF4-FFF2-40B4-BE49-F238E27FC236}">
                <a16:creationId xmlns:a16="http://schemas.microsoft.com/office/drawing/2014/main" id="{4D81E37E-7366-D88D-83B8-BBA577CA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97686" y="106446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88492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dark - tm89027928_Win22_jx_v15" id="{6FC4CD7C-8D8C-413D-9734-DB9D2ACDF211}" vid="{3BCE2F71-642F-410D-8C9D-43A56939DC2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1E1349-079A-46DA-8C56-B35AC6C11751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3A2AE28-B20A-43BD-B938-8C55A179243B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D19EC099-CA80-4E7D-B4BF-2970B26F4E5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8473</TotalTime>
  <Words>328</Words>
  <Application>Microsoft Macintosh PowerPoint</Application>
  <PresentationFormat>Widescreen</PresentationFormat>
  <Paragraphs>72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等线</vt:lpstr>
      <vt:lpstr>Abadi</vt:lpstr>
      <vt:lpstr>Arial</vt:lpstr>
      <vt:lpstr>Calibri</vt:lpstr>
      <vt:lpstr>Posterama Text Black</vt:lpstr>
      <vt:lpstr>Posterama Text SemiBold</vt:lpstr>
      <vt:lpstr>Office 主题​​</vt:lpstr>
      <vt:lpstr>For all your Fraud Solutions: Amazon Fraud Detector</vt:lpstr>
      <vt:lpstr>Should we care about Fraud?</vt:lpstr>
      <vt:lpstr>Fraud Detection using Amazon Fraud Detector</vt:lpstr>
      <vt:lpstr>Why use Amazon Fraud Detector?</vt:lpstr>
      <vt:lpstr>Detect all kinds of Fraud!</vt:lpstr>
      <vt:lpstr>How does Amazon Fraud Detector work?</vt:lpstr>
      <vt:lpstr>Demo!</vt:lpstr>
      <vt:lpstr>Amazon Fraud Detector: Success Stories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Fraud Detector</dc:title>
  <dc:creator>Aakriti Aneja</dc:creator>
  <cp:lastModifiedBy>addit anwar</cp:lastModifiedBy>
  <cp:revision>6</cp:revision>
  <dcterms:created xsi:type="dcterms:W3CDTF">2022-11-29T17:56:06Z</dcterms:created>
  <dcterms:modified xsi:type="dcterms:W3CDTF">2023-05-09T08:06:39Z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