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5" r:id="rId3"/>
    <p:sldId id="276" r:id="rId4"/>
    <p:sldId id="278" r:id="rId5"/>
    <p:sldId id="296" r:id="rId6"/>
    <p:sldId id="277" r:id="rId7"/>
    <p:sldId id="280" r:id="rId8"/>
    <p:sldId id="297" r:id="rId9"/>
    <p:sldId id="298" r:id="rId10"/>
    <p:sldId id="299" r:id="rId11"/>
    <p:sldId id="293" r:id="rId12"/>
    <p:sldId id="290" r:id="rId13"/>
    <p:sldId id="282" r:id="rId14"/>
    <p:sldId id="300" r:id="rId15"/>
    <p:sldId id="301" r:id="rId16"/>
    <p:sldId id="295"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5/28/2024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5/28/2024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5/28/2024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5/28/2024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5/28/2024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5/28/2024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sixteenventures.com/saas-free-trial-benchmarks#:~:text=Free%20Trial%20Conversion%20Benchmarks,work%20on%20optimizing%20for%20conversion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165763"/>
            <a:ext cx="11963400" cy="1711037"/>
          </a:xfrm>
        </p:spPr>
        <p:txBody>
          <a:bodyPr>
            <a:noAutofit/>
          </a:bodyPr>
          <a:lstStyle/>
          <a:p>
            <a:r>
              <a:rPr lang="en-US" sz="4400" b="1" i="0" dirty="0">
                <a:effectLst/>
                <a:latin typeface="Tahoma" panose="020B0604030504040204" pitchFamily="34" charset="0"/>
                <a:ea typeface="Tahoma" panose="020B0604030504040204" pitchFamily="34" charset="0"/>
                <a:cs typeface="Tahoma" panose="020B0604030504040204" pitchFamily="34" charset="0"/>
              </a:rPr>
              <a:t>Predicting Telco Customer </a:t>
            </a:r>
            <a:r>
              <a:rPr lang="en-US" sz="4400" b="1" dirty="0">
                <a:latin typeface="Tahoma" panose="020B0604030504040204" pitchFamily="34" charset="0"/>
                <a:ea typeface="Tahoma" panose="020B0604030504040204" pitchFamily="34" charset="0"/>
                <a:cs typeface="Tahoma" panose="020B0604030504040204" pitchFamily="34" charset="0"/>
              </a:rPr>
              <a:t>Churn</a:t>
            </a:r>
            <a:endParaRPr sz="115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228600" y="4876800"/>
            <a:ext cx="10058400" cy="685800"/>
          </a:xfrm>
        </p:spPr>
        <p:txBody>
          <a:bodyPr/>
          <a:lstStyle/>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Submitted by: Aditi Gupta</a:t>
            </a:r>
            <a:endParaRPr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6794B-4801-5AF6-3234-56AAE02A59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A609A-AC70-8C95-AFDE-1EE74E9A197A}"/>
              </a:ext>
            </a:extLst>
          </p:cNvPr>
          <p:cNvSpPr>
            <a:spLocks noGrp="1"/>
          </p:cNvSpPr>
          <p:nvPr>
            <p:ph type="title"/>
          </p:nvPr>
        </p:nvSpPr>
        <p:spPr>
          <a:xfrm>
            <a:off x="1524000" y="457200"/>
            <a:ext cx="9144000" cy="1143000"/>
          </a:xfrm>
        </p:spPr>
        <p:txBody>
          <a:bodyPr vert="horz" lIns="91440" tIns="45720" rIns="91440" bIns="45720" rtlCol="0" anchor="b">
            <a:normAutofit/>
          </a:bodyPr>
          <a:lstStyle/>
          <a:p>
            <a:r>
              <a:rPr lang="en-US" kern="1200" dirty="0">
                <a:latin typeface="+mj-lt"/>
                <a:ea typeface="+mj-ea"/>
                <a:cs typeface="+mj-cs"/>
              </a:rPr>
              <a:t>Confusion Matrix for SMB</a:t>
            </a:r>
          </a:p>
        </p:txBody>
      </p:sp>
      <p:sp>
        <p:nvSpPr>
          <p:cNvPr id="4" name="TextBox 3">
            <a:extLst>
              <a:ext uri="{FF2B5EF4-FFF2-40B4-BE49-F238E27FC236}">
                <a16:creationId xmlns:a16="http://schemas.microsoft.com/office/drawing/2014/main" id="{1F873A48-886F-B990-6486-14A25450F240}"/>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itchFamily="34" charset="0"/>
              <a:buChar char="•"/>
            </a:pPr>
            <a:r>
              <a:rPr lang="en-US" sz="2000" b="0" i="0">
                <a:solidFill>
                  <a:schemeClr val="tx1">
                    <a:lumMod val="85000"/>
                  </a:schemeClr>
                </a:solidFill>
                <a:effectLst/>
              </a:rPr>
              <a:t>True Positives: correctly predicted 842  instances of customers converting to paid</a:t>
            </a:r>
          </a:p>
          <a:p>
            <a:pPr marL="228600" indent="-228600">
              <a:lnSpc>
                <a:spcPct val="90000"/>
              </a:lnSpc>
              <a:spcBef>
                <a:spcPts val="1800"/>
              </a:spcBef>
              <a:buClr>
                <a:schemeClr val="accent1"/>
              </a:buClr>
              <a:buFont typeface="Arial" pitchFamily="34" charset="0"/>
              <a:buChar char="•"/>
            </a:pPr>
            <a:r>
              <a:rPr lang="en-US" sz="2000" b="0" i="0">
                <a:solidFill>
                  <a:schemeClr val="tx1">
                    <a:lumMod val="85000"/>
                  </a:schemeClr>
                </a:solidFill>
                <a:effectLst/>
              </a:rPr>
              <a:t>False Negatives : While incorrectly predicting 9 instances as not converting to paid when they did . </a:t>
            </a:r>
          </a:p>
          <a:p>
            <a:pPr marL="228600" indent="-228600">
              <a:lnSpc>
                <a:spcPct val="90000"/>
              </a:lnSpc>
              <a:spcBef>
                <a:spcPts val="1800"/>
              </a:spcBef>
              <a:buClr>
                <a:schemeClr val="accent1"/>
              </a:buClr>
              <a:buFont typeface="Arial" pitchFamily="34" charset="0"/>
              <a:buChar char="•"/>
            </a:pPr>
            <a:r>
              <a:rPr lang="en-US" sz="2000" b="0" i="0">
                <a:solidFill>
                  <a:schemeClr val="tx1">
                    <a:lumMod val="85000"/>
                  </a:schemeClr>
                </a:solidFill>
                <a:effectLst/>
              </a:rPr>
              <a:t>There were no True Negatives and False Positives.</a:t>
            </a:r>
            <a:endParaRPr lang="en-US" sz="2000">
              <a:solidFill>
                <a:schemeClr val="tx1">
                  <a:lumMod val="85000"/>
                </a:schemeClr>
              </a:solidFill>
            </a:endParaRPr>
          </a:p>
        </p:txBody>
      </p:sp>
      <p:pic>
        <p:nvPicPr>
          <p:cNvPr id="8" name="Picture 7">
            <a:extLst>
              <a:ext uri="{FF2B5EF4-FFF2-40B4-BE49-F238E27FC236}">
                <a16:creationId xmlns:a16="http://schemas.microsoft.com/office/drawing/2014/main" id="{AF464C52-488B-BE64-202F-F5290976AB5F}"/>
              </a:ext>
            </a:extLst>
          </p:cNvPr>
          <p:cNvPicPr>
            <a:picLocks noChangeAspect="1"/>
          </p:cNvPicPr>
          <p:nvPr/>
        </p:nvPicPr>
        <p:blipFill>
          <a:blip r:embed="rId2"/>
          <a:stretch>
            <a:fillRect/>
          </a:stretch>
        </p:blipFill>
        <p:spPr>
          <a:xfrm>
            <a:off x="6324600" y="2321179"/>
            <a:ext cx="4343400" cy="3279266"/>
          </a:xfrm>
          <a:prstGeom prst="rect">
            <a:avLst/>
          </a:prstGeom>
          <a:noFill/>
        </p:spPr>
      </p:pic>
    </p:spTree>
    <p:extLst>
      <p:ext uri="{BB962C8B-B14F-4D97-AF65-F5344CB8AC3E}">
        <p14:creationId xmlns:p14="http://schemas.microsoft.com/office/powerpoint/2010/main" val="130792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5A32E-00A5-92CA-FCFC-59E4156BF98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B8C53F-158A-4AC4-315A-92C8C74BFDD8}"/>
              </a:ext>
            </a:extLst>
          </p:cNvPr>
          <p:cNvPicPr>
            <a:picLocks noChangeAspect="1"/>
          </p:cNvPicPr>
          <p:nvPr/>
        </p:nvPicPr>
        <p:blipFill>
          <a:blip r:embed="rId2"/>
          <a:stretch>
            <a:fillRect/>
          </a:stretch>
        </p:blipFill>
        <p:spPr>
          <a:xfrm>
            <a:off x="1752600" y="2720956"/>
            <a:ext cx="7013603" cy="3353117"/>
          </a:xfrm>
          <a:prstGeom prst="rect">
            <a:avLst/>
          </a:prstGeom>
        </p:spPr>
      </p:pic>
      <p:sp>
        <p:nvSpPr>
          <p:cNvPr id="4" name="Title 1">
            <a:extLst>
              <a:ext uri="{FF2B5EF4-FFF2-40B4-BE49-F238E27FC236}">
                <a16:creationId xmlns:a16="http://schemas.microsoft.com/office/drawing/2014/main" id="{D0035D58-DD47-8147-7B2C-FE68A5A8B82E}"/>
              </a:ext>
            </a:extLst>
          </p:cNvPr>
          <p:cNvSpPr txBox="1">
            <a:spLocks/>
          </p:cNvSpPr>
          <p:nvPr/>
        </p:nvSpPr>
        <p:spPr>
          <a:xfrm>
            <a:off x="1524000" y="457200"/>
            <a:ext cx="10053734" cy="1143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2800" b="1" dirty="0">
                <a:solidFill>
                  <a:schemeClr val="tx1"/>
                </a:solidFill>
                <a:latin typeface="Tahoma" panose="020B0604030504040204" pitchFamily="34" charset="0"/>
                <a:ea typeface="Tahoma" panose="020B0604030504040204" pitchFamily="34" charset="0"/>
                <a:cs typeface="Tahoma" panose="020B0604030504040204" pitchFamily="34" charset="0"/>
              </a:rPr>
              <a:t>Key Findings: </a:t>
            </a:r>
            <a:r>
              <a:rPr lang="en-US" sz="2800" b="1" i="0" u="none" strike="noStrike" baseline="0" dirty="0">
                <a:latin typeface="Nunito-Regular"/>
              </a:rPr>
              <a:t>Which customers are most likely to convert to a paid customer</a:t>
            </a:r>
            <a:r>
              <a:rPr lang="en-US" sz="2800" b="1" dirty="0">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FC4A46E5-016F-5F24-99F0-CD47C104C5D6}"/>
              </a:ext>
            </a:extLst>
          </p:cNvPr>
          <p:cNvSpPr txBox="1"/>
          <p:nvPr/>
        </p:nvSpPr>
        <p:spPr>
          <a:xfrm>
            <a:off x="1600200" y="1752600"/>
            <a:ext cx="10439400" cy="707886"/>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As per the data model predictions, ENT customers are most likely to convert to the paid customers.</a:t>
            </a:r>
          </a:p>
        </p:txBody>
      </p:sp>
    </p:spTree>
    <p:extLst>
      <p:ext uri="{BB962C8B-B14F-4D97-AF65-F5344CB8AC3E}">
        <p14:creationId xmlns:p14="http://schemas.microsoft.com/office/powerpoint/2010/main" val="201241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CFB9-9E42-DA28-E0E7-C9463C33B263}"/>
              </a:ext>
            </a:extLst>
          </p:cNvPr>
          <p:cNvSpPr>
            <a:spLocks noGrp="1"/>
          </p:cNvSpPr>
          <p:nvPr>
            <p:ph type="title"/>
          </p:nvPr>
        </p:nvSpPr>
        <p:spPr>
          <a:xfrm>
            <a:off x="1143000" y="2271132"/>
            <a:ext cx="9144000" cy="1143000"/>
          </a:xfrm>
        </p:spPr>
        <p:txBody>
          <a:bodyPr>
            <a:normAutofit/>
          </a:bodyPr>
          <a:lstStyle/>
          <a:p>
            <a:pPr algn="ctr"/>
            <a:r>
              <a:rPr lang="en-US" sz="4400" b="1" dirty="0"/>
              <a:t>Appendix</a:t>
            </a:r>
          </a:p>
        </p:txBody>
      </p:sp>
    </p:spTree>
    <p:extLst>
      <p:ext uri="{BB962C8B-B14F-4D97-AF65-F5344CB8AC3E}">
        <p14:creationId xmlns:p14="http://schemas.microsoft.com/office/powerpoint/2010/main" val="2964889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348B9-96E5-024E-EC74-8F08E60593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FAB77B-F57A-36E4-8DF4-E4F3BACFB704}"/>
              </a:ext>
            </a:extLst>
          </p:cNvPr>
          <p:cNvSpPr>
            <a:spLocks noGrp="1"/>
          </p:cNvSpPr>
          <p:nvPr>
            <p:ph type="title"/>
          </p:nvPr>
        </p:nvSpPr>
        <p:spPr>
          <a:xfrm>
            <a:off x="1174102" y="381000"/>
            <a:ext cx="9144000" cy="914400"/>
          </a:xfrm>
        </p:spPr>
        <p:txBody>
          <a:bodyPr>
            <a:noAutofit/>
          </a:bodyPr>
          <a:lstStyle/>
          <a:p>
            <a:pPr algn="ctr"/>
            <a:r>
              <a:rPr lang="en-US" sz="2800" dirty="0"/>
              <a:t>Activation and conversion per account type</a:t>
            </a:r>
          </a:p>
        </p:txBody>
      </p:sp>
      <p:pic>
        <p:nvPicPr>
          <p:cNvPr id="9" name="Picture 8">
            <a:extLst>
              <a:ext uri="{FF2B5EF4-FFF2-40B4-BE49-F238E27FC236}">
                <a16:creationId xmlns:a16="http://schemas.microsoft.com/office/drawing/2014/main" id="{53D06AD6-BD28-76B6-5545-54726CFCCB3E}"/>
              </a:ext>
            </a:extLst>
          </p:cNvPr>
          <p:cNvPicPr>
            <a:picLocks noChangeAspect="1"/>
          </p:cNvPicPr>
          <p:nvPr/>
        </p:nvPicPr>
        <p:blipFill>
          <a:blip r:embed="rId2"/>
          <a:stretch>
            <a:fillRect/>
          </a:stretch>
        </p:blipFill>
        <p:spPr>
          <a:xfrm>
            <a:off x="1371600" y="2133600"/>
            <a:ext cx="9212686" cy="4031125"/>
          </a:xfrm>
          <a:prstGeom prst="rect">
            <a:avLst/>
          </a:prstGeom>
        </p:spPr>
      </p:pic>
    </p:spTree>
    <p:extLst>
      <p:ext uri="{BB962C8B-B14F-4D97-AF65-F5344CB8AC3E}">
        <p14:creationId xmlns:p14="http://schemas.microsoft.com/office/powerpoint/2010/main" val="64835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A9765-60F8-E382-617A-DD08D30A5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52101-75D0-2FA3-36D6-0A234D201C84}"/>
              </a:ext>
            </a:extLst>
          </p:cNvPr>
          <p:cNvSpPr>
            <a:spLocks noGrp="1"/>
          </p:cNvSpPr>
          <p:nvPr>
            <p:ph type="title"/>
          </p:nvPr>
        </p:nvSpPr>
        <p:spPr>
          <a:xfrm>
            <a:off x="1524000" y="457200"/>
            <a:ext cx="9144000" cy="1143000"/>
          </a:xfrm>
        </p:spPr>
        <p:txBody>
          <a:bodyPr anchor="b">
            <a:normAutofit/>
          </a:bodyPr>
          <a:lstStyle/>
          <a:p>
            <a:r>
              <a:rPr lang="en-US"/>
              <a:t>Per month trends of New Accounts and Average clicks</a:t>
            </a:r>
          </a:p>
        </p:txBody>
      </p:sp>
      <p:pic>
        <p:nvPicPr>
          <p:cNvPr id="7" name="Picture 6">
            <a:extLst>
              <a:ext uri="{FF2B5EF4-FFF2-40B4-BE49-F238E27FC236}">
                <a16:creationId xmlns:a16="http://schemas.microsoft.com/office/drawing/2014/main" id="{07C5E5AF-B43F-09FE-E348-98378E7DB9B6}"/>
              </a:ext>
            </a:extLst>
          </p:cNvPr>
          <p:cNvPicPr>
            <a:picLocks noChangeAspect="1"/>
          </p:cNvPicPr>
          <p:nvPr/>
        </p:nvPicPr>
        <p:blipFill rotWithShape="1">
          <a:blip r:embed="rId2"/>
          <a:srcRect l="19568" r="22458" b="2"/>
          <a:stretch/>
        </p:blipFill>
        <p:spPr>
          <a:xfrm>
            <a:off x="1524000" y="1825625"/>
            <a:ext cx="4343400" cy="4270375"/>
          </a:xfrm>
          <a:prstGeom prst="rect">
            <a:avLst/>
          </a:prstGeom>
          <a:noFill/>
        </p:spPr>
      </p:pic>
      <p:pic>
        <p:nvPicPr>
          <p:cNvPr id="6" name="Content Placeholder 5">
            <a:extLst>
              <a:ext uri="{FF2B5EF4-FFF2-40B4-BE49-F238E27FC236}">
                <a16:creationId xmlns:a16="http://schemas.microsoft.com/office/drawing/2014/main" id="{9EBEDF09-378C-2D0F-EAA4-13C95DE93BA1}"/>
              </a:ext>
            </a:extLst>
          </p:cNvPr>
          <p:cNvPicPr>
            <a:picLocks noChangeAspect="1"/>
          </p:cNvPicPr>
          <p:nvPr/>
        </p:nvPicPr>
        <p:blipFill rotWithShape="1">
          <a:blip r:embed="rId3"/>
          <a:srcRect l="20917" r="30517"/>
          <a:stretch/>
        </p:blipFill>
        <p:spPr>
          <a:xfrm>
            <a:off x="6324600" y="1825625"/>
            <a:ext cx="4343400" cy="4270375"/>
          </a:xfrm>
          <a:prstGeom prst="rect">
            <a:avLst/>
          </a:prstGeom>
          <a:noFill/>
        </p:spPr>
      </p:pic>
    </p:spTree>
    <p:extLst>
      <p:ext uri="{BB962C8B-B14F-4D97-AF65-F5344CB8AC3E}">
        <p14:creationId xmlns:p14="http://schemas.microsoft.com/office/powerpoint/2010/main" val="35596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51C7B-B56D-C58F-445E-63F2EF3F0C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1080A-0A24-9D67-6BCF-4D73C122DE9C}"/>
              </a:ext>
            </a:extLst>
          </p:cNvPr>
          <p:cNvSpPr>
            <a:spLocks noGrp="1"/>
          </p:cNvSpPr>
          <p:nvPr>
            <p:ph type="title"/>
          </p:nvPr>
        </p:nvSpPr>
        <p:spPr>
          <a:xfrm>
            <a:off x="8002587" y="1600200"/>
            <a:ext cx="3122613" cy="1828800"/>
          </a:xfrm>
        </p:spPr>
        <p:txBody>
          <a:bodyPr vert="horz" lIns="91440" tIns="45720" rIns="91440" bIns="45720" rtlCol="0" anchor="b">
            <a:normAutofit/>
          </a:bodyPr>
          <a:lstStyle/>
          <a:p>
            <a:r>
              <a:rPr lang="en-US" sz="2600" b="0" i="0" u="none" strike="noStrike" kern="1200" baseline="0">
                <a:latin typeface="+mj-lt"/>
                <a:ea typeface="+mj-ea"/>
                <a:cs typeface="+mj-cs"/>
              </a:rPr>
              <a:t>Comparison of metric of interest actual and predicted</a:t>
            </a:r>
            <a:endParaRPr lang="en-US" sz="2600" kern="1200">
              <a:latin typeface="+mj-lt"/>
              <a:ea typeface="+mj-ea"/>
              <a:cs typeface="+mj-cs"/>
            </a:endParaRPr>
          </a:p>
        </p:txBody>
      </p:sp>
      <p:sp>
        <p:nvSpPr>
          <p:cNvPr id="3" name="TextBox 2">
            <a:extLst>
              <a:ext uri="{FF2B5EF4-FFF2-40B4-BE49-F238E27FC236}">
                <a16:creationId xmlns:a16="http://schemas.microsoft.com/office/drawing/2014/main" id="{98D1C872-EB88-C945-D65D-65485D609D4C}"/>
              </a:ext>
            </a:extLst>
          </p:cNvPr>
          <p:cNvSpPr txBox="1"/>
          <p:nvPr/>
        </p:nvSpPr>
        <p:spPr>
          <a:xfrm>
            <a:off x="8001039" y="3429000"/>
            <a:ext cx="3124161" cy="1828800"/>
          </a:xfrm>
          <a:prstGeom prst="rect">
            <a:avLst/>
          </a:prstGeom>
        </p:spPr>
        <p:txBody>
          <a:bodyPr vert="horz" lIns="91440" tIns="45720" rIns="91440" bIns="45720" rtlCol="0">
            <a:normAutofit/>
          </a:bodyPr>
          <a:lstStyle/>
          <a:p>
            <a:pPr>
              <a:lnSpc>
                <a:spcPct val="90000"/>
              </a:lnSpc>
              <a:spcAft>
                <a:spcPts val="600"/>
              </a:spcAft>
              <a:buClr>
                <a:schemeClr val="accent1"/>
              </a:buClr>
            </a:pPr>
            <a:r>
              <a:rPr lang="en-US" sz="1600" kern="1200">
                <a:solidFill>
                  <a:schemeClr val="tx1">
                    <a:lumMod val="85000"/>
                  </a:schemeClr>
                </a:solidFill>
                <a:latin typeface="+mn-lt"/>
                <a:ea typeface="+mn-ea"/>
                <a:cs typeface="+mn-cs"/>
              </a:rPr>
              <a:t>Conversion and activation rates based on predicted data show potential that these rated can go higher with proper strategy and actions backed by data driven insights.</a:t>
            </a:r>
          </a:p>
        </p:txBody>
      </p:sp>
      <p:graphicFrame>
        <p:nvGraphicFramePr>
          <p:cNvPr id="4" name="Table 3">
            <a:extLst>
              <a:ext uri="{FF2B5EF4-FFF2-40B4-BE49-F238E27FC236}">
                <a16:creationId xmlns:a16="http://schemas.microsoft.com/office/drawing/2014/main" id="{A3C5B6E7-C751-F56F-D6CD-A9393E171D85}"/>
              </a:ext>
            </a:extLst>
          </p:cNvPr>
          <p:cNvGraphicFramePr>
            <a:graphicFrameLocks noGrp="1"/>
          </p:cNvGraphicFramePr>
          <p:nvPr/>
        </p:nvGraphicFramePr>
        <p:xfrm>
          <a:off x="760412" y="1792983"/>
          <a:ext cx="6400802" cy="3272036"/>
        </p:xfrm>
        <a:graphic>
          <a:graphicData uri="http://schemas.openxmlformats.org/drawingml/2006/table">
            <a:tbl>
              <a:tblPr firstRow="1" bandRow="1">
                <a:tableStyleId>{5C22544A-7EE6-4342-B048-85BDC9FD1C3A}</a:tableStyleId>
              </a:tblPr>
              <a:tblGrid>
                <a:gridCol w="2807572">
                  <a:extLst>
                    <a:ext uri="{9D8B030D-6E8A-4147-A177-3AD203B41FA5}">
                      <a16:colId xmlns:a16="http://schemas.microsoft.com/office/drawing/2014/main" val="2300654402"/>
                    </a:ext>
                  </a:extLst>
                </a:gridCol>
                <a:gridCol w="1652193">
                  <a:extLst>
                    <a:ext uri="{9D8B030D-6E8A-4147-A177-3AD203B41FA5}">
                      <a16:colId xmlns:a16="http://schemas.microsoft.com/office/drawing/2014/main" val="4215696329"/>
                    </a:ext>
                  </a:extLst>
                </a:gridCol>
                <a:gridCol w="1941037">
                  <a:extLst>
                    <a:ext uri="{9D8B030D-6E8A-4147-A177-3AD203B41FA5}">
                      <a16:colId xmlns:a16="http://schemas.microsoft.com/office/drawing/2014/main" val="3139794570"/>
                    </a:ext>
                  </a:extLst>
                </a:gridCol>
              </a:tblGrid>
              <a:tr h="610041">
                <a:tc>
                  <a:txBody>
                    <a:bodyPr/>
                    <a:lstStyle/>
                    <a:p>
                      <a:endParaRPr lang="en-US" sz="2700"/>
                    </a:p>
                  </a:txBody>
                  <a:tcPr marL="138645" marR="138645" marT="69323" marB="69323"/>
                </a:tc>
                <a:tc>
                  <a:txBody>
                    <a:bodyPr/>
                    <a:lstStyle/>
                    <a:p>
                      <a:r>
                        <a:rPr lang="en-US" sz="2700"/>
                        <a:t>Actual</a:t>
                      </a:r>
                    </a:p>
                  </a:txBody>
                  <a:tcPr marL="138645" marR="138645" marT="69323" marB="69323"/>
                </a:tc>
                <a:tc>
                  <a:txBody>
                    <a:bodyPr/>
                    <a:lstStyle/>
                    <a:p>
                      <a:r>
                        <a:rPr lang="en-US" sz="2700"/>
                        <a:t>Predicted</a:t>
                      </a:r>
                    </a:p>
                  </a:txBody>
                  <a:tcPr marL="138645" marR="138645" marT="69323" marB="69323"/>
                </a:tc>
                <a:extLst>
                  <a:ext uri="{0D108BD9-81ED-4DB2-BD59-A6C34878D82A}">
                    <a16:rowId xmlns:a16="http://schemas.microsoft.com/office/drawing/2014/main" val="2127794288"/>
                  </a:ext>
                </a:extLst>
              </a:tr>
              <a:tr h="1025977">
                <a:tc>
                  <a:txBody>
                    <a:bodyPr/>
                    <a:lstStyle/>
                    <a:p>
                      <a:r>
                        <a:rPr lang="en-US" sz="2700"/>
                        <a:t>Conversion Rate</a:t>
                      </a:r>
                    </a:p>
                  </a:txBody>
                  <a:tcPr marL="138645" marR="138645" marT="69323" marB="69323"/>
                </a:tc>
                <a:tc>
                  <a:txBody>
                    <a:bodyPr/>
                    <a:lstStyle/>
                    <a:p>
                      <a:r>
                        <a:rPr lang="en-US" sz="2700"/>
                        <a:t>31.84%</a:t>
                      </a:r>
                    </a:p>
                  </a:txBody>
                  <a:tcPr marL="138645" marR="138645" marT="69323" marB="69323"/>
                </a:tc>
                <a:tc>
                  <a:txBody>
                    <a:bodyPr/>
                    <a:lstStyle/>
                    <a:p>
                      <a:r>
                        <a:rPr lang="en-US" sz="2700"/>
                        <a:t>78.68%</a:t>
                      </a:r>
                    </a:p>
                  </a:txBody>
                  <a:tcPr marL="138645" marR="138645" marT="69323" marB="69323"/>
                </a:tc>
                <a:extLst>
                  <a:ext uri="{0D108BD9-81ED-4DB2-BD59-A6C34878D82A}">
                    <a16:rowId xmlns:a16="http://schemas.microsoft.com/office/drawing/2014/main" val="726857357"/>
                  </a:ext>
                </a:extLst>
              </a:tr>
              <a:tr h="610041">
                <a:tc>
                  <a:txBody>
                    <a:bodyPr/>
                    <a:lstStyle/>
                    <a:p>
                      <a:r>
                        <a:rPr lang="en-US" sz="2700"/>
                        <a:t>Activation Rate</a:t>
                      </a:r>
                    </a:p>
                  </a:txBody>
                  <a:tcPr marL="138645" marR="138645" marT="69323" marB="69323"/>
                </a:tc>
                <a:tc>
                  <a:txBody>
                    <a:bodyPr/>
                    <a:lstStyle/>
                    <a:p>
                      <a:r>
                        <a:rPr lang="en-US" sz="2700"/>
                        <a:t>54.93%</a:t>
                      </a:r>
                    </a:p>
                  </a:txBody>
                  <a:tcPr marL="138645" marR="138645" marT="69323" marB="69323"/>
                </a:tc>
                <a:tc>
                  <a:txBody>
                    <a:bodyPr/>
                    <a:lstStyle/>
                    <a:p>
                      <a:r>
                        <a:rPr lang="en-US" sz="2700"/>
                        <a:t>84.31%</a:t>
                      </a:r>
                    </a:p>
                  </a:txBody>
                  <a:tcPr marL="138645" marR="138645" marT="69323" marB="69323"/>
                </a:tc>
                <a:extLst>
                  <a:ext uri="{0D108BD9-81ED-4DB2-BD59-A6C34878D82A}">
                    <a16:rowId xmlns:a16="http://schemas.microsoft.com/office/drawing/2014/main" val="1614682397"/>
                  </a:ext>
                </a:extLst>
              </a:tr>
              <a:tr h="1025977">
                <a:tc>
                  <a:txBody>
                    <a:bodyPr/>
                    <a:lstStyle/>
                    <a:p>
                      <a:r>
                        <a:rPr lang="en-US" sz="2700"/>
                        <a:t>Average Time to Conversion</a:t>
                      </a:r>
                    </a:p>
                  </a:txBody>
                  <a:tcPr marL="138645" marR="138645" marT="69323" marB="69323"/>
                </a:tc>
                <a:tc>
                  <a:txBody>
                    <a:bodyPr/>
                    <a:lstStyle/>
                    <a:p>
                      <a:r>
                        <a:rPr lang="en-US" sz="2700"/>
                        <a:t>62.25 days</a:t>
                      </a:r>
                    </a:p>
                  </a:txBody>
                  <a:tcPr marL="138645" marR="138645" marT="69323" marB="69323"/>
                </a:tc>
                <a:tc>
                  <a:txBody>
                    <a:bodyPr/>
                    <a:lstStyle/>
                    <a:p>
                      <a:r>
                        <a:rPr lang="en-US" sz="2700"/>
                        <a:t>61.95 days</a:t>
                      </a:r>
                    </a:p>
                  </a:txBody>
                  <a:tcPr marL="138645" marR="138645" marT="69323" marB="69323"/>
                </a:tc>
                <a:extLst>
                  <a:ext uri="{0D108BD9-81ED-4DB2-BD59-A6C34878D82A}">
                    <a16:rowId xmlns:a16="http://schemas.microsoft.com/office/drawing/2014/main" val="3462552794"/>
                  </a:ext>
                </a:extLst>
              </a:tr>
            </a:tbl>
          </a:graphicData>
        </a:graphic>
      </p:graphicFrame>
    </p:spTree>
    <p:extLst>
      <p:ext uri="{BB962C8B-B14F-4D97-AF65-F5344CB8AC3E}">
        <p14:creationId xmlns:p14="http://schemas.microsoft.com/office/powerpoint/2010/main" val="3768972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9E4D-5AAB-579F-8981-6CDD69C8872B}"/>
              </a:ext>
            </a:extLst>
          </p:cNvPr>
          <p:cNvSpPr>
            <a:spLocks noGrp="1"/>
          </p:cNvSpPr>
          <p:nvPr>
            <p:ph type="title"/>
          </p:nvPr>
        </p:nvSpPr>
        <p:spPr/>
        <p:txBody>
          <a:bodyPr/>
          <a:lstStyle/>
          <a:p>
            <a:r>
              <a:rPr lang="en-US" dirty="0"/>
              <a:t>Definitions</a:t>
            </a:r>
          </a:p>
        </p:txBody>
      </p:sp>
      <p:sp>
        <p:nvSpPr>
          <p:cNvPr id="5" name="TextBox 4">
            <a:extLst>
              <a:ext uri="{FF2B5EF4-FFF2-40B4-BE49-F238E27FC236}">
                <a16:creationId xmlns:a16="http://schemas.microsoft.com/office/drawing/2014/main" id="{2060B5B4-D72D-D1C0-5687-05E5DDF6AAFD}"/>
              </a:ext>
            </a:extLst>
          </p:cNvPr>
          <p:cNvSpPr txBox="1"/>
          <p:nvPr/>
        </p:nvSpPr>
        <p:spPr>
          <a:xfrm>
            <a:off x="1524000" y="1905000"/>
            <a:ext cx="8382000" cy="3262432"/>
          </a:xfrm>
          <a:prstGeom prst="rect">
            <a:avLst/>
          </a:prstGeom>
          <a:noFill/>
        </p:spPr>
        <p:txBody>
          <a:bodyPr wrap="square" rtlCol="0">
            <a:spAutoFit/>
          </a:bodyPr>
          <a:lstStyle/>
          <a:p>
            <a:r>
              <a:rPr lang="en-US" b="1" i="0" dirty="0">
                <a:effectLst/>
                <a:latin typeface="Söhne"/>
              </a:rPr>
              <a:t>Conversion Rate: </a:t>
            </a:r>
            <a:r>
              <a:rPr lang="en-US" sz="1600" i="0" dirty="0">
                <a:effectLst/>
                <a:latin typeface="Söhne"/>
              </a:rPr>
              <a:t>The percentage of users who complete a desired action out of the total number of users.</a:t>
            </a:r>
            <a:r>
              <a:rPr lang="en-US" b="0" i="0" dirty="0">
                <a:effectLst/>
                <a:latin typeface="Söhne"/>
              </a:rPr>
              <a:t> </a:t>
            </a:r>
            <a:br>
              <a:rPr lang="en-US" b="0" i="0" dirty="0">
                <a:effectLst/>
                <a:latin typeface="Söhne"/>
              </a:rPr>
            </a:br>
            <a:r>
              <a:rPr lang="en-US" b="1" i="0" dirty="0">
                <a:effectLst/>
                <a:latin typeface="Söhne"/>
              </a:rPr>
              <a:t>Activation Rate:</a:t>
            </a:r>
            <a:r>
              <a:rPr lang="en-US" b="0" i="0" dirty="0">
                <a:effectLst/>
                <a:latin typeface="Söhne"/>
              </a:rPr>
              <a:t> </a:t>
            </a:r>
            <a:r>
              <a:rPr lang="en-US" sz="1600" b="0" i="0" dirty="0">
                <a:effectLst/>
                <a:latin typeface="Söhne"/>
              </a:rPr>
              <a:t>The percentage of users who complete a specific activation event out of the total number of users. </a:t>
            </a:r>
            <a:br>
              <a:rPr lang="en-US" b="0" i="0" dirty="0">
                <a:effectLst/>
                <a:latin typeface="Söhne"/>
              </a:rPr>
            </a:br>
            <a:r>
              <a:rPr lang="en-US" b="1" i="0" dirty="0">
                <a:effectLst/>
                <a:latin typeface="Söhne"/>
              </a:rPr>
              <a:t>Average Time to Conversion:</a:t>
            </a:r>
            <a:r>
              <a:rPr lang="en-US" b="0" i="0" dirty="0">
                <a:effectLst/>
                <a:latin typeface="Söhne"/>
              </a:rPr>
              <a:t> </a:t>
            </a:r>
            <a:r>
              <a:rPr lang="en-US" sz="1600" b="0" i="0" dirty="0">
                <a:effectLst/>
                <a:latin typeface="Söhne"/>
              </a:rPr>
              <a:t>The average duration from initial engagement to completing a desired action. </a:t>
            </a:r>
            <a:br>
              <a:rPr lang="en-US" b="0" i="0" dirty="0">
                <a:effectLst/>
                <a:latin typeface="Söhne"/>
              </a:rPr>
            </a:br>
            <a:r>
              <a:rPr lang="en-US" b="1" i="0" dirty="0">
                <a:effectLst/>
                <a:latin typeface="Söhne"/>
              </a:rPr>
              <a:t>Logistic Regression:</a:t>
            </a:r>
            <a:r>
              <a:rPr lang="en-US" b="0" i="0" dirty="0">
                <a:effectLst/>
                <a:latin typeface="Söhne"/>
              </a:rPr>
              <a:t> </a:t>
            </a:r>
            <a:r>
              <a:rPr lang="en-US" sz="1600" b="0" i="0" dirty="0">
                <a:effectLst/>
                <a:latin typeface="Söhne"/>
              </a:rPr>
              <a:t>A statistical method for predicting binary outcomes based on predictor variables. </a:t>
            </a:r>
            <a:br>
              <a:rPr lang="en-US" b="0" i="0" dirty="0">
                <a:effectLst/>
                <a:latin typeface="Söhne"/>
              </a:rPr>
            </a:br>
            <a:r>
              <a:rPr lang="en-US" b="1" i="0" dirty="0">
                <a:effectLst/>
                <a:latin typeface="Söhne"/>
              </a:rPr>
              <a:t>Random Forest:</a:t>
            </a:r>
            <a:r>
              <a:rPr lang="en-US" b="0" i="0" dirty="0">
                <a:effectLst/>
                <a:latin typeface="Söhne"/>
              </a:rPr>
              <a:t> </a:t>
            </a:r>
            <a:r>
              <a:rPr lang="en-US" sz="1600" b="0" i="0" dirty="0">
                <a:effectLst/>
                <a:latin typeface="Söhne"/>
              </a:rPr>
              <a:t>A machine learning algorithm that constructs multiple decision trees for classification or regression. </a:t>
            </a:r>
            <a:br>
              <a:rPr lang="en-US" b="0" i="0" dirty="0">
                <a:effectLst/>
                <a:latin typeface="Söhne"/>
              </a:rPr>
            </a:br>
            <a:r>
              <a:rPr lang="en-US" b="1" i="0" dirty="0">
                <a:effectLst/>
                <a:latin typeface="Söhne"/>
              </a:rPr>
              <a:t>Support Vector Machine (SVM):</a:t>
            </a:r>
            <a:r>
              <a:rPr lang="en-US" b="0" i="0" dirty="0">
                <a:effectLst/>
                <a:latin typeface="Söhne"/>
              </a:rPr>
              <a:t> </a:t>
            </a:r>
            <a:r>
              <a:rPr lang="en-US" sz="1600" b="0" i="0" dirty="0">
                <a:effectLst/>
                <a:latin typeface="Söhne"/>
              </a:rPr>
              <a:t>A supervised learning algorithm for classification and regression tasks, aiming to find the hyperplane that best separates classes.</a:t>
            </a:r>
            <a:endParaRPr lang="en-US" dirty="0"/>
          </a:p>
        </p:txBody>
      </p:sp>
    </p:spTree>
    <p:extLst>
      <p:ext uri="{BB962C8B-B14F-4D97-AF65-F5344CB8AC3E}">
        <p14:creationId xmlns:p14="http://schemas.microsoft.com/office/powerpoint/2010/main" val="390658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C77C-C76D-336C-D01F-AD066593D40F}"/>
              </a:ext>
            </a:extLst>
          </p:cNvPr>
          <p:cNvSpPr>
            <a:spLocks noGrp="1"/>
          </p:cNvSpPr>
          <p:nvPr>
            <p:ph type="title"/>
          </p:nvPr>
        </p:nvSpPr>
        <p:spPr>
          <a:xfrm>
            <a:off x="1143000" y="2286000"/>
            <a:ext cx="9144000" cy="1143000"/>
          </a:xfrm>
        </p:spPr>
        <p:txBody>
          <a:bodyPr>
            <a:normAutofit/>
          </a:bodyPr>
          <a:lstStyle/>
          <a:p>
            <a:pPr algn="ctr"/>
            <a:r>
              <a:rPr lang="en-US" sz="4800" dirty="0"/>
              <a:t>Thank you!</a:t>
            </a:r>
          </a:p>
        </p:txBody>
      </p:sp>
    </p:spTree>
    <p:extLst>
      <p:ext uri="{BB962C8B-B14F-4D97-AF65-F5344CB8AC3E}">
        <p14:creationId xmlns:p14="http://schemas.microsoft.com/office/powerpoint/2010/main" val="261350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8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Predicting Telco Customer Churn</a:t>
            </a:r>
            <a:endParaRPr sz="2800" b="1"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1524000" y="1828800"/>
            <a:ext cx="9144000" cy="2971800"/>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Problem Statement</a:t>
            </a:r>
          </a:p>
          <a:p>
            <a:r>
              <a:rPr lang="en-US" dirty="0">
                <a:latin typeface="Verdana" panose="020B0604030504040204" pitchFamily="34" charset="0"/>
                <a:ea typeface="Verdana" panose="020B0604030504040204" pitchFamily="34" charset="0"/>
                <a:cs typeface="Verdana" panose="020B0604030504040204" pitchFamily="34" charset="0"/>
              </a:rPr>
              <a:t>Context</a:t>
            </a:r>
          </a:p>
          <a:p>
            <a:r>
              <a:rPr lang="en-US">
                <a:latin typeface="Verdana" panose="020B0604030504040204" pitchFamily="34" charset="0"/>
                <a:ea typeface="Verdana" panose="020B0604030504040204" pitchFamily="34" charset="0"/>
                <a:cs typeface="Verdana" panose="020B0604030504040204" pitchFamily="34" charset="0"/>
              </a:rPr>
              <a:t>Key </a:t>
            </a:r>
            <a:r>
              <a:rPr lang="en-US" dirty="0">
                <a:latin typeface="Verdana" panose="020B0604030504040204" pitchFamily="34" charset="0"/>
                <a:ea typeface="Verdana" panose="020B0604030504040204" pitchFamily="34" charset="0"/>
                <a:cs typeface="Verdana" panose="020B0604030504040204" pitchFamily="34" charset="0"/>
              </a:rPr>
              <a:t>Findings and Recommendations</a:t>
            </a:r>
          </a:p>
          <a:p>
            <a:r>
              <a:rPr lang="en-US" dirty="0">
                <a:latin typeface="Verdana" panose="020B0604030504040204" pitchFamily="34" charset="0"/>
                <a:ea typeface="Verdana" panose="020B0604030504040204" pitchFamily="34" charset="0"/>
                <a:cs typeface="Verdana" panose="020B0604030504040204" pitchFamily="34" charset="0"/>
              </a:rPr>
              <a:t>Appendix</a:t>
            </a:r>
            <a:endParaRPr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A020-F315-81DD-3F04-3F7C9B657EC9}"/>
              </a:ext>
            </a:extLst>
          </p:cNvPr>
          <p:cNvSpPr>
            <a:spLocks noGrp="1"/>
          </p:cNvSpPr>
          <p:nvPr>
            <p:ph type="title"/>
          </p:nvPr>
        </p:nvSpPr>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Problem Statement</a:t>
            </a:r>
            <a:br>
              <a:rPr lang="en-US" sz="2800" b="1" dirty="0">
                <a:latin typeface="Tahoma" panose="020B0604030504040204" pitchFamily="34" charset="0"/>
                <a:ea typeface="Tahoma" panose="020B0604030504040204" pitchFamily="34" charset="0"/>
                <a:cs typeface="Tahoma" panose="020B0604030504040204" pitchFamily="34" charset="0"/>
              </a:rPr>
            </a:b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F0EA501F-8050-BB79-B6C3-95ECAE429446}"/>
              </a:ext>
            </a:extLst>
          </p:cNvPr>
          <p:cNvSpPr txBox="1"/>
          <p:nvPr/>
        </p:nvSpPr>
        <p:spPr>
          <a:xfrm>
            <a:off x="1507273" y="1600200"/>
            <a:ext cx="8001000" cy="1631216"/>
          </a:xfrm>
          <a:prstGeom prst="rect">
            <a:avLst/>
          </a:prstGeom>
          <a:noFill/>
        </p:spPr>
        <p:txBody>
          <a:bodyPr wrap="square" rtlCol="0">
            <a:spAutoFit/>
          </a:bodyPr>
          <a:lstStyle/>
          <a:p>
            <a:r>
              <a:rPr lang="en-US" sz="2000" b="0" i="0" dirty="0">
                <a:effectLst/>
                <a:latin typeface="Verdana" panose="020B0604030504040204" pitchFamily="34" charset="0"/>
                <a:ea typeface="Verdana" panose="020B0604030504040204" pitchFamily="34" charset="0"/>
                <a:cs typeface="Verdana" panose="020B0604030504040204" pitchFamily="34" charset="0"/>
              </a:rPr>
              <a:t>JB link telco company is encountering a problem of a high 27% customer loss leading to a 12% drop in our customer numbers. And urgently need to forecast which customers are prone to churn and recommend tailored strategies to retain customers.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3174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F964E-D01C-9FE1-5A31-18C78FC1E9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72A3A-D802-86E0-6DB2-58C3BAA0CA58}"/>
              </a:ext>
            </a:extLst>
          </p:cNvPr>
          <p:cNvSpPr>
            <a:spLocks noGrp="1"/>
          </p:cNvSpPr>
          <p:nvPr>
            <p:ph type="title"/>
          </p:nvPr>
        </p:nvSpPr>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Context</a:t>
            </a:r>
            <a:br>
              <a:rPr lang="en-US" sz="2800" b="1" dirty="0">
                <a:latin typeface="Tahoma" panose="020B0604030504040204" pitchFamily="34" charset="0"/>
                <a:ea typeface="Tahoma" panose="020B0604030504040204" pitchFamily="34" charset="0"/>
                <a:cs typeface="Tahoma" panose="020B0604030504040204" pitchFamily="34" charset="0"/>
              </a:rPr>
            </a:b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DCEF9C8-954F-60F4-1FFE-4D67C565F024}"/>
              </a:ext>
            </a:extLst>
          </p:cNvPr>
          <p:cNvSpPr txBox="1"/>
          <p:nvPr/>
        </p:nvSpPr>
        <p:spPr>
          <a:xfrm>
            <a:off x="1555595" y="1600200"/>
            <a:ext cx="8001000" cy="4093428"/>
          </a:xfrm>
          <a:prstGeom prst="rect">
            <a:avLst/>
          </a:prstGeom>
          <a:noFill/>
        </p:spPr>
        <p:txBody>
          <a:bodyPr wrap="square" rtlCol="0">
            <a:spAutoFit/>
          </a:bodyPr>
          <a:lstStyle/>
          <a:p>
            <a:pPr algn="l"/>
            <a:r>
              <a:rPr lang="en-US" sz="2000" dirty="0">
                <a:latin typeface="Verdana" panose="020B0604030504040204" pitchFamily="34" charset="0"/>
                <a:ea typeface="Verdana" panose="020B0604030504040204" pitchFamily="34" charset="0"/>
                <a:cs typeface="Verdana" panose="020B0604030504040204" pitchFamily="34" charset="0"/>
              </a:rPr>
              <a:t>Customer churn is a critical challenge faced by the telecom industry. As customers switch from one service provider to another, telecom companies experience revenue loss and increased customer acquisition costs. To address this issue, we embarked on a project to develop machine learning models that can predict the likelihood of customer churn.</a:t>
            </a:r>
          </a:p>
          <a:p>
            <a:pPr algn="l"/>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Gather insights from the data to understand what is driving the high customer churn rate.</a:t>
            </a:r>
          </a:p>
          <a:p>
            <a:pPr marL="342900" indent="-342900" algn="l">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Develop a Machine Learning model that can accurately predict the customers that are more likely to churn.</a:t>
            </a:r>
          </a:p>
          <a:p>
            <a:pPr marL="342900" indent="-342900" algn="l">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Prescribe customized actions that could be taken to retain each of those customers.</a:t>
            </a:r>
          </a:p>
        </p:txBody>
      </p:sp>
    </p:spTree>
    <p:extLst>
      <p:ext uri="{BB962C8B-B14F-4D97-AF65-F5344CB8AC3E}">
        <p14:creationId xmlns:p14="http://schemas.microsoft.com/office/powerpoint/2010/main" val="214061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F469F-12A6-17CD-A9BE-B21EE7B9B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A4E9B-5287-7DBD-5DE4-2E180B3CB94F}"/>
              </a:ext>
            </a:extLst>
          </p:cNvPr>
          <p:cNvSpPr>
            <a:spLocks noGrp="1"/>
          </p:cNvSpPr>
          <p:nvPr>
            <p:ph type="title"/>
          </p:nvPr>
        </p:nvSpPr>
        <p:spPr>
          <a:xfrm>
            <a:off x="1524000" y="2362200"/>
            <a:ext cx="9144000" cy="1143000"/>
          </a:xfrm>
        </p:spPr>
        <p:txBody>
          <a:bodyPr>
            <a:normAutofit/>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Key Findings</a:t>
            </a:r>
          </a:p>
        </p:txBody>
      </p:sp>
    </p:spTree>
    <p:extLst>
      <p:ext uri="{BB962C8B-B14F-4D97-AF65-F5344CB8AC3E}">
        <p14:creationId xmlns:p14="http://schemas.microsoft.com/office/powerpoint/2010/main" val="338708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24592-34C1-3396-53FD-600AF1EA5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53556B-C3B3-F7A5-FFB0-D78E3136A6D3}"/>
              </a:ext>
            </a:extLst>
          </p:cNvPr>
          <p:cNvSpPr>
            <a:spLocks noGrp="1"/>
          </p:cNvSpPr>
          <p:nvPr>
            <p:ph type="title"/>
          </p:nvPr>
        </p:nvSpPr>
        <p:spPr>
          <a:xfrm>
            <a:off x="1524000" y="457200"/>
            <a:ext cx="9220200" cy="1143000"/>
          </a:xfrm>
        </p:spPr>
        <p:txBody>
          <a:bodyPr>
            <a:noAutofit/>
          </a:bodyPr>
          <a:lstStyle/>
          <a:p>
            <a:br>
              <a:rPr lang="en-US" sz="2800" b="1" i="0" u="none" strike="noStrike" baseline="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US" sz="2800" b="1" i="0" u="none" strike="noStrike" baseline="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2800" b="1" i="0" u="none" strike="noStrike" baseline="0" dirty="0">
                <a:solidFill>
                  <a:schemeClr val="tx1"/>
                </a:solidFill>
                <a:latin typeface="Tahoma" panose="020B0604030504040204" pitchFamily="34" charset="0"/>
                <a:ea typeface="Tahoma" panose="020B0604030504040204" pitchFamily="34" charset="0"/>
                <a:cs typeface="Tahoma" panose="020B0604030504040204" pitchFamily="34" charset="0"/>
              </a:rPr>
              <a:t>Key Findings: </a:t>
            </a:r>
            <a:r>
              <a:rPr lang="en-US" sz="2800" b="1" i="0" u="none" strike="noStrike" baseline="0" dirty="0">
                <a:latin typeface="Tahoma" panose="020B0604030504040204" pitchFamily="34" charset="0"/>
                <a:ea typeface="Tahoma" panose="020B0604030504040204" pitchFamily="34" charset="0"/>
                <a:cs typeface="Tahoma" panose="020B0604030504040204" pitchFamily="34" charset="0"/>
              </a:rPr>
              <a:t>How is the </a:t>
            </a:r>
            <a:r>
              <a:rPr lang="en-US" sz="2800" b="1" i="0" u="none" strike="noStrike" baseline="0" dirty="0" err="1">
                <a:latin typeface="Tahoma" panose="020B0604030504040204" pitchFamily="34" charset="0"/>
                <a:ea typeface="Tahoma" panose="020B0604030504040204" pitchFamily="34" charset="0"/>
                <a:cs typeface="Tahoma" panose="020B0604030504040204" pitchFamily="34" charset="0"/>
              </a:rPr>
              <a:t>AnswerAI</a:t>
            </a:r>
            <a:r>
              <a:rPr lang="en-US" sz="2800" b="1" i="0" u="none" strike="noStrike" baseline="0" dirty="0">
                <a:latin typeface="Tahoma" panose="020B0604030504040204" pitchFamily="34" charset="0"/>
                <a:ea typeface="Tahoma" panose="020B0604030504040204" pitchFamily="34" charset="0"/>
                <a:cs typeface="Tahoma" panose="020B0604030504040204" pitchFamily="34" charset="0"/>
              </a:rPr>
              <a:t> trial program doing?</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9AF23AA-E271-2F4D-7F7C-A845A565125B}"/>
              </a:ext>
            </a:extLst>
          </p:cNvPr>
          <p:cNvSpPr>
            <a:spLocks noGrp="1"/>
          </p:cNvSpPr>
          <p:nvPr>
            <p:ph sz="half" idx="1"/>
          </p:nvPr>
        </p:nvSpPr>
        <p:spPr>
          <a:xfrm>
            <a:off x="1524000" y="1905000"/>
            <a:ext cx="9753600" cy="2438400"/>
          </a:xfrm>
        </p:spPr>
        <p:txBody>
          <a:bodyPr>
            <a:noAutofit/>
          </a:bodyPr>
          <a:lstStyle/>
          <a:p>
            <a:pPr marL="0" indent="0" algn="l">
              <a:buNone/>
            </a:pPr>
            <a:r>
              <a:rPr lang="en-US" dirty="0">
                <a:latin typeface="Verdana" panose="020B0604030504040204" pitchFamily="34" charset="0"/>
                <a:ea typeface="Verdana" panose="020B0604030504040204" pitchFamily="34" charset="0"/>
                <a:cs typeface="Verdana" panose="020B0604030504040204" pitchFamily="34" charset="0"/>
              </a:rPr>
              <a:t>I measured the performance of the trial through its ability to convert the customer. Here is the summary:</a:t>
            </a:r>
          </a:p>
          <a:p>
            <a:pPr marL="285750" indent="-28575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Overall, the trial conversion rate is 31.50%</a:t>
            </a:r>
          </a:p>
          <a:p>
            <a:pPr marL="651510" lvl="1" indent="-285750"/>
            <a:r>
              <a:rPr lang="en-US" sz="2000" dirty="0">
                <a:latin typeface="Verdana" panose="020B0604030504040204" pitchFamily="34" charset="0"/>
                <a:ea typeface="Verdana" panose="020B0604030504040204" pitchFamily="34" charset="0"/>
                <a:cs typeface="Verdana" panose="020B0604030504040204" pitchFamily="34" charset="0"/>
              </a:rPr>
              <a:t>For ENT accounts, it is 50.87% which is excellent as per SaaS companies' conversion benchmark</a:t>
            </a:r>
            <a:r>
              <a:rPr lang="en-US" sz="2000" baseline="30000" dirty="0">
                <a:latin typeface="Verdana" panose="020B0604030504040204" pitchFamily="34" charset="0"/>
                <a:ea typeface="Verdana" panose="020B0604030504040204" pitchFamily="34" charset="0"/>
                <a:cs typeface="Verdana" panose="020B0604030504040204" pitchFamily="34" charset="0"/>
              </a:rPr>
              <a:t>1</a:t>
            </a:r>
          </a:p>
          <a:p>
            <a:pPr marL="651510" lvl="1" indent="-285750"/>
            <a:r>
              <a:rPr lang="en-US" sz="2000" dirty="0">
                <a:latin typeface="Verdana" panose="020B0604030504040204" pitchFamily="34" charset="0"/>
                <a:ea typeface="Verdana" panose="020B0604030504040204" pitchFamily="34" charset="0"/>
                <a:cs typeface="Verdana" panose="020B0604030504040204" pitchFamily="34" charset="0"/>
              </a:rPr>
              <a:t>For SMB accounts, it is 19.33% which needs improvement.</a:t>
            </a:r>
          </a:p>
        </p:txBody>
      </p:sp>
      <p:sp>
        <p:nvSpPr>
          <p:cNvPr id="4" name="TextBox 3">
            <a:extLst>
              <a:ext uri="{FF2B5EF4-FFF2-40B4-BE49-F238E27FC236}">
                <a16:creationId xmlns:a16="http://schemas.microsoft.com/office/drawing/2014/main" id="{FF68C39F-512F-1C27-0A7A-71D9552EFA7C}"/>
              </a:ext>
            </a:extLst>
          </p:cNvPr>
          <p:cNvSpPr txBox="1"/>
          <p:nvPr/>
        </p:nvSpPr>
        <p:spPr>
          <a:xfrm>
            <a:off x="114300" y="6393024"/>
            <a:ext cx="6019800" cy="307777"/>
          </a:xfrm>
          <a:prstGeom prst="rect">
            <a:avLst/>
          </a:prstGeom>
          <a:noFill/>
        </p:spPr>
        <p:txBody>
          <a:bodyPr wrap="square" rtlCol="0">
            <a:spAutoFit/>
          </a:bodyPr>
          <a:lstStyle/>
          <a:p>
            <a:pPr marL="0" indent="0">
              <a:buNone/>
            </a:pPr>
            <a:r>
              <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Reference</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476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9872E-5583-8A61-53D8-813E5BEC9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063B1-C744-02FD-B322-194BB1F858DA}"/>
              </a:ext>
            </a:extLst>
          </p:cNvPr>
          <p:cNvSpPr>
            <a:spLocks noGrp="1"/>
          </p:cNvSpPr>
          <p:nvPr>
            <p:ph type="title"/>
          </p:nvPr>
        </p:nvSpPr>
        <p:spPr>
          <a:xfrm>
            <a:off x="1524000" y="457200"/>
            <a:ext cx="10053734" cy="1143000"/>
          </a:xfrm>
        </p:spPr>
        <p:txBody>
          <a:bodyPr>
            <a:noAutofit/>
          </a:bodyPr>
          <a:lstStyle/>
          <a:p>
            <a:r>
              <a:rPr lang="en-US" sz="2800" b="1" i="0" u="none" strike="noStrike" baseline="0" dirty="0">
                <a:solidFill>
                  <a:schemeClr val="tx1"/>
                </a:solidFill>
                <a:latin typeface="Tahoma" panose="020B0604030504040204" pitchFamily="34" charset="0"/>
                <a:ea typeface="Tahoma" panose="020B0604030504040204" pitchFamily="34" charset="0"/>
                <a:cs typeface="Tahoma" panose="020B0604030504040204" pitchFamily="34" charset="0"/>
              </a:rPr>
              <a:t>Key Findings: </a:t>
            </a:r>
            <a:r>
              <a:rPr lang="en-US" sz="2800" b="1" i="0" u="none" strike="noStrike" baseline="0" dirty="0">
                <a:latin typeface="Tahoma" panose="020B0604030504040204" pitchFamily="34" charset="0"/>
                <a:ea typeface="Tahoma" panose="020B0604030504040204" pitchFamily="34" charset="0"/>
                <a:cs typeface="Tahoma" panose="020B0604030504040204" pitchFamily="34" charset="0"/>
              </a:rPr>
              <a:t>Is there anything they can do to improve the </a:t>
            </a:r>
            <a:r>
              <a:rPr lang="en-US" sz="2800" b="1" i="0" u="none" strike="noStrike" baseline="0" dirty="0" err="1">
                <a:latin typeface="Tahoma" panose="020B0604030504040204" pitchFamily="34" charset="0"/>
                <a:ea typeface="Tahoma" panose="020B0604030504040204" pitchFamily="34" charset="0"/>
                <a:cs typeface="Tahoma" panose="020B0604030504040204" pitchFamily="34" charset="0"/>
              </a:rPr>
              <a:t>AnswerAI</a:t>
            </a:r>
            <a:r>
              <a:rPr lang="en-US" sz="2800" b="1" i="0" u="none" strike="noStrike" baseline="0" dirty="0">
                <a:latin typeface="Tahoma" panose="020B0604030504040204" pitchFamily="34" charset="0"/>
                <a:ea typeface="Tahoma" panose="020B0604030504040204" pitchFamily="34" charset="0"/>
                <a:cs typeface="Tahoma" panose="020B0604030504040204" pitchFamily="34" charset="0"/>
              </a:rPr>
              <a:t> trial program?</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81846B9-A596-1224-2E14-0AF8FB3A502B}"/>
              </a:ext>
            </a:extLst>
          </p:cNvPr>
          <p:cNvSpPr>
            <a:spLocks noGrp="1"/>
          </p:cNvSpPr>
          <p:nvPr>
            <p:ph sz="half" idx="1"/>
          </p:nvPr>
        </p:nvSpPr>
        <p:spPr>
          <a:xfrm>
            <a:off x="1062135" y="1828800"/>
            <a:ext cx="9753600" cy="4038600"/>
          </a:xfrm>
        </p:spPr>
        <p:txBody>
          <a:bodyPr>
            <a:noAutofit/>
          </a:bodyPr>
          <a:lstStyle/>
          <a:p>
            <a:pPr marL="285750" indent="-285750" algn="l">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cs typeface="Verdana" panose="020B0604030504040204" pitchFamily="34" charset="0"/>
                <a:hlinkClick r:id="rId2" action="ppaction://hlinksldjump"/>
              </a:rPr>
              <a:t>Provide default-activated chatbots in the trials.</a:t>
            </a:r>
            <a:endParaRPr lang="en-US" b="0" i="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651510" lvl="1" indent="-285750"/>
            <a:r>
              <a:rPr lang="en-US" sz="20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Of all the customers that activated chat bot, 71.15% converted to paid customers</a:t>
            </a:r>
          </a:p>
          <a:p>
            <a:pPr marL="651510" lvl="1" indent="-285750"/>
            <a:r>
              <a:rPr lang="en-US" sz="20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83.72% ENT accounts that activated chatbot converted to paid</a:t>
            </a:r>
          </a:p>
          <a:p>
            <a:pPr marL="651510" lvl="1" indent="-285750"/>
            <a:r>
              <a:rPr lang="en-US" sz="20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49.48% SMB accounts that activated chatbot converted to paid</a:t>
            </a:r>
          </a:p>
          <a:p>
            <a:pPr indent="-285750"/>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Link Engagement Strategies:</a:t>
            </a:r>
          </a:p>
          <a:p>
            <a:pPr lvl="1" indent="-285750"/>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ENT and SMB accounts correlate positively with link engagement metrics.</a:t>
            </a:r>
          </a:p>
          <a:p>
            <a:pPr lvl="1" indent="-285750"/>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Improve link engagement by refining content, enhancing user experience, and using data-driven insights.</a:t>
            </a:r>
          </a:p>
          <a:p>
            <a:pPr lvl="1" indent="-285750"/>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Encourage interaction with links through incentives, clear CTAs, and smooth navigation.</a:t>
            </a:r>
          </a:p>
        </p:txBody>
      </p:sp>
    </p:spTree>
    <p:extLst>
      <p:ext uri="{BB962C8B-B14F-4D97-AF65-F5344CB8AC3E}">
        <p14:creationId xmlns:p14="http://schemas.microsoft.com/office/powerpoint/2010/main" val="31585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1DD05-33C8-6A5A-E2B8-0373EF0A3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7AABE-A2F1-D048-DA37-6B82B08AD95A}"/>
              </a:ext>
            </a:extLst>
          </p:cNvPr>
          <p:cNvSpPr>
            <a:spLocks noGrp="1"/>
          </p:cNvSpPr>
          <p:nvPr>
            <p:ph type="title"/>
          </p:nvPr>
        </p:nvSpPr>
        <p:spPr>
          <a:xfrm>
            <a:off x="1524000" y="457200"/>
            <a:ext cx="9144000" cy="1143000"/>
          </a:xfrm>
        </p:spPr>
        <p:txBody>
          <a:bodyPr vert="horz" lIns="91440" tIns="45720" rIns="91440" bIns="45720" rtlCol="0" anchor="b">
            <a:normAutofit/>
          </a:bodyPr>
          <a:lstStyle/>
          <a:p>
            <a:pPr marL="285750" indent="-285750"/>
            <a:r>
              <a:rPr lang="en-US" sz="2400" b="0" i="0" u="none" strike="noStrike" kern="1200" baseline="0">
                <a:latin typeface="+mj-lt"/>
                <a:ea typeface="+mj-ea"/>
                <a:cs typeface="+mj-cs"/>
              </a:rPr>
              <a:t>How to identify those potential customers who are most likely to convert? Please include your model to explain.</a:t>
            </a:r>
            <a:endParaRPr lang="en-US" sz="2400" kern="1200">
              <a:latin typeface="+mj-lt"/>
              <a:ea typeface="+mj-ea"/>
              <a:cs typeface="+mj-cs"/>
            </a:endParaRPr>
          </a:p>
        </p:txBody>
      </p:sp>
      <p:sp>
        <p:nvSpPr>
          <p:cNvPr id="14" name="TextBox 13">
            <a:extLst>
              <a:ext uri="{FF2B5EF4-FFF2-40B4-BE49-F238E27FC236}">
                <a16:creationId xmlns:a16="http://schemas.microsoft.com/office/drawing/2014/main" id="{0374FABA-32A5-E5D1-D35E-825105990609}"/>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itchFamily="34" charset="0"/>
              <a:buChar char="•"/>
            </a:pPr>
            <a:r>
              <a:rPr lang="en-US" sz="2000" dirty="0">
                <a:solidFill>
                  <a:schemeClr val="tx1">
                    <a:lumMod val="85000"/>
                  </a:schemeClr>
                </a:solidFill>
              </a:rPr>
              <a:t>Goal: Main goal was to identify the potential customers who are most likely to convert to paid.</a:t>
            </a:r>
          </a:p>
          <a:p>
            <a:pPr marL="228600" indent="-228600">
              <a:lnSpc>
                <a:spcPct val="90000"/>
              </a:lnSpc>
              <a:spcBef>
                <a:spcPts val="1800"/>
              </a:spcBef>
              <a:buClr>
                <a:schemeClr val="accent1"/>
              </a:buClr>
              <a:buFont typeface="Arial" pitchFamily="34" charset="0"/>
              <a:buChar char="•"/>
            </a:pPr>
            <a:endParaRPr lang="en-US" sz="2000" dirty="0">
              <a:solidFill>
                <a:schemeClr val="tx1">
                  <a:lumMod val="85000"/>
                </a:schemeClr>
              </a:solidFill>
            </a:endParaRPr>
          </a:p>
          <a:p>
            <a:pPr marL="285750" indent="-285750">
              <a:buFont typeface="Arial" panose="020B0604020202020204" pitchFamily="34" charset="0"/>
              <a:buChar char="•"/>
            </a:pPr>
            <a:r>
              <a:rPr lang="en-US" sz="2000" dirty="0">
                <a:solidFill>
                  <a:schemeClr val="tx1">
                    <a:lumMod val="85000"/>
                  </a:schemeClr>
                </a:solidFill>
              </a:rPr>
              <a:t>I evaluated the models for the two account types (ENT and SMB)</a:t>
            </a:r>
          </a:p>
          <a:p>
            <a:pPr marL="285750" indent="-285750">
              <a:buFont typeface="Arial" panose="020B0604020202020204" pitchFamily="34" charset="0"/>
              <a:buChar char="•"/>
            </a:pPr>
            <a:r>
              <a:rPr lang="en-US" sz="2000" dirty="0">
                <a:solidFill>
                  <a:schemeClr val="tx1">
                    <a:lumMod val="85000"/>
                  </a:schemeClr>
                </a:solidFill>
              </a:rPr>
              <a:t>After comparing Logistic Regression, Random Forest and Support Vector Machine models, I select the best-model based on highest F1-score.</a:t>
            </a:r>
          </a:p>
        </p:txBody>
      </p:sp>
      <p:pic>
        <p:nvPicPr>
          <p:cNvPr id="4" name="Picture 3">
            <a:extLst>
              <a:ext uri="{FF2B5EF4-FFF2-40B4-BE49-F238E27FC236}">
                <a16:creationId xmlns:a16="http://schemas.microsoft.com/office/drawing/2014/main" id="{97AC6B54-F9F6-2EFD-144A-B994A32173E2}"/>
              </a:ext>
            </a:extLst>
          </p:cNvPr>
          <p:cNvPicPr>
            <a:picLocks noChangeAspect="1"/>
          </p:cNvPicPr>
          <p:nvPr/>
        </p:nvPicPr>
        <p:blipFill>
          <a:blip r:embed="rId2"/>
          <a:stretch>
            <a:fillRect/>
          </a:stretch>
        </p:blipFill>
        <p:spPr>
          <a:xfrm>
            <a:off x="6172200" y="1825625"/>
            <a:ext cx="5334000" cy="2898776"/>
          </a:xfrm>
          <a:prstGeom prst="rect">
            <a:avLst/>
          </a:prstGeom>
          <a:noFill/>
        </p:spPr>
      </p:pic>
    </p:spTree>
    <p:extLst>
      <p:ext uri="{BB962C8B-B14F-4D97-AF65-F5344CB8AC3E}">
        <p14:creationId xmlns:p14="http://schemas.microsoft.com/office/powerpoint/2010/main" val="308407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9D89-12A0-3089-F0B1-E5BAC50A3A16}"/>
              </a:ext>
            </a:extLst>
          </p:cNvPr>
          <p:cNvSpPr>
            <a:spLocks noGrp="1"/>
          </p:cNvSpPr>
          <p:nvPr>
            <p:ph type="title"/>
          </p:nvPr>
        </p:nvSpPr>
        <p:spPr>
          <a:xfrm>
            <a:off x="1524000" y="457200"/>
            <a:ext cx="9144000" cy="1143000"/>
          </a:xfrm>
        </p:spPr>
        <p:txBody>
          <a:bodyPr vert="horz" lIns="91440" tIns="45720" rIns="91440" bIns="45720" rtlCol="0" anchor="b">
            <a:normAutofit/>
          </a:bodyPr>
          <a:lstStyle/>
          <a:p>
            <a:r>
              <a:rPr lang="en-US" kern="1200" dirty="0">
                <a:latin typeface="+mj-lt"/>
                <a:ea typeface="+mj-ea"/>
                <a:cs typeface="+mj-cs"/>
              </a:rPr>
              <a:t>Confusion Matrix for ENT</a:t>
            </a:r>
          </a:p>
        </p:txBody>
      </p:sp>
      <p:sp>
        <p:nvSpPr>
          <p:cNvPr id="9" name="TextBox 8">
            <a:extLst>
              <a:ext uri="{FF2B5EF4-FFF2-40B4-BE49-F238E27FC236}">
                <a16:creationId xmlns:a16="http://schemas.microsoft.com/office/drawing/2014/main" id="{4B174D1A-5EF8-289E-59AB-18506C598890}"/>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itchFamily="34" charset="0"/>
              <a:buChar char="•"/>
            </a:pPr>
            <a:r>
              <a:rPr lang="en-US" sz="2000" b="0" i="0">
                <a:solidFill>
                  <a:schemeClr val="tx1">
                    <a:lumMod val="85000"/>
                  </a:schemeClr>
                </a:solidFill>
                <a:effectLst/>
              </a:rPr>
              <a:t>True Positives: correctly predicted 1269 instances of customers converting to paid</a:t>
            </a:r>
          </a:p>
          <a:p>
            <a:pPr marL="228600" indent="-228600">
              <a:lnSpc>
                <a:spcPct val="90000"/>
              </a:lnSpc>
              <a:spcBef>
                <a:spcPts val="1800"/>
              </a:spcBef>
              <a:buClr>
                <a:schemeClr val="accent1"/>
              </a:buClr>
              <a:buFont typeface="Arial" pitchFamily="34" charset="0"/>
              <a:buChar char="•"/>
            </a:pPr>
            <a:r>
              <a:rPr lang="en-US" sz="2000" b="0" i="0">
                <a:solidFill>
                  <a:schemeClr val="tx1">
                    <a:lumMod val="85000"/>
                  </a:schemeClr>
                </a:solidFill>
                <a:effectLst/>
              </a:rPr>
              <a:t>False Negatives : While incorrectly predicting 563 instances as not converting to paid when they did . </a:t>
            </a:r>
          </a:p>
          <a:p>
            <a:pPr marL="228600" indent="-228600">
              <a:lnSpc>
                <a:spcPct val="90000"/>
              </a:lnSpc>
              <a:spcBef>
                <a:spcPts val="1800"/>
              </a:spcBef>
              <a:buClr>
                <a:schemeClr val="accent1"/>
              </a:buClr>
              <a:buFont typeface="Arial" pitchFamily="34" charset="0"/>
              <a:buChar char="•"/>
            </a:pPr>
            <a:r>
              <a:rPr lang="en-US" sz="2000" b="0" i="0">
                <a:solidFill>
                  <a:schemeClr val="tx1">
                    <a:lumMod val="85000"/>
                  </a:schemeClr>
                </a:solidFill>
                <a:effectLst/>
              </a:rPr>
              <a:t>There were no True Negatives and False Positives.</a:t>
            </a:r>
            <a:endParaRPr lang="en-US" sz="2000">
              <a:solidFill>
                <a:schemeClr val="tx1">
                  <a:lumMod val="85000"/>
                </a:schemeClr>
              </a:solidFill>
            </a:endParaRPr>
          </a:p>
        </p:txBody>
      </p:sp>
      <p:pic>
        <p:nvPicPr>
          <p:cNvPr id="6" name="Picture 5">
            <a:extLst>
              <a:ext uri="{FF2B5EF4-FFF2-40B4-BE49-F238E27FC236}">
                <a16:creationId xmlns:a16="http://schemas.microsoft.com/office/drawing/2014/main" id="{76FB5FD8-B1B4-31A0-D471-E7673AC29721}"/>
              </a:ext>
            </a:extLst>
          </p:cNvPr>
          <p:cNvPicPr>
            <a:picLocks noChangeAspect="1"/>
          </p:cNvPicPr>
          <p:nvPr/>
        </p:nvPicPr>
        <p:blipFill>
          <a:blip r:embed="rId2"/>
          <a:stretch>
            <a:fillRect/>
          </a:stretch>
        </p:blipFill>
        <p:spPr>
          <a:xfrm>
            <a:off x="6324600" y="2359184"/>
            <a:ext cx="4343400" cy="3203257"/>
          </a:xfrm>
          <a:prstGeom prst="rect">
            <a:avLst/>
          </a:prstGeom>
          <a:noFill/>
        </p:spPr>
      </p:pic>
    </p:spTree>
    <p:extLst>
      <p:ext uri="{BB962C8B-B14F-4D97-AF65-F5344CB8AC3E}">
        <p14:creationId xmlns:p14="http://schemas.microsoft.com/office/powerpoint/2010/main" val="237107458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909</TotalTime>
  <Words>745</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Candara</vt:lpstr>
      <vt:lpstr>Consolas</vt:lpstr>
      <vt:lpstr>Nunito-Regular</vt:lpstr>
      <vt:lpstr>Söhne</vt:lpstr>
      <vt:lpstr>Tahoma</vt:lpstr>
      <vt:lpstr>Verdana</vt:lpstr>
      <vt:lpstr>Tech Computer 16x9</vt:lpstr>
      <vt:lpstr>Predicting Telco Customer Churn</vt:lpstr>
      <vt:lpstr>Predicting Telco Customer Churn</vt:lpstr>
      <vt:lpstr>Problem Statement </vt:lpstr>
      <vt:lpstr>Context </vt:lpstr>
      <vt:lpstr>Key Findings</vt:lpstr>
      <vt:lpstr>  Key Findings: How is the AnswerAI trial program doing?</vt:lpstr>
      <vt:lpstr>Key Findings: Is there anything they can do to improve the AnswerAI trial program?</vt:lpstr>
      <vt:lpstr>How to identify those potential customers who are most likely to convert? Please include your model to explain.</vt:lpstr>
      <vt:lpstr>Confusion Matrix for ENT</vt:lpstr>
      <vt:lpstr>Confusion Matrix for SMB</vt:lpstr>
      <vt:lpstr>PowerPoint Presentation</vt:lpstr>
      <vt:lpstr>Appendix</vt:lpstr>
      <vt:lpstr>Activation and conversion per account type</vt:lpstr>
      <vt:lpstr>Per month trends of New Accounts and Average clicks</vt:lpstr>
      <vt:lpstr>Comparison of metric of interest actual and predicted</vt:lpstr>
      <vt:lpstr>Definitions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Answerforce customer conversion to premium Analysis</dc:title>
  <dc:creator>Aditi Gupta</dc:creator>
  <cp:lastModifiedBy>Aditi Gupta</cp:lastModifiedBy>
  <cp:revision>10</cp:revision>
  <dcterms:created xsi:type="dcterms:W3CDTF">2024-02-08T19:14:05Z</dcterms:created>
  <dcterms:modified xsi:type="dcterms:W3CDTF">2024-05-28T23:22:51Z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