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5" r:id="rId3"/>
    <p:sldId id="308" r:id="rId4"/>
    <p:sldId id="276" r:id="rId5"/>
    <p:sldId id="278" r:id="rId6"/>
    <p:sldId id="296" r:id="rId7"/>
    <p:sldId id="299" r:id="rId8"/>
    <p:sldId id="305" r:id="rId9"/>
    <p:sldId id="306" r:id="rId10"/>
    <p:sldId id="307" r:id="rId11"/>
    <p:sldId id="301" r:id="rId12"/>
    <p:sldId id="304" r:id="rId13"/>
    <p:sldId id="300" r:id="rId14"/>
    <p:sldId id="297" r:id="rId15"/>
    <p:sldId id="298" r:id="rId16"/>
    <p:sldId id="290" r:id="rId17"/>
    <p:sldId id="309" r:id="rId18"/>
    <p:sldId id="310" r:id="rId19"/>
    <p:sldId id="311" r:id="rId20"/>
    <p:sldId id="312"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5/29/2024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5/29/2024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5/29/2024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5/29/2024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5/29/2024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5/29/2024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5/29/2024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165763"/>
            <a:ext cx="11963400" cy="1711037"/>
          </a:xfrm>
        </p:spPr>
        <p:txBody>
          <a:bodyPr>
            <a:noAutofit/>
          </a:bodyPr>
          <a:lstStyle/>
          <a:p>
            <a:r>
              <a:rPr lang="en-US" sz="4400" b="1" i="0" dirty="0">
                <a:effectLst/>
                <a:latin typeface="Tahoma" panose="020B0604030504040204" pitchFamily="34" charset="0"/>
                <a:ea typeface="Tahoma" panose="020B0604030504040204" pitchFamily="34" charset="0"/>
                <a:cs typeface="Tahoma" panose="020B0604030504040204" pitchFamily="34" charset="0"/>
              </a:rPr>
              <a:t>Predicting Telcom Customer </a:t>
            </a:r>
            <a:r>
              <a:rPr lang="en-US" sz="4400" b="1" dirty="0">
                <a:latin typeface="Tahoma" panose="020B0604030504040204" pitchFamily="34" charset="0"/>
                <a:ea typeface="Tahoma" panose="020B0604030504040204" pitchFamily="34" charset="0"/>
                <a:cs typeface="Tahoma" panose="020B0604030504040204" pitchFamily="34" charset="0"/>
              </a:rPr>
              <a:t>Churn</a:t>
            </a:r>
            <a:endParaRPr sz="115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28600" y="4876800"/>
            <a:ext cx="10058400" cy="685800"/>
          </a:xfrm>
        </p:spPr>
        <p:txBody>
          <a:bodyPr/>
          <a:lstStyle/>
          <a:p>
            <a:r>
              <a:rPr lang="en-US" dirty="0">
                <a:solidFill>
                  <a:schemeClr val="tx1"/>
                </a:solidFill>
                <a:latin typeface="Verdana" panose="020B0604030504040204" pitchFamily="34" charset="0"/>
                <a:ea typeface="Verdana" panose="020B0604030504040204" pitchFamily="34" charset="0"/>
                <a:cs typeface="Verdana" panose="020B0604030504040204" pitchFamily="34" charset="0"/>
              </a:rPr>
              <a:t>Submitted by: Aditi Gupta</a:t>
            </a:r>
            <a:endParaRPr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a:latin typeface="+mj-lt"/>
                <a:ea typeface="+mj-ea"/>
                <a:cs typeface="+mj-cs"/>
              </a:rPr>
              <a:t>Geographic Analysis</a:t>
            </a: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spcAft>
                <a:spcPts val="600"/>
              </a:spcAft>
              <a:buClr>
                <a:schemeClr val="accent1"/>
              </a:buClr>
              <a:buFont typeface="Arial" pitchFamily="34" charset="0"/>
              <a:buChar char="•"/>
            </a:pPr>
            <a:r>
              <a:rPr lang="en-US" sz="2000">
                <a:solidFill>
                  <a:schemeClr val="tx1">
                    <a:lumMod val="85000"/>
                  </a:schemeClr>
                </a:solidFill>
              </a:rPr>
              <a:t>Los Angeles has the highest number of customers, but San Diego has the highest number of churned customers, with many citing better offers from competitors. This indicates a regional disparity in competitive pressure and customer retention. </a:t>
            </a:r>
            <a:br>
              <a:rPr lang="en-US" sz="2000">
                <a:solidFill>
                  <a:schemeClr val="tx1">
                    <a:lumMod val="85000"/>
                  </a:schemeClr>
                </a:solidFill>
              </a:rPr>
            </a:br>
            <a:r>
              <a:rPr lang="en-US" sz="2000">
                <a:solidFill>
                  <a:schemeClr val="tx1">
                    <a:lumMod val="85000"/>
                  </a:schemeClr>
                </a:solidFill>
              </a:rPr>
              <a:t> </a:t>
            </a:r>
          </a:p>
        </p:txBody>
      </p:sp>
      <p:pic>
        <p:nvPicPr>
          <p:cNvPr id="4" name="Picture 3">
            <a:extLst>
              <a:ext uri="{FF2B5EF4-FFF2-40B4-BE49-F238E27FC236}">
                <a16:creationId xmlns:a16="http://schemas.microsoft.com/office/drawing/2014/main" id="{EADAACE8-0E51-F0D6-5645-BAD1F7D89ED1}"/>
              </a:ext>
            </a:extLst>
          </p:cNvPr>
          <p:cNvPicPr>
            <a:picLocks noChangeAspect="1"/>
          </p:cNvPicPr>
          <p:nvPr/>
        </p:nvPicPr>
        <p:blipFill>
          <a:blip r:embed="rId2"/>
          <a:stretch>
            <a:fillRect/>
          </a:stretch>
        </p:blipFill>
        <p:spPr>
          <a:xfrm>
            <a:off x="6324600" y="1371600"/>
            <a:ext cx="5334000" cy="4034965"/>
          </a:xfrm>
          <a:prstGeom prst="rect">
            <a:avLst/>
          </a:prstGeom>
          <a:noFill/>
        </p:spPr>
      </p:pic>
    </p:spTree>
    <p:extLst>
      <p:ext uri="{BB962C8B-B14F-4D97-AF65-F5344CB8AC3E}">
        <p14:creationId xmlns:p14="http://schemas.microsoft.com/office/powerpoint/2010/main" val="176274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F469F-12A6-17CD-A9BE-B21EE7B9B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A4E9B-5287-7DBD-5DE4-2E180B3CB94F}"/>
              </a:ext>
            </a:extLst>
          </p:cNvPr>
          <p:cNvSpPr>
            <a:spLocks noGrp="1"/>
          </p:cNvSpPr>
          <p:nvPr>
            <p:ph type="title"/>
          </p:nvPr>
        </p:nvSpPr>
        <p:spPr>
          <a:xfrm>
            <a:off x="1524000" y="2362200"/>
            <a:ext cx="9144000" cy="1143000"/>
          </a:xfrm>
        </p:spPr>
        <p:txBody>
          <a:bodyPr>
            <a:normAutofit fontScale="90000"/>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PREPROCESSING AND TRAINING </a:t>
            </a:r>
          </a:p>
        </p:txBody>
      </p:sp>
    </p:spTree>
    <p:extLst>
      <p:ext uri="{BB962C8B-B14F-4D97-AF65-F5344CB8AC3E}">
        <p14:creationId xmlns:p14="http://schemas.microsoft.com/office/powerpoint/2010/main" val="156829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dirty="0">
                <a:latin typeface="+mj-lt"/>
                <a:ea typeface="+mj-ea"/>
                <a:cs typeface="+mj-cs"/>
              </a:rPr>
              <a:t>Customer Statistics </a:t>
            </a: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1400">
                <a:solidFill>
                  <a:schemeClr val="tx1">
                    <a:lumMod val="85000"/>
                  </a:schemeClr>
                </a:solidFill>
              </a:rPr>
              <a:t>Feature Selection: Removed unnecessary columns and retained features with significant correlation to churn. Created a correlation matrix to identify these features, setting a threshold of 0.2. </a:t>
            </a:r>
          </a:p>
          <a:p>
            <a:pPr marL="228600" indent="-228600">
              <a:lnSpc>
                <a:spcPct val="90000"/>
              </a:lnSpc>
              <a:spcBef>
                <a:spcPts val="1800"/>
              </a:spcBef>
              <a:buClr>
                <a:schemeClr val="accent1"/>
              </a:buClr>
              <a:buFont typeface="Arial" pitchFamily="34" charset="0"/>
              <a:buChar char="•"/>
            </a:pPr>
            <a:endParaRPr lang="en-US" sz="140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r>
              <a:rPr lang="en-US" sz="1400">
                <a:solidFill>
                  <a:schemeClr val="tx1">
                    <a:lumMod val="85000"/>
                  </a:schemeClr>
                </a:solidFill>
              </a:rPr>
              <a:t>Data Transformation: Converted categorical variables into numerical ones using one-hot encoding. </a:t>
            </a:r>
          </a:p>
          <a:p>
            <a:pPr marL="228600" indent="-228600">
              <a:lnSpc>
                <a:spcPct val="90000"/>
              </a:lnSpc>
              <a:spcBef>
                <a:spcPts val="1800"/>
              </a:spcBef>
              <a:buClr>
                <a:schemeClr val="accent1"/>
              </a:buClr>
              <a:buFont typeface="Arial" pitchFamily="34" charset="0"/>
              <a:buChar char="•"/>
            </a:pPr>
            <a:endParaRPr lang="en-US" sz="140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r>
              <a:rPr lang="en-US" sz="1400">
                <a:solidFill>
                  <a:schemeClr val="tx1">
                    <a:lumMod val="85000"/>
                  </a:schemeClr>
                </a:solidFill>
              </a:rPr>
              <a:t>Data Splitting: Split the data into training (80%) and testing (20%) sets to prepare for model training and evaluation. </a:t>
            </a:r>
          </a:p>
          <a:p>
            <a:pPr marL="228600" indent="-228600">
              <a:lnSpc>
                <a:spcPct val="90000"/>
              </a:lnSpc>
              <a:spcBef>
                <a:spcPts val="1800"/>
              </a:spcBef>
              <a:buClr>
                <a:schemeClr val="accent1"/>
              </a:buClr>
              <a:buFont typeface="Arial" pitchFamily="34" charset="0"/>
              <a:buChar char="•"/>
            </a:pPr>
            <a:endParaRPr lang="en-US" sz="1400" b="0" i="0" u="none" strike="noStrike" baseline="0">
              <a:solidFill>
                <a:schemeClr val="tx1">
                  <a:lumMod val="85000"/>
                </a:schemeClr>
              </a:solidFill>
            </a:endParaRPr>
          </a:p>
          <a:p>
            <a:pPr marL="228600" indent="-228600">
              <a:lnSpc>
                <a:spcPct val="90000"/>
              </a:lnSpc>
              <a:spcBef>
                <a:spcPts val="1800"/>
              </a:spcBef>
              <a:spcAft>
                <a:spcPts val="600"/>
              </a:spcAft>
              <a:buClr>
                <a:schemeClr val="accent1"/>
              </a:buClr>
              <a:buFont typeface="Arial" pitchFamily="34" charset="0"/>
              <a:buChar char="•"/>
            </a:pPr>
            <a:r>
              <a:rPr lang="en-US" sz="1400">
                <a:solidFill>
                  <a:schemeClr val="tx1">
                    <a:lumMod val="85000"/>
                  </a:schemeClr>
                </a:solidFill>
              </a:rPr>
              <a:t> </a:t>
            </a:r>
          </a:p>
        </p:txBody>
      </p:sp>
      <p:pic>
        <p:nvPicPr>
          <p:cNvPr id="5" name="Picture 4">
            <a:extLst>
              <a:ext uri="{FF2B5EF4-FFF2-40B4-BE49-F238E27FC236}">
                <a16:creationId xmlns:a16="http://schemas.microsoft.com/office/drawing/2014/main" id="{037683F5-32A7-1D95-B2EA-12F859744D36}"/>
              </a:ext>
            </a:extLst>
          </p:cNvPr>
          <p:cNvPicPr>
            <a:picLocks noChangeAspect="1"/>
          </p:cNvPicPr>
          <p:nvPr/>
        </p:nvPicPr>
        <p:blipFill>
          <a:blip r:embed="rId2"/>
          <a:stretch>
            <a:fillRect/>
          </a:stretch>
        </p:blipFill>
        <p:spPr>
          <a:xfrm>
            <a:off x="6616878" y="1825625"/>
            <a:ext cx="3758844" cy="4270375"/>
          </a:xfrm>
          <a:prstGeom prst="rect">
            <a:avLst/>
          </a:prstGeom>
          <a:noFill/>
        </p:spPr>
      </p:pic>
    </p:spTree>
    <p:extLst>
      <p:ext uri="{BB962C8B-B14F-4D97-AF65-F5344CB8AC3E}">
        <p14:creationId xmlns:p14="http://schemas.microsoft.com/office/powerpoint/2010/main" val="324828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F469F-12A6-17CD-A9BE-B21EE7B9B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A4E9B-5287-7DBD-5DE4-2E180B3CB94F}"/>
              </a:ext>
            </a:extLst>
          </p:cNvPr>
          <p:cNvSpPr>
            <a:spLocks noGrp="1"/>
          </p:cNvSpPr>
          <p:nvPr>
            <p:ph type="title"/>
          </p:nvPr>
        </p:nvSpPr>
        <p:spPr>
          <a:xfrm>
            <a:off x="1524000" y="2362200"/>
            <a:ext cx="9144000" cy="1143000"/>
          </a:xfrm>
        </p:spPr>
        <p:txBody>
          <a:bodyPr>
            <a:norm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Modelling and Model Evaluation</a:t>
            </a:r>
          </a:p>
        </p:txBody>
      </p:sp>
    </p:spTree>
    <p:extLst>
      <p:ext uri="{BB962C8B-B14F-4D97-AF65-F5344CB8AC3E}">
        <p14:creationId xmlns:p14="http://schemas.microsoft.com/office/powerpoint/2010/main" val="428604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pPr marL="285750" indent="-285750"/>
            <a:r>
              <a:rPr lang="en-US" b="0" i="0" u="none" strike="noStrike" kern="1200" baseline="0">
                <a:latin typeface="+mj-lt"/>
                <a:ea typeface="+mj-ea"/>
                <a:cs typeface="+mj-cs"/>
              </a:rPr>
              <a:t>Potential customers who are most likely to churn</a:t>
            </a:r>
            <a:endParaRPr lang="en-US" kern="1200">
              <a:latin typeface="+mj-lt"/>
              <a:ea typeface="+mj-ea"/>
              <a:cs typeface="+mj-cs"/>
            </a:endParaRP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2000" dirty="0">
                <a:solidFill>
                  <a:schemeClr val="tx1">
                    <a:lumMod val="85000"/>
                  </a:schemeClr>
                </a:solidFill>
              </a:rPr>
              <a:t>Goal: Main goal was to identify the potential customers who are most likely to churn.</a:t>
            </a:r>
          </a:p>
          <a:p>
            <a:pPr marL="228600" indent="-228600">
              <a:lnSpc>
                <a:spcPct val="90000"/>
              </a:lnSpc>
              <a:spcBef>
                <a:spcPts val="1800"/>
              </a:spcBef>
              <a:buClr>
                <a:schemeClr val="accent1"/>
              </a:buClr>
              <a:buFont typeface="Arial" pitchFamily="34" charset="0"/>
              <a:buChar char="•"/>
            </a:pPr>
            <a:endParaRPr lang="en-US" sz="2000" dirty="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r>
              <a:rPr lang="en-US" sz="2000" dirty="0">
                <a:solidFill>
                  <a:schemeClr val="tx1">
                    <a:lumMod val="85000"/>
                  </a:schemeClr>
                </a:solidFill>
              </a:rPr>
              <a:t>I evaluated three models and after comparing Logistic Regression, Random Forest Classifier and </a:t>
            </a:r>
            <a:r>
              <a:rPr lang="en-US" sz="2000">
                <a:solidFill>
                  <a:schemeClr val="tx1">
                    <a:lumMod val="85000"/>
                  </a:schemeClr>
                </a:solidFill>
              </a:rPr>
              <a:t>HistGradientBoostingClassifier</a:t>
            </a:r>
            <a:r>
              <a:rPr lang="en-US" sz="2000" dirty="0">
                <a:solidFill>
                  <a:schemeClr val="tx1">
                    <a:lumMod val="85000"/>
                  </a:schemeClr>
                </a:solidFill>
              </a:rPr>
              <a:t> models, I select the best-model based on a good balance between all the measuring.</a:t>
            </a:r>
          </a:p>
        </p:txBody>
      </p:sp>
      <p:pic>
        <p:nvPicPr>
          <p:cNvPr id="5" name="Picture 4">
            <a:extLst>
              <a:ext uri="{FF2B5EF4-FFF2-40B4-BE49-F238E27FC236}">
                <a16:creationId xmlns:a16="http://schemas.microsoft.com/office/drawing/2014/main" id="{B4D2AC20-2F9F-2865-4458-5E3EE51C60DF}"/>
              </a:ext>
            </a:extLst>
          </p:cNvPr>
          <p:cNvPicPr>
            <a:picLocks noChangeAspect="1"/>
          </p:cNvPicPr>
          <p:nvPr/>
        </p:nvPicPr>
        <p:blipFill>
          <a:blip r:embed="rId2"/>
          <a:stretch>
            <a:fillRect/>
          </a:stretch>
        </p:blipFill>
        <p:spPr>
          <a:xfrm>
            <a:off x="6324600" y="1981201"/>
            <a:ext cx="5562600" cy="2569548"/>
          </a:xfrm>
          <a:prstGeom prst="rect">
            <a:avLst/>
          </a:prstGeom>
          <a:noFill/>
        </p:spPr>
      </p:pic>
    </p:spTree>
    <p:extLst>
      <p:ext uri="{BB962C8B-B14F-4D97-AF65-F5344CB8AC3E}">
        <p14:creationId xmlns:p14="http://schemas.microsoft.com/office/powerpoint/2010/main" val="308407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9D89-12A0-3089-F0B1-E5BAC50A3A16}"/>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dirty="0">
                <a:latin typeface="+mj-lt"/>
                <a:ea typeface="+mj-ea"/>
                <a:cs typeface="+mj-cs"/>
              </a:rPr>
              <a:t>Confusion Matrix</a:t>
            </a:r>
          </a:p>
        </p:txBody>
      </p:sp>
      <p:sp>
        <p:nvSpPr>
          <p:cNvPr id="9" name="TextBox 8">
            <a:extLst>
              <a:ext uri="{FF2B5EF4-FFF2-40B4-BE49-F238E27FC236}">
                <a16:creationId xmlns:a16="http://schemas.microsoft.com/office/drawing/2014/main" id="{4B174D1A-5EF8-289E-59AB-18506C598890}"/>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1700" dirty="0">
                <a:solidFill>
                  <a:schemeClr val="tx1">
                    <a:lumMod val="85000"/>
                  </a:schemeClr>
                </a:solidFill>
              </a:rPr>
              <a:t>High True Positives and True Negatives: The model correctly identified a large number of both churned and non-churned customers. </a:t>
            </a:r>
          </a:p>
          <a:p>
            <a:pPr marL="228600" indent="-228600">
              <a:lnSpc>
                <a:spcPct val="90000"/>
              </a:lnSpc>
              <a:spcBef>
                <a:spcPts val="1800"/>
              </a:spcBef>
              <a:buClr>
                <a:schemeClr val="accent1"/>
              </a:buClr>
              <a:buFont typeface="Arial" pitchFamily="34" charset="0"/>
              <a:buChar char="•"/>
            </a:pPr>
            <a:endParaRPr lang="en-US" sz="1700" dirty="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r>
              <a:rPr lang="en-US" sz="1700" dirty="0">
                <a:solidFill>
                  <a:schemeClr val="tx1">
                    <a:lumMod val="85000"/>
                  </a:schemeClr>
                </a:solidFill>
              </a:rPr>
              <a:t>Low False Negatives: Only 29 false negatives, indicating that the model missed few actual churn cases. </a:t>
            </a:r>
          </a:p>
          <a:p>
            <a:pPr marL="228600" indent="-228600">
              <a:lnSpc>
                <a:spcPct val="90000"/>
              </a:lnSpc>
              <a:spcBef>
                <a:spcPts val="1800"/>
              </a:spcBef>
              <a:buClr>
                <a:schemeClr val="accent1"/>
              </a:buClr>
              <a:buFont typeface="Arial" pitchFamily="34" charset="0"/>
              <a:buChar char="•"/>
            </a:pPr>
            <a:endParaRPr lang="en-US" sz="1700" dirty="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r>
              <a:rPr lang="en-US" sz="1700" dirty="0">
                <a:solidFill>
                  <a:schemeClr val="tx1">
                    <a:lumMod val="85000"/>
                  </a:schemeClr>
                </a:solidFill>
              </a:rPr>
              <a:t>Moderate False Positives: 89 false positives, which is manageable but indicates some over-prediction of churn. </a:t>
            </a:r>
          </a:p>
          <a:p>
            <a:pPr marL="228600" indent="-228600">
              <a:lnSpc>
                <a:spcPct val="90000"/>
              </a:lnSpc>
              <a:spcBef>
                <a:spcPts val="1800"/>
              </a:spcBef>
              <a:buClr>
                <a:schemeClr val="accent1"/>
              </a:buClr>
              <a:buFont typeface="Arial" pitchFamily="34" charset="0"/>
              <a:buChar char="•"/>
            </a:pPr>
            <a:endParaRPr lang="en-US" sz="1700" dirty="0">
              <a:solidFill>
                <a:schemeClr val="tx1">
                  <a:lumMod val="85000"/>
                </a:schemeClr>
              </a:solidFill>
            </a:endParaRPr>
          </a:p>
          <a:p>
            <a:pPr marL="228600" indent="-228600">
              <a:lnSpc>
                <a:spcPct val="90000"/>
              </a:lnSpc>
              <a:spcBef>
                <a:spcPts val="1800"/>
              </a:spcBef>
              <a:buClr>
                <a:schemeClr val="accent1"/>
              </a:buClr>
              <a:buFont typeface="Arial" pitchFamily="34" charset="0"/>
              <a:buChar char="•"/>
            </a:pPr>
            <a:endParaRPr lang="en-US" sz="1700" b="0" i="0" dirty="0">
              <a:solidFill>
                <a:schemeClr val="tx1">
                  <a:lumMod val="85000"/>
                </a:schemeClr>
              </a:solidFill>
              <a:effectLst/>
            </a:endParaRPr>
          </a:p>
        </p:txBody>
      </p:sp>
      <p:pic>
        <p:nvPicPr>
          <p:cNvPr id="4" name="Picture 3">
            <a:extLst>
              <a:ext uri="{FF2B5EF4-FFF2-40B4-BE49-F238E27FC236}">
                <a16:creationId xmlns:a16="http://schemas.microsoft.com/office/drawing/2014/main" id="{E7B0899F-F680-FB0F-BB5A-08EF97EF5E2F}"/>
              </a:ext>
            </a:extLst>
          </p:cNvPr>
          <p:cNvPicPr>
            <a:picLocks noChangeAspect="1"/>
          </p:cNvPicPr>
          <p:nvPr/>
        </p:nvPicPr>
        <p:blipFill>
          <a:blip r:embed="rId2"/>
          <a:stretch>
            <a:fillRect/>
          </a:stretch>
        </p:blipFill>
        <p:spPr>
          <a:xfrm>
            <a:off x="6324600" y="2212594"/>
            <a:ext cx="4343400" cy="3496437"/>
          </a:xfrm>
          <a:prstGeom prst="rect">
            <a:avLst/>
          </a:prstGeom>
          <a:noFill/>
        </p:spPr>
      </p:pic>
    </p:spTree>
    <p:extLst>
      <p:ext uri="{BB962C8B-B14F-4D97-AF65-F5344CB8AC3E}">
        <p14:creationId xmlns:p14="http://schemas.microsoft.com/office/powerpoint/2010/main" val="237107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CFB9-9E42-DA28-E0E7-C9463C33B263}"/>
              </a:ext>
            </a:extLst>
          </p:cNvPr>
          <p:cNvSpPr>
            <a:spLocks noGrp="1"/>
          </p:cNvSpPr>
          <p:nvPr>
            <p:ph type="title"/>
          </p:nvPr>
        </p:nvSpPr>
        <p:spPr>
          <a:xfrm>
            <a:off x="1143000" y="2271132"/>
            <a:ext cx="9144000" cy="1143000"/>
          </a:xfrm>
        </p:spPr>
        <p:txBody>
          <a:bodyPr>
            <a:normAutofit fontScale="90000"/>
          </a:bodyPr>
          <a:lstStyle/>
          <a:p>
            <a:pPr algn="ctr"/>
            <a:r>
              <a:rPr lang="en-US" sz="4400" b="1" dirty="0"/>
              <a:t>Appendix: </a:t>
            </a:r>
            <a:br>
              <a:rPr lang="en-US" sz="4400" b="1" dirty="0"/>
            </a:br>
            <a:r>
              <a:rPr lang="en-US" sz="4400" b="1" dirty="0"/>
              <a:t>Columns and definitions</a:t>
            </a:r>
          </a:p>
        </p:txBody>
      </p:sp>
    </p:spTree>
    <p:extLst>
      <p:ext uri="{BB962C8B-B14F-4D97-AF65-F5344CB8AC3E}">
        <p14:creationId xmlns:p14="http://schemas.microsoft.com/office/powerpoint/2010/main" val="296488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4EB034-23FB-1705-31CA-17F782260A32}"/>
              </a:ext>
            </a:extLst>
          </p:cNvPr>
          <p:cNvGraphicFramePr>
            <a:graphicFrameLocks noGrp="1"/>
          </p:cNvGraphicFramePr>
          <p:nvPr>
            <p:extLst>
              <p:ext uri="{D42A27DB-BD31-4B8C-83A1-F6EECF244321}">
                <p14:modId xmlns:p14="http://schemas.microsoft.com/office/powerpoint/2010/main" val="781141582"/>
              </p:ext>
            </p:extLst>
          </p:nvPr>
        </p:nvGraphicFramePr>
        <p:xfrm>
          <a:off x="2032000" y="719666"/>
          <a:ext cx="8128000" cy="514896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86349678"/>
                    </a:ext>
                  </a:extLst>
                </a:gridCol>
                <a:gridCol w="4064000">
                  <a:extLst>
                    <a:ext uri="{9D8B030D-6E8A-4147-A177-3AD203B41FA5}">
                      <a16:colId xmlns:a16="http://schemas.microsoft.com/office/drawing/2014/main" val="1966732767"/>
                    </a:ext>
                  </a:extLst>
                </a:gridCol>
              </a:tblGrid>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Column Name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Description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00250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Churn Value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1 = the customer left the company this quarter. 0 = the customer remained with the company</a:t>
                      </a:r>
                    </a:p>
                  </a:txBody>
                  <a:tcPr marL="68580" marR="68580" marT="0" marB="0"/>
                </a:tc>
                <a:extLst>
                  <a:ext uri="{0D108BD9-81ED-4DB2-BD59-A6C34878D82A}">
                    <a16:rowId xmlns:a16="http://schemas.microsoft.com/office/drawing/2014/main" val="3945364835"/>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Customer ID</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A unique ID that identifies each customer</a:t>
                      </a:r>
                    </a:p>
                  </a:txBody>
                  <a:tcPr marL="68580" marR="68580" marT="0" marB="0"/>
                </a:tc>
                <a:extLst>
                  <a:ext uri="{0D108BD9-81ED-4DB2-BD59-A6C34878D82A}">
                    <a16:rowId xmlns:a16="http://schemas.microsoft.com/office/drawing/2014/main" val="2313445926"/>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Referred a Friend</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has ever referred a friend or family member to this company</a:t>
                      </a:r>
                    </a:p>
                  </a:txBody>
                  <a:tcPr marL="68580" marR="68580" marT="0" marB="0"/>
                </a:tc>
                <a:extLst>
                  <a:ext uri="{0D108BD9-81ED-4DB2-BD59-A6C34878D82A}">
                    <a16:rowId xmlns:a16="http://schemas.microsoft.com/office/drawing/2014/main" val="1928794520"/>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Number of Referrals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number of referrals to date that the customer has made</a:t>
                      </a:r>
                    </a:p>
                  </a:txBody>
                  <a:tcPr marL="68580" marR="68580" marT="0" marB="0"/>
                </a:tc>
                <a:extLst>
                  <a:ext uri="{0D108BD9-81ED-4DB2-BD59-A6C34878D82A}">
                    <a16:rowId xmlns:a16="http://schemas.microsoft.com/office/drawing/2014/main" val="468604838"/>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Tenure in Months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total amount of months that the customer has been with the company by the end of the quarter specified</a:t>
                      </a:r>
                    </a:p>
                  </a:txBody>
                  <a:tcPr marL="68580" marR="68580" marT="0" marB="0"/>
                </a:tc>
                <a:extLst>
                  <a:ext uri="{0D108BD9-81ED-4DB2-BD59-A6C34878D82A}">
                    <a16:rowId xmlns:a16="http://schemas.microsoft.com/office/drawing/2014/main" val="3674428248"/>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Offer</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Identifies the last marketing offer that the customer accepted, if applicable</a:t>
                      </a:r>
                    </a:p>
                  </a:txBody>
                  <a:tcPr marL="68580" marR="68580" marT="0" marB="0"/>
                </a:tc>
                <a:extLst>
                  <a:ext uri="{0D108BD9-81ED-4DB2-BD59-A6C34878D82A}">
                    <a16:rowId xmlns:a16="http://schemas.microsoft.com/office/drawing/2014/main" val="1721628191"/>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Phone Service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subscribes to home phone service with the company</a:t>
                      </a:r>
                    </a:p>
                  </a:txBody>
                  <a:tcPr marL="68580" marR="68580" marT="0" marB="0"/>
                </a:tc>
                <a:extLst>
                  <a:ext uri="{0D108BD9-81ED-4DB2-BD59-A6C34878D82A}">
                    <a16:rowId xmlns:a16="http://schemas.microsoft.com/office/drawing/2014/main" val="46778145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Avg Monthly Long-Distance Charges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customer’s average long-distance charges, calculated to the end of the quarter</a:t>
                      </a:r>
                    </a:p>
                  </a:txBody>
                  <a:tcPr marL="68580" marR="68580" marT="0" marB="0"/>
                </a:tc>
                <a:extLst>
                  <a:ext uri="{0D108BD9-81ED-4DB2-BD59-A6C34878D82A}">
                    <a16:rowId xmlns:a16="http://schemas.microsoft.com/office/drawing/2014/main" val="969173831"/>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Multiple Lines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subscribes to multiple telephone lines with the company</a:t>
                      </a:r>
                    </a:p>
                  </a:txBody>
                  <a:tcPr marL="68580" marR="68580" marT="0" marB="0"/>
                </a:tc>
                <a:extLst>
                  <a:ext uri="{0D108BD9-81ED-4DB2-BD59-A6C34878D82A}">
                    <a16:rowId xmlns:a16="http://schemas.microsoft.com/office/drawing/2014/main" val="331152054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Internet Service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subscribes to Internet service with the company</a:t>
                      </a:r>
                    </a:p>
                  </a:txBody>
                  <a:tcPr marL="68580" marR="68580" marT="0" marB="0"/>
                </a:tc>
                <a:extLst>
                  <a:ext uri="{0D108BD9-81ED-4DB2-BD59-A6C34878D82A}">
                    <a16:rowId xmlns:a16="http://schemas.microsoft.com/office/drawing/2014/main" val="1114567047"/>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Internet Type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type of Internet service the customer subscribes</a:t>
                      </a:r>
                    </a:p>
                  </a:txBody>
                  <a:tcPr marL="68580" marR="68580" marT="0" marB="0"/>
                </a:tc>
                <a:extLst>
                  <a:ext uri="{0D108BD9-81ED-4DB2-BD59-A6C34878D82A}">
                    <a16:rowId xmlns:a16="http://schemas.microsoft.com/office/drawing/2014/main" val="3968410814"/>
                  </a:ext>
                </a:extLst>
              </a:tr>
            </a:tbl>
          </a:graphicData>
        </a:graphic>
      </p:graphicFrame>
    </p:spTree>
    <p:extLst>
      <p:ext uri="{BB962C8B-B14F-4D97-AF65-F5344CB8AC3E}">
        <p14:creationId xmlns:p14="http://schemas.microsoft.com/office/powerpoint/2010/main" val="1893023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4EB034-23FB-1705-31CA-17F782260A32}"/>
              </a:ext>
            </a:extLst>
          </p:cNvPr>
          <p:cNvGraphicFramePr>
            <a:graphicFrameLocks noGrp="1"/>
          </p:cNvGraphicFramePr>
          <p:nvPr>
            <p:extLst>
              <p:ext uri="{D42A27DB-BD31-4B8C-83A1-F6EECF244321}">
                <p14:modId xmlns:p14="http://schemas.microsoft.com/office/powerpoint/2010/main" val="2883254314"/>
              </p:ext>
            </p:extLst>
          </p:nvPr>
        </p:nvGraphicFramePr>
        <p:xfrm>
          <a:off x="2032000" y="719666"/>
          <a:ext cx="8128000" cy="525240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86349678"/>
                    </a:ext>
                  </a:extLst>
                </a:gridCol>
                <a:gridCol w="4064000">
                  <a:extLst>
                    <a:ext uri="{9D8B030D-6E8A-4147-A177-3AD203B41FA5}">
                      <a16:colId xmlns:a16="http://schemas.microsoft.com/office/drawing/2014/main" val="1966732767"/>
                    </a:ext>
                  </a:extLst>
                </a:gridCol>
              </a:tblGrid>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Column Name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Description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002503"/>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Avg Monthly GB Download</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customer’s average download volume in gigabytes, calculated to the end of the quarter</a:t>
                      </a:r>
                    </a:p>
                  </a:txBody>
                  <a:tcPr marL="68580" marR="68580" marT="0" marB="0"/>
                </a:tc>
                <a:extLst>
                  <a:ext uri="{0D108BD9-81ED-4DB2-BD59-A6C34878D82A}">
                    <a16:rowId xmlns:a16="http://schemas.microsoft.com/office/drawing/2014/main" val="3690520527"/>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Online Security</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subscribes to an additional online security service provided by the company</a:t>
                      </a:r>
                    </a:p>
                  </a:txBody>
                  <a:tcPr marL="68580" marR="68580" marT="0" marB="0"/>
                </a:tc>
                <a:extLst>
                  <a:ext uri="{0D108BD9-81ED-4DB2-BD59-A6C34878D82A}">
                    <a16:rowId xmlns:a16="http://schemas.microsoft.com/office/drawing/2014/main" val="766909376"/>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Online Backup</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subscribes to an additional online backup service provided by the company</a:t>
                      </a:r>
                    </a:p>
                  </a:txBody>
                  <a:tcPr marL="68580" marR="68580" marT="0" marB="0"/>
                </a:tc>
                <a:extLst>
                  <a:ext uri="{0D108BD9-81ED-4DB2-BD59-A6C34878D82A}">
                    <a16:rowId xmlns:a16="http://schemas.microsoft.com/office/drawing/2014/main" val="1566393802"/>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Device Protection Plan</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subscribes to an additional device protection plan for their Internet equipment</a:t>
                      </a:r>
                    </a:p>
                  </a:txBody>
                  <a:tcPr marL="68580" marR="68580" marT="0" marB="0"/>
                </a:tc>
                <a:extLst>
                  <a:ext uri="{0D108BD9-81ED-4DB2-BD59-A6C34878D82A}">
                    <a16:rowId xmlns:a16="http://schemas.microsoft.com/office/drawing/2014/main" val="140759488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Premium Tech Support</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subscribes to an additional technical support plan from the company with reduced</a:t>
                      </a:r>
                    </a:p>
                  </a:txBody>
                  <a:tcPr marL="68580" marR="68580" marT="0" marB="0"/>
                </a:tc>
                <a:extLst>
                  <a:ext uri="{0D108BD9-81ED-4DB2-BD59-A6C34878D82A}">
                    <a16:rowId xmlns:a16="http://schemas.microsoft.com/office/drawing/2014/main" val="1747806848"/>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Streaming TV</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uses their Internet service to stream television programing from a third-party provider</a:t>
                      </a:r>
                    </a:p>
                  </a:txBody>
                  <a:tcPr marL="68580" marR="68580" marT="0" marB="0"/>
                </a:tc>
                <a:extLst>
                  <a:ext uri="{0D108BD9-81ED-4DB2-BD59-A6C34878D82A}">
                    <a16:rowId xmlns:a16="http://schemas.microsoft.com/office/drawing/2014/main" val="247828842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Streaming Movies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uses their Internet service to stream movies from a third-party provider</a:t>
                      </a:r>
                    </a:p>
                  </a:txBody>
                  <a:tcPr marL="68580" marR="68580" marT="0" marB="0"/>
                </a:tc>
                <a:extLst>
                  <a:ext uri="{0D108BD9-81ED-4DB2-BD59-A6C34878D82A}">
                    <a16:rowId xmlns:a16="http://schemas.microsoft.com/office/drawing/2014/main" val="3641904126"/>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Streaming Music</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uses their Internet service to stream music from a third-party provider</a:t>
                      </a:r>
                    </a:p>
                  </a:txBody>
                  <a:tcPr marL="68580" marR="68580" marT="0" marB="0"/>
                </a:tc>
                <a:extLst>
                  <a:ext uri="{0D108BD9-81ED-4DB2-BD59-A6C34878D82A}">
                    <a16:rowId xmlns:a16="http://schemas.microsoft.com/office/drawing/2014/main" val="3195995136"/>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Unlimited Data</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has paid an additional monthly fee to have unlimited data downloads/uploads</a:t>
                      </a:r>
                    </a:p>
                  </a:txBody>
                  <a:tcPr marL="68580" marR="68580" marT="0" marB="0"/>
                </a:tc>
                <a:extLst>
                  <a:ext uri="{0D108BD9-81ED-4DB2-BD59-A6C34878D82A}">
                    <a16:rowId xmlns:a16="http://schemas.microsoft.com/office/drawing/2014/main" val="3382192231"/>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Contract</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customer’s current contract type</a:t>
                      </a:r>
                    </a:p>
                  </a:txBody>
                  <a:tcPr marL="68580" marR="68580" marT="0" marB="0"/>
                </a:tc>
                <a:extLst>
                  <a:ext uri="{0D108BD9-81ED-4DB2-BD59-A6C34878D82A}">
                    <a16:rowId xmlns:a16="http://schemas.microsoft.com/office/drawing/2014/main" val="3218005230"/>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Paperless Billing</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has chosen paperless billing</a:t>
                      </a:r>
                    </a:p>
                  </a:txBody>
                  <a:tcPr marL="68580" marR="68580" marT="0" marB="0"/>
                </a:tc>
                <a:extLst>
                  <a:ext uri="{0D108BD9-81ED-4DB2-BD59-A6C34878D82A}">
                    <a16:rowId xmlns:a16="http://schemas.microsoft.com/office/drawing/2014/main" val="37286129"/>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Payment Method</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how the customer pays their bill</a:t>
                      </a:r>
                    </a:p>
                  </a:txBody>
                  <a:tcPr marL="68580" marR="68580" marT="0" marB="0"/>
                </a:tc>
                <a:extLst>
                  <a:ext uri="{0D108BD9-81ED-4DB2-BD59-A6C34878D82A}">
                    <a16:rowId xmlns:a16="http://schemas.microsoft.com/office/drawing/2014/main" val="11888423"/>
                  </a:ext>
                </a:extLst>
              </a:tr>
            </a:tbl>
          </a:graphicData>
        </a:graphic>
      </p:graphicFrame>
    </p:spTree>
    <p:extLst>
      <p:ext uri="{BB962C8B-B14F-4D97-AF65-F5344CB8AC3E}">
        <p14:creationId xmlns:p14="http://schemas.microsoft.com/office/powerpoint/2010/main" val="84977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4EB034-23FB-1705-31CA-17F782260A32}"/>
              </a:ext>
            </a:extLst>
          </p:cNvPr>
          <p:cNvGraphicFramePr>
            <a:graphicFrameLocks noGrp="1"/>
          </p:cNvGraphicFramePr>
          <p:nvPr>
            <p:extLst>
              <p:ext uri="{D42A27DB-BD31-4B8C-83A1-F6EECF244321}">
                <p14:modId xmlns:p14="http://schemas.microsoft.com/office/powerpoint/2010/main" val="1203022744"/>
              </p:ext>
            </p:extLst>
          </p:nvPr>
        </p:nvGraphicFramePr>
        <p:xfrm>
          <a:off x="2057400" y="719666"/>
          <a:ext cx="8102600" cy="5328034"/>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386349678"/>
                    </a:ext>
                  </a:extLst>
                </a:gridCol>
                <a:gridCol w="4064000">
                  <a:extLst>
                    <a:ext uri="{9D8B030D-6E8A-4147-A177-3AD203B41FA5}">
                      <a16:colId xmlns:a16="http://schemas.microsoft.com/office/drawing/2014/main" val="1966732767"/>
                    </a:ext>
                  </a:extLst>
                </a:gridCol>
              </a:tblGrid>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Column Name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Description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002503"/>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Monthly Charge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customer’s current total monthly charge for all their services from the company</a:t>
                      </a:r>
                    </a:p>
                  </a:txBody>
                  <a:tcPr marL="68580" marR="68580" marT="0" marB="0"/>
                </a:tc>
                <a:extLst>
                  <a:ext uri="{0D108BD9-81ED-4DB2-BD59-A6C34878D82A}">
                    <a16:rowId xmlns:a16="http://schemas.microsoft.com/office/drawing/2014/main" val="2041498400"/>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Total Regular Charges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customer’s total regular charges, excluding additional charges</a:t>
                      </a:r>
                    </a:p>
                  </a:txBody>
                  <a:tcPr marL="68580" marR="68580" marT="0" marB="0"/>
                </a:tc>
                <a:extLst>
                  <a:ext uri="{0D108BD9-81ED-4DB2-BD59-A6C34878D82A}">
                    <a16:rowId xmlns:a16="http://schemas.microsoft.com/office/drawing/2014/main" val="15606671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Total Refunds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customer’s total refunds</a:t>
                      </a:r>
                    </a:p>
                  </a:txBody>
                  <a:tcPr marL="68580" marR="68580" marT="0" marB="0"/>
                </a:tc>
                <a:extLst>
                  <a:ext uri="{0D108BD9-81ED-4DB2-BD59-A6C34878D82A}">
                    <a16:rowId xmlns:a16="http://schemas.microsoft.com/office/drawing/2014/main" val="3934356329"/>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Total Extra Data Charges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customer’s total charges for extra data downloads above those specified in their plan</a:t>
                      </a:r>
                    </a:p>
                  </a:txBody>
                  <a:tcPr marL="68580" marR="68580" marT="0" marB="0"/>
                </a:tc>
                <a:extLst>
                  <a:ext uri="{0D108BD9-81ED-4DB2-BD59-A6C34878D82A}">
                    <a16:rowId xmlns:a16="http://schemas.microsoft.com/office/drawing/2014/main" val="380957260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Total Long Distance Charges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the customer’s total charges for long distance above those specified in their plan</a:t>
                      </a:r>
                    </a:p>
                  </a:txBody>
                  <a:tcPr marL="68580" marR="68580" marT="0" marB="0"/>
                </a:tc>
                <a:extLst>
                  <a:ext uri="{0D108BD9-81ED-4DB2-BD59-A6C34878D82A}">
                    <a16:rowId xmlns:a16="http://schemas.microsoft.com/office/drawing/2014/main" val="138770945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Gender</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The customer's gender</a:t>
                      </a:r>
                    </a:p>
                  </a:txBody>
                  <a:tcPr marL="68580" marR="68580" marT="0" marB="0"/>
                </a:tc>
                <a:extLst>
                  <a:ext uri="{0D108BD9-81ED-4DB2-BD59-A6C34878D82A}">
                    <a16:rowId xmlns:a16="http://schemas.microsoft.com/office/drawing/2014/main" val="237274476"/>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Age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The customer’s current age</a:t>
                      </a:r>
                    </a:p>
                  </a:txBody>
                  <a:tcPr marL="68580" marR="68580" marT="0" marB="0"/>
                </a:tc>
                <a:extLst>
                  <a:ext uri="{0D108BD9-81ED-4DB2-BD59-A6C34878D82A}">
                    <a16:rowId xmlns:a16="http://schemas.microsoft.com/office/drawing/2014/main" val="1912028689"/>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Under 30</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is under 30 years old</a:t>
                      </a:r>
                    </a:p>
                  </a:txBody>
                  <a:tcPr marL="68580" marR="68580" marT="0" marB="0"/>
                </a:tc>
                <a:extLst>
                  <a:ext uri="{0D108BD9-81ED-4DB2-BD59-A6C34878D82A}">
                    <a16:rowId xmlns:a16="http://schemas.microsoft.com/office/drawing/2014/main" val="4152548697"/>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Senior Citizen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is 65 or older</a:t>
                      </a:r>
                    </a:p>
                  </a:txBody>
                  <a:tcPr marL="68580" marR="68580" marT="0" marB="0"/>
                </a:tc>
                <a:extLst>
                  <a:ext uri="{0D108BD9-81ED-4DB2-BD59-A6C34878D82A}">
                    <a16:rowId xmlns:a16="http://schemas.microsoft.com/office/drawing/2014/main" val="2316310707"/>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Married</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if the customer is married</a:t>
                      </a:r>
                    </a:p>
                  </a:txBody>
                  <a:tcPr marL="68580" marR="68580" marT="0" marB="0"/>
                </a:tc>
                <a:extLst>
                  <a:ext uri="{0D108BD9-81ED-4DB2-BD59-A6C34878D82A}">
                    <a16:rowId xmlns:a16="http://schemas.microsoft.com/office/drawing/2014/main" val="141747465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Dependents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Indicates if the customer lives with any dependents: Yes, No. Dependents could be children, parents, grandparents, etc.</a:t>
                      </a:r>
                    </a:p>
                  </a:txBody>
                  <a:tcPr marL="68580" marR="68580" marT="0" marB="0"/>
                </a:tc>
                <a:extLst>
                  <a:ext uri="{0D108BD9-81ED-4DB2-BD59-A6C34878D82A}">
                    <a16:rowId xmlns:a16="http://schemas.microsoft.com/office/drawing/2014/main" val="3323476172"/>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Number of Dependents</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Indicates the number of dependents that live with the customer</a:t>
                      </a:r>
                    </a:p>
                  </a:txBody>
                  <a:tcPr marL="68580" marR="68580" marT="0" marB="0"/>
                </a:tc>
                <a:extLst>
                  <a:ext uri="{0D108BD9-81ED-4DB2-BD59-A6C34878D82A}">
                    <a16:rowId xmlns:a16="http://schemas.microsoft.com/office/drawing/2014/main" val="3029341466"/>
                  </a:ext>
                </a:extLst>
              </a:tr>
            </a:tbl>
          </a:graphicData>
        </a:graphic>
      </p:graphicFrame>
    </p:spTree>
    <p:extLst>
      <p:ext uri="{BB962C8B-B14F-4D97-AF65-F5344CB8AC3E}">
        <p14:creationId xmlns:p14="http://schemas.microsoft.com/office/powerpoint/2010/main" val="13139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Predicting Telcom Customer Churn</a:t>
            </a:r>
            <a:endParaRPr sz="2800" b="1"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1524000" y="1828800"/>
            <a:ext cx="9144000" cy="2971800"/>
          </a:xfrm>
        </p:spPr>
        <p:txBody>
          <a:bodyPr>
            <a:normAutofit fontScale="92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What is customer churn?</a:t>
            </a:r>
          </a:p>
          <a:p>
            <a:r>
              <a:rPr lang="en-US" dirty="0">
                <a:latin typeface="Verdana" panose="020B0604030504040204" pitchFamily="34" charset="0"/>
                <a:ea typeface="Verdana" panose="020B0604030504040204" pitchFamily="34" charset="0"/>
                <a:cs typeface="Verdana" panose="020B0604030504040204" pitchFamily="34" charset="0"/>
              </a:rPr>
              <a:t>Problem Statement</a:t>
            </a:r>
          </a:p>
          <a:p>
            <a:r>
              <a:rPr lang="en-US" dirty="0">
                <a:latin typeface="Verdana" panose="020B0604030504040204" pitchFamily="34" charset="0"/>
                <a:ea typeface="Verdana" panose="020B0604030504040204" pitchFamily="34" charset="0"/>
                <a:cs typeface="Verdana" panose="020B0604030504040204" pitchFamily="34" charset="0"/>
              </a:rPr>
              <a:t>Context</a:t>
            </a:r>
          </a:p>
          <a:p>
            <a:r>
              <a:rPr lang="en-US" dirty="0">
                <a:latin typeface="Verdana" panose="020B0604030504040204" pitchFamily="34" charset="0"/>
                <a:ea typeface="Verdana" panose="020B0604030504040204" pitchFamily="34" charset="0"/>
                <a:cs typeface="Verdana" panose="020B0604030504040204" pitchFamily="34" charset="0"/>
              </a:rPr>
              <a:t>Exploratory Data Analysis</a:t>
            </a:r>
          </a:p>
          <a:p>
            <a:r>
              <a:rPr lang="en-US" dirty="0">
                <a:latin typeface="Verdana" panose="020B0604030504040204" pitchFamily="34" charset="0"/>
                <a:ea typeface="Verdana" panose="020B0604030504040204" pitchFamily="34" charset="0"/>
                <a:cs typeface="Verdana" panose="020B0604030504040204" pitchFamily="34" charset="0"/>
              </a:rPr>
              <a:t>Preprocessing and Training</a:t>
            </a:r>
          </a:p>
          <a:p>
            <a:r>
              <a:rPr lang="en-US" dirty="0">
                <a:latin typeface="Verdana" panose="020B0604030504040204" pitchFamily="34" charset="0"/>
                <a:ea typeface="Verdana" panose="020B0604030504040204" pitchFamily="34" charset="0"/>
                <a:cs typeface="Verdana" panose="020B0604030504040204" pitchFamily="34" charset="0"/>
              </a:rPr>
              <a:t>Modelling and Model Evaluation</a:t>
            </a:r>
          </a:p>
          <a:p>
            <a:r>
              <a:rPr lang="en-US" dirty="0">
                <a:latin typeface="Verdana" panose="020B0604030504040204" pitchFamily="34" charset="0"/>
                <a:ea typeface="Verdana" panose="020B0604030504040204" pitchFamily="34" charset="0"/>
                <a:cs typeface="Verdana" panose="020B0604030504040204" pitchFamily="34" charset="0"/>
              </a:rPr>
              <a:t>Appendix: Columns and definitions</a:t>
            </a:r>
            <a:endParaRPr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4EB034-23FB-1705-31CA-17F782260A32}"/>
              </a:ext>
            </a:extLst>
          </p:cNvPr>
          <p:cNvGraphicFramePr>
            <a:graphicFrameLocks noGrp="1"/>
          </p:cNvGraphicFramePr>
          <p:nvPr>
            <p:extLst>
              <p:ext uri="{D42A27DB-BD31-4B8C-83A1-F6EECF244321}">
                <p14:modId xmlns:p14="http://schemas.microsoft.com/office/powerpoint/2010/main" val="2866571992"/>
              </p:ext>
            </p:extLst>
          </p:nvPr>
        </p:nvGraphicFramePr>
        <p:xfrm>
          <a:off x="1509416" y="719666"/>
          <a:ext cx="9173168" cy="4593909"/>
        </p:xfrm>
        <a:graphic>
          <a:graphicData uri="http://schemas.openxmlformats.org/drawingml/2006/table">
            <a:tbl>
              <a:tblPr firstRow="1" bandRow="1">
                <a:tableStyleId>{5C22544A-7EE6-4342-B048-85BDC9FD1C3A}</a:tableStyleId>
              </a:tblPr>
              <a:tblGrid>
                <a:gridCol w="3214984">
                  <a:extLst>
                    <a:ext uri="{9D8B030D-6E8A-4147-A177-3AD203B41FA5}">
                      <a16:colId xmlns:a16="http://schemas.microsoft.com/office/drawing/2014/main" val="2386349678"/>
                    </a:ext>
                  </a:extLst>
                </a:gridCol>
                <a:gridCol w="5958184">
                  <a:extLst>
                    <a:ext uri="{9D8B030D-6E8A-4147-A177-3AD203B41FA5}">
                      <a16:colId xmlns:a16="http://schemas.microsoft.com/office/drawing/2014/main" val="1966732767"/>
                    </a:ext>
                  </a:extLst>
                </a:gridCol>
              </a:tblGrid>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Column Name</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Description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extLst>
                  <a:ext uri="{0D108BD9-81ED-4DB2-BD59-A6C34878D82A}">
                    <a16:rowId xmlns:a16="http://schemas.microsoft.com/office/drawing/2014/main" val="1335002503"/>
                  </a:ext>
                </a:extLst>
              </a:tr>
              <a:tr h="370840">
                <a:tc>
                  <a:txBody>
                    <a:bodyPr/>
                    <a:lstStyle/>
                    <a:p>
                      <a:pPr marL="0" marR="0">
                        <a:lnSpc>
                          <a:spcPct val="120000"/>
                        </a:lnSpc>
                        <a:spcBef>
                          <a:spcPts val="0"/>
                        </a:spcBef>
                        <a:spcAft>
                          <a:spcPts val="0"/>
                        </a:spcAft>
                      </a:pPr>
                      <a:r>
                        <a:rPr lang="en-US" sz="1200" b="1"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City</a:t>
                      </a:r>
                      <a:endParaRPr lang="en-US" sz="1200" dirty="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The city of the customer’s primary residence</a:t>
                      </a:r>
                    </a:p>
                  </a:txBody>
                  <a:tcPr marL="77399" marR="77399" marT="0" marB="0"/>
                </a:tc>
                <a:extLst>
                  <a:ext uri="{0D108BD9-81ED-4DB2-BD59-A6C34878D82A}">
                    <a16:rowId xmlns:a16="http://schemas.microsoft.com/office/drawing/2014/main" val="2916561565"/>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Zip Code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The zip code of the customer’s primary residence</a:t>
                      </a:r>
                    </a:p>
                  </a:txBody>
                  <a:tcPr marL="77399" marR="77399" marT="0" marB="0"/>
                </a:tc>
                <a:extLst>
                  <a:ext uri="{0D108BD9-81ED-4DB2-BD59-A6C34878D82A}">
                    <a16:rowId xmlns:a16="http://schemas.microsoft.com/office/drawing/2014/main" val="50989427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Latitude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The latitude of the customer’s primary residence</a:t>
                      </a:r>
                    </a:p>
                  </a:txBody>
                  <a:tcPr marL="77399" marR="77399" marT="0" marB="0"/>
                </a:tc>
                <a:extLst>
                  <a:ext uri="{0D108BD9-81ED-4DB2-BD59-A6C34878D82A}">
                    <a16:rowId xmlns:a16="http://schemas.microsoft.com/office/drawing/2014/main" val="2857298255"/>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Longitude</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The longitude of the customer’s primary residence</a:t>
                      </a:r>
                    </a:p>
                  </a:txBody>
                  <a:tcPr marL="77399" marR="77399" marT="0" marB="0"/>
                </a:tc>
                <a:extLst>
                  <a:ext uri="{0D108BD9-81ED-4DB2-BD59-A6C34878D82A}">
                    <a16:rowId xmlns:a16="http://schemas.microsoft.com/office/drawing/2014/main" val="1585199024"/>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Population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A current population estimate for the entire Zip Code area</a:t>
                      </a:r>
                    </a:p>
                  </a:txBody>
                  <a:tcPr marL="77399" marR="77399" marT="0" marB="0"/>
                </a:tc>
                <a:extLst>
                  <a:ext uri="{0D108BD9-81ED-4DB2-BD59-A6C34878D82A}">
                    <a16:rowId xmlns:a16="http://schemas.microsoft.com/office/drawing/2014/main" val="63274580"/>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CLTV</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Customer Lifetime Value. A predicted CLTV is calculated using corporate formulas and existing data. The higher the value, the more valuable the customer</a:t>
                      </a:r>
                    </a:p>
                  </a:txBody>
                  <a:tcPr marL="77399" marR="77399" marT="0" marB="0"/>
                </a:tc>
                <a:extLst>
                  <a:ext uri="{0D108BD9-81ED-4DB2-BD59-A6C34878D82A}">
                    <a16:rowId xmlns:a16="http://schemas.microsoft.com/office/drawing/2014/main" val="3519440862"/>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Churn Category</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A high-level category for the customer’s reason for churning</a:t>
                      </a:r>
                    </a:p>
                  </a:txBody>
                  <a:tcPr marL="77399" marR="77399" marT="0" marB="0"/>
                </a:tc>
                <a:extLst>
                  <a:ext uri="{0D108BD9-81ED-4DB2-BD59-A6C34878D82A}">
                    <a16:rowId xmlns:a16="http://schemas.microsoft.com/office/drawing/2014/main" val="790201107"/>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Churn Reason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A customer’s specific reason for leaving the company</a:t>
                      </a:r>
                    </a:p>
                  </a:txBody>
                  <a:tcPr marL="77399" marR="77399" marT="0" marB="0"/>
                </a:tc>
                <a:extLst>
                  <a:ext uri="{0D108BD9-81ED-4DB2-BD59-A6C34878D82A}">
                    <a16:rowId xmlns:a16="http://schemas.microsoft.com/office/drawing/2014/main" val="2523553749"/>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Total Customer Svc Requests</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Number of times the customer contacted customer service in the past quarter</a:t>
                      </a:r>
                    </a:p>
                  </a:txBody>
                  <a:tcPr marL="77399" marR="77399" marT="0" marB="0"/>
                </a:tc>
                <a:extLst>
                  <a:ext uri="{0D108BD9-81ED-4DB2-BD59-A6C34878D82A}">
                    <a16:rowId xmlns:a16="http://schemas.microsoft.com/office/drawing/2014/main" val="3899963385"/>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Product/Service Issues Reported</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9EAD9"/>
                          </a:highlight>
                          <a:latin typeface="Arial" panose="020B0604020202020204" pitchFamily="34" charset="0"/>
                          <a:ea typeface="Arial" panose="020B0604020202020204" pitchFamily="34" charset="0"/>
                          <a:cs typeface="Times New Roman" panose="02020603050405020304" pitchFamily="18" charset="0"/>
                        </a:rPr>
                        <a:t>Number of times the customer reported an issue with a product or service in the past quarter</a:t>
                      </a:r>
                    </a:p>
                  </a:txBody>
                  <a:tcPr marL="77399" marR="77399" marT="0" marB="0"/>
                </a:tc>
                <a:extLst>
                  <a:ext uri="{0D108BD9-81ED-4DB2-BD59-A6C34878D82A}">
                    <a16:rowId xmlns:a16="http://schemas.microsoft.com/office/drawing/2014/main" val="2585218133"/>
                  </a:ext>
                </a:extLst>
              </a:tr>
              <a:tr h="370840">
                <a:tc>
                  <a:txBody>
                    <a:bodyPr/>
                    <a:lstStyle/>
                    <a:p>
                      <a:pPr marL="0" marR="0">
                        <a:lnSpc>
                          <a:spcPct val="120000"/>
                        </a:lnSpc>
                        <a:spcBef>
                          <a:spcPts val="0"/>
                        </a:spcBef>
                        <a:spcAft>
                          <a:spcPts val="0"/>
                        </a:spcAft>
                      </a:pPr>
                      <a:r>
                        <a:rPr lang="en-US" sz="1200" b="1">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rPr>
                        <a:t>Customer Satisfaction</a:t>
                      </a:r>
                      <a:endParaRPr lang="en-US" sz="1200">
                        <a:solidFill>
                          <a:srgbClr val="595959"/>
                        </a:solidFill>
                        <a:effectLst/>
                        <a:highlight>
                          <a:srgbClr val="F0CDA1"/>
                        </a:highlight>
                        <a:latin typeface="Arial" panose="020B0604020202020204" pitchFamily="34" charset="0"/>
                        <a:ea typeface="Arial" panose="020B0604020202020204" pitchFamily="34" charset="0"/>
                        <a:cs typeface="Times New Roman" panose="02020603050405020304" pitchFamily="18" charset="0"/>
                      </a:endParaRPr>
                    </a:p>
                  </a:txBody>
                  <a:tcPr marL="77399" marR="77399" marT="0" marB="0"/>
                </a:tc>
                <a:tc>
                  <a:txBody>
                    <a:bodyPr/>
                    <a:lstStyle/>
                    <a:p>
                      <a:pPr marL="0" marR="0">
                        <a:lnSpc>
                          <a:spcPct val="120000"/>
                        </a:lnSpc>
                        <a:spcBef>
                          <a:spcPts val="0"/>
                        </a:spcBef>
                        <a:spcAft>
                          <a:spcPts val="0"/>
                        </a:spcAft>
                      </a:pPr>
                      <a:r>
                        <a:rPr lang="en-US" sz="1200" dirty="0">
                          <a:solidFill>
                            <a:srgbClr val="595959"/>
                          </a:solidFill>
                          <a:effectLst/>
                          <a:highlight>
                            <a:srgbClr val="FCF4EC"/>
                          </a:highlight>
                          <a:latin typeface="Arial" panose="020B0604020202020204" pitchFamily="34" charset="0"/>
                          <a:ea typeface="Arial" panose="020B0604020202020204" pitchFamily="34" charset="0"/>
                          <a:cs typeface="Times New Roman" panose="02020603050405020304" pitchFamily="18" charset="0"/>
                        </a:rPr>
                        <a:t>A customer’s overall satisfaction rating of the company from 1 (Very Unsatisfied) to 5 (Very Satisfied) collected on customer service requests</a:t>
                      </a:r>
                    </a:p>
                  </a:txBody>
                  <a:tcPr marL="77399" marR="77399" marT="0" marB="0"/>
                </a:tc>
                <a:extLst>
                  <a:ext uri="{0D108BD9-81ED-4DB2-BD59-A6C34878D82A}">
                    <a16:rowId xmlns:a16="http://schemas.microsoft.com/office/drawing/2014/main" val="2827624527"/>
                  </a:ext>
                </a:extLst>
              </a:tr>
            </a:tbl>
          </a:graphicData>
        </a:graphic>
      </p:graphicFrame>
    </p:spTree>
    <p:extLst>
      <p:ext uri="{BB962C8B-B14F-4D97-AF65-F5344CB8AC3E}">
        <p14:creationId xmlns:p14="http://schemas.microsoft.com/office/powerpoint/2010/main" val="69095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C77C-C76D-336C-D01F-AD066593D40F}"/>
              </a:ext>
            </a:extLst>
          </p:cNvPr>
          <p:cNvSpPr>
            <a:spLocks noGrp="1"/>
          </p:cNvSpPr>
          <p:nvPr>
            <p:ph type="title"/>
          </p:nvPr>
        </p:nvSpPr>
        <p:spPr>
          <a:xfrm>
            <a:off x="1143000" y="2286000"/>
            <a:ext cx="9144000" cy="1143000"/>
          </a:xfrm>
        </p:spPr>
        <p:txBody>
          <a:bodyPr>
            <a:normAutofit/>
          </a:bodyPr>
          <a:lstStyle/>
          <a:p>
            <a:pPr algn="ctr"/>
            <a:r>
              <a:rPr lang="en-US" sz="4800" dirty="0"/>
              <a:t>Thank you!</a:t>
            </a:r>
          </a:p>
        </p:txBody>
      </p:sp>
    </p:spTree>
    <p:extLst>
      <p:ext uri="{BB962C8B-B14F-4D97-AF65-F5344CB8AC3E}">
        <p14:creationId xmlns:p14="http://schemas.microsoft.com/office/powerpoint/2010/main" val="261350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A020-F315-81DD-3F04-3F7C9B657EC9}"/>
              </a:ext>
            </a:extLst>
          </p:cNvPr>
          <p:cNvSpPr>
            <a:spLocks noGrp="1"/>
          </p:cNvSpPr>
          <p:nvPr>
            <p:ph type="ctrTitle"/>
          </p:nvPr>
        </p:nvSpPr>
        <p:spPr>
          <a:xfrm>
            <a:off x="1066800" y="3165763"/>
            <a:ext cx="10058400" cy="1711037"/>
          </a:xfrm>
        </p:spPr>
        <p:txBody>
          <a:bodyPr vert="horz" lIns="91440" tIns="45720" rIns="91440" bIns="45720" rtlCol="0" anchor="b">
            <a:normAutofit/>
          </a:bodyPr>
          <a:lstStyle/>
          <a:p>
            <a:r>
              <a:rPr lang="en-US" b="1" kern="1200">
                <a:latin typeface="+mj-lt"/>
                <a:ea typeface="+mj-ea"/>
                <a:cs typeface="+mj-cs"/>
              </a:rPr>
              <a:t>What is customer churn?</a:t>
            </a:r>
            <a:br>
              <a:rPr lang="en-US" b="1" kern="1200">
                <a:latin typeface="+mj-lt"/>
                <a:ea typeface="+mj-ea"/>
                <a:cs typeface="+mj-cs"/>
              </a:rPr>
            </a:br>
            <a:endParaRPr lang="en-US" b="1" kern="1200">
              <a:latin typeface="+mj-lt"/>
              <a:ea typeface="+mj-ea"/>
              <a:cs typeface="+mj-cs"/>
            </a:endParaRPr>
          </a:p>
        </p:txBody>
      </p:sp>
      <p:sp>
        <p:nvSpPr>
          <p:cNvPr id="3" name="TextBox 2">
            <a:extLst>
              <a:ext uri="{FF2B5EF4-FFF2-40B4-BE49-F238E27FC236}">
                <a16:creationId xmlns:a16="http://schemas.microsoft.com/office/drawing/2014/main" id="{F0EA501F-8050-BB79-B6C3-95ECAE429446}"/>
              </a:ext>
            </a:extLst>
          </p:cNvPr>
          <p:cNvSpPr txBox="1"/>
          <p:nvPr/>
        </p:nvSpPr>
        <p:spPr bwMode="white">
          <a:xfrm>
            <a:off x="1066800" y="4953000"/>
            <a:ext cx="10058400" cy="685800"/>
          </a:xfrm>
          <a:prstGeom prst="rect">
            <a:avLst/>
          </a:prstGeom>
        </p:spPr>
        <p:txBody>
          <a:bodyPr vert="horz" lIns="91440" tIns="45720" rIns="91440" bIns="45720" rtlCol="0">
            <a:normAutofit/>
          </a:bodyPr>
          <a:lstStyle/>
          <a:p>
            <a:pPr>
              <a:lnSpc>
                <a:spcPct val="90000"/>
              </a:lnSpc>
              <a:spcAft>
                <a:spcPts val="600"/>
              </a:spcAft>
              <a:buClr>
                <a:schemeClr val="accent1"/>
              </a:buClr>
            </a:pPr>
            <a:r>
              <a:rPr lang="en-US" sz="2000" kern="1200">
                <a:solidFill>
                  <a:schemeClr val="accent1"/>
                </a:solidFill>
                <a:latin typeface="+mj-lt"/>
                <a:ea typeface="+mn-ea"/>
                <a:cs typeface="+mn-cs"/>
              </a:rPr>
              <a:t>Customer churn is defined as when customers or subscribers discontinue doing business with a firm or service. </a:t>
            </a:r>
          </a:p>
        </p:txBody>
      </p:sp>
    </p:spTree>
    <p:extLst>
      <p:ext uri="{BB962C8B-B14F-4D97-AF65-F5344CB8AC3E}">
        <p14:creationId xmlns:p14="http://schemas.microsoft.com/office/powerpoint/2010/main" val="95238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A020-F315-81DD-3F04-3F7C9B657EC9}"/>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Problem Statement</a:t>
            </a:r>
            <a:br>
              <a:rPr lang="en-US" sz="2800" b="1" dirty="0">
                <a:latin typeface="Tahoma" panose="020B0604030504040204" pitchFamily="34" charset="0"/>
                <a:ea typeface="Tahoma" panose="020B0604030504040204" pitchFamily="34" charset="0"/>
                <a:cs typeface="Tahoma" panose="020B0604030504040204" pitchFamily="34" charset="0"/>
              </a:rPr>
            </a:b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0EA501F-8050-BB79-B6C3-95ECAE429446}"/>
              </a:ext>
            </a:extLst>
          </p:cNvPr>
          <p:cNvSpPr txBox="1"/>
          <p:nvPr/>
        </p:nvSpPr>
        <p:spPr>
          <a:xfrm>
            <a:off x="1507273" y="1600200"/>
            <a:ext cx="8001000" cy="1631216"/>
          </a:xfrm>
          <a:prstGeom prst="rect">
            <a:avLst/>
          </a:prstGeom>
          <a:noFill/>
        </p:spPr>
        <p:txBody>
          <a:bodyPr wrap="square" rtlCol="0">
            <a:spAutoFit/>
          </a:bodyPr>
          <a:lstStyle/>
          <a:p>
            <a:r>
              <a:rPr lang="en-US" sz="2000" b="0" i="0" dirty="0">
                <a:effectLst/>
                <a:latin typeface="Verdana" panose="020B0604030504040204" pitchFamily="34" charset="0"/>
                <a:ea typeface="Verdana" panose="020B0604030504040204" pitchFamily="34" charset="0"/>
                <a:cs typeface="Verdana" panose="020B0604030504040204" pitchFamily="34" charset="0"/>
              </a:rPr>
              <a:t>JB link telco company is encountering a problem of a high 27% customer loss leading to a 12% drop in our customer numbers. And urgently need to forecast which customers are prone to churn and recommend tailored strategies to retain customers.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3174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F964E-D01C-9FE1-5A31-18C78FC1E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72A3A-D802-86E0-6DB2-58C3BAA0CA58}"/>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Context</a:t>
            </a:r>
            <a:br>
              <a:rPr lang="en-US" sz="2800" b="1" dirty="0">
                <a:latin typeface="Tahoma" panose="020B0604030504040204" pitchFamily="34" charset="0"/>
                <a:ea typeface="Tahoma" panose="020B0604030504040204" pitchFamily="34" charset="0"/>
                <a:cs typeface="Tahoma" panose="020B0604030504040204" pitchFamily="34" charset="0"/>
              </a:rPr>
            </a:b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DCEF9C8-954F-60F4-1FFE-4D67C565F024}"/>
              </a:ext>
            </a:extLst>
          </p:cNvPr>
          <p:cNvSpPr txBox="1"/>
          <p:nvPr/>
        </p:nvSpPr>
        <p:spPr>
          <a:xfrm>
            <a:off x="1555595" y="1600200"/>
            <a:ext cx="8001000" cy="4093428"/>
          </a:xfrm>
          <a:prstGeom prst="rect">
            <a:avLst/>
          </a:prstGeom>
          <a:noFill/>
        </p:spPr>
        <p:txBody>
          <a:bodyPr wrap="square" rtlCol="0">
            <a:spAutoFit/>
          </a:bodyPr>
          <a:lstStyle/>
          <a:p>
            <a:pPr algn="l"/>
            <a:r>
              <a:rPr lang="en-US" sz="2000" dirty="0">
                <a:latin typeface="Verdana" panose="020B0604030504040204" pitchFamily="34" charset="0"/>
                <a:ea typeface="Verdana" panose="020B0604030504040204" pitchFamily="34" charset="0"/>
                <a:cs typeface="Verdana" panose="020B0604030504040204" pitchFamily="34" charset="0"/>
              </a:rPr>
              <a:t>Customer churn is a critical challenge faced by the telecom industry. As customers switch from one service provider to another, telecom companies experience revenue loss and increased customer acquisition costs. To address this issue, we embarked on a project to develop machine learning models that can predict the likelihood of customer churn.</a:t>
            </a:r>
          </a:p>
          <a:p>
            <a:pPr algn="l"/>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Gather insights from the data to understand what is driving the high customer churn rate.</a:t>
            </a: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Develop a Machine Learning model that can accurately predict the customers that are more likely to churn.</a:t>
            </a:r>
          </a:p>
          <a:p>
            <a:pPr marL="342900" indent="-342900" algn="l">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Prescribe customized actions that could be taken to retain each of those customers.</a:t>
            </a:r>
          </a:p>
        </p:txBody>
      </p:sp>
    </p:spTree>
    <p:extLst>
      <p:ext uri="{BB962C8B-B14F-4D97-AF65-F5344CB8AC3E}">
        <p14:creationId xmlns:p14="http://schemas.microsoft.com/office/powerpoint/2010/main" val="214061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F469F-12A6-17CD-A9BE-B21EE7B9B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A4E9B-5287-7DBD-5DE4-2E180B3CB94F}"/>
              </a:ext>
            </a:extLst>
          </p:cNvPr>
          <p:cNvSpPr>
            <a:spLocks noGrp="1"/>
          </p:cNvSpPr>
          <p:nvPr>
            <p:ph type="title"/>
          </p:nvPr>
        </p:nvSpPr>
        <p:spPr>
          <a:xfrm>
            <a:off x="1524000" y="2362200"/>
            <a:ext cx="9144000" cy="1143000"/>
          </a:xfrm>
        </p:spPr>
        <p:txBody>
          <a:bodyPr>
            <a:norm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Exploratory Data Analysis</a:t>
            </a:r>
          </a:p>
        </p:txBody>
      </p:sp>
    </p:spTree>
    <p:extLst>
      <p:ext uri="{BB962C8B-B14F-4D97-AF65-F5344CB8AC3E}">
        <p14:creationId xmlns:p14="http://schemas.microsoft.com/office/powerpoint/2010/main" val="338708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a:latin typeface="+mj-lt"/>
                <a:ea typeface="+mj-ea"/>
                <a:cs typeface="+mj-cs"/>
              </a:rPr>
              <a:t>Contract Type </a:t>
            </a: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spcAft>
                <a:spcPts val="600"/>
              </a:spcAft>
              <a:buClr>
                <a:schemeClr val="accent1"/>
              </a:buClr>
              <a:buFont typeface="Arial" pitchFamily="34" charset="0"/>
              <a:buChar char="•"/>
            </a:pPr>
            <a:r>
              <a:rPr lang="en-US" sz="2000">
                <a:solidFill>
                  <a:schemeClr val="tx1">
                    <a:lumMod val="85000"/>
                  </a:schemeClr>
                </a:solidFill>
              </a:rPr>
              <a:t>Customers with month-to-month contracts have a significantly higher churn rate. Approximately 54% of customers with month-to-month contracts churned, compared to only 11% with one-year contracts and 3% with two-year contracts. </a:t>
            </a:r>
            <a:br>
              <a:rPr lang="en-US" sz="2000">
                <a:solidFill>
                  <a:schemeClr val="tx1">
                    <a:lumMod val="85000"/>
                  </a:schemeClr>
                </a:solidFill>
              </a:rPr>
            </a:br>
            <a:r>
              <a:rPr lang="en-US" sz="2000">
                <a:solidFill>
                  <a:schemeClr val="tx1">
                    <a:lumMod val="85000"/>
                  </a:schemeClr>
                </a:solidFill>
              </a:rPr>
              <a:t> </a:t>
            </a:r>
          </a:p>
        </p:txBody>
      </p:sp>
      <p:pic>
        <p:nvPicPr>
          <p:cNvPr id="7" name="Picture 6">
            <a:extLst>
              <a:ext uri="{FF2B5EF4-FFF2-40B4-BE49-F238E27FC236}">
                <a16:creationId xmlns:a16="http://schemas.microsoft.com/office/drawing/2014/main" id="{DD4795E4-449C-1EBA-DFE3-1FA28A071C9E}"/>
              </a:ext>
            </a:extLst>
          </p:cNvPr>
          <p:cNvPicPr>
            <a:picLocks noChangeAspect="1"/>
          </p:cNvPicPr>
          <p:nvPr/>
        </p:nvPicPr>
        <p:blipFill>
          <a:blip r:embed="rId2"/>
          <a:stretch>
            <a:fillRect/>
          </a:stretch>
        </p:blipFill>
        <p:spPr>
          <a:xfrm>
            <a:off x="6366164" y="1825625"/>
            <a:ext cx="4260271" cy="4270375"/>
          </a:xfrm>
          <a:prstGeom prst="rect">
            <a:avLst/>
          </a:prstGeom>
          <a:noFill/>
        </p:spPr>
      </p:pic>
    </p:spTree>
    <p:extLst>
      <p:ext uri="{BB962C8B-B14F-4D97-AF65-F5344CB8AC3E}">
        <p14:creationId xmlns:p14="http://schemas.microsoft.com/office/powerpoint/2010/main" val="96485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a:latin typeface="+mj-lt"/>
                <a:ea typeface="+mj-ea"/>
                <a:cs typeface="+mj-cs"/>
              </a:rPr>
              <a:t>Customer Satisfaction</a:t>
            </a: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spcAft>
                <a:spcPts val="600"/>
              </a:spcAft>
              <a:buClr>
                <a:schemeClr val="accent1"/>
              </a:buClr>
              <a:buFont typeface="Arial" pitchFamily="34" charset="0"/>
              <a:buChar char="•"/>
            </a:pPr>
            <a:r>
              <a:rPr lang="en-US" sz="2000">
                <a:solidFill>
                  <a:schemeClr val="tx1">
                    <a:lumMod val="85000"/>
                  </a:schemeClr>
                </a:solidFill>
              </a:rPr>
              <a:t>Customers with satisfaction scores below 3 are more likely to churn. Visualization of customer satisfaction distribution highlighted that lower scores correlate with higher churn. </a:t>
            </a:r>
            <a:br>
              <a:rPr lang="en-US" sz="2000">
                <a:solidFill>
                  <a:schemeClr val="tx1">
                    <a:lumMod val="85000"/>
                  </a:schemeClr>
                </a:solidFill>
              </a:rPr>
            </a:br>
            <a:r>
              <a:rPr lang="en-US" sz="2000">
                <a:solidFill>
                  <a:schemeClr val="tx1">
                    <a:lumMod val="85000"/>
                  </a:schemeClr>
                </a:solidFill>
              </a:rPr>
              <a:t> </a:t>
            </a:r>
          </a:p>
        </p:txBody>
      </p:sp>
      <p:pic>
        <p:nvPicPr>
          <p:cNvPr id="4" name="Picture 3">
            <a:extLst>
              <a:ext uri="{FF2B5EF4-FFF2-40B4-BE49-F238E27FC236}">
                <a16:creationId xmlns:a16="http://schemas.microsoft.com/office/drawing/2014/main" id="{E300B9FF-4ECE-CE93-7106-EC529959F4F9}"/>
              </a:ext>
            </a:extLst>
          </p:cNvPr>
          <p:cNvPicPr>
            <a:picLocks noChangeAspect="1"/>
          </p:cNvPicPr>
          <p:nvPr/>
        </p:nvPicPr>
        <p:blipFill>
          <a:blip r:embed="rId2"/>
          <a:stretch>
            <a:fillRect/>
          </a:stretch>
        </p:blipFill>
        <p:spPr>
          <a:xfrm>
            <a:off x="6324600" y="2328115"/>
            <a:ext cx="4343400" cy="3265394"/>
          </a:xfrm>
          <a:prstGeom prst="rect">
            <a:avLst/>
          </a:prstGeom>
          <a:noFill/>
        </p:spPr>
      </p:pic>
    </p:spTree>
    <p:extLst>
      <p:ext uri="{BB962C8B-B14F-4D97-AF65-F5344CB8AC3E}">
        <p14:creationId xmlns:p14="http://schemas.microsoft.com/office/powerpoint/2010/main" val="251234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DD05-33C8-6A5A-E2B8-0373EF0A3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7AABE-A2F1-D048-DA37-6B82B08AD95A}"/>
              </a:ext>
            </a:extLst>
          </p:cNvPr>
          <p:cNvSpPr>
            <a:spLocks noGrp="1"/>
          </p:cNvSpPr>
          <p:nvPr>
            <p:ph type="title"/>
          </p:nvPr>
        </p:nvSpPr>
        <p:spPr>
          <a:xfrm>
            <a:off x="1524000" y="457200"/>
            <a:ext cx="9144000" cy="1143000"/>
          </a:xfrm>
        </p:spPr>
        <p:txBody>
          <a:bodyPr vert="horz" lIns="91440" tIns="45720" rIns="91440" bIns="45720" rtlCol="0" anchor="b">
            <a:normAutofit/>
          </a:bodyPr>
          <a:lstStyle/>
          <a:p>
            <a:r>
              <a:rPr lang="en-US" kern="1200">
                <a:latin typeface="+mj-lt"/>
                <a:ea typeface="+mj-ea"/>
                <a:cs typeface="+mj-cs"/>
              </a:rPr>
              <a:t>Internet Type</a:t>
            </a:r>
          </a:p>
        </p:txBody>
      </p:sp>
      <p:sp>
        <p:nvSpPr>
          <p:cNvPr id="14" name="TextBox 13">
            <a:extLst>
              <a:ext uri="{FF2B5EF4-FFF2-40B4-BE49-F238E27FC236}">
                <a16:creationId xmlns:a16="http://schemas.microsoft.com/office/drawing/2014/main" id="{0374FABA-32A5-E5D1-D35E-825105990609}"/>
              </a:ext>
            </a:extLst>
          </p:cNvPr>
          <p:cNvSpPr txBox="1"/>
          <p:nvPr/>
        </p:nvSpPr>
        <p:spPr>
          <a:xfrm>
            <a:off x="1524000" y="1825625"/>
            <a:ext cx="4343400" cy="4270375"/>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itchFamily="34" charset="0"/>
              <a:buChar char="•"/>
            </a:pPr>
            <a:r>
              <a:rPr lang="en-US" sz="2000" dirty="0">
                <a:solidFill>
                  <a:schemeClr val="tx1">
                    <a:lumMod val="85000"/>
                  </a:schemeClr>
                </a:solidFill>
              </a:rPr>
              <a:t>Customers with cable or DSL services show higher churn rates compared to those with fiber optic services. This insight suggests that service quality differences impact customer retention. </a:t>
            </a:r>
            <a:br>
              <a:rPr lang="en-US" sz="2000" dirty="0">
                <a:solidFill>
                  <a:schemeClr val="tx1">
                    <a:lumMod val="85000"/>
                  </a:schemeClr>
                </a:solidFill>
              </a:rPr>
            </a:br>
            <a:r>
              <a:rPr lang="en-US" sz="2000" dirty="0">
                <a:solidFill>
                  <a:schemeClr val="tx1">
                    <a:lumMod val="85000"/>
                  </a:schemeClr>
                </a:solidFill>
              </a:rPr>
              <a:t> </a:t>
            </a:r>
            <a:endParaRPr lang="en-US" sz="2000">
              <a:solidFill>
                <a:schemeClr val="tx1">
                  <a:lumMod val="85000"/>
                </a:schemeClr>
              </a:solidFill>
            </a:endParaRPr>
          </a:p>
        </p:txBody>
      </p:sp>
      <p:pic>
        <p:nvPicPr>
          <p:cNvPr id="5" name="Picture 4">
            <a:extLst>
              <a:ext uri="{FF2B5EF4-FFF2-40B4-BE49-F238E27FC236}">
                <a16:creationId xmlns:a16="http://schemas.microsoft.com/office/drawing/2014/main" id="{F6609C11-4A85-C99C-FD73-C2EC0BEA62D0}"/>
              </a:ext>
            </a:extLst>
          </p:cNvPr>
          <p:cNvPicPr>
            <a:picLocks noChangeAspect="1"/>
          </p:cNvPicPr>
          <p:nvPr/>
        </p:nvPicPr>
        <p:blipFill>
          <a:blip r:embed="rId2"/>
          <a:stretch>
            <a:fillRect/>
          </a:stretch>
        </p:blipFill>
        <p:spPr>
          <a:xfrm>
            <a:off x="6369503" y="1825625"/>
            <a:ext cx="4253593" cy="4270375"/>
          </a:xfrm>
          <a:prstGeom prst="rect">
            <a:avLst/>
          </a:prstGeom>
          <a:noFill/>
        </p:spPr>
      </p:pic>
    </p:spTree>
    <p:extLst>
      <p:ext uri="{BB962C8B-B14F-4D97-AF65-F5344CB8AC3E}">
        <p14:creationId xmlns:p14="http://schemas.microsoft.com/office/powerpoint/2010/main" val="237438391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1222</TotalTime>
  <Words>1243</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Candara</vt:lpstr>
      <vt:lpstr>Consolas</vt:lpstr>
      <vt:lpstr>Tahoma</vt:lpstr>
      <vt:lpstr>Verdana</vt:lpstr>
      <vt:lpstr>Tech Computer 16x9</vt:lpstr>
      <vt:lpstr>Predicting Telcom Customer Churn</vt:lpstr>
      <vt:lpstr>Predicting Telcom Customer Churn</vt:lpstr>
      <vt:lpstr>What is customer churn? </vt:lpstr>
      <vt:lpstr>Problem Statement </vt:lpstr>
      <vt:lpstr>Context </vt:lpstr>
      <vt:lpstr>Exploratory Data Analysis</vt:lpstr>
      <vt:lpstr>Contract Type </vt:lpstr>
      <vt:lpstr>Customer Satisfaction</vt:lpstr>
      <vt:lpstr>Internet Type</vt:lpstr>
      <vt:lpstr>Geographic Analysis</vt:lpstr>
      <vt:lpstr>PREPROCESSING AND TRAINING </vt:lpstr>
      <vt:lpstr>Customer Statistics </vt:lpstr>
      <vt:lpstr>Modelling and Model Evaluation</vt:lpstr>
      <vt:lpstr>Potential customers who are most likely to churn</vt:lpstr>
      <vt:lpstr>Confusion Matrix</vt:lpstr>
      <vt:lpstr>Appendix:  Columns and definitions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Answerforce customer conversion to premium Analysis</dc:title>
  <dc:creator>Aditi Gupta</dc:creator>
  <cp:lastModifiedBy>Aditi Gupta</cp:lastModifiedBy>
  <cp:revision>14</cp:revision>
  <dcterms:created xsi:type="dcterms:W3CDTF">2024-02-08T19:14:05Z</dcterms:created>
  <dcterms:modified xsi:type="dcterms:W3CDTF">2024-05-29T17:10:43Z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