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5" r:id="rId3"/>
    <p:sldId id="276" r:id="rId4"/>
    <p:sldId id="278" r:id="rId5"/>
    <p:sldId id="279" r:id="rId6"/>
    <p:sldId id="296" r:id="rId7"/>
    <p:sldId id="277" r:id="rId8"/>
    <p:sldId id="280" r:id="rId9"/>
    <p:sldId id="297" r:id="rId10"/>
    <p:sldId id="298" r:id="rId11"/>
    <p:sldId id="299" r:id="rId12"/>
    <p:sldId id="293" r:id="rId13"/>
    <p:sldId id="290" r:id="rId14"/>
    <p:sldId id="282" r:id="rId15"/>
    <p:sldId id="300" r:id="rId16"/>
    <p:sldId id="301" r:id="rId17"/>
    <p:sldId id="295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753EC-4FEA-453E-B661-B6C422152C04}" v="2" dt="2024-02-20T17:27:31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i Gupta" userId="31343d72a5e1a6fe" providerId="LiveId" clId="{9E5753EC-4FEA-453E-B661-B6C422152C04}"/>
    <pc:docChg chg="modSld">
      <pc:chgData name="Aditi Gupta" userId="31343d72a5e1a6fe" providerId="LiveId" clId="{9E5753EC-4FEA-453E-B661-B6C422152C04}" dt="2024-02-20T17:27:35.209" v="2" actId="20577"/>
      <pc:docMkLst>
        <pc:docMk/>
      </pc:docMkLst>
      <pc:sldChg chg="modSp">
        <pc:chgData name="Aditi Gupta" userId="31343d72a5e1a6fe" providerId="LiveId" clId="{9E5753EC-4FEA-453E-B661-B6C422152C04}" dt="2024-02-20T17:27:08.382" v="0"/>
        <pc:sldMkLst>
          <pc:docMk/>
          <pc:sldMk cId="242453831" sldId="256"/>
        </pc:sldMkLst>
        <pc:spChg chg="mod">
          <ac:chgData name="Aditi Gupta" userId="31343d72a5e1a6fe" providerId="LiveId" clId="{9E5753EC-4FEA-453E-B661-B6C422152C04}" dt="2024-02-20T17:27:08.382" v="0"/>
          <ac:spMkLst>
            <pc:docMk/>
            <pc:sldMk cId="242453831" sldId="256"/>
            <ac:spMk id="2" creationId="{00000000-0000-0000-0000-000000000000}"/>
          </ac:spMkLst>
        </pc:spChg>
      </pc:sldChg>
      <pc:sldChg chg="modSp">
        <pc:chgData name="Aditi Gupta" userId="31343d72a5e1a6fe" providerId="LiveId" clId="{9E5753EC-4FEA-453E-B661-B6C422152C04}" dt="2024-02-20T17:27:08.382" v="0"/>
        <pc:sldMkLst>
          <pc:docMk/>
          <pc:sldMk cId="3042826300" sldId="265"/>
        </pc:sldMkLst>
        <pc:spChg chg="mod">
          <ac:chgData name="Aditi Gupta" userId="31343d72a5e1a6fe" providerId="LiveId" clId="{9E5753EC-4FEA-453E-B661-B6C422152C04}" dt="2024-02-20T17:27:08.382" v="0"/>
          <ac:spMkLst>
            <pc:docMk/>
            <pc:sldMk cId="3042826300" sldId="265"/>
            <ac:spMk id="13" creationId="{00000000-0000-0000-0000-000000000000}"/>
          </ac:spMkLst>
        </pc:spChg>
      </pc:sldChg>
      <pc:sldChg chg="modSp">
        <pc:chgData name="Aditi Gupta" userId="31343d72a5e1a6fe" providerId="LiveId" clId="{9E5753EC-4FEA-453E-B661-B6C422152C04}" dt="2024-02-20T17:27:08.382" v="0"/>
        <pc:sldMkLst>
          <pc:docMk/>
          <pc:sldMk cId="3531746462" sldId="276"/>
        </pc:sldMkLst>
        <pc:spChg chg="mod">
          <ac:chgData name="Aditi Gupta" userId="31343d72a5e1a6fe" providerId="LiveId" clId="{9E5753EC-4FEA-453E-B661-B6C422152C04}" dt="2024-02-20T17:27:08.382" v="0"/>
          <ac:spMkLst>
            <pc:docMk/>
            <pc:sldMk cId="3531746462" sldId="276"/>
            <ac:spMk id="3" creationId="{F0EA501F-8050-BB79-B6C3-95ECAE429446}"/>
          </ac:spMkLst>
        </pc:spChg>
      </pc:sldChg>
      <pc:sldChg chg="modSp">
        <pc:chgData name="Aditi Gupta" userId="31343d72a5e1a6fe" providerId="LiveId" clId="{9E5753EC-4FEA-453E-B661-B6C422152C04}" dt="2024-02-20T17:27:08.382" v="0"/>
        <pc:sldMkLst>
          <pc:docMk/>
          <pc:sldMk cId="3194768249" sldId="277"/>
        </pc:sldMkLst>
        <pc:spChg chg="mod">
          <ac:chgData name="Aditi Gupta" userId="31343d72a5e1a6fe" providerId="LiveId" clId="{9E5753EC-4FEA-453E-B661-B6C422152C04}" dt="2024-02-20T17:27:08.382" v="0"/>
          <ac:spMkLst>
            <pc:docMk/>
            <pc:sldMk cId="3194768249" sldId="277"/>
            <ac:spMk id="2" creationId="{9E53556B-C3B3-F7A5-FFB0-D78E3136A6D3}"/>
          </ac:spMkLst>
        </pc:spChg>
      </pc:sldChg>
      <pc:sldChg chg="modSp mod">
        <pc:chgData name="Aditi Gupta" userId="31343d72a5e1a6fe" providerId="LiveId" clId="{9E5753EC-4FEA-453E-B661-B6C422152C04}" dt="2024-02-20T17:27:35.209" v="2" actId="20577"/>
        <pc:sldMkLst>
          <pc:docMk/>
          <pc:sldMk cId="2140614517" sldId="278"/>
        </pc:sldMkLst>
        <pc:spChg chg="mod">
          <ac:chgData name="Aditi Gupta" userId="31343d72a5e1a6fe" providerId="LiveId" clId="{9E5753EC-4FEA-453E-B661-B6C422152C04}" dt="2024-02-20T17:27:35.209" v="2" actId="20577"/>
          <ac:spMkLst>
            <pc:docMk/>
            <pc:sldMk cId="2140614517" sldId="278"/>
            <ac:spMk id="3" creationId="{5DCEF9C8-954F-60F4-1FFE-4D67C565F024}"/>
          </ac:spMkLst>
        </pc:spChg>
      </pc:sldChg>
      <pc:sldChg chg="modSp">
        <pc:chgData name="Aditi Gupta" userId="31343d72a5e1a6fe" providerId="LiveId" clId="{9E5753EC-4FEA-453E-B661-B6C422152C04}" dt="2024-02-20T17:27:08.382" v="0"/>
        <pc:sldMkLst>
          <pc:docMk/>
          <pc:sldMk cId="2641238214" sldId="279"/>
        </pc:sldMkLst>
        <pc:spChg chg="mod">
          <ac:chgData name="Aditi Gupta" userId="31343d72a5e1a6fe" providerId="LiveId" clId="{9E5753EC-4FEA-453E-B661-B6C422152C04}" dt="2024-02-20T17:27:08.382" v="0"/>
          <ac:spMkLst>
            <pc:docMk/>
            <pc:sldMk cId="2641238214" sldId="279"/>
            <ac:spMk id="3" creationId="{7D8BFC5E-90A3-54F3-4412-4159E5F37CA9}"/>
          </ac:spMkLst>
        </pc:spChg>
      </pc:sldChg>
      <pc:sldChg chg="modSp">
        <pc:chgData name="Aditi Gupta" userId="31343d72a5e1a6fe" providerId="LiveId" clId="{9E5753EC-4FEA-453E-B661-B6C422152C04}" dt="2024-02-20T17:27:08.382" v="0"/>
        <pc:sldMkLst>
          <pc:docMk/>
          <pc:sldMk cId="315855935" sldId="280"/>
        </pc:sldMkLst>
        <pc:spChg chg="mod">
          <ac:chgData name="Aditi Gupta" userId="31343d72a5e1a6fe" providerId="LiveId" clId="{9E5753EC-4FEA-453E-B661-B6C422152C04}" dt="2024-02-20T17:27:08.382" v="0"/>
          <ac:spMkLst>
            <pc:docMk/>
            <pc:sldMk cId="315855935" sldId="280"/>
            <ac:spMk id="2" creationId="{1F9063B1-C744-02FD-B322-194BB1F858D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ixteenventures.com/saas-free-trial-benchmarks#:~:text=Free%20Trial%20Conversion%20Benchmarks,work%20on%20optimizing%20for%20conversions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165763"/>
            <a:ext cx="11963400" cy="1711037"/>
          </a:xfrm>
        </p:spPr>
        <p:txBody>
          <a:bodyPr>
            <a:noAutofit/>
          </a:bodyPr>
          <a:lstStyle/>
          <a:p>
            <a:r>
              <a:rPr lang="en-US" sz="44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Predicting Customer Conversion: </a:t>
            </a:r>
            <a:r>
              <a:rPr lang="en-US" sz="4400" b="1" i="0" dirty="0">
                <a:solidFill>
                  <a:schemeClr val="accent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Analyzing </a:t>
            </a:r>
            <a:r>
              <a:rPr lang="en-US" sz="4400" b="1" i="0" dirty="0" err="1">
                <a:solidFill>
                  <a:schemeClr val="accent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AnswerAI</a:t>
            </a:r>
            <a:r>
              <a:rPr lang="en-US" sz="4400" b="1" i="0" dirty="0">
                <a:solidFill>
                  <a:schemeClr val="accent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s Trial Participants</a:t>
            </a:r>
            <a:endParaRPr sz="11500" b="1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76800"/>
            <a:ext cx="10058400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Submitted by: Aditi Gupta</a:t>
            </a:r>
            <a:endParaRPr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9D89-12A0-3089-F0B1-E5BAC50A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Confusion Matrix for 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74D1A-5EF8-289E-59AB-18506C598890}"/>
              </a:ext>
            </a:extLst>
          </p:cNvPr>
          <p:cNvSpPr txBox="1"/>
          <p:nvPr/>
        </p:nvSpPr>
        <p:spPr>
          <a:xfrm>
            <a:off x="1524000" y="1825625"/>
            <a:ext cx="43434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b="0" i="0">
                <a:solidFill>
                  <a:schemeClr val="tx1">
                    <a:lumMod val="85000"/>
                  </a:schemeClr>
                </a:solidFill>
                <a:effectLst/>
              </a:rPr>
              <a:t>True Positives: correctly predicted 1269 instances of customers converting to paid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b="0" i="0">
                <a:solidFill>
                  <a:schemeClr val="tx1">
                    <a:lumMod val="85000"/>
                  </a:schemeClr>
                </a:solidFill>
                <a:effectLst/>
              </a:rPr>
              <a:t>False Negatives : While incorrectly predicting 563 instances as not converting to paid when they did . 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b="0" i="0">
                <a:solidFill>
                  <a:schemeClr val="tx1">
                    <a:lumMod val="85000"/>
                  </a:schemeClr>
                </a:solidFill>
                <a:effectLst/>
              </a:rPr>
              <a:t>There were no True Negatives and False Positives.</a:t>
            </a:r>
            <a:endParaRPr lang="en-US" sz="200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B5FD8-B1B4-31A0-D471-E7673AC29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359184"/>
            <a:ext cx="4343400" cy="3203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107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6794B-4801-5AF6-3234-56AAE02A5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609A-AC70-8C95-AFDE-1EE74E9A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Confusion Matrix for SMB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73A48-886F-B990-6486-14A25450F240}"/>
              </a:ext>
            </a:extLst>
          </p:cNvPr>
          <p:cNvSpPr txBox="1"/>
          <p:nvPr/>
        </p:nvSpPr>
        <p:spPr>
          <a:xfrm>
            <a:off x="1524000" y="1825625"/>
            <a:ext cx="43434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b="0" i="0">
                <a:solidFill>
                  <a:schemeClr val="tx1">
                    <a:lumMod val="85000"/>
                  </a:schemeClr>
                </a:solidFill>
                <a:effectLst/>
              </a:rPr>
              <a:t>True Positives: correctly predicted 842  instances of customers converting to paid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b="0" i="0">
                <a:solidFill>
                  <a:schemeClr val="tx1">
                    <a:lumMod val="85000"/>
                  </a:schemeClr>
                </a:solidFill>
                <a:effectLst/>
              </a:rPr>
              <a:t>False Negatives : While incorrectly predicting 9 instances as not converting to paid when they did . 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b="0" i="0">
                <a:solidFill>
                  <a:schemeClr val="tx1">
                    <a:lumMod val="85000"/>
                  </a:schemeClr>
                </a:solidFill>
                <a:effectLst/>
              </a:rPr>
              <a:t>There were no True Negatives and False Positives.</a:t>
            </a:r>
            <a:endParaRPr lang="en-US" sz="200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464C52-488B-BE64-202F-F5290976A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321179"/>
            <a:ext cx="4343400" cy="32792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792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5A32E-00A5-92CA-FCFC-59E4156BF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B8C53F-158A-4AC4-315A-92C8C74BF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720956"/>
            <a:ext cx="7013603" cy="335311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0035D58-DD47-8147-7B2C-FE68A5A8B82E}"/>
              </a:ext>
            </a:extLst>
          </p:cNvPr>
          <p:cNvSpPr txBox="1">
            <a:spLocks/>
          </p:cNvSpPr>
          <p:nvPr/>
        </p:nvSpPr>
        <p:spPr>
          <a:xfrm>
            <a:off x="1524000" y="457200"/>
            <a:ext cx="1005373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Findings: </a:t>
            </a:r>
            <a:r>
              <a:rPr lang="en-US" sz="2800" b="1" i="0" u="none" strike="noStrike" baseline="0" dirty="0">
                <a:latin typeface="Nunito-Regular"/>
              </a:rPr>
              <a:t>Which customers are most likely to convert to a paid customer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4A46E5-016F-5F24-99F0-CD47C104C5D6}"/>
              </a:ext>
            </a:extLst>
          </p:cNvPr>
          <p:cNvSpPr txBox="1"/>
          <p:nvPr/>
        </p:nvSpPr>
        <p:spPr>
          <a:xfrm>
            <a:off x="1600200" y="1752600"/>
            <a:ext cx="1043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per the data model predictions, ENT customers are most likely to convert to the paid customers.</a:t>
            </a:r>
          </a:p>
        </p:txBody>
      </p:sp>
    </p:spTree>
    <p:extLst>
      <p:ext uri="{BB962C8B-B14F-4D97-AF65-F5344CB8AC3E}">
        <p14:creationId xmlns:p14="http://schemas.microsoft.com/office/powerpoint/2010/main" val="201241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CFB9-9E42-DA28-E0E7-C9463C33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71132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96488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348B9-96E5-024E-EC74-8F08E6059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77B-F57A-36E4-8DF4-E4F3BACF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102" y="381000"/>
            <a:ext cx="9144000" cy="914400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Activation and conversion per account type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D06AD6-BD28-76B6-5545-54726CFCC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33600"/>
            <a:ext cx="9212686" cy="40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50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A9765-60F8-E382-617A-DD08D30A5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2101-75D0-2FA3-36D6-0A234D20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/>
              <a:t>Per month trends of New Accounts and Average clicks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C5E5AF-B43F-09FE-E348-98378E7DB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8" r="22458" b="2"/>
          <a:stretch/>
        </p:blipFill>
        <p:spPr>
          <a:xfrm>
            <a:off x="1524000" y="1825625"/>
            <a:ext cx="4343400" cy="4270375"/>
          </a:xfrm>
          <a:prstGeom prst="rect">
            <a:avLst/>
          </a:prstGeom>
          <a:noFill/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BEDF09-378C-2D0F-EAA4-13C95DE93B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17" r="30517"/>
          <a:stretch/>
        </p:blipFill>
        <p:spPr>
          <a:xfrm>
            <a:off x="6324600" y="1825625"/>
            <a:ext cx="4343400" cy="4270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969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51C7B-B56D-C58F-445E-63F2EF3F0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080A-0A24-9D67-6BCF-4D73C122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0" i="0" u="none" strike="noStrike" kern="1200" baseline="0">
                <a:latin typeface="+mj-lt"/>
                <a:ea typeface="+mj-ea"/>
                <a:cs typeface="+mj-cs"/>
              </a:rPr>
              <a:t>Comparison of metric of interest actual and predicted</a:t>
            </a:r>
            <a:endParaRPr lang="en-US" sz="26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1C872-EB88-C945-D65D-65485D609D4C}"/>
              </a:ext>
            </a:extLst>
          </p:cNvPr>
          <p:cNvSpPr txBox="1"/>
          <p:nvPr/>
        </p:nvSpPr>
        <p:spPr>
          <a:xfrm>
            <a:off x="8001039" y="3429000"/>
            <a:ext cx="3124161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Conversion and activation rates based on predicted data show potential that these rated can go higher with proper strategy and actions backed by data driven insights.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C5B6E7-C751-F56F-D6CD-A9393E171D85}"/>
              </a:ext>
            </a:extLst>
          </p:cNvPr>
          <p:cNvGraphicFramePr>
            <a:graphicFrameLocks noGrp="1"/>
          </p:cNvGraphicFramePr>
          <p:nvPr/>
        </p:nvGraphicFramePr>
        <p:xfrm>
          <a:off x="760412" y="1792983"/>
          <a:ext cx="6400802" cy="3272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572">
                  <a:extLst>
                    <a:ext uri="{9D8B030D-6E8A-4147-A177-3AD203B41FA5}">
                      <a16:colId xmlns:a16="http://schemas.microsoft.com/office/drawing/2014/main" val="2300654402"/>
                    </a:ext>
                  </a:extLst>
                </a:gridCol>
                <a:gridCol w="1652193">
                  <a:extLst>
                    <a:ext uri="{9D8B030D-6E8A-4147-A177-3AD203B41FA5}">
                      <a16:colId xmlns:a16="http://schemas.microsoft.com/office/drawing/2014/main" val="4215696329"/>
                    </a:ext>
                  </a:extLst>
                </a:gridCol>
                <a:gridCol w="1941037">
                  <a:extLst>
                    <a:ext uri="{9D8B030D-6E8A-4147-A177-3AD203B41FA5}">
                      <a16:colId xmlns:a16="http://schemas.microsoft.com/office/drawing/2014/main" val="3139794570"/>
                    </a:ext>
                  </a:extLst>
                </a:gridCol>
              </a:tblGrid>
              <a:tr h="610041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8645" marR="138645" marT="69323" marB="6932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Actual</a:t>
                      </a:r>
                    </a:p>
                  </a:txBody>
                  <a:tcPr marL="138645" marR="138645" marT="69323" marB="6932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Predicted</a:t>
                      </a:r>
                    </a:p>
                  </a:txBody>
                  <a:tcPr marL="138645" marR="138645" marT="69323" marB="69323"/>
                </a:tc>
                <a:extLst>
                  <a:ext uri="{0D108BD9-81ED-4DB2-BD59-A6C34878D82A}">
                    <a16:rowId xmlns:a16="http://schemas.microsoft.com/office/drawing/2014/main" val="2127794288"/>
                  </a:ext>
                </a:extLst>
              </a:tr>
              <a:tr h="1025977">
                <a:tc>
                  <a:txBody>
                    <a:bodyPr/>
                    <a:lstStyle/>
                    <a:p>
                      <a:r>
                        <a:rPr lang="en-US" sz="2700"/>
                        <a:t>Conversion Rate</a:t>
                      </a:r>
                    </a:p>
                  </a:txBody>
                  <a:tcPr marL="138645" marR="138645" marT="69323" marB="6932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31.84%</a:t>
                      </a:r>
                    </a:p>
                  </a:txBody>
                  <a:tcPr marL="138645" marR="138645" marT="69323" marB="6932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78.68%</a:t>
                      </a:r>
                    </a:p>
                  </a:txBody>
                  <a:tcPr marL="138645" marR="138645" marT="69323" marB="69323"/>
                </a:tc>
                <a:extLst>
                  <a:ext uri="{0D108BD9-81ED-4DB2-BD59-A6C34878D82A}">
                    <a16:rowId xmlns:a16="http://schemas.microsoft.com/office/drawing/2014/main" val="726857357"/>
                  </a:ext>
                </a:extLst>
              </a:tr>
              <a:tr h="610041">
                <a:tc>
                  <a:txBody>
                    <a:bodyPr/>
                    <a:lstStyle/>
                    <a:p>
                      <a:r>
                        <a:rPr lang="en-US" sz="2700"/>
                        <a:t>Activation Rate</a:t>
                      </a:r>
                    </a:p>
                  </a:txBody>
                  <a:tcPr marL="138645" marR="138645" marT="69323" marB="6932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54.93%</a:t>
                      </a:r>
                    </a:p>
                  </a:txBody>
                  <a:tcPr marL="138645" marR="138645" marT="69323" marB="6932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84.31%</a:t>
                      </a:r>
                    </a:p>
                  </a:txBody>
                  <a:tcPr marL="138645" marR="138645" marT="69323" marB="69323"/>
                </a:tc>
                <a:extLst>
                  <a:ext uri="{0D108BD9-81ED-4DB2-BD59-A6C34878D82A}">
                    <a16:rowId xmlns:a16="http://schemas.microsoft.com/office/drawing/2014/main" val="1614682397"/>
                  </a:ext>
                </a:extLst>
              </a:tr>
              <a:tr h="1025977">
                <a:tc>
                  <a:txBody>
                    <a:bodyPr/>
                    <a:lstStyle/>
                    <a:p>
                      <a:r>
                        <a:rPr lang="en-US" sz="2700"/>
                        <a:t>Average Time to Conversion</a:t>
                      </a:r>
                    </a:p>
                  </a:txBody>
                  <a:tcPr marL="138645" marR="138645" marT="69323" marB="6932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62.25 days</a:t>
                      </a:r>
                    </a:p>
                  </a:txBody>
                  <a:tcPr marL="138645" marR="138645" marT="69323" marB="6932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61.95 days</a:t>
                      </a:r>
                    </a:p>
                  </a:txBody>
                  <a:tcPr marL="138645" marR="138645" marT="69323" marB="69323"/>
                </a:tc>
                <a:extLst>
                  <a:ext uri="{0D108BD9-81ED-4DB2-BD59-A6C34878D82A}">
                    <a16:rowId xmlns:a16="http://schemas.microsoft.com/office/drawing/2014/main" val="3462552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97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9E4D-5AAB-579F-8981-6CDD69C8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0B5B4-D72D-D1C0-5687-05E5DDF6AAFD}"/>
              </a:ext>
            </a:extLst>
          </p:cNvPr>
          <p:cNvSpPr txBox="1"/>
          <p:nvPr/>
        </p:nvSpPr>
        <p:spPr>
          <a:xfrm>
            <a:off x="1524000" y="1905000"/>
            <a:ext cx="83820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Conversion Rate: </a:t>
            </a:r>
            <a:r>
              <a:rPr lang="en-US" sz="1600" i="0" dirty="0">
                <a:effectLst/>
                <a:latin typeface="Söhne"/>
              </a:rPr>
              <a:t>The percentage of users who complete a desired action out of the total number of users.</a:t>
            </a:r>
            <a:r>
              <a:rPr lang="en-US" b="0" i="0" dirty="0">
                <a:effectLst/>
                <a:latin typeface="Söhne"/>
              </a:rPr>
              <a:t> </a:t>
            </a:r>
            <a:br>
              <a:rPr lang="en-US" b="0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Activation Rate: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sz="1600" b="0" i="0" dirty="0">
                <a:effectLst/>
                <a:latin typeface="Söhne"/>
              </a:rPr>
              <a:t>The percentage of users who complete a specific activation event out of the total number of users. </a:t>
            </a:r>
            <a:br>
              <a:rPr lang="en-US" b="0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Average Time to Conversion: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sz="1600" b="0" i="0" dirty="0">
                <a:effectLst/>
                <a:latin typeface="Söhne"/>
              </a:rPr>
              <a:t>The average duration from initial engagement to completing a desired action. </a:t>
            </a:r>
            <a:br>
              <a:rPr lang="en-US" b="0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Logistic Regression: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sz="1600" b="0" i="0" dirty="0">
                <a:effectLst/>
                <a:latin typeface="Söhne"/>
              </a:rPr>
              <a:t>A statistical method for predicting binary outcomes based on predictor variables. </a:t>
            </a:r>
            <a:br>
              <a:rPr lang="en-US" b="0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Random Forest: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sz="1600" b="0" i="0" dirty="0">
                <a:effectLst/>
                <a:latin typeface="Söhne"/>
              </a:rPr>
              <a:t>A machine learning algorithm that constructs multiple decision trees for classification or regression. </a:t>
            </a:r>
            <a:br>
              <a:rPr lang="en-US" b="0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Support Vector Machine (SVM):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sz="1600" b="0" i="0" dirty="0">
                <a:effectLst/>
                <a:latin typeface="Söhne"/>
              </a:rPr>
              <a:t>A supervised learning algorithm for classification and regression tasks, aiming to find the hyperplane that best separates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88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C77C-C76D-336C-D01F-AD066593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860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1350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Predicting Customer Conversion: </a:t>
            </a:r>
            <a:r>
              <a:rPr lang="en-US" sz="28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Analyzing </a:t>
            </a:r>
            <a:r>
              <a:rPr lang="en-US" sz="2800" b="1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AnswerAI</a:t>
            </a:r>
            <a:r>
              <a:rPr lang="en-US" sz="28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s Trial Participants</a:t>
            </a:r>
            <a:endParaRPr sz="2800" b="1" dirty="0">
              <a:solidFill>
                <a:schemeClr val="tx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2971800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 Statement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Ask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Findings and Recommendations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Appendix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A020-F315-81DD-3F04-3F7C9B65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  <a:b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A501F-8050-BB79-B6C3-95ECAE429446}"/>
              </a:ext>
            </a:extLst>
          </p:cNvPr>
          <p:cNvSpPr txBox="1"/>
          <p:nvPr/>
        </p:nvSpPr>
        <p:spPr>
          <a:xfrm>
            <a:off x="1507273" y="16002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Leveraging </a:t>
            </a:r>
            <a:r>
              <a:rPr lang="en-US" sz="20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AnswerAI</a:t>
            </a:r>
            <a:r>
              <a:rPr lang="en-US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trial program data for 2019 - 2020, pinpoint predictive customer attributes to optimize conversion strategies, empowering product managers for informed decisions and business growth.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74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F964E-D01C-9FE1-5A31-18C78FC1E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2A3A-D802-86E0-6DB2-58C3BAA0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</a:t>
            </a:r>
            <a:b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EF9C8-954F-60F4-1FFE-4D67C565F024}"/>
              </a:ext>
            </a:extLst>
          </p:cNvPr>
          <p:cNvSpPr txBox="1"/>
          <p:nvPr/>
        </p:nvSpPr>
        <p:spPr>
          <a:xfrm>
            <a:off x="1555595" y="16002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u="none" strike="noStrike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AnswerAI</a:t>
            </a:r>
            <a:r>
              <a:rPr lang="en-US" sz="20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an AI product for businesses to manage user questions on their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websites.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users browse a website, they can click on anything with </a:t>
            </a:r>
            <a:r>
              <a:rPr lang="en-US" sz="20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AnswerAI</a:t>
            </a:r>
            <a:r>
              <a:rPr lang="en-US" sz="20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A popup window will provide links to suggested articles, FAQs or pictures for their interested items.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Businesses can also have an option to activate chat bots for more interactive answers.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AnswerAI</a:t>
            </a:r>
            <a:r>
              <a:rPr lang="en-US" sz="20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provides a free three(3) month trial for businesses. After the three(3) month trial, businesses can decide if they want to continue to use </a:t>
            </a:r>
            <a:r>
              <a:rPr lang="en-US" sz="20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AnswerAI</a:t>
            </a:r>
            <a:r>
              <a:rPr lang="en-US" sz="20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become a paid customer.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61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F469F-12A6-17CD-A9BE-B21EE7B9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4E9B-5287-7DBD-5DE4-2E180B3C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Ask</a:t>
            </a:r>
            <a:b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BFC5E-90A3-54F3-4412-4159E5F37CA9}"/>
              </a:ext>
            </a:extLst>
          </p:cNvPr>
          <p:cNvSpPr txBox="1"/>
          <p:nvPr/>
        </p:nvSpPr>
        <p:spPr>
          <a:xfrm>
            <a:off x="1524000" y="1600200"/>
            <a:ext cx="8001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AnswerAI</a:t>
            </a:r>
            <a:r>
              <a:rPr lang="en-US" sz="20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Product Managers asked to conduct analysis to understand the performance of the trial program. They are especially interested in the following questions: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is the </a:t>
            </a:r>
            <a:r>
              <a:rPr lang="en-US" sz="20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AnswerAI</a:t>
            </a:r>
            <a:r>
              <a:rPr lang="en-US" sz="20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trial program doing?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there anything they can do to improve the </a:t>
            </a:r>
            <a:r>
              <a:rPr lang="en-US" sz="2000" b="0" i="0" u="none" strike="noStrike" baseline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AnswerAI</a:t>
            </a:r>
            <a:r>
              <a:rPr lang="en-US" sz="20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trial program?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customers are most likely to convert to a paid customer? How to identify those potential customers who are most likely to convert? Please include your model to explain.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23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F469F-12A6-17CD-A9BE-B21EE7B9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4E9B-5287-7DBD-5DE4-2E180B3C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3622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338708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24592-34C1-3396-53FD-600AF1EA5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556B-C3B3-F7A5-FFB0-D78E3136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220200" cy="1143000"/>
          </a:xfrm>
        </p:spPr>
        <p:txBody>
          <a:bodyPr>
            <a:noAutofit/>
          </a:bodyPr>
          <a:lstStyle/>
          <a:p>
            <a:br>
              <a:rPr lang="en-US" sz="2800" b="1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800" b="1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1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Findings: </a:t>
            </a:r>
            <a:r>
              <a:rPr lang="en-US" sz="2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is the </a:t>
            </a:r>
            <a:r>
              <a:rPr lang="en-US" sz="2800" b="1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AnswerAI</a:t>
            </a:r>
            <a:r>
              <a:rPr lang="en-US" sz="2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trial program doing?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23AA-E271-2F4D-7F7C-A845A5651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9753600" cy="24384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measured the performance of the trial through its ability to convert the customer. Here is the summary: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Overall, the trial conversion rate is 31.50%</a:t>
            </a:r>
          </a:p>
          <a:p>
            <a:pPr marL="651510" lvl="1" indent="-285750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ENT accounts, it is 50.87% which is excellent as per SaaS companies' conversion benchmark</a:t>
            </a:r>
            <a:r>
              <a:rPr lang="en-US" sz="20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pPr marL="651510" lvl="1" indent="-285750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SMB accounts, it is 19.33% which needs improvement.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8C39F-512F-1C27-0A7A-71D9552EFA7C}"/>
              </a:ext>
            </a:extLst>
          </p:cNvPr>
          <p:cNvSpPr txBox="1"/>
          <p:nvPr/>
        </p:nvSpPr>
        <p:spPr>
          <a:xfrm>
            <a:off x="114300" y="6393024"/>
            <a:ext cx="601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Reference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6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9872E-5583-8A61-53D8-813E5BEC9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63B1-C744-02FD-B322-194BB1F8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10053734" cy="1143000"/>
          </a:xfrm>
        </p:spPr>
        <p:txBody>
          <a:bodyPr>
            <a:noAutofit/>
          </a:bodyPr>
          <a:lstStyle/>
          <a:p>
            <a:r>
              <a:rPr lang="en-US" sz="2800" b="1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Findings: </a:t>
            </a:r>
            <a:r>
              <a:rPr lang="en-US" sz="2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there anything they can do to improve the </a:t>
            </a:r>
            <a:r>
              <a:rPr lang="en-US" sz="2800" b="1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AnswerAI</a:t>
            </a:r>
            <a:r>
              <a:rPr lang="en-US" sz="28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trial program?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846B9-A596-1224-2E14-0AF8FB3A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2135" y="1828800"/>
            <a:ext cx="9753600" cy="40386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 action="ppaction://hlinksldjump"/>
              </a:rPr>
              <a:t>Provide default-activated chatbots in the trials.</a:t>
            </a:r>
            <a:endParaRPr lang="en-US" b="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51510" lvl="1" indent="-285750"/>
            <a:r>
              <a:rPr lang="en-US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all the customers that activated chat bot, 71.15% converted to paid customers</a:t>
            </a:r>
          </a:p>
          <a:p>
            <a:pPr marL="651510" lvl="1" indent="-285750"/>
            <a:r>
              <a:rPr lang="en-US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83.72% ENT accounts that activated chatbot converted to paid</a:t>
            </a:r>
          </a:p>
          <a:p>
            <a:pPr marL="651510" lvl="1" indent="-285750"/>
            <a:r>
              <a:rPr lang="en-US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49.48% SMB accounts that activated chatbot converted to paid</a:t>
            </a:r>
          </a:p>
          <a:p>
            <a:pPr indent="-285750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 Engagement Strategies:</a:t>
            </a:r>
          </a:p>
          <a:p>
            <a:pPr lvl="1" indent="-285750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 and SMB accounts correlate positively with link engagement metrics.</a:t>
            </a:r>
          </a:p>
          <a:p>
            <a:pPr lvl="1" indent="-285750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Improve link engagement by refining content, enhancing user experience, and using data-driven insights.</a:t>
            </a:r>
          </a:p>
          <a:p>
            <a:pPr lvl="1" indent="-285750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Encourage interaction with links through incentives, clear CTAs, and smooth navigation.</a:t>
            </a:r>
          </a:p>
        </p:txBody>
      </p:sp>
    </p:spTree>
    <p:extLst>
      <p:ext uri="{BB962C8B-B14F-4D97-AF65-F5344CB8AC3E}">
        <p14:creationId xmlns:p14="http://schemas.microsoft.com/office/powerpoint/2010/main" val="31585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1DD05-33C8-6A5A-E2B8-0373EF0A3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AABE-A2F1-D048-DA37-6B82B08A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/>
            <a:r>
              <a:rPr lang="en-US" sz="2400" b="0" i="0" u="none" strike="noStrike" kern="1200" baseline="0">
                <a:latin typeface="+mj-lt"/>
                <a:ea typeface="+mj-ea"/>
                <a:cs typeface="+mj-cs"/>
              </a:rPr>
              <a:t>How to identify those potential customers who are most likely to convert? Please include your model to explain.</a:t>
            </a:r>
            <a:endParaRPr lang="en-US" sz="2400" kern="1200"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74FABA-32A5-E5D1-D35E-825105990609}"/>
              </a:ext>
            </a:extLst>
          </p:cNvPr>
          <p:cNvSpPr txBox="1"/>
          <p:nvPr/>
        </p:nvSpPr>
        <p:spPr>
          <a:xfrm>
            <a:off x="1524000" y="1825625"/>
            <a:ext cx="43434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Goal: Main goal was to identify the potential customers who are most likely to convert to paid.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I evaluated the models for the two account types (ENT and SMB)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After comparing Logistic Regression, Random Forest and Support Vector Machine models, I select the best-model based on highest F1-score.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C6B54-F9F6-2EFD-144A-B994A3217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334000" cy="2898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407418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905</TotalTime>
  <Words>818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Candara</vt:lpstr>
      <vt:lpstr>Consolas</vt:lpstr>
      <vt:lpstr>Nunito-Regular</vt:lpstr>
      <vt:lpstr>Söhne</vt:lpstr>
      <vt:lpstr>Tahoma</vt:lpstr>
      <vt:lpstr>Verdana</vt:lpstr>
      <vt:lpstr>Tech Computer 16x9</vt:lpstr>
      <vt:lpstr>Predicting Customer Conversion: Analyzing AnswerAI’ s Trial Participants</vt:lpstr>
      <vt:lpstr>Predicting Customer Conversion: Analyzing AnswerAI’ s Trial Participants</vt:lpstr>
      <vt:lpstr>Problem Statement </vt:lpstr>
      <vt:lpstr>Context </vt:lpstr>
      <vt:lpstr>Ask </vt:lpstr>
      <vt:lpstr>Key Findings</vt:lpstr>
      <vt:lpstr>  Key Findings: How is the AnswerAI trial program doing?</vt:lpstr>
      <vt:lpstr>Key Findings: Is there anything they can do to improve the AnswerAI trial program?</vt:lpstr>
      <vt:lpstr>How to identify those potential customers who are most likely to convert? Please include your model to explain.</vt:lpstr>
      <vt:lpstr>Confusion Matrix for ENT</vt:lpstr>
      <vt:lpstr>Confusion Matrix for SMB</vt:lpstr>
      <vt:lpstr>PowerPoint Presentation</vt:lpstr>
      <vt:lpstr>Appendix</vt:lpstr>
      <vt:lpstr>Activation and conversion per account type</vt:lpstr>
      <vt:lpstr>Per month trends of New Accounts and Average clicks</vt:lpstr>
      <vt:lpstr>Comparison of metric of interest actual and predicted</vt:lpstr>
      <vt:lpstr>Definitions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Answerforce customer conversion to premium Analysis</dc:title>
  <dc:creator>Aditi Gupta</dc:creator>
  <cp:lastModifiedBy>Aditi Gupta</cp:lastModifiedBy>
  <cp:revision>8</cp:revision>
  <dcterms:created xsi:type="dcterms:W3CDTF">2024-02-08T19:14:05Z</dcterms:created>
  <dcterms:modified xsi:type="dcterms:W3CDTF">2024-02-20T17:27:37Z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