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7"/>
  </p:sldMasterIdLst>
  <p:notesMasterIdLst>
    <p:notesMasterId r:id="rId33"/>
  </p:notesMasterIdLst>
  <p:handoutMasterIdLst>
    <p:handoutMasterId r:id="rId34"/>
  </p:handoutMasterIdLst>
  <p:sldIdLst>
    <p:sldId id="939" r:id="rId18"/>
    <p:sldId id="961" r:id="rId19"/>
    <p:sldId id="958" r:id="rId20"/>
    <p:sldId id="965" r:id="rId21"/>
    <p:sldId id="964" r:id="rId22"/>
    <p:sldId id="963" r:id="rId23"/>
    <p:sldId id="968" r:id="rId24"/>
    <p:sldId id="962" r:id="rId25"/>
    <p:sldId id="970" r:id="rId26"/>
    <p:sldId id="971" r:id="rId27"/>
    <p:sldId id="972" r:id="rId28"/>
    <p:sldId id="973" r:id="rId29"/>
    <p:sldId id="974" r:id="rId30"/>
    <p:sldId id="975" r:id="rId31"/>
    <p:sldId id="955" r:id="rId32"/>
  </p:sldIdLst>
  <p:sldSz cx="12198350" cy="6858000"/>
  <p:notesSz cx="7099300" cy="10234613"/>
  <p:custDataLst>
    <p:custData r:id="rId10"/>
    <p:tags r:id="rId35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3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2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5" autoAdjust="0"/>
    <p:restoredTop sz="94673" autoAdjust="0"/>
  </p:normalViewPr>
  <p:slideViewPr>
    <p:cSldViewPr snapToObjects="1" showGuides="1">
      <p:cViewPr varScale="1">
        <p:scale>
          <a:sx n="94" d="100"/>
          <a:sy n="94" d="100"/>
        </p:scale>
        <p:origin x="389" y="34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3903"/>
        <p:guide orient="horz" pos="654"/>
        <p:guide orient="horz" pos="2452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8" d="100"/>
          <a:sy n="68" d="100"/>
        </p:scale>
        <p:origin x="3048" y="58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customXml" Target="../../customXml/item2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9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customXml" Target="../../customXml/item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customXml" Target="../../customXml/item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customXml" Target="../../customXml/item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2.xml"/><Relationship Id="rId1" Type="http://schemas.openxmlformats.org/officeDocument/2006/relationships/customXml" Target="../../customXml/item5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customXml" Target="../../customXml/item11.xml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customXml" Target="../../customXml/item1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customXml" Target="../../customXml/item1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customXml" Target="../../customXml/item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customXml" Target="../../customXml/item1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customXml" Target="../../customXml/item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customXml" Target="../../customXml/item12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1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customXml" Target="../../customXml/item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URL</a:t>
            </a:r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</a:t>
            </a:r>
            <a:r>
              <a:rPr lang="de-DE" dirty="0" err="1"/>
              <a:t>note</a:t>
            </a:r>
            <a:endParaRPr lang="de-DE" dirty="0"/>
          </a:p>
        </p:txBody>
      </p:sp>
      <p:grpSp>
        <p:nvGrpSpPr>
          <p:cNvPr id="32" name="Gruppieren 3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3" name="Gerade Verbindung 3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94822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40000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5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fr-FR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fr-FR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376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Blu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8350" cy="6861907"/>
          </a:xfrm>
          <a:prstGeom prst="rect">
            <a:avLst/>
          </a:prstGeom>
          <a:solidFill>
            <a:srgbClr val="50BE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fr-FR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993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3638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40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904000" cy="4752000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6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4C2FA-644C-415C-83BD-CF6910B6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715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URL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</a:t>
            </a:r>
            <a:r>
              <a:rPr lang="de-DE" dirty="0" err="1"/>
              <a:t>note</a:t>
            </a:r>
            <a:endParaRPr lang="de-DE" dirty="0"/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360045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70388" y="1440000"/>
            <a:ext cx="3600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8115750" y="1440000"/>
            <a:ext cx="3600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27063" y="1440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6243638" y="1440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/>
            <p:custDataLst>
              <p:tags r:id="rId5"/>
            </p:custDataLst>
          </p:nvPr>
        </p:nvSpPr>
        <p:spPr>
          <a:xfrm>
            <a:off x="627063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43638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403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5" y="1440000"/>
            <a:ext cx="403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259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62400" y="1440000"/>
            <a:ext cx="2736775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3638" y="1440000"/>
            <a:ext cx="2592387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4" y="1440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7063" y="3888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4804025" y="3888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40000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40000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286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2" name="Gruppieren 3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3" name="Gerade Verbindung 3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0537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600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308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Dynamic Petrol">
    <p:bg>
      <p:bgPr>
        <a:gradFill>
          <a:gsLst>
            <a:gs pos="83000">
              <a:srgbClr val="0099B0">
                <a:alpha val="85000"/>
              </a:srgbClr>
            </a:gs>
            <a:gs pos="50000">
              <a:srgbClr val="009999">
                <a:alpha val="85000"/>
              </a:srgbClr>
            </a:gs>
            <a:gs pos="0">
              <a:srgbClr val="50BEBE">
                <a:alpha val="85000"/>
              </a:srgbClr>
            </a:gs>
            <a:gs pos="100000">
              <a:srgbClr val="0099CB">
                <a:alpha val="85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Blue light">
    <p:bg>
      <p:bgPr>
        <a:solidFill>
          <a:srgbClr val="50BE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8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27063" y="1440000"/>
            <a:ext cx="3887914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auto">
          <a:xfrm>
            <a:off x="4658995" y="1440000"/>
            <a:ext cx="7539355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0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5.xml"/><Relationship Id="rId42" Type="http://schemas.openxmlformats.org/officeDocument/2006/relationships/tags" Target="../tags/tag13.xml"/><Relationship Id="rId47" Type="http://schemas.openxmlformats.org/officeDocument/2006/relationships/tags" Target="../tags/tag18.xml"/><Relationship Id="rId50" Type="http://schemas.openxmlformats.org/officeDocument/2006/relationships/tags" Target="../tags/tag21.xml"/><Relationship Id="rId55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4.xml"/><Relationship Id="rId38" Type="http://schemas.openxmlformats.org/officeDocument/2006/relationships/tags" Target="../tags/tag9.xml"/><Relationship Id="rId46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2.xml"/><Relationship Id="rId54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37" Type="http://schemas.openxmlformats.org/officeDocument/2006/relationships/tags" Target="../tags/tag8.xml"/><Relationship Id="rId40" Type="http://schemas.openxmlformats.org/officeDocument/2006/relationships/tags" Target="../tags/tag11.xml"/><Relationship Id="rId45" Type="http://schemas.openxmlformats.org/officeDocument/2006/relationships/tags" Target="../tags/tag16.xml"/><Relationship Id="rId53" Type="http://schemas.openxmlformats.org/officeDocument/2006/relationships/tags" Target="../tags/tag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7.xml"/><Relationship Id="rId49" Type="http://schemas.openxmlformats.org/officeDocument/2006/relationships/tags" Target="../tags/tag20.xml"/><Relationship Id="rId57" Type="http://schemas.openxmlformats.org/officeDocument/2006/relationships/tags" Target="../tags/tag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4" Type="http://schemas.openxmlformats.org/officeDocument/2006/relationships/tags" Target="../tags/tag15.xml"/><Relationship Id="rId52" Type="http://schemas.openxmlformats.org/officeDocument/2006/relationships/tags" Target="../tags/tag2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6.xml"/><Relationship Id="rId43" Type="http://schemas.openxmlformats.org/officeDocument/2006/relationships/tags" Target="../tags/tag14.xml"/><Relationship Id="rId48" Type="http://schemas.openxmlformats.org/officeDocument/2006/relationships/tags" Target="../tags/tag19.xml"/><Relationship Id="rId56" Type="http://schemas.openxmlformats.org/officeDocument/2006/relationships/tags" Target="../tags/tag2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2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31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32"/>
            </p:custDataLst>
          </p:nvPr>
        </p:nvSpPr>
        <p:spPr bwMode="auto">
          <a:xfrm>
            <a:off x="627063" y="1441451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4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5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5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5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5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5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5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cdtTextBox 11 Id18"/>
          <p:cNvSpPr txBox="1"/>
          <p:nvPr userDrawn="1">
            <p:custDataLst>
              <p:tags r:id="rId56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57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EM LP EC</a:t>
            </a:r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844C-1234-49AC-AF6A-2CABF0CE41F8}" type="datetimeFigureOut">
              <a:rPr lang="en-US" smtClean="0"/>
              <a:t>3/25/2019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08" r:id="rId3"/>
    <p:sldLayoutId id="2147483709" r:id="rId4"/>
    <p:sldLayoutId id="2147483710" r:id="rId5"/>
    <p:sldLayoutId id="2147483711" r:id="rId6"/>
    <p:sldLayoutId id="2147483703" r:id="rId7"/>
    <p:sldLayoutId id="2147483679" r:id="rId8"/>
    <p:sldLayoutId id="2147483695" r:id="rId9"/>
    <p:sldLayoutId id="2147483705" r:id="rId10"/>
    <p:sldLayoutId id="2147483706" r:id="rId11"/>
    <p:sldLayoutId id="2147483713" r:id="rId12"/>
    <p:sldLayoutId id="2147483712" r:id="rId13"/>
    <p:sldLayoutId id="2147483670" r:id="rId14"/>
    <p:sldLayoutId id="2147483692" r:id="rId15"/>
    <p:sldLayoutId id="2147483696" r:id="rId16"/>
    <p:sldLayoutId id="2147483707" r:id="rId17"/>
    <p:sldLayoutId id="2147483715" r:id="rId18"/>
    <p:sldLayoutId id="2147483683" r:id="rId19"/>
    <p:sldLayoutId id="2147483681" r:id="rId20"/>
    <p:sldLayoutId id="2147483697" r:id="rId21"/>
    <p:sldLayoutId id="2147483691" r:id="rId22"/>
    <p:sldLayoutId id="2147483693" r:id="rId23"/>
    <p:sldLayoutId id="2147483684" r:id="rId24"/>
    <p:sldLayoutId id="2147483685" r:id="rId25"/>
    <p:sldLayoutId id="2147483694" r:id="rId26"/>
    <p:sldLayoutId id="2147483686" r:id="rId27"/>
    <p:sldLayoutId id="2147483688" r:id="rId28"/>
    <p:sldLayoutId id="2147483704" r:id="rId29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" y="4652562"/>
            <a:ext cx="6783251" cy="1764771"/>
          </a:xfrm>
        </p:spPr>
        <p:txBody>
          <a:bodyPr/>
          <a:lstStyle/>
          <a:p>
            <a:pPr lvl="0">
              <a:lnSpc>
                <a:spcPct val="110000"/>
              </a:lnSpc>
              <a:spcBef>
                <a:spcPct val="25000"/>
              </a:spcBef>
            </a:pPr>
            <a:r>
              <a:rPr lang="en-US" sz="2200" dirty="0" err="1"/>
              <a:t>InstaCart</a:t>
            </a:r>
            <a:r>
              <a:rPr lang="en-US" sz="2200" dirty="0"/>
              <a:t> Customer Insights:</a:t>
            </a:r>
            <a:br>
              <a:rPr lang="en-US" sz="2200" dirty="0"/>
            </a:br>
            <a:r>
              <a:rPr lang="en-US" sz="2200" dirty="0"/>
              <a:t>Behavior and Clusters</a:t>
            </a:r>
            <a:br>
              <a:rPr lang="en-US" sz="2200" dirty="0"/>
            </a:br>
            <a:br>
              <a:rPr lang="en-US" sz="1400" dirty="0"/>
            </a:br>
            <a:r>
              <a:rPr lang="en-US" sz="1400" dirty="0" err="1"/>
              <a:t>Addi</a:t>
            </a:r>
            <a:r>
              <a:rPr lang="en-US" sz="1400" dirty="0"/>
              <a:t> Wei</a:t>
            </a:r>
            <a:br>
              <a:rPr lang="en-US" sz="1400" dirty="0"/>
            </a:br>
            <a:r>
              <a:rPr lang="en-US" sz="1400" dirty="0"/>
              <a:t>706-386-6054</a:t>
            </a:r>
            <a:endParaRPr lang="fr-FR" sz="1400" b="0" dirty="0"/>
          </a:p>
        </p:txBody>
      </p:sp>
      <p:pic>
        <p:nvPicPr>
          <p:cNvPr id="3" name="Grafik 32"/>
          <p:cNvPicPr>
            <a:picLocks noChangeAspect="1"/>
          </p:cNvPicPr>
          <p:nvPr/>
        </p:nvPicPr>
        <p:blipFill>
          <a:blip r:embed="rId2"/>
          <a:srcRect l="34689" t="24902" r="34117" b="31824"/>
          <a:stretch>
            <a:fillRect/>
          </a:stretch>
        </p:blipFill>
        <p:spPr bwMode="auto">
          <a:xfrm>
            <a:off x="7115335" y="1448780"/>
            <a:ext cx="4572000" cy="496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79F7C7-A17C-4D5E-958D-BD528428B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15" y="3120078"/>
            <a:ext cx="3564396" cy="111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8E64C-3868-4C64-B55B-CF8D2CF22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00" y="1768438"/>
            <a:ext cx="3500911" cy="111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0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40FDB9-D8FA-4FE6-8D3E-365B3FBA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– </a:t>
            </a:r>
            <a:r>
              <a:rPr lang="en-US" dirty="0" err="1"/>
              <a:t>cont’ed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A588-C77B-4456-AB64-D014A1736156}"/>
              </a:ext>
            </a:extLst>
          </p:cNvPr>
          <p:cNvSpPr txBox="1"/>
          <p:nvPr/>
        </p:nvSpPr>
        <p:spPr>
          <a:xfrm>
            <a:off x="1002734" y="3897052"/>
            <a:ext cx="266429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W2V results:  Similar product ‘Banana’ – How about apples and pears?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9" y="1556792"/>
            <a:ext cx="53435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E42B87-7E7B-4AF0-803D-9BE5D19CB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990" y="1333930"/>
            <a:ext cx="4609765" cy="259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40FDB9-D8FA-4FE6-8D3E-365B3FBA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– </a:t>
            </a:r>
            <a:r>
              <a:rPr lang="en-US" dirty="0" err="1"/>
              <a:t>cont’ed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9B2BF-1A92-4A6E-B7F2-7FA3C0B125BE}"/>
              </a:ext>
            </a:extLst>
          </p:cNvPr>
          <p:cNvSpPr txBox="1"/>
          <p:nvPr/>
        </p:nvSpPr>
        <p:spPr>
          <a:xfrm>
            <a:off x="5651770" y="2981527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" y="797049"/>
            <a:ext cx="7648693" cy="5784726"/>
          </a:xfrm>
          <a:prstGeom prst="rect">
            <a:avLst/>
          </a:prstGeom>
          <a:solidFill>
            <a:srgbClr val="00646E"/>
          </a:solidFill>
          <a:ln>
            <a:noFill/>
          </a:ln>
          <a:effectLst/>
          <a:extLst/>
        </p:spPr>
      </p:pic>
      <p:sp>
        <p:nvSpPr>
          <p:cNvPr id="8" name="TextBox 7"/>
          <p:cNvSpPr txBox="1"/>
          <p:nvPr/>
        </p:nvSpPr>
        <p:spPr>
          <a:xfrm>
            <a:off x="7755359" y="3520656"/>
            <a:ext cx="3276364" cy="20522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EB780A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Milk, Cheese (Orange Circle)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Butter, yogurt, mayonnaise (Blue circle)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55359" y="4257092"/>
            <a:ext cx="3276364" cy="20522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Fruits (Red circle)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0CB081FC-0ED6-4E6D-B86B-2B245B4DEC5C}"/>
              </a:ext>
            </a:extLst>
          </p:cNvPr>
          <p:cNvSpPr/>
          <p:nvPr/>
        </p:nvSpPr>
        <p:spPr bwMode="auto">
          <a:xfrm>
            <a:off x="338535" y="3537012"/>
            <a:ext cx="2844316" cy="1195176"/>
          </a:xfrm>
          <a:prstGeom prst="donut">
            <a:avLst>
              <a:gd name="adj" fmla="val 3353"/>
            </a:avLst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748D9791-C022-48CD-AC0E-8CCBF39984E6}"/>
              </a:ext>
            </a:extLst>
          </p:cNvPr>
          <p:cNvSpPr/>
          <p:nvPr/>
        </p:nvSpPr>
        <p:spPr bwMode="auto">
          <a:xfrm>
            <a:off x="3938935" y="3778577"/>
            <a:ext cx="2520280" cy="914400"/>
          </a:xfrm>
          <a:prstGeom prst="donut">
            <a:avLst>
              <a:gd name="adj" fmla="val 3353"/>
            </a:avLst>
          </a:prstGeom>
          <a:solidFill>
            <a:srgbClr val="00646E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4BDECB19-3420-49C3-8216-D4C1364ED662}"/>
              </a:ext>
            </a:extLst>
          </p:cNvPr>
          <p:cNvSpPr/>
          <p:nvPr/>
        </p:nvSpPr>
        <p:spPr bwMode="auto">
          <a:xfrm>
            <a:off x="482551" y="2442592"/>
            <a:ext cx="2520280" cy="914400"/>
          </a:xfrm>
          <a:prstGeom prst="donut">
            <a:avLst>
              <a:gd name="adj" fmla="val 3353"/>
            </a:avLst>
          </a:prstGeom>
          <a:solidFill>
            <a:srgbClr val="EB780A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309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7FC2B9-CB9A-4FF4-B163-BDFA207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 – Unsupervised Learning Problem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5C3AD7-88FF-423C-B34F-13E640E3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1" y="1232756"/>
            <a:ext cx="3876675" cy="2571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04C4D4-E65D-439B-AA6A-955E620CE579}"/>
              </a:ext>
            </a:extLst>
          </p:cNvPr>
          <p:cNvSpPr txBox="1"/>
          <p:nvPr/>
        </p:nvSpPr>
        <p:spPr>
          <a:xfrm>
            <a:off x="4345889" y="184482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Utilized elbow method to select k = 5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C09E86A-01F1-4C33-B8B1-3D1BCB19BE39}"/>
              </a:ext>
            </a:extLst>
          </p:cNvPr>
          <p:cNvSpPr/>
          <p:nvPr/>
        </p:nvSpPr>
        <p:spPr bwMode="auto">
          <a:xfrm rot="9932739">
            <a:off x="2304235" y="2615729"/>
            <a:ext cx="3024473" cy="164679"/>
          </a:xfrm>
          <a:prstGeom prst="rightArrow">
            <a:avLst/>
          </a:prstGeom>
          <a:solidFill>
            <a:srgbClr val="FFB9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74B36-5231-4536-B10F-771531748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55" y="3933056"/>
            <a:ext cx="3606649" cy="2817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62E06F-064F-4B59-9CBF-93DB77EAFA0D}"/>
              </a:ext>
            </a:extLst>
          </p:cNvPr>
          <p:cNvSpPr txBox="1"/>
          <p:nvPr/>
        </p:nvSpPr>
        <p:spPr>
          <a:xfrm>
            <a:off x="4551003" y="508518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5 very discrete clusters – minimal overlap which is good</a:t>
            </a:r>
          </a:p>
        </p:txBody>
      </p:sp>
    </p:spTree>
    <p:extLst>
      <p:ext uri="{BB962C8B-B14F-4D97-AF65-F5344CB8AC3E}">
        <p14:creationId xmlns:p14="http://schemas.microsoft.com/office/powerpoint/2010/main" val="320524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7FC2B9-CB9A-4FF4-B163-BDFA207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Buying Behavior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6F88D5-3986-410A-BB53-C4BF96AA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7" y="1376772"/>
            <a:ext cx="1957718" cy="2340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4B7096-6956-4308-B73A-A82012C7A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91" y="1376772"/>
            <a:ext cx="1961328" cy="22682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542766-06D5-40E9-81CD-7320FF3CC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051" y="1376772"/>
            <a:ext cx="1980221" cy="2340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2CB608-AE75-47F6-83DA-58A6E6066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327" y="1376772"/>
            <a:ext cx="1881667" cy="2190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B7BD6B-891B-4145-9344-1E1777692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1674" y="1340285"/>
            <a:ext cx="2016102" cy="23402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BA6264-50BB-4E33-B384-C6239FA7B5AC}"/>
              </a:ext>
            </a:extLst>
          </p:cNvPr>
          <p:cNvSpPr/>
          <p:nvPr/>
        </p:nvSpPr>
        <p:spPr>
          <a:xfrm>
            <a:off x="1058616" y="889556"/>
            <a:ext cx="2880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3E224-5DDC-47CD-B8DD-8CCEBFF7B402}"/>
              </a:ext>
            </a:extLst>
          </p:cNvPr>
          <p:cNvSpPr/>
          <p:nvPr/>
        </p:nvSpPr>
        <p:spPr>
          <a:xfrm>
            <a:off x="3563055" y="889556"/>
            <a:ext cx="3850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95D2C4-962D-4120-B909-12026776F448}"/>
              </a:ext>
            </a:extLst>
          </p:cNvPr>
          <p:cNvSpPr/>
          <p:nvPr/>
        </p:nvSpPr>
        <p:spPr>
          <a:xfrm>
            <a:off x="5780640" y="817548"/>
            <a:ext cx="3850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D8E829-BA4B-4EA0-A995-D6543394E02D}"/>
              </a:ext>
            </a:extLst>
          </p:cNvPr>
          <p:cNvSpPr/>
          <p:nvPr/>
        </p:nvSpPr>
        <p:spPr>
          <a:xfrm>
            <a:off x="8215639" y="828646"/>
            <a:ext cx="3850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4386B7-B7E6-49ED-AA2E-B976AE83DD5B}"/>
              </a:ext>
            </a:extLst>
          </p:cNvPr>
          <p:cNvSpPr/>
          <p:nvPr/>
        </p:nvSpPr>
        <p:spPr>
          <a:xfrm>
            <a:off x="10507204" y="828646"/>
            <a:ext cx="3850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F54BE-1DFF-4F12-BB91-6FCC30BF2DCD}"/>
              </a:ext>
            </a:extLst>
          </p:cNvPr>
          <p:cNvSpPr txBox="1"/>
          <p:nvPr/>
        </p:nvSpPr>
        <p:spPr>
          <a:xfrm>
            <a:off x="4298975" y="537321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D45558-8CE3-45A0-B6B8-A0CAD4A607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666" y="4343265"/>
            <a:ext cx="4095750" cy="923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5FDA54-D881-4337-8BC8-6B9F64117E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4790" y="4365104"/>
            <a:ext cx="469582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81649F-61EA-4408-90E6-FA49252FF308}"/>
              </a:ext>
            </a:extLst>
          </p:cNvPr>
          <p:cNvSpPr txBox="1"/>
          <p:nvPr/>
        </p:nvSpPr>
        <p:spPr>
          <a:xfrm>
            <a:off x="1814699" y="591327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Nothing interesting so far….</a:t>
            </a:r>
          </a:p>
        </p:txBody>
      </p:sp>
    </p:spTree>
    <p:extLst>
      <p:ext uri="{BB962C8B-B14F-4D97-AF65-F5344CB8AC3E}">
        <p14:creationId xmlns:p14="http://schemas.microsoft.com/office/powerpoint/2010/main" val="297863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0DC0FE-48B2-4E23-875D-8331708E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Buying Behavior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A6DFE-2B5A-4F8F-AAE8-8033C85D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9" y="764704"/>
            <a:ext cx="7841283" cy="6032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B8FDD9-153B-4C07-BB88-A764DD29B667}"/>
              </a:ext>
            </a:extLst>
          </p:cNvPr>
          <p:cNvSpPr txBox="1"/>
          <p:nvPr/>
        </p:nvSpPr>
        <p:spPr>
          <a:xfrm>
            <a:off x="8035802" y="1439998"/>
            <a:ext cx="3824013" cy="30331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1 buys a lot raspberries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4 buyers no raspberries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3 buys no limes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1 buys no milk – lactose intolerant?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Clustering helped us see a group of customers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that do not buy milk and a set of customers buying a lot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of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rasberries</a:t>
            </a: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14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Conclusion / Next Steps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9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1905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1BE63A-AC13-461F-B3BA-73745056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35" y="1340768"/>
            <a:ext cx="9433048" cy="499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Clustering helped us identify:</a:t>
            </a:r>
          </a:p>
          <a:p>
            <a:pPr marL="6477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Bananas are figuratively the bread and butter of every cluster (who doesn’t eat bananas?)</a:t>
            </a:r>
          </a:p>
          <a:p>
            <a:pPr marL="6477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Group of customers possibly allergic to milk</a:t>
            </a:r>
          </a:p>
          <a:p>
            <a:pPr marL="6477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Cluster of customers not buying any limes, </a:t>
            </a:r>
            <a:r>
              <a:rPr lang="en-US" sz="1600" dirty="0" err="1">
                <a:solidFill>
                  <a:schemeClr val="tx1"/>
                </a:solidFill>
              </a:rPr>
              <a:t>rasberries</a:t>
            </a:r>
            <a:r>
              <a:rPr lang="en-US" sz="1600" dirty="0">
                <a:solidFill>
                  <a:schemeClr val="tx1"/>
                </a:solidFill>
              </a:rPr>
              <a:t>– they don’t like the sour taste perhaps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u="sng" dirty="0">
                <a:solidFill>
                  <a:schemeClr val="tx1"/>
                </a:solidFill>
              </a:rPr>
              <a:t>Next Steps: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Study additional clustering distinctions 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Obtain additional data from our customers if possible (sex, age, location)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Improve unstructured data process / clean up, consider </a:t>
            </a:r>
            <a:r>
              <a:rPr lang="en-US" sz="1600" dirty="0" err="1">
                <a:solidFill>
                  <a:schemeClr val="tx1"/>
                </a:solidFill>
              </a:rPr>
              <a:t>BoW</a:t>
            </a:r>
            <a:r>
              <a:rPr lang="en-US" sz="1600" dirty="0">
                <a:solidFill>
                  <a:schemeClr val="tx1"/>
                </a:solidFill>
              </a:rPr>
              <a:t>, and other features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Predictions:  Feature engineering on products, users, products + users to predict purchased product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Models:  Random Forest, </a:t>
            </a:r>
            <a:r>
              <a:rPr lang="en-US" sz="1600" dirty="0" err="1">
                <a:solidFill>
                  <a:schemeClr val="tx1"/>
                </a:solidFill>
              </a:rPr>
              <a:t>Xgboost</a:t>
            </a:r>
            <a:r>
              <a:rPr lang="en-US" sz="1600" dirty="0">
                <a:solidFill>
                  <a:schemeClr val="tx1"/>
                </a:solidFill>
              </a:rPr>
              <a:t>, Neural network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	Model Selection Criteria:  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		1) Training Efficiency 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		2) High Accuracy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b="1" dirty="0">
                <a:solidFill>
                  <a:schemeClr val="tx1"/>
                </a:solidFill>
              </a:rPr>
              <a:t>			</a:t>
            </a:r>
            <a:r>
              <a:rPr lang="en-US" sz="1600" dirty="0">
                <a:solidFill>
                  <a:schemeClr val="tx1"/>
                </a:solidFill>
              </a:rPr>
              <a:t>3) Hyper parameter tuning pros and cons</a:t>
            </a:r>
            <a:r>
              <a:rPr lang="en-US" sz="1600" b="1" dirty="0">
                <a:solidFill>
                  <a:schemeClr val="tx1"/>
                </a:solidFill>
              </a:rPr>
              <a:t>		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1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Topics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301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Objectives: Know Your Customer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Data Collection / </a:t>
            </a:r>
            <a:r>
              <a:rPr lang="en-US" altLang="en-US" dirty="0" err="1">
                <a:solidFill>
                  <a:schemeClr val="tx1"/>
                </a:solidFill>
              </a:rPr>
              <a:t>Dataframe</a:t>
            </a:r>
            <a:r>
              <a:rPr lang="en-US" altLang="en-US" dirty="0">
                <a:solidFill>
                  <a:schemeClr val="tx1"/>
                </a:solidFill>
              </a:rPr>
              <a:t> Study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Best Selling Products &amp; Departments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Best Customers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Clustering – Feature Engineering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Word2Vec / Word </a:t>
            </a:r>
            <a:r>
              <a:rPr lang="en-US" altLang="en-US" dirty="0" err="1">
                <a:solidFill>
                  <a:schemeClr val="tx1"/>
                </a:solidFill>
              </a:rPr>
              <a:t>Embeddings</a:t>
            </a:r>
            <a:endParaRPr lang="en-US" altLang="en-US" dirty="0">
              <a:solidFill>
                <a:schemeClr val="tx1"/>
              </a:solidFill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Customer Clusters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Conclusion / Next Steps</a:t>
            </a:r>
          </a:p>
        </p:txBody>
      </p:sp>
    </p:spTree>
    <p:extLst>
      <p:ext uri="{BB962C8B-B14F-4D97-AF65-F5344CB8AC3E}">
        <p14:creationId xmlns:p14="http://schemas.microsoft.com/office/powerpoint/2010/main" val="77108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Objectives:  Know your customer  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25651" y="1340768"/>
            <a:ext cx="8497887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What are the top selling products?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Which Departments are doing best?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Who are the top 30 customers?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When are they buying (days of the week, hours of the day)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Ordering Frequency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600" b="1" dirty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How can we cluster customers to optimize our marketing strategy? 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1340768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>
                <a:solidFill>
                  <a:schemeClr val="bg1"/>
                </a:solidFill>
              </a:rPr>
              <a:t>Customer Buying Behavior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BCB8D-9139-41DB-B895-0317C8A97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48" y="3663181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>
                <a:solidFill>
                  <a:schemeClr val="bg1"/>
                </a:solidFill>
              </a:rPr>
              <a:t>Customer Clusters 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191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Data Collection / </a:t>
            </a:r>
            <a:r>
              <a:rPr lang="en-US" dirty="0" err="1"/>
              <a:t>Dataframe</a:t>
            </a:r>
            <a:r>
              <a:rPr lang="en-US" dirty="0"/>
              <a:t> Study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288" y="4941168"/>
            <a:ext cx="1978954" cy="166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71" y="1092907"/>
            <a:ext cx="36290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31" y="1083382"/>
            <a:ext cx="67246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87" y="4203626"/>
            <a:ext cx="56483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032" y="3104964"/>
            <a:ext cx="2206131" cy="145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 bwMode="auto">
          <a:xfrm rot="19864625">
            <a:off x="6521371" y="4152273"/>
            <a:ext cx="1615172" cy="22692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1288705">
            <a:off x="6552689" y="5174866"/>
            <a:ext cx="1615172" cy="22692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587" y="2933099"/>
            <a:ext cx="525658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Previous orders and orders are tied by </a:t>
            </a:r>
            <a:r>
              <a:rPr lang="en-US" sz="1600" b="1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order_id</a:t>
            </a:r>
            <a:endParaRPr lang="en-US" sz="1600" b="1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5039" y="83671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Prior Orders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864" y="82458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Orders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8595" y="386086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271053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dirty="0"/>
              <a:t>Top Selling Products &amp; Departments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31" y="872716"/>
            <a:ext cx="5647667" cy="515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79" y="879716"/>
            <a:ext cx="5567030" cy="437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0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Customers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1160748"/>
            <a:ext cx="696277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47938" y="4257092"/>
            <a:ext cx="4129608" cy="12961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Marketing / Promotional Activity for these Top 30 customers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666" y="908720"/>
            <a:ext cx="3498151" cy="307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5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When are Customers Buying?</a:t>
            </a:r>
            <a:endParaRPr lang="en-US" noProof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1" y="1005168"/>
            <a:ext cx="4772425" cy="321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377" y="435080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 lot of sales on Sunday and Monday – families are restocking for the week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894779"/>
            <a:ext cx="5027211" cy="33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63271" y="43291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Predominately selling during the business hours in daytime</a:t>
            </a:r>
          </a:p>
        </p:txBody>
      </p:sp>
    </p:spTree>
    <p:extLst>
      <p:ext uri="{BB962C8B-B14F-4D97-AF65-F5344CB8AC3E}">
        <p14:creationId xmlns:p14="http://schemas.microsoft.com/office/powerpoint/2010/main" val="271685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Frequency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872716"/>
            <a:ext cx="70389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90663" y="5729847"/>
            <a:ext cx="259228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Weekly Ordering Pattern Observed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Spike at 30 – this could be a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bucketized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amount (meaning 30 captures all values &gt; 30)</a:t>
            </a:r>
          </a:p>
        </p:txBody>
      </p:sp>
    </p:spTree>
    <p:extLst>
      <p:ext uri="{BB962C8B-B14F-4D97-AF65-F5344CB8AC3E}">
        <p14:creationId xmlns:p14="http://schemas.microsoft.com/office/powerpoint/2010/main" val="217544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Clustering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6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1340768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>
                <a:solidFill>
                  <a:schemeClr val="bg1"/>
                </a:solidFill>
              </a:rPr>
              <a:t>Feature Engineering of Users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57363"/>
            <a:ext cx="79533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4639" y="332098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Average utilized for day of week, order hour of day, days since prior order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Utilize Word2Vec to embed product name / unstructured data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customers will buy different products, these different numbers will cause a dimension mismatch</a:t>
            </a: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Utilized average of the word vectors for a 50 column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832606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Three columns + Navigation</Name>
  <PpLayout>32</PpLayout>
  <Index>20</Index>
</p4ppTags>
</file>

<file path=customXml/item10.xml><?xml version="1.0" encoding="utf-8"?>
<p4ppTags/>
</file>

<file path=customXml/item11.xml><?xml version="1.0" encoding="utf-8"?>
<p4ppTags>
  <Name>Free Content + Navigation</Name>
  <PpLayout>32</PpLayout>
  <Index>16</Index>
</p4ppTags>
</file>

<file path=customXml/item12.xml><?xml version="1.0" encoding="utf-8"?>
<p4ppTags>
  <Name>Four objects + Navigation</Name>
  <PpLayout>32</PpLayout>
  <Index>22</Index>
</p4ppTags>
</file>

<file path=customXml/item13.xml><?xml version="1.0" encoding="utf-8"?>
<p4ppTags>
  <Name>Text + Index</Name>
  <PpLayout>32</PpLayout>
  <Index>8</Index>
</p4ppTags>
</file>

<file path=customXml/item14.xml><?xml version="1.0" encoding="utf-8"?>
<p4ppTags>
  <Name>One object (large) + Navigation</Name>
  <PpLayout>32</PpLayout>
  <Index>17</Index>
</p4ppTags>
</file>

<file path=customXml/item15.xml><?xml version="1.0" encoding="utf-8"?>
<p4ppTags>
  <Name>Two rows + Navigation</Name>
  <PpLayout>32</PpLayout>
  <Index>21</Index>
</p4ppTags>
</file>

<file path=customXml/item16.xml><?xml version="1.0" encoding="utf-8"?>
<p4ppTags>
  <Name>One object (small) + Navigation</Name>
  <PpLayout>32</PpLayout>
  <Index>18</Index>
</p4ppTags>
</file>

<file path=customXml/item2.xml><?xml version="1.0" encoding="utf-8"?>
<p4ppTags>
  <Name>One object (large)</Name>
  <PpLayout>16</PpLayout>
  <Index>10</Index>
</p4ppTags>
</file>

<file path=customXml/item3.xml><?xml version="1.0" encoding="utf-8"?>
<p4ppTags>
  <Name>Free Content</Name>
  <PpLayout>11</PpLayout>
  <Index>9</Index>
</p4ppTags>
</file>

<file path=customXml/item4.xml><?xml version="1.0" encoding="utf-8"?>
<p4ppTags>
  <Name>Three columns</Name>
  <PpLayout>32</PpLayout>
  <Index>14</Index>
</p4ppTags>
</file>

<file path=customXml/item5.xml><?xml version="1.0" encoding="utf-8"?>
<p4ppTags>
  <Name>Four objects</Name>
  <PpLayout>24</PpLayout>
  <Index>15</Index>
</p4ppTags>
</file>

<file path=customXml/item6.xml><?xml version="1.0" encoding="utf-8"?>
<p4ppTags>
  <Name>Two rows</Name>
  <PpLayout>32</PpLayout>
  <Index>13</Index>
</p4ppTags>
</file>

<file path=customXml/item7.xml><?xml version="1.0" encoding="utf-8"?>
<p4ppTags>
  <Name>Two columns</Name>
  <PpLayout>29</PpLayout>
  <Index>12</Index>
</p4ppTags>
</file>

<file path=customXml/item8.xml><?xml version="1.0" encoding="utf-8"?>
<p4ppTags>
  <Name>Two columns + Navigation</Name>
  <PpLayout>32</PpLayout>
  <Index>19</Index>
</p4ppTags>
</file>

<file path=customXml/item9.xml><?xml version="1.0" encoding="utf-8"?>
<p4ppTags>
  <Name>One object (small)</Name>
  <PpLayout>16</PpLayout>
  <Index>11</Index>
</p4ppTags>
</file>

<file path=customXml/itemProps1.xml><?xml version="1.0" encoding="utf-8"?>
<ds:datastoreItem xmlns:ds="http://schemas.openxmlformats.org/officeDocument/2006/customXml" ds:itemID="{85D77EE6-52B7-48BE-9EDB-748F1EBB53DE}">
  <ds:schemaRefs/>
</ds:datastoreItem>
</file>

<file path=customXml/itemProps10.xml><?xml version="1.0" encoding="utf-8"?>
<ds:datastoreItem xmlns:ds="http://schemas.openxmlformats.org/officeDocument/2006/customXml" ds:itemID="{572FBA73-6DBF-45DA-8282-9342320CFAB0}">
  <ds:schemaRefs/>
</ds:datastoreItem>
</file>

<file path=customXml/itemProps11.xml><?xml version="1.0" encoding="utf-8"?>
<ds:datastoreItem xmlns:ds="http://schemas.openxmlformats.org/officeDocument/2006/customXml" ds:itemID="{7CC5F709-E74B-4E5F-A728-923D5062EBEF}">
  <ds:schemaRefs/>
</ds:datastoreItem>
</file>

<file path=customXml/itemProps12.xml><?xml version="1.0" encoding="utf-8"?>
<ds:datastoreItem xmlns:ds="http://schemas.openxmlformats.org/officeDocument/2006/customXml" ds:itemID="{EAB520BC-C6EC-457E-8AB5-55DB67C86858}">
  <ds:schemaRefs/>
</ds:datastoreItem>
</file>

<file path=customXml/itemProps13.xml><?xml version="1.0" encoding="utf-8"?>
<ds:datastoreItem xmlns:ds="http://schemas.openxmlformats.org/officeDocument/2006/customXml" ds:itemID="{7E35FEDB-1F0E-4D67-A313-4AC59C26FF29}">
  <ds:schemaRefs/>
</ds:datastoreItem>
</file>

<file path=customXml/itemProps14.xml><?xml version="1.0" encoding="utf-8"?>
<ds:datastoreItem xmlns:ds="http://schemas.openxmlformats.org/officeDocument/2006/customXml" ds:itemID="{B27F640E-84DF-4F97-BC70-D045F1E6594F}">
  <ds:schemaRefs/>
</ds:datastoreItem>
</file>

<file path=customXml/itemProps15.xml><?xml version="1.0" encoding="utf-8"?>
<ds:datastoreItem xmlns:ds="http://schemas.openxmlformats.org/officeDocument/2006/customXml" ds:itemID="{6C79E4F8-DCFB-483C-880A-AEEC6AAFC838}">
  <ds:schemaRefs/>
</ds:datastoreItem>
</file>

<file path=customXml/itemProps16.xml><?xml version="1.0" encoding="utf-8"?>
<ds:datastoreItem xmlns:ds="http://schemas.openxmlformats.org/officeDocument/2006/customXml" ds:itemID="{D9FE249F-833E-4CF0-BECB-552D01D7DC9E}">
  <ds:schemaRefs/>
</ds:datastoreItem>
</file>

<file path=customXml/itemProps2.xml><?xml version="1.0" encoding="utf-8"?>
<ds:datastoreItem xmlns:ds="http://schemas.openxmlformats.org/officeDocument/2006/customXml" ds:itemID="{80661B8B-A327-44F9-823B-4D9EE0B3EC78}">
  <ds:schemaRefs/>
</ds:datastoreItem>
</file>

<file path=customXml/itemProps3.xml><?xml version="1.0" encoding="utf-8"?>
<ds:datastoreItem xmlns:ds="http://schemas.openxmlformats.org/officeDocument/2006/customXml" ds:itemID="{D8097D0C-BE3E-4AEC-9593-65CFCCB19297}">
  <ds:schemaRefs/>
</ds:datastoreItem>
</file>

<file path=customXml/itemProps4.xml><?xml version="1.0" encoding="utf-8"?>
<ds:datastoreItem xmlns:ds="http://schemas.openxmlformats.org/officeDocument/2006/customXml" ds:itemID="{15CF3461-70D1-4B54-AFAB-DAFDA0A238CD}">
  <ds:schemaRefs/>
</ds:datastoreItem>
</file>

<file path=customXml/itemProps5.xml><?xml version="1.0" encoding="utf-8"?>
<ds:datastoreItem xmlns:ds="http://schemas.openxmlformats.org/officeDocument/2006/customXml" ds:itemID="{1581BFFB-B4CE-47A8-BE77-DC1339B1E5A7}">
  <ds:schemaRefs/>
</ds:datastoreItem>
</file>

<file path=customXml/itemProps6.xml><?xml version="1.0" encoding="utf-8"?>
<ds:datastoreItem xmlns:ds="http://schemas.openxmlformats.org/officeDocument/2006/customXml" ds:itemID="{38AB8DE4-FD9B-4166-BEC3-3F1753596133}">
  <ds:schemaRefs/>
</ds:datastoreItem>
</file>

<file path=customXml/itemProps7.xml><?xml version="1.0" encoding="utf-8"?>
<ds:datastoreItem xmlns:ds="http://schemas.openxmlformats.org/officeDocument/2006/customXml" ds:itemID="{1666F4C2-68F5-4840-A44A-1A646C0925A1}">
  <ds:schemaRefs/>
</ds:datastoreItem>
</file>

<file path=customXml/itemProps8.xml><?xml version="1.0" encoding="utf-8"?>
<ds:datastoreItem xmlns:ds="http://schemas.openxmlformats.org/officeDocument/2006/customXml" ds:itemID="{D7BABA95-BFFE-422B-8591-3271669EEA88}">
  <ds:schemaRefs/>
</ds:datastoreItem>
</file>

<file path=customXml/itemProps9.xml><?xml version="1.0" encoding="utf-8"?>
<ds:datastoreItem xmlns:ds="http://schemas.openxmlformats.org/officeDocument/2006/customXml" ds:itemID="{1618AA06-B22E-4D19-9680-0D783042672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SIM_PPT_2007_16x9_DEU_V2_0_0_BASIC.pptx</Template>
  <TotalTime>10171</TotalTime>
  <Words>470</Words>
  <Application>Microsoft Office PowerPoint</Application>
  <PresentationFormat>Custom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Siemens 2016 – 16:9</vt:lpstr>
      <vt:lpstr>InstaCart Customer Insights: Behavior and Clusters  Addi Wei 706-386-6054</vt:lpstr>
      <vt:lpstr>Topics</vt:lpstr>
      <vt:lpstr>Objectives:  Know your customer  </vt:lpstr>
      <vt:lpstr>Data Collection / Dataframe Study</vt:lpstr>
      <vt:lpstr>Top Selling Products &amp; Departments</vt:lpstr>
      <vt:lpstr>Best Customers</vt:lpstr>
      <vt:lpstr>When are Customers Buying?</vt:lpstr>
      <vt:lpstr>Order Frequency</vt:lpstr>
      <vt:lpstr>Clustering</vt:lpstr>
      <vt:lpstr>Word2Vec – cont’ed</vt:lpstr>
      <vt:lpstr>Word2Vec – cont’ed</vt:lpstr>
      <vt:lpstr>Kmeans Clustering – Unsupervised Learning Problem</vt:lpstr>
      <vt:lpstr>Cluster Buying Behavior</vt:lpstr>
      <vt:lpstr>Cluster Buying Behavior</vt:lpstr>
      <vt:lpstr>Conclusion / Next Steps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On-stage PowerPoint-Template</dc:title>
  <dc:creator>Wei, Addi (EM LP PRM C&amp;E)</dc:creator>
  <cp:lastModifiedBy>Wei, Addi (EM LP PRM C&amp;E)</cp:lastModifiedBy>
  <cp:revision>92</cp:revision>
  <cp:lastPrinted>2012-10-29T09:59:01Z</cp:lastPrinted>
  <dcterms:created xsi:type="dcterms:W3CDTF">2006-04-07T10:01:45Z</dcterms:created>
  <dcterms:modified xsi:type="dcterms:W3CDTF">2019-03-25T15:43:39Z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1.1</vt:lpwstr>
  </property>
  <property fmtid="{D5CDD505-2E9C-101B-9397-08002B2CF9AE}" pid="6" name="_AdHocReviewCycleID">
    <vt:i4>-1930885969</vt:i4>
  </property>
  <property fmtid="{D5CDD505-2E9C-101B-9397-08002B2CF9AE}" pid="7" name="_NewReviewCycle">
    <vt:lpwstr/>
  </property>
  <property fmtid="{D5CDD505-2E9C-101B-9397-08002B2CF9AE}" pid="8" name="_EmailSubject">
    <vt:lpwstr>MV OEM Topics for MS Workshop</vt:lpwstr>
  </property>
  <property fmtid="{D5CDD505-2E9C-101B-9397-08002B2CF9AE}" pid="9" name="_AuthorEmail">
    <vt:lpwstr>dennis.stafford@siemens.com</vt:lpwstr>
  </property>
  <property fmtid="{D5CDD505-2E9C-101B-9397-08002B2CF9AE}" pid="10" name="_AuthorEmailDisplayName">
    <vt:lpwstr>Stafford, Dennis (RC-US EM LP PM-C PGM)</vt:lpwstr>
  </property>
  <property fmtid="{D5CDD505-2E9C-101B-9397-08002B2CF9AE}" pid="11" name="_PreviousAdHocReviewCycleID">
    <vt:i4>548061115</vt:i4>
  </property>
</Properties>
</file>