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3"/>
  </p:notesMasterIdLst>
  <p:handoutMasterIdLst>
    <p:handoutMasterId r:id="rId34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5" r:id="rId32"/>
  </p:sldIdLst>
  <p:sldSz cx="12198350" cy="6858000"/>
  <p:notesSz cx="7099300" cy="10234613"/>
  <p:custDataLst>
    <p:custData r:id="rId10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94673" autoAdjust="0"/>
  </p:normalViewPr>
  <p:slideViewPr>
    <p:cSldViewPr snapToObjects="1" showGuides="1">
      <p:cViewPr varScale="1">
        <p:scale>
          <a:sx n="81" d="100"/>
          <a:sy n="81" d="100"/>
        </p:scale>
        <p:origin x="869" y="7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15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9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/>
              <a:t>InstaCart</a:t>
            </a:r>
            <a:r>
              <a:rPr lang="en-US" sz="2200" dirty="0"/>
              <a:t> Customer Insights:</a:t>
            </a:r>
            <a:br>
              <a:rPr lang="en-US" sz="2200" dirty="0"/>
            </a:br>
            <a:r>
              <a:rPr lang="en-US" sz="2200" dirty="0"/>
              <a:t>Behavior and Clusters</a:t>
            </a:r>
            <a:br>
              <a:rPr lang="en-US" sz="2200" dirty="0"/>
            </a:br>
            <a:br>
              <a:rPr lang="en-US" sz="1400" dirty="0"/>
            </a:br>
            <a:r>
              <a:rPr lang="en-US" sz="1400" dirty="0" err="1"/>
              <a:t>Addi</a:t>
            </a:r>
            <a:r>
              <a:rPr lang="en-US" sz="1400" dirty="0"/>
              <a:t> Wei</a:t>
            </a:r>
            <a:br>
              <a:rPr lang="en-US" sz="1400" dirty="0"/>
            </a:br>
            <a:r>
              <a:rPr lang="en-US" sz="1400" dirty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E64C-3868-4C64-B55B-CF8D2CF2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0" y="3145232"/>
            <a:ext cx="3500911" cy="11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results:  Similar product ‘Banana’ – How about apples and pears?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42B87-7E7B-4AF0-803D-9BE5D19C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0" y="1333930"/>
            <a:ext cx="4609765" cy="2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797049"/>
            <a:ext cx="7648693" cy="578472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7755359" y="3520656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EB780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Milk, Cheese (Orange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Butter, yogurt, mayonnaise (Blue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5359" y="4257092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(Red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CB081FC-0ED6-4E6D-B86B-2B245B4DEC5C}"/>
              </a:ext>
            </a:extLst>
          </p:cNvPr>
          <p:cNvSpPr/>
          <p:nvPr/>
        </p:nvSpPr>
        <p:spPr bwMode="auto">
          <a:xfrm>
            <a:off x="338535" y="3537012"/>
            <a:ext cx="2844316" cy="1195176"/>
          </a:xfrm>
          <a:prstGeom prst="donut">
            <a:avLst>
              <a:gd name="adj" fmla="val 3353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48D9791-C022-48CD-AC0E-8CCBF39984E6}"/>
              </a:ext>
            </a:extLst>
          </p:cNvPr>
          <p:cNvSpPr/>
          <p:nvPr/>
        </p:nvSpPr>
        <p:spPr bwMode="auto">
          <a:xfrm>
            <a:off x="3938935" y="3778577"/>
            <a:ext cx="2520280" cy="914400"/>
          </a:xfrm>
          <a:prstGeom prst="donut">
            <a:avLst>
              <a:gd name="adj" fmla="val 3353"/>
            </a:avLst>
          </a:prstGeom>
          <a:solidFill>
            <a:srgbClr val="00646E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BDECB19-3420-49C3-8216-D4C1364ED662}"/>
              </a:ext>
            </a:extLst>
          </p:cNvPr>
          <p:cNvSpPr/>
          <p:nvPr/>
        </p:nvSpPr>
        <p:spPr bwMode="auto">
          <a:xfrm>
            <a:off x="482551" y="2442592"/>
            <a:ext cx="2520280" cy="914400"/>
          </a:xfrm>
          <a:prstGeom prst="donut">
            <a:avLst>
              <a:gd name="adj" fmla="val 3353"/>
            </a:avLst>
          </a:prstGeom>
          <a:solidFill>
            <a:srgbClr val="EB780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KMeans</a:t>
            </a:r>
            <a:r>
              <a:rPr lang="en-US" dirty="0"/>
              <a:t> Clustering – Unsupervised Learning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C3AD7-88FF-423C-B34F-13E640E3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1232756"/>
            <a:ext cx="3876675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4C4D4-E65D-439B-AA6A-955E620CE579}"/>
              </a:ext>
            </a:extLst>
          </p:cNvPr>
          <p:cNvSpPr txBox="1"/>
          <p:nvPr/>
        </p:nvSpPr>
        <p:spPr>
          <a:xfrm>
            <a:off x="4345889" y="1844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Utilized elbow method to select k =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09E86A-01F1-4C33-B8B1-3D1BCB19BE39}"/>
              </a:ext>
            </a:extLst>
          </p:cNvPr>
          <p:cNvSpPr/>
          <p:nvPr/>
        </p:nvSpPr>
        <p:spPr bwMode="auto">
          <a:xfrm rot="9932739">
            <a:off x="2304235" y="2615729"/>
            <a:ext cx="3024473" cy="164679"/>
          </a:xfrm>
          <a:prstGeom prst="rightArrow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74B36-5231-4536-B10F-771531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933056"/>
            <a:ext cx="3606649" cy="281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2E06F-064F-4B59-9CBF-93DB77EAFA0D}"/>
              </a:ext>
            </a:extLst>
          </p:cNvPr>
          <p:cNvSpPr txBox="1"/>
          <p:nvPr/>
        </p:nvSpPr>
        <p:spPr>
          <a:xfrm>
            <a:off x="4551003" y="50851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very discrete clusters – minimal overlap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88D5-3986-410A-BB53-C4BF96A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1376772"/>
            <a:ext cx="1957718" cy="2340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7096-6956-4308-B73A-A82012C7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1" y="1376772"/>
            <a:ext cx="1961328" cy="226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42766-06D5-40E9-81CD-7320FF3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51" y="1376772"/>
            <a:ext cx="1980221" cy="23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B608-AE75-47F6-83DA-58A6E606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7" y="1376772"/>
            <a:ext cx="1881667" cy="219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BD6B-891B-4145-9344-1E177769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674" y="1340285"/>
            <a:ext cx="2016102" cy="2340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BA6264-50BB-4E33-B384-C6239FA7B5AC}"/>
              </a:ext>
            </a:extLst>
          </p:cNvPr>
          <p:cNvSpPr/>
          <p:nvPr/>
        </p:nvSpPr>
        <p:spPr>
          <a:xfrm>
            <a:off x="1058616" y="88955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3E224-5DDC-47CD-B8DD-8CCEBFF7B402}"/>
              </a:ext>
            </a:extLst>
          </p:cNvPr>
          <p:cNvSpPr/>
          <p:nvPr/>
        </p:nvSpPr>
        <p:spPr>
          <a:xfrm>
            <a:off x="3563055" y="88955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5D2C4-962D-4120-B909-12026776F448}"/>
              </a:ext>
            </a:extLst>
          </p:cNvPr>
          <p:cNvSpPr/>
          <p:nvPr/>
        </p:nvSpPr>
        <p:spPr>
          <a:xfrm>
            <a:off x="5780640" y="817548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E829-BA4B-4EA0-A995-D6543394E02D}"/>
              </a:ext>
            </a:extLst>
          </p:cNvPr>
          <p:cNvSpPr/>
          <p:nvPr/>
        </p:nvSpPr>
        <p:spPr>
          <a:xfrm>
            <a:off x="8215639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86B7-B7E6-49ED-AA2E-B976AE83DD5B}"/>
              </a:ext>
            </a:extLst>
          </p:cNvPr>
          <p:cNvSpPr/>
          <p:nvPr/>
        </p:nvSpPr>
        <p:spPr>
          <a:xfrm>
            <a:off x="10507204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F54BE-1DFF-4F12-BB91-6FCC30BF2DCD}"/>
              </a:ext>
            </a:extLst>
          </p:cNvPr>
          <p:cNvSpPr txBox="1"/>
          <p:nvPr/>
        </p:nvSpPr>
        <p:spPr>
          <a:xfrm>
            <a:off x="4298975" y="5373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45558-8CE3-45A0-B6B8-A0CAD4A60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66" y="4343265"/>
            <a:ext cx="4095750" cy="92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5FDA54-D881-4337-8BC8-6B9F64117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4790" y="4365104"/>
            <a:ext cx="469582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1649F-61EA-4408-90E6-FA49252FF308}"/>
              </a:ext>
            </a:extLst>
          </p:cNvPr>
          <p:cNvSpPr txBox="1"/>
          <p:nvPr/>
        </p:nvSpPr>
        <p:spPr>
          <a:xfrm>
            <a:off x="1814699" y="59132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Nothing interesting so far….</a:t>
            </a:r>
          </a:p>
        </p:txBody>
      </p:sp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DC0FE-48B2-4E23-875D-8331708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DFE-2B5A-4F8F-AAE8-8033C85D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764704"/>
            <a:ext cx="7841283" cy="603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8FDD9-153B-4C07-BB88-A764DD29B667}"/>
              </a:ext>
            </a:extLst>
          </p:cNvPr>
          <p:cNvSpPr txBox="1"/>
          <p:nvPr/>
        </p:nvSpPr>
        <p:spPr>
          <a:xfrm>
            <a:off x="8035802" y="1439998"/>
            <a:ext cx="3824013" cy="30331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a lot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4 buyers no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3 buys no limes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no milk – lactose intolerant?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helped us see a group of customers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that do not buy milk and a set of customers buying a lot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rasberries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499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Clustering helped us identify: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Bananas are figuratively the bread and butter of every cluster (who doesn’t eat bananas?)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Group of customers possibly allergic to milk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 of customers not buying any limes, </a:t>
            </a:r>
            <a:r>
              <a:rPr lang="en-US" sz="1600" dirty="0" err="1">
                <a:solidFill>
                  <a:schemeClr val="tx1"/>
                </a:solidFill>
              </a:rPr>
              <a:t>rasberries</a:t>
            </a:r>
            <a:r>
              <a:rPr lang="en-US" sz="1600" dirty="0">
                <a:solidFill>
                  <a:schemeClr val="tx1"/>
                </a:solidFill>
              </a:rPr>
              <a:t>– they don’t like the sour taste perhaps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u="sng" dirty="0">
                <a:solidFill>
                  <a:schemeClr val="tx1"/>
                </a:solidFill>
              </a:rPr>
              <a:t>Next Steps: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Study additional clustering distinctions 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Improve unstructured data process / clean up, consider </a:t>
            </a:r>
            <a:r>
              <a:rPr lang="en-US" sz="1600" dirty="0" err="1">
                <a:solidFill>
                  <a:schemeClr val="tx1"/>
                </a:solidFill>
              </a:rPr>
              <a:t>BoW</a:t>
            </a:r>
            <a:r>
              <a:rPr lang="en-US" sz="1600" dirty="0">
                <a:solidFill>
                  <a:schemeClr val="tx1"/>
                </a:solidFill>
              </a:rPr>
              <a:t>, and other features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predict purchased product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Models:  Random Forest,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Model 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2) High 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3) Hyper parameter tuning pros and cons</a:t>
            </a:r>
            <a:r>
              <a:rPr lang="en-US" sz="1600" b="1" dirty="0">
                <a:solidFill>
                  <a:schemeClr val="tx1"/>
                </a:solidFill>
              </a:rPr>
              <a:t>	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Objectives: Know Your Customer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 Study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Selling Products &amp; Departments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Customers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Clustering – Feature Engineering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Word2Vec / Word </a:t>
            </a:r>
            <a:r>
              <a:rPr lang="en-US" altLang="en-US" dirty="0" err="1">
                <a:solidFill>
                  <a:schemeClr val="tx1"/>
                </a:solidFill>
              </a:rPr>
              <a:t>Embeddings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Customer Clusters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Which Departments are doing best?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Who are the top 30 customers?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When are they buying (days of the week, hours of the day)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Ordering Frequency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/>
              <a:t>Dataframe</a:t>
            </a:r>
            <a:r>
              <a:rPr lang="en-US" dirty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Top Selling Products &amp; Departments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Customers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Frequency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embed product name / unstructured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customers will buy different products, these different numbers will cause a dimension mismatch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Utilized average of the word vectors for a 50 column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</Name>
  <PpLayout>16</PpLayout>
  <Index>10</Index>
</p4ppTags>
</file>

<file path=customXml/item10.xml><?xml version="1.0" encoding="utf-8"?>
<p4ppTags/>
</file>

<file path=customXml/item11.xml><?xml version="1.0" encoding="utf-8"?>
<p4ppTags>
  <Name>Text + Index</Name>
  <PpLayout>32</PpLayout>
  <Index>8</Index>
</p4ppTags>
</file>

<file path=customXml/item12.xml><?xml version="1.0" encoding="utf-8"?>
<p4ppTags>
  <Name>Two rows + Navigation</Name>
  <PpLayout>32</PpLayout>
  <Index>21</Index>
</p4ppTags>
</file>

<file path=customXml/item13.xml><?xml version="1.0" encoding="utf-8"?>
<p4ppTags>
  <Name>Two columns + Navigation</Name>
  <PpLayout>32</PpLayout>
  <Index>19</Index>
</p4ppTags>
</file>

<file path=customXml/item14.xml><?xml version="1.0" encoding="utf-8"?>
<p4ppTags>
  <Name>One object (small) + Navigation</Name>
  <PpLayout>32</PpLayout>
  <Index>18</Index>
</p4ppTags>
</file>

<file path=customXml/item15.xml><?xml version="1.0" encoding="utf-8"?>
<p4ppTags>
  <Name>Four objects</Name>
  <PpLayout>24</PpLayout>
  <Index>15</Index>
</p4ppTags>
</file>

<file path=customXml/item16.xml><?xml version="1.0" encoding="utf-8"?>
<p4ppTags>
  <Name>One object (large) + Navigation</Name>
  <PpLayout>32</PpLayout>
  <Index>17</Index>
</p4ppTags>
</file>

<file path=customXml/item2.xml><?xml version="1.0" encoding="utf-8"?>
<p4ppTags>
  <Name>Two columns</Name>
  <PpLayout>29</PpLayout>
  <Index>12</Index>
</p4ppTags>
</file>

<file path=customXml/item3.xml><?xml version="1.0" encoding="utf-8"?>
<p4ppTags>
  <Name>Four objects + Navigation</Name>
  <PpLayout>32</PpLayout>
  <Index>22</Index>
</p4ppTags>
</file>

<file path=customXml/item4.xml><?xml version="1.0" encoding="utf-8"?>
<p4ppTags>
  <Name>Free Content + Navigation</Name>
  <PpLayout>32</PpLayout>
  <Index>16</Index>
</p4ppTags>
</file>

<file path=customXml/item5.xml><?xml version="1.0" encoding="utf-8"?>
<p4ppTags>
  <Name>One object (small)</Name>
  <PpLayout>16</PpLayout>
  <Index>11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Free Content</Name>
  <PpLayout>11</PpLayout>
  <Index>9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Three columns + Navigation</Name>
  <PpLayout>32</PpLayout>
  <Index>20</Index>
</p4ppTag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6C79E4F8-DCFB-483C-880A-AEEC6AAFC838}">
  <ds:schemaRefs/>
</ds:datastoreItem>
</file>

<file path=customXml/itemProps13.xml><?xml version="1.0" encoding="utf-8"?>
<ds:datastoreItem xmlns:ds="http://schemas.openxmlformats.org/officeDocument/2006/customXml" ds:itemID="{D7BABA95-BFFE-422B-8591-3271669EEA88}">
  <ds:schemaRefs/>
</ds:datastoreItem>
</file>

<file path=customXml/itemProps14.xml><?xml version="1.0" encoding="utf-8"?>
<ds:datastoreItem xmlns:ds="http://schemas.openxmlformats.org/officeDocument/2006/customXml" ds:itemID="{D9FE249F-833E-4CF0-BECB-552D01D7DC9E}">
  <ds:schemaRefs/>
</ds:datastoreItem>
</file>

<file path=customXml/itemProps15.xml><?xml version="1.0" encoding="utf-8"?>
<ds:datastoreItem xmlns:ds="http://schemas.openxmlformats.org/officeDocument/2006/customXml" ds:itemID="{1581BFFB-B4CE-47A8-BE77-DC1339B1E5A7}">
  <ds:schemaRefs/>
</ds:datastoreItem>
</file>

<file path=customXml/itemProps16.xml><?xml version="1.0" encoding="utf-8"?>
<ds:datastoreItem xmlns:ds="http://schemas.openxmlformats.org/officeDocument/2006/customXml" ds:itemID="{B27F640E-84DF-4F97-BC70-D045F1E6594F}">
  <ds:schemaRefs/>
</ds:datastoreItem>
</file>

<file path=customXml/itemProps2.xml><?xml version="1.0" encoding="utf-8"?>
<ds:datastoreItem xmlns:ds="http://schemas.openxmlformats.org/officeDocument/2006/customXml" ds:itemID="{1666F4C2-68F5-4840-A44A-1A646C0925A1}">
  <ds:schemaRefs/>
</ds:datastoreItem>
</file>

<file path=customXml/itemProps3.xml><?xml version="1.0" encoding="utf-8"?>
<ds:datastoreItem xmlns:ds="http://schemas.openxmlformats.org/officeDocument/2006/customXml" ds:itemID="{EAB520BC-C6EC-457E-8AB5-55DB67C86858}">
  <ds:schemaRefs/>
</ds:datastoreItem>
</file>

<file path=customXml/itemProps4.xml><?xml version="1.0" encoding="utf-8"?>
<ds:datastoreItem xmlns:ds="http://schemas.openxmlformats.org/officeDocument/2006/customXml" ds:itemID="{7CC5F709-E74B-4E5F-A728-923D5062EBEF}">
  <ds:schemaRefs/>
</ds:datastoreItem>
</file>

<file path=customXml/itemProps5.xml><?xml version="1.0" encoding="utf-8"?>
<ds:datastoreItem xmlns:ds="http://schemas.openxmlformats.org/officeDocument/2006/customXml" ds:itemID="{1618AA06-B22E-4D19-9680-0D7830426729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D8097D0C-BE3E-4AEC-9593-65CFCCB19297}">
  <ds:schemaRefs/>
</ds:datastoreItem>
</file>

<file path=customXml/itemProps8.xml><?xml version="1.0" encoding="utf-8"?>
<ds:datastoreItem xmlns:ds="http://schemas.openxmlformats.org/officeDocument/2006/customXml" ds:itemID="{15CF3461-70D1-4B54-AFAB-DAFDA0A238CD}">
  <ds:schemaRefs/>
</ds:datastoreItem>
</file>

<file path=customXml/itemProps9.xml><?xml version="1.0" encoding="utf-8"?>
<ds:datastoreItem xmlns:ds="http://schemas.openxmlformats.org/officeDocument/2006/customXml" ds:itemID="{85D77EE6-52B7-48BE-9EDB-748F1EBB53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10171</TotalTime>
  <Words>470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KMeans Clustering – Unsupervised Learning Problem</vt:lpstr>
      <vt:lpstr>Cluster Buying Behavior</vt:lpstr>
      <vt:lpstr>Cluster Buying Behavior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94</cp:revision>
  <cp:lastPrinted>2012-10-29T09:59:01Z</cp:lastPrinted>
  <dcterms:created xsi:type="dcterms:W3CDTF">2006-04-07T10:01:45Z</dcterms:created>
  <dcterms:modified xsi:type="dcterms:W3CDTF">2019-03-27T21:34:09Z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