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7"/>
  </p:sldMasterIdLst>
  <p:notesMasterIdLst>
    <p:notesMasterId r:id="rId34"/>
  </p:notesMasterIdLst>
  <p:handoutMasterIdLst>
    <p:handoutMasterId r:id="rId35"/>
  </p:handoutMasterIdLst>
  <p:sldIdLst>
    <p:sldId id="939" r:id="rId18"/>
    <p:sldId id="961" r:id="rId19"/>
    <p:sldId id="958" r:id="rId20"/>
    <p:sldId id="965" r:id="rId21"/>
    <p:sldId id="964" r:id="rId22"/>
    <p:sldId id="963" r:id="rId23"/>
    <p:sldId id="968" r:id="rId24"/>
    <p:sldId id="962" r:id="rId25"/>
    <p:sldId id="970" r:id="rId26"/>
    <p:sldId id="971" r:id="rId27"/>
    <p:sldId id="972" r:id="rId28"/>
    <p:sldId id="973" r:id="rId29"/>
    <p:sldId id="974" r:id="rId30"/>
    <p:sldId id="975" r:id="rId31"/>
    <p:sldId id="954" r:id="rId32"/>
    <p:sldId id="955" r:id="rId33"/>
  </p:sldIdLst>
  <p:sldSz cx="12198350" cy="6858000"/>
  <p:notesSz cx="7099300" cy="10234613"/>
  <p:custDataLst>
    <p:custData r:id="rId3"/>
    <p:tags r:id="rId3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 autoAdjust="0"/>
    <p:restoredTop sz="94673" autoAdjust="0"/>
  </p:normalViewPr>
  <p:slideViewPr>
    <p:cSldViewPr snapToObjects="1" showGuides="1">
      <p:cViewPr>
        <p:scale>
          <a:sx n="118" d="100"/>
          <a:sy n="118" d="100"/>
        </p:scale>
        <p:origin x="-462" y="36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orient="horz" pos="3903"/>
        <p:guide orient="horz" pos="654"/>
        <p:guide orient="horz" pos="2452"/>
        <p:guide orient="horz" pos="2360"/>
        <p:guide orient="horz" pos="909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8" d="100"/>
          <a:sy n="68" d="100"/>
        </p:scale>
        <p:origin x="3048" y="5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customXml" Target="../../customXml/item7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customXml" Target="../../customXml/item10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customXml" Target="../../customXml/item15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1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customXml" Target="../../customXml/item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customXml" Target="../../customXml/item1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customXml" Target="../../customXml/item9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customXml" Target="../../customXml/item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822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DE4C2FA-644C-415C-83BD-CF6910B6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360045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259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0000"/>
            <a:ext cx="2736775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0000"/>
            <a:ext cx="2592387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053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0000"/>
            <a:ext cx="3887914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dtTextBox 11 Id18"/>
          <p:cNvSpPr txBox="1"/>
          <p:nvPr userDrawn="1">
            <p:custDataLst>
              <p:tags r:id="rId56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7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EM LP EC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844C-1234-49AC-AF6A-2CABF0CE41F8}" type="datetimeFigureOut">
              <a:rPr lang="en-US" smtClean="0"/>
              <a:t>3/24/2019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" y="4652562"/>
            <a:ext cx="6783251" cy="1764771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ct val="25000"/>
              </a:spcBef>
            </a:pPr>
            <a:r>
              <a:rPr lang="en-US" sz="2200" dirty="0" err="1" smtClean="0"/>
              <a:t>InstaCart</a:t>
            </a:r>
            <a:r>
              <a:rPr lang="en-US" sz="2200" dirty="0" smtClean="0"/>
              <a:t> Customer Insights:</a:t>
            </a:r>
            <a:br>
              <a:rPr lang="en-US" sz="2200" dirty="0" smtClean="0"/>
            </a:br>
            <a:r>
              <a:rPr lang="en-US" sz="2200" dirty="0" smtClean="0"/>
              <a:t>Behavior and Clusters</a:t>
            </a:r>
            <a:br>
              <a:rPr lang="en-US" sz="22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 smtClean="0"/>
              <a:t>Addi</a:t>
            </a:r>
            <a:r>
              <a:rPr lang="en-US" sz="1400" dirty="0" smtClean="0"/>
              <a:t> Wei</a:t>
            </a:r>
            <a:br>
              <a:rPr lang="en-US" sz="1400" dirty="0" smtClean="0"/>
            </a:br>
            <a:r>
              <a:rPr lang="en-US" sz="1400" dirty="0" smtClean="0"/>
              <a:t>706-386-6054</a:t>
            </a:r>
            <a:endParaRPr lang="fr-FR" sz="1400" b="0" dirty="0"/>
          </a:p>
        </p:txBody>
      </p:sp>
      <p:pic>
        <p:nvPicPr>
          <p:cNvPr id="3" name="Grafik 32"/>
          <p:cNvPicPr>
            <a:picLocks noChangeAspect="1"/>
          </p:cNvPicPr>
          <p:nvPr/>
        </p:nvPicPr>
        <p:blipFill>
          <a:blip r:embed="rId2"/>
          <a:srcRect l="34689" t="24902" r="34117" b="31824"/>
          <a:stretch>
            <a:fillRect/>
          </a:stretch>
        </p:blipFill>
        <p:spPr bwMode="auto">
          <a:xfrm>
            <a:off x="7115335" y="1448780"/>
            <a:ext cx="4572000" cy="496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3522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– </a:t>
            </a:r>
            <a:r>
              <a:rPr lang="en-US" dirty="0" err="1" smtClean="0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240A588-C77B-4456-AB64-D014A1736156}"/>
              </a:ext>
            </a:extLst>
          </p:cNvPr>
          <p:cNvSpPr txBox="1"/>
          <p:nvPr/>
        </p:nvSpPr>
        <p:spPr>
          <a:xfrm>
            <a:off x="1002734" y="3897052"/>
            <a:ext cx="266429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W2V did a good job training model – relationships with close words ‘Banana’</a:t>
            </a:r>
            <a:endParaRPr lang="en-US" sz="12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5" y="1556792"/>
            <a:ext cx="5343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6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– </a:t>
            </a:r>
            <a:r>
              <a:rPr lang="en-US" dirty="0" err="1" smtClean="0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59B2BF-1A92-4A6E-B7F2-7FA3C0B125BE}"/>
              </a:ext>
            </a:extLst>
          </p:cNvPr>
          <p:cNvSpPr txBox="1"/>
          <p:nvPr/>
        </p:nvSpPr>
        <p:spPr>
          <a:xfrm>
            <a:off x="5651770" y="2981527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79" y="764704"/>
            <a:ext cx="7648693" cy="578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63471" y="1600000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elationships among butter, yogurt, </a:t>
            </a:r>
            <a:r>
              <a:rPr lang="en-US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mayonise</a:t>
            </a:r>
            <a:endParaRPr lang="en-US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3451" y="4329100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Fruits over here</a:t>
            </a:r>
            <a:endParaRPr lang="en-US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0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EDA (Example of discarded feature)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EB2FB9F-506A-4034-BC95-DF997CDE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9" y="1439999"/>
            <a:ext cx="6915150" cy="4667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AD15CD1-10C0-47EF-A828-03709E913DC1}"/>
              </a:ext>
            </a:extLst>
          </p:cNvPr>
          <p:cNvSpPr txBox="1"/>
          <p:nvPr/>
        </p:nvSpPr>
        <p:spPr>
          <a:xfrm>
            <a:off x="842591" y="1160748"/>
            <a:ext cx="297297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of words in title that have uppercase first letter</a:t>
            </a:r>
          </a:p>
        </p:txBody>
      </p:sp>
    </p:spTree>
    <p:extLst>
      <p:ext uri="{BB962C8B-B14F-4D97-AF65-F5344CB8AC3E}">
        <p14:creationId xmlns:p14="http://schemas.microsoft.com/office/powerpoint/2010/main" val="32052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and Density Based Feature Summary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34FBD58F-635B-4D97-A082-531A80EA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8722"/>
              </p:ext>
            </p:extLst>
          </p:nvPr>
        </p:nvGraphicFramePr>
        <p:xfrm>
          <a:off x="838959" y="872716"/>
          <a:ext cx="9649071" cy="5504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1944">
                  <a:extLst>
                    <a:ext uri="{9D8B030D-6E8A-4147-A177-3AD203B41FA5}">
                      <a16:colId xmlns:a16="http://schemas.microsoft.com/office/drawing/2014/main" xmlns="" val="3206024312"/>
                    </a:ext>
                  </a:extLst>
                </a:gridCol>
                <a:gridCol w="3620770">
                  <a:extLst>
                    <a:ext uri="{9D8B030D-6E8A-4147-A177-3AD203B41FA5}">
                      <a16:colId xmlns:a16="http://schemas.microsoft.com/office/drawing/2014/main" xmlns="" val="2005007586"/>
                    </a:ext>
                  </a:extLst>
                </a:gridCol>
                <a:gridCol w="3216357">
                  <a:extLst>
                    <a:ext uri="{9D8B030D-6E8A-4147-A177-3AD203B41FA5}">
                      <a16:colId xmlns:a16="http://schemas.microsoft.com/office/drawing/2014/main" xmlns="" val="138430583"/>
                    </a:ext>
                  </a:extLst>
                </a:gridCol>
              </a:tblGrid>
              <a:tr h="171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Count Based Features of Text Data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Brief Description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Notes: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2112286909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title_char_count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characters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belts have fewer chars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832997957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title_word_count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fewer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3142529104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title_word_density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character count / word count + 1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Disregard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2059989712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title_punctuation_count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punctuations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punctuations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1977300836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title_title_word_count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have first letter capitalized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Disregard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1907453753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title_upper_case_word_count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are completely capitilized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Upside down parabola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3849906985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title_stopwords_count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stop words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 titles have lowest stop word 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384119990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desc_char_count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characters in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description char count 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3986246848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words in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description word count avg and no outliers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2040393732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desc_word_density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character count / word count + 1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smallest range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1923248899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desc_punctuation_count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punctuations in 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punctuation 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183784197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desc_title_word_count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words that have first letter capitalized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average words for first letter capitalized in desc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26051905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desc_upper_case_word_count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words that are completely </a:t>
                      </a:r>
                      <a:r>
                        <a:rPr lang="en-US" sz="1100" u="none" strike="noStrike" dirty="0" err="1">
                          <a:effectLst/>
                        </a:rPr>
                        <a:t>capitilized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fewer completely upper case description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394824164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desc_stopwords_count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stop words in 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MORE stop words on average inside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4280500708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tags_char_count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characters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higher average for character tags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2000531421"/>
                  </a:ext>
                </a:extLst>
              </a:tr>
              <a:tr h="301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higher average for # of 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2558028662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tags_word_density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character count / word count + 1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slightly higher word density average with a smaller 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1654614825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tags_punctuation_count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punctuations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slightly higher average for punctuation count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104619281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tags_title_word_count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have first letter capitalized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Disregard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569015618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tags_upper_case_word_count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are completely capitilized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fewer completely upper case tags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414656438"/>
                  </a:ext>
                </a:extLst>
              </a:tr>
              <a:tr h="164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tags_stopwords_count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stop words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Upside down parabola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xmlns="" val="248379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3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484098" cy="1006275"/>
          </a:xfrm>
        </p:spPr>
        <p:txBody>
          <a:bodyPr/>
          <a:lstStyle/>
          <a:p>
            <a:r>
              <a:rPr lang="en-US" dirty="0"/>
              <a:t>Text Modeling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EDC9993-6268-4497-B6D9-FD99EB1A0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99858"/>
              </p:ext>
            </p:extLst>
          </p:nvPr>
        </p:nvGraphicFramePr>
        <p:xfrm>
          <a:off x="218480" y="925637"/>
          <a:ext cx="10489208" cy="5807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3258">
                  <a:extLst>
                    <a:ext uri="{9D8B030D-6E8A-4147-A177-3AD203B41FA5}">
                      <a16:colId xmlns:a16="http://schemas.microsoft.com/office/drawing/2014/main" xmlns="" val="2388431"/>
                    </a:ext>
                  </a:extLst>
                </a:gridCol>
                <a:gridCol w="2586380">
                  <a:extLst>
                    <a:ext uri="{9D8B030D-6E8A-4147-A177-3AD203B41FA5}">
                      <a16:colId xmlns:a16="http://schemas.microsoft.com/office/drawing/2014/main" xmlns="" val="2473252686"/>
                    </a:ext>
                  </a:extLst>
                </a:gridCol>
                <a:gridCol w="2602345">
                  <a:extLst>
                    <a:ext uri="{9D8B030D-6E8A-4147-A177-3AD203B41FA5}">
                      <a16:colId xmlns:a16="http://schemas.microsoft.com/office/drawing/2014/main" xmlns="" val="3104584028"/>
                    </a:ext>
                  </a:extLst>
                </a:gridCol>
                <a:gridCol w="1277225">
                  <a:extLst>
                    <a:ext uri="{9D8B030D-6E8A-4147-A177-3AD203B41FA5}">
                      <a16:colId xmlns:a16="http://schemas.microsoft.com/office/drawing/2014/main" xmlns="" val="3867878809"/>
                    </a:ext>
                  </a:extLst>
                </a:gridCol>
              </a:tblGrid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NLP Features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2192004356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 W2V Scratch, MeanEmbeddingVectorizer, unstemmed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2404574729"/>
                  </a:ext>
                </a:extLst>
              </a:tr>
              <a:tr h="259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Forest( n_estimators=100, max_depth=5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460369139"/>
                  </a:ext>
                </a:extLst>
              </a:tr>
              <a:tr h="147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 W2V Scratch, TFIDFEmbeddingVectorizer, unstemmed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1405799098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44566588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and Density Based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 (C=1)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1116541482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3552807761"/>
                  </a:ext>
                </a:extLst>
              </a:tr>
              <a:tr h="387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Stochastic Gradient Descent (loss='hinge', penalty='l2', alpha=1e-3, n_iter=5)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tested w/ n_iter, alpha, no changes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4109339109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KNN (nn range 1-20)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 based on 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2168878079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1-2, gram TFIDF,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1502482660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989108443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1996255979"/>
                  </a:ext>
                </a:extLst>
              </a:tr>
              <a:tr h="514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 (objective ='multi:softmax', colsample_bytree = 0.3, learning_rate = 0.1,  max_depth = 5, alpha = 10, n_estimators = 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1268842310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1892442732"/>
                  </a:ext>
                </a:extLst>
              </a:tr>
              <a:tr h="929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 - random search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{'</a:t>
                      </a:r>
                      <a:r>
                        <a:rPr lang="en-US" sz="1100" u="none" strike="noStrike" dirty="0" err="1">
                          <a:effectLst/>
                        </a:rPr>
                        <a:t>n_estimators</a:t>
                      </a:r>
                      <a:r>
                        <a:rPr lang="en-US" sz="1100" u="none" strike="noStrike" dirty="0">
                          <a:effectLst/>
                        </a:rPr>
                        <a:t>': [200, 400, 600, 800, 1000, 1200, 1400, 1600, 1800, 2000], '</a:t>
                      </a:r>
                      <a:r>
                        <a:rPr lang="en-US" sz="1100" u="none" strike="noStrike" dirty="0" err="1">
                          <a:effectLst/>
                        </a:rPr>
                        <a:t>max_features</a:t>
                      </a:r>
                      <a:r>
                        <a:rPr lang="en-US" sz="1100" u="none" strike="noStrike" dirty="0">
                          <a:effectLst/>
                        </a:rPr>
                        <a:t>': ['auto', 'sqrt'], '</a:t>
                      </a:r>
                      <a:r>
                        <a:rPr lang="en-US" sz="1100" u="none" strike="noStrike" dirty="0" err="1">
                          <a:effectLst/>
                        </a:rPr>
                        <a:t>max_depth</a:t>
                      </a:r>
                      <a:r>
                        <a:rPr lang="en-US" sz="1100" u="none" strike="noStrike" dirty="0">
                          <a:effectLst/>
                        </a:rPr>
                        <a:t>': [10, 20, 30, 40, 50, 60, 70, 80, 90, 100, 110, None], '</a:t>
                      </a:r>
                      <a:r>
                        <a:rPr lang="en-US" sz="11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100" u="none" strike="noStrike" dirty="0">
                          <a:effectLst/>
                        </a:rPr>
                        <a:t>': [2, 5, 10], '</a:t>
                      </a:r>
                      <a:r>
                        <a:rPr lang="en-US" sz="11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1100" u="none" strike="noStrike" dirty="0">
                          <a:effectLst/>
                        </a:rPr>
                        <a:t>': [1, 2, 4], 'bootstrap': [True, False]}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3923442156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3792268714"/>
                  </a:ext>
                </a:extLst>
              </a:tr>
              <a:tr h="259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CountVectorizer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Same results as TFIDF because TFIDF is weighted with Log(N/n)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2482359245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 TFIDF,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2397771209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207770238"/>
                  </a:ext>
                </a:extLst>
              </a:tr>
              <a:tr h="131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0.4242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1" marR="5381" marT="5381" marB="0" anchor="b"/>
                </a:tc>
                <a:extLst>
                  <a:ext uri="{0D108BD9-81ED-4DB2-BD59-A6C34878D82A}">
                    <a16:rowId xmlns:a16="http://schemas.microsoft.com/office/drawing/2014/main" xmlns="" val="382442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3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Final Model:  Numeric + Text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0B64DB6-DD98-42B1-BA45-FA9799F6A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18007"/>
              </p:ext>
            </p:extLst>
          </p:nvPr>
        </p:nvGraphicFramePr>
        <p:xfrm>
          <a:off x="338535" y="736876"/>
          <a:ext cx="11125236" cy="6121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952">
                  <a:extLst>
                    <a:ext uri="{9D8B030D-6E8A-4147-A177-3AD203B41FA5}">
                      <a16:colId xmlns:a16="http://schemas.microsoft.com/office/drawing/2014/main" xmlns="" val="967108492"/>
                    </a:ext>
                  </a:extLst>
                </a:gridCol>
                <a:gridCol w="2531304">
                  <a:extLst>
                    <a:ext uri="{9D8B030D-6E8A-4147-A177-3AD203B41FA5}">
                      <a16:colId xmlns:a16="http://schemas.microsoft.com/office/drawing/2014/main" xmlns="" val="3336875330"/>
                    </a:ext>
                  </a:extLst>
                </a:gridCol>
                <a:gridCol w="2421926">
                  <a:extLst>
                    <a:ext uri="{9D8B030D-6E8A-4147-A177-3AD203B41FA5}">
                      <a16:colId xmlns:a16="http://schemas.microsoft.com/office/drawing/2014/main" xmlns="" val="3380116247"/>
                    </a:ext>
                  </a:extLst>
                </a:gridCol>
                <a:gridCol w="1250027">
                  <a:extLst>
                    <a:ext uri="{9D8B030D-6E8A-4147-A177-3AD203B41FA5}">
                      <a16:colId xmlns:a16="http://schemas.microsoft.com/office/drawing/2014/main" xmlns="" val="4118498165"/>
                    </a:ext>
                  </a:extLst>
                </a:gridCol>
                <a:gridCol w="1250027">
                  <a:extLst>
                    <a:ext uri="{9D8B030D-6E8A-4147-A177-3AD203B41FA5}">
                      <a16:colId xmlns:a16="http://schemas.microsoft.com/office/drawing/2014/main" xmlns="" val="1425891592"/>
                    </a:ext>
                  </a:extLst>
                </a:gridCol>
              </a:tblGrid>
              <a:tr h="534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NLP Features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Model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Notes / Parameters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Accuracy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Average Weighted F1 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xmlns="" val="1986532796"/>
                  </a:ext>
                </a:extLst>
              </a:tr>
              <a:tr h="182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BoW, CountVectorizer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OneVsrest(Log Reg)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xmlns="" val="2527708583"/>
                  </a:ext>
                </a:extLst>
              </a:tr>
              <a:tr h="182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BoW, CountVectorizer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Random Forest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0.4355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0.38621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xmlns="" val="2008821656"/>
                  </a:ext>
                </a:extLst>
              </a:tr>
              <a:tr h="534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Stochastic Gradient Descent (loss='hinge', penalty='l2', alpha=1e-3, n_iter=5, 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0.1958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xmlns="" val="3739044697"/>
                  </a:ext>
                </a:extLst>
              </a:tr>
              <a:tr h="182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Random Forest - Default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0.4516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xmlns="" val="3066633111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KNN (nn =11)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0.5234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xmlns="" val="980541533"/>
                  </a:ext>
                </a:extLst>
              </a:tr>
              <a:tr h="759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XGBoost(objective ='multi:softmax', colsample_bytree = 0.3, learning_rate = 0.1, max_depth = 5, alpha = 10, n_estimators = 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0.7581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0.7711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xmlns="" val="3472300439"/>
                  </a:ext>
                </a:extLst>
              </a:tr>
              <a:tr h="1240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 features, </a:t>
                      </a:r>
                      <a:r>
                        <a:rPr lang="en-US" sz="1200" u="none" strike="noStrike" dirty="0" err="1">
                          <a:effectLst/>
                        </a:rPr>
                        <a:t>BoW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TfidfVectorizer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XGBoost(learning_rate =0.1, n_estimators=1000, max_depth=5, min_child_weight=1, gamma=0, subsample=0.8,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 colsample_bytree=0.8, objective= 'binary:logistic', nthread=4, scale_pos_weight=1,seed=27)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increasing number of estimators to 1000 helped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0.8146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xmlns="" val="2926777259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XGBoost Grid Search Tuned params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Grid Search ((xgb__max_depth': 3, 'xgb__min_child_weight': 1))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0.8064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xmlns="" val="3471414817"/>
                  </a:ext>
                </a:extLst>
              </a:tr>
              <a:tr h="1240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Classifier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Random Search (n_estimators = [100, 500, 900, 1100, 1500]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max_depth = [2, 3, 5, 10, 15]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min_samples_leaf = [1, 2, 4, 6, 8] 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min_samples_split = [2, 4, 6, 10]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max_features = ['auto', 'sqrt', 'log2', None])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0.8387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0.8417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xmlns="" val="884626959"/>
                  </a:ext>
                </a:extLst>
              </a:tr>
              <a:tr h="358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(default)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0.8548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0.8596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extLst>
                  <a:ext uri="{0D108BD9-81ED-4DB2-BD59-A6C34878D82A}">
                    <a16:rowId xmlns:a16="http://schemas.microsoft.com/office/drawing/2014/main" xmlns="" val="288365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1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Conclusion / Next Steps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9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1905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C1BE63A-AC13-461F-B3BA-73745056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35" y="1340768"/>
            <a:ext cx="9433048" cy="40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Obtain additional data from our customers if possible (sex, age, location)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Improve unstructured data process / clean up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Predictions:  Feature engineering on products, users, products + users to </a:t>
            </a:r>
            <a:r>
              <a:rPr lang="en-US" sz="1600" dirty="0" smtClean="0">
                <a:solidFill>
                  <a:schemeClr val="tx1"/>
                </a:solidFill>
              </a:rPr>
              <a:t>predict purchased product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Models</a:t>
            </a:r>
            <a:r>
              <a:rPr lang="en-US" sz="1600" dirty="0">
                <a:solidFill>
                  <a:schemeClr val="tx1"/>
                </a:solidFill>
              </a:rPr>
              <a:t>:  Random </a:t>
            </a:r>
            <a:r>
              <a:rPr lang="en-US" sz="1600" dirty="0" smtClean="0">
                <a:solidFill>
                  <a:schemeClr val="tx1"/>
                </a:solidFill>
              </a:rPr>
              <a:t>Forest, </a:t>
            </a:r>
            <a:r>
              <a:rPr lang="en-US" sz="1600" dirty="0" err="1" smtClean="0">
                <a:solidFill>
                  <a:schemeClr val="tx1"/>
                </a:solidFill>
              </a:rPr>
              <a:t>Xgboost</a:t>
            </a:r>
            <a:r>
              <a:rPr lang="en-US" sz="1600" dirty="0">
                <a:solidFill>
                  <a:schemeClr val="tx1"/>
                </a:solidFill>
              </a:rPr>
              <a:t>, Neural network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Model </a:t>
            </a:r>
            <a:r>
              <a:rPr lang="en-US" sz="1600" dirty="0">
                <a:solidFill>
                  <a:schemeClr val="tx1"/>
                </a:solidFill>
              </a:rPr>
              <a:t>Selection Criteria: 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1</a:t>
            </a:r>
            <a:r>
              <a:rPr lang="en-US" sz="1600" dirty="0">
                <a:solidFill>
                  <a:schemeClr val="tx1"/>
                </a:solidFill>
              </a:rPr>
              <a:t>) Training Efficiency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 smtClean="0">
                <a:solidFill>
                  <a:schemeClr val="tx1"/>
                </a:solidFill>
              </a:rPr>
              <a:t>			2</a:t>
            </a:r>
            <a:r>
              <a:rPr lang="en-US" sz="1600" dirty="0">
                <a:solidFill>
                  <a:schemeClr val="tx1"/>
                </a:solidFill>
              </a:rPr>
              <a:t>) High </a:t>
            </a:r>
            <a:r>
              <a:rPr lang="en-US" sz="1600" dirty="0" smtClean="0">
                <a:solidFill>
                  <a:schemeClr val="tx1"/>
                </a:solidFill>
              </a:rPr>
              <a:t>Accuracy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Tune </a:t>
            </a:r>
            <a:r>
              <a:rPr lang="en-US" sz="1600" dirty="0" err="1" smtClean="0">
                <a:solidFill>
                  <a:schemeClr val="tx1"/>
                </a:solidFill>
              </a:rPr>
              <a:t>hyperparameters</a:t>
            </a:r>
            <a:r>
              <a:rPr lang="en-US" sz="1600" dirty="0" smtClean="0">
                <a:solidFill>
                  <a:schemeClr val="tx1"/>
                </a:solidFill>
              </a:rPr>
              <a:t> to optimize model: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1) Cross validation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1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Topics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301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</a:rPr>
              <a:t>Objectives: Know Your Customer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</a:rPr>
              <a:t>Data </a:t>
            </a:r>
            <a:r>
              <a:rPr lang="en-US" altLang="en-US" dirty="0">
                <a:solidFill>
                  <a:schemeClr val="tx1"/>
                </a:solidFill>
              </a:rPr>
              <a:t>Collection / </a:t>
            </a:r>
            <a:r>
              <a:rPr lang="en-US" altLang="en-US" dirty="0" err="1" smtClean="0">
                <a:solidFill>
                  <a:schemeClr val="tx1"/>
                </a:solidFill>
              </a:rPr>
              <a:t>Dataframe</a:t>
            </a:r>
            <a:r>
              <a:rPr lang="en-US" altLang="en-US" dirty="0" smtClean="0">
                <a:solidFill>
                  <a:schemeClr val="tx1"/>
                </a:solidFill>
              </a:rPr>
              <a:t> Study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</a:rPr>
              <a:t>Best Selling Products &amp; Departments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</a:rPr>
              <a:t>Best Customers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</a:rPr>
              <a:t>Clustering – Feature Engineering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</a:rPr>
              <a:t>Word2Vec / Word </a:t>
            </a:r>
            <a:r>
              <a:rPr lang="en-US" altLang="en-US" dirty="0" err="1" smtClean="0">
                <a:solidFill>
                  <a:schemeClr val="tx1"/>
                </a:solidFill>
              </a:rPr>
              <a:t>Embeddings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</a:rPr>
              <a:t>Customer Clusters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Conclusion / Next Steps</a:t>
            </a:r>
          </a:p>
        </p:txBody>
      </p:sp>
    </p:spTree>
    <p:extLst>
      <p:ext uri="{BB962C8B-B14F-4D97-AF65-F5344CB8AC3E}">
        <p14:creationId xmlns:p14="http://schemas.microsoft.com/office/powerpoint/2010/main" val="7710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 smtClean="0"/>
              <a:t>Objectives:  Know your customer  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25651" y="1340768"/>
            <a:ext cx="8497887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 smtClean="0">
                <a:solidFill>
                  <a:schemeClr val="tx1"/>
                </a:solidFill>
              </a:rPr>
              <a:t>What are the top selling products?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 smtClean="0">
                <a:solidFill>
                  <a:schemeClr val="tx1"/>
                </a:solidFill>
              </a:rPr>
              <a:t>Which Departments are doing best?</a:t>
            </a:r>
            <a:endParaRPr lang="en-US" altLang="en-US" sz="1600" dirty="0" smtClean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 smtClean="0">
                <a:solidFill>
                  <a:schemeClr val="tx1"/>
                </a:solidFill>
              </a:rPr>
              <a:t>Who are the top 30 </a:t>
            </a:r>
            <a:r>
              <a:rPr lang="en-US" altLang="en-US" sz="1600" dirty="0" smtClean="0">
                <a:solidFill>
                  <a:schemeClr val="tx1"/>
                </a:solidFill>
              </a:rPr>
              <a:t>c</a:t>
            </a:r>
            <a:r>
              <a:rPr lang="en-US" altLang="en-US" sz="1600" dirty="0" smtClean="0">
                <a:solidFill>
                  <a:schemeClr val="tx1"/>
                </a:solidFill>
              </a:rPr>
              <a:t>ustomers?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</a:t>
            </a:r>
            <a:r>
              <a:rPr lang="en-US" altLang="en-US" sz="1600" dirty="0" smtClean="0">
                <a:solidFill>
                  <a:schemeClr val="tx1"/>
                </a:solidFill>
              </a:rPr>
              <a:t>hen are they buying (days of the week, hours of the day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 smtClean="0">
                <a:solidFill>
                  <a:schemeClr val="tx1"/>
                </a:solidFill>
              </a:rPr>
              <a:t>Ordering Frequency</a:t>
            </a:r>
            <a:endParaRPr lang="en-US" alt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How can we cluster customers to optimize our marketing strategy?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Customer Buying Behavior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7BCB8D-9139-41DB-B895-0317C8A9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48" y="3663181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Customer Clusters 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9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Data Collection / </a:t>
            </a:r>
            <a:r>
              <a:rPr lang="en-US" dirty="0" err="1" smtClean="0"/>
              <a:t>Dataframe</a:t>
            </a:r>
            <a:r>
              <a:rPr lang="en-US" dirty="0" smtClean="0"/>
              <a:t> Study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88" y="4941168"/>
            <a:ext cx="1978954" cy="166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1" y="1092907"/>
            <a:ext cx="36290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1" y="1083382"/>
            <a:ext cx="67246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7" y="4203626"/>
            <a:ext cx="56483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32" y="3104964"/>
            <a:ext cx="2206131" cy="145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 rot="19864625">
            <a:off x="6521371" y="4152273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288705">
            <a:off x="6552689" y="5174866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587" y="2933099"/>
            <a:ext cx="525658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Previous orders and orders are tied by </a:t>
            </a:r>
            <a:r>
              <a:rPr lang="en-US" sz="1600" b="1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order_id</a:t>
            </a:r>
            <a:endParaRPr lang="en-US" sz="1600" b="1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5039" y="8367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Prior Orders</a:t>
            </a:r>
            <a:endParaRPr lang="en-US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1864" y="82458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Orders</a:t>
            </a:r>
            <a:endParaRPr lang="en-US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595" y="38608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Products</a:t>
            </a:r>
            <a:endParaRPr lang="en-US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53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dirty="0" smtClean="0"/>
              <a:t>Top</a:t>
            </a:r>
            <a:r>
              <a:rPr lang="en-US" dirty="0" smtClean="0"/>
              <a:t> Selling Products &amp; Departments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1" y="872716"/>
            <a:ext cx="5647667" cy="51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9" y="879716"/>
            <a:ext cx="5567030" cy="437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0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Customers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1160748"/>
            <a:ext cx="69627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47938" y="4257092"/>
            <a:ext cx="4129608" cy="12961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/ Promotional Activity for these Top 30 customers</a:t>
            </a:r>
            <a:endParaRPr lang="en-US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66" y="908720"/>
            <a:ext cx="3498151" cy="307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 smtClean="0"/>
              <a:t>When are Customers Buying?</a:t>
            </a:r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1" y="1005168"/>
            <a:ext cx="4772425" cy="32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377" y="435080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lot of sales on Sunday and Monday – families are restocking for the week</a:t>
            </a:r>
            <a:endParaRPr lang="en-US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894779"/>
            <a:ext cx="5027211" cy="33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63271" y="43291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Predominately selling during the business hours in daytime</a:t>
            </a:r>
            <a:endParaRPr lang="en-US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685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Frequency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872716"/>
            <a:ext cx="70389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0663" y="5729847"/>
            <a:ext cx="259228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Weekly Ordering Pattern Observed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Spike at 30 – this could be a </a:t>
            </a:r>
            <a:r>
              <a:rPr lang="en-US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bucketized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amount (meaning 30 captures all values &gt; 30)</a:t>
            </a:r>
            <a:endParaRPr lang="en-US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544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 smtClean="0"/>
              <a:t>Clustering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Feature Engineering of Users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57363"/>
            <a:ext cx="79533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639" y="33209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Average utilized for day of week, order hour of day, days since prior order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Utilize Word2Vec to deal with product name / unstructured data</a:t>
            </a:r>
            <a:endParaRPr lang="en-US" sz="14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606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columns</Name>
  <PpLayout>29</PpLayout>
  <Index>12</Index>
</p4ppTags>
</file>

<file path=customXml/item10.xml><?xml version="1.0" encoding="utf-8"?>
<p4ppTags>
  <Name>Four objects</Name>
  <PpLayout>24</PpLayout>
  <Index>15</Index>
</p4ppTags>
</file>

<file path=customXml/item11.xml><?xml version="1.0" encoding="utf-8"?>
<p4ppTags>
  <Name>One object (large) + Navigation</Name>
  <PpLayout>32</PpLayout>
  <Index>17</Index>
</p4ppTags>
</file>

<file path=customXml/item12.xml><?xml version="1.0" encoding="utf-8"?>
<p4ppTags>
  <Name>Two columns + Navigation</Name>
  <PpLayout>32</PpLayout>
  <Index>19</Index>
</p4ppTags>
</file>

<file path=customXml/item13.xml><?xml version="1.0" encoding="utf-8"?>
<p4ppTags>
  <Name>Two rows + Navigation</Name>
  <PpLayout>32</PpLayout>
  <Index>21</Index>
</p4ppTags>
</file>

<file path=customXml/item14.xml><?xml version="1.0" encoding="utf-8"?>
<p4ppTags>
  <Name>Three columns + Navigation</Name>
  <PpLayout>32</PpLayout>
  <Index>20</Index>
</p4ppTags>
</file>

<file path=customXml/item15.xml><?xml version="1.0" encoding="utf-8"?>
<p4ppTags>
  <Name>Free Content + Navigation</Name>
  <PpLayout>32</PpLayout>
  <Index>16</Index>
</p4ppTags>
</file>

<file path=customXml/item16.xml><?xml version="1.0" encoding="utf-8"?>
<p4ppTags>
  <Name>One object (small) + Navigation</Name>
  <PpLayout>32</PpLayout>
  <Index>18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/>
</file>

<file path=customXml/item4.xml><?xml version="1.0" encoding="utf-8"?>
<p4ppTags>
  <Name>Three columns</Name>
  <PpLayout>32</PpLayout>
  <Index>14</Index>
</p4ppTags>
</file>

<file path=customXml/item5.xml><?xml version="1.0" encoding="utf-8"?>
<p4ppTags>
  <Name>Two rows</Name>
  <PpLayout>32</PpLayout>
  <Index>13</Index>
</p4ppTags>
</file>

<file path=customXml/item6.xml><?xml version="1.0" encoding="utf-8"?>
<p4ppTags>
  <Name>Free Content</Name>
  <PpLayout>11</PpLayout>
  <Index>9</Index>
</p4ppTags>
</file>

<file path=customXml/item7.xml><?xml version="1.0" encoding="utf-8"?>
<p4ppTags>
  <Name>One object (large)</Name>
  <PpLayout>16</PpLayout>
  <Index>10</Index>
</p4ppTags>
</file>

<file path=customXml/item8.xml><?xml version="1.0" encoding="utf-8"?>
<p4ppTags>
  <Name>Text + Index</Name>
  <PpLayout>32</PpLayout>
  <Index>8</Index>
</p4ppTags>
</file>

<file path=customXml/item9.xml><?xml version="1.0" encoding="utf-8"?>
<p4ppTags>
  <Name>Four objects + Navigation</Name>
  <PpLayout>32</PpLayout>
  <Index>22</Index>
</p4ppTags>
</file>

<file path=customXml/itemProps1.xml><?xml version="1.0" encoding="utf-8"?>
<ds:datastoreItem xmlns:ds="http://schemas.openxmlformats.org/officeDocument/2006/customXml" ds:itemID="{1666F4C2-68F5-4840-A44A-1A646C0925A1}">
  <ds:schemaRefs/>
</ds:datastoreItem>
</file>

<file path=customXml/itemProps10.xml><?xml version="1.0" encoding="utf-8"?>
<ds:datastoreItem xmlns:ds="http://schemas.openxmlformats.org/officeDocument/2006/customXml" ds:itemID="{1581BFFB-B4CE-47A8-BE77-DC1339B1E5A7}">
  <ds:schemaRefs/>
</ds:datastoreItem>
</file>

<file path=customXml/itemProps11.xml><?xml version="1.0" encoding="utf-8"?>
<ds:datastoreItem xmlns:ds="http://schemas.openxmlformats.org/officeDocument/2006/customXml" ds:itemID="{B27F640E-84DF-4F97-BC70-D045F1E6594F}">
  <ds:schemaRefs/>
</ds:datastoreItem>
</file>

<file path=customXml/itemProps12.xml><?xml version="1.0" encoding="utf-8"?>
<ds:datastoreItem xmlns:ds="http://schemas.openxmlformats.org/officeDocument/2006/customXml" ds:itemID="{D7BABA95-BFFE-422B-8591-3271669EEA88}">
  <ds:schemaRefs/>
</ds:datastoreItem>
</file>

<file path=customXml/itemProps13.xml><?xml version="1.0" encoding="utf-8"?>
<ds:datastoreItem xmlns:ds="http://schemas.openxmlformats.org/officeDocument/2006/customXml" ds:itemID="{6C79E4F8-DCFB-483C-880A-AEEC6AAFC838}">
  <ds:schemaRefs/>
</ds:datastoreItem>
</file>

<file path=customXml/itemProps14.xml><?xml version="1.0" encoding="utf-8"?>
<ds:datastoreItem xmlns:ds="http://schemas.openxmlformats.org/officeDocument/2006/customXml" ds:itemID="{85D77EE6-52B7-48BE-9EDB-748F1EBB53DE}">
  <ds:schemaRefs/>
</ds:datastoreItem>
</file>

<file path=customXml/itemProps15.xml><?xml version="1.0" encoding="utf-8"?>
<ds:datastoreItem xmlns:ds="http://schemas.openxmlformats.org/officeDocument/2006/customXml" ds:itemID="{7CC5F709-E74B-4E5F-A728-923D5062EBEF}">
  <ds:schemaRefs/>
</ds:datastoreItem>
</file>

<file path=customXml/itemProps16.xml><?xml version="1.0" encoding="utf-8"?>
<ds:datastoreItem xmlns:ds="http://schemas.openxmlformats.org/officeDocument/2006/customXml" ds:itemID="{D9FE249F-833E-4CF0-BECB-552D01D7DC9E}">
  <ds:schemaRefs/>
</ds:datastoreItem>
</file>

<file path=customXml/itemProps2.xml><?xml version="1.0" encoding="utf-8"?>
<ds:datastoreItem xmlns:ds="http://schemas.openxmlformats.org/officeDocument/2006/customXml" ds:itemID="{1618AA06-B22E-4D19-9680-0D7830426729}">
  <ds:schemaRefs/>
</ds:datastoreItem>
</file>

<file path=customXml/itemProps3.xml><?xml version="1.0" encoding="utf-8"?>
<ds:datastoreItem xmlns:ds="http://schemas.openxmlformats.org/officeDocument/2006/customXml" ds:itemID="{572FBA73-6DBF-45DA-8282-9342320CFAB0}">
  <ds:schemaRefs/>
</ds:datastoreItem>
</file>

<file path=customXml/itemProps4.xml><?xml version="1.0" encoding="utf-8"?>
<ds:datastoreItem xmlns:ds="http://schemas.openxmlformats.org/officeDocument/2006/customXml" ds:itemID="{15CF3461-70D1-4B54-AFAB-DAFDA0A238CD}">
  <ds:schemaRefs/>
</ds:datastoreItem>
</file>

<file path=customXml/itemProps5.xml><?xml version="1.0" encoding="utf-8"?>
<ds:datastoreItem xmlns:ds="http://schemas.openxmlformats.org/officeDocument/2006/customXml" ds:itemID="{38AB8DE4-FD9B-4166-BEC3-3F1753596133}">
  <ds:schemaRefs/>
</ds:datastoreItem>
</file>

<file path=customXml/itemProps6.xml><?xml version="1.0" encoding="utf-8"?>
<ds:datastoreItem xmlns:ds="http://schemas.openxmlformats.org/officeDocument/2006/customXml" ds:itemID="{D8097D0C-BE3E-4AEC-9593-65CFCCB19297}">
  <ds:schemaRefs/>
</ds:datastoreItem>
</file>

<file path=customXml/itemProps7.xml><?xml version="1.0" encoding="utf-8"?>
<ds:datastoreItem xmlns:ds="http://schemas.openxmlformats.org/officeDocument/2006/customXml" ds:itemID="{80661B8B-A327-44F9-823B-4D9EE0B3EC78}">
  <ds:schemaRefs/>
</ds:datastoreItem>
</file>

<file path=customXml/itemProps8.xml><?xml version="1.0" encoding="utf-8"?>
<ds:datastoreItem xmlns:ds="http://schemas.openxmlformats.org/officeDocument/2006/customXml" ds:itemID="{7E35FEDB-1F0E-4D67-A313-4AC59C26FF29}">
  <ds:schemaRefs/>
</ds:datastoreItem>
</file>

<file path=customXml/itemProps9.xml><?xml version="1.0" encoding="utf-8"?>
<ds:datastoreItem xmlns:ds="http://schemas.openxmlformats.org/officeDocument/2006/customXml" ds:itemID="{EAB520BC-C6EC-457E-8AB5-55DB67C8685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10027</TotalTime>
  <Words>1184</Words>
  <Application>Microsoft Office PowerPoint</Application>
  <PresentationFormat>Custom</PresentationFormat>
  <Paragraphs>268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Siemens 2016 – 16:9</vt:lpstr>
      <vt:lpstr>InstaCart Customer Insights: Behavior and Clusters  Addi Wei 706-386-6054</vt:lpstr>
      <vt:lpstr>Topics</vt:lpstr>
      <vt:lpstr>Objectives:  Know your customer  </vt:lpstr>
      <vt:lpstr>Data Collection / Dataframe Study</vt:lpstr>
      <vt:lpstr>Top Selling Products &amp; Departments</vt:lpstr>
      <vt:lpstr>Best Customers</vt:lpstr>
      <vt:lpstr>When are Customers Buying?</vt:lpstr>
      <vt:lpstr>Order Frequency</vt:lpstr>
      <vt:lpstr>Clustering</vt:lpstr>
      <vt:lpstr>Word2Vec – cont’ed</vt:lpstr>
      <vt:lpstr>Word2Vec – cont’ed</vt:lpstr>
      <vt:lpstr>Text EDA (Example of discarded feature) </vt:lpstr>
      <vt:lpstr>Count and Density Based Feature Summary</vt:lpstr>
      <vt:lpstr>Text Modeling Results</vt:lpstr>
      <vt:lpstr>Final Model:  Numeric + Text Data</vt:lpstr>
      <vt:lpstr>Conclusion / Next Steps</vt:lpstr>
    </vt:vector>
  </TitlesOfParts>
  <Company>SIEMENS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Wei, Addi (EM LP PRM C&amp;E)</dc:creator>
  <cp:lastModifiedBy>Addi Wei</cp:lastModifiedBy>
  <cp:revision>83</cp:revision>
  <cp:lastPrinted>2012-10-29T09:59:01Z</cp:lastPrinted>
  <dcterms:created xsi:type="dcterms:W3CDTF">2006-04-07T10:01:45Z</dcterms:created>
  <dcterms:modified xsi:type="dcterms:W3CDTF">2019-03-25T03:37:37Z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_AdHocReviewCycleID">
    <vt:i4>-1930885969</vt:i4>
  </property>
  <property fmtid="{D5CDD505-2E9C-101B-9397-08002B2CF9AE}" pid="7" name="_NewReviewCycle">
    <vt:lpwstr/>
  </property>
  <property fmtid="{D5CDD505-2E9C-101B-9397-08002B2CF9AE}" pid="8" name="_EmailSubject">
    <vt:lpwstr>MV OEM Topics for MS Workshop</vt:lpwstr>
  </property>
  <property fmtid="{D5CDD505-2E9C-101B-9397-08002B2CF9AE}" pid="9" name="_AuthorEmail">
    <vt:lpwstr>dennis.stafford@siemens.com</vt:lpwstr>
  </property>
  <property fmtid="{D5CDD505-2E9C-101B-9397-08002B2CF9AE}" pid="10" name="_AuthorEmailDisplayName">
    <vt:lpwstr>Stafford, Dennis (RC-US EM LP PM-C PGM)</vt:lpwstr>
  </property>
  <property fmtid="{D5CDD505-2E9C-101B-9397-08002B2CF9AE}" pid="11" name="_PreviousAdHocReviewCycleID">
    <vt:i4>548061115</vt:i4>
  </property>
</Properties>
</file>