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4" r:id="rId32"/>
    <p:sldId id="955" r:id="rId33"/>
  </p:sldIdLst>
  <p:sldSz cx="12198350" cy="6858000"/>
  <p:notesSz cx="7099300" cy="10234613"/>
  <p:custDataLst>
    <p:custData r:id="rId3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 autoAdjust="0"/>
    <p:restoredTop sz="94673" autoAdjust="0"/>
  </p:normalViewPr>
  <p:slideViewPr>
    <p:cSldViewPr snapToObjects="1" showGuides="1">
      <p:cViewPr varScale="1">
        <p:scale>
          <a:sx n="81" d="100"/>
          <a:sy n="81" d="100"/>
        </p:scale>
        <p:origin x="158" y="-2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16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1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6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youtube/v3/docs/video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5392442"/>
            <a:ext cx="6783251" cy="1024890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/>
              <a:t>Predicting Virality of </a:t>
            </a:r>
            <a:r>
              <a:rPr lang="en-US" sz="2200" dirty="0" err="1"/>
              <a:t>Youtube</a:t>
            </a:r>
            <a:r>
              <a:rPr lang="en-US" sz="2200" dirty="0"/>
              <a:t> Videos</a:t>
            </a:r>
            <a:br>
              <a:rPr lang="en-US" dirty="0"/>
            </a:br>
            <a:endParaRPr lang="fr-FR" sz="22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(Few Examples)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80F0D-ADC9-4C26-B62E-EBB942B6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6" y="1439998"/>
            <a:ext cx="5854503" cy="346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734" y="4725144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 Word count distribution: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Observe most descriptions have under 200 words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3D7FCA-9CE3-49E7-BB06-D524013F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06" y="1439998"/>
            <a:ext cx="4434361" cy="3255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0FD42-6C0A-480C-9C9A-3A818F82AA59}"/>
              </a:ext>
            </a:extLst>
          </p:cNvPr>
          <p:cNvSpPr txBox="1"/>
          <p:nvPr/>
        </p:nvSpPr>
        <p:spPr>
          <a:xfrm>
            <a:off x="6340485" y="4720011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Word Density comparison between, title, description, tags: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Title has shorter words– perhaps due to character limitation</a:t>
            </a:r>
          </a:p>
        </p:txBody>
      </p:sp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(Continued – few more examples of interesting features)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85900-66F2-4248-99B2-50F1E7D1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1" y="1524726"/>
            <a:ext cx="5928875" cy="4028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D7E2C-5A49-4C43-B640-02FC65A4A461}"/>
              </a:ext>
            </a:extLst>
          </p:cNvPr>
          <p:cNvSpPr txBox="1"/>
          <p:nvPr/>
        </p:nvSpPr>
        <p:spPr>
          <a:xfrm>
            <a:off x="626567" y="1232756"/>
            <a:ext cx="29729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Word Count in Title vs. Belt Color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4AAB3-2C99-4F61-A92D-99582A83928C}"/>
              </a:ext>
            </a:extLst>
          </p:cNvPr>
          <p:cNvSpPr txBox="1"/>
          <p:nvPr/>
        </p:nvSpPr>
        <p:spPr>
          <a:xfrm>
            <a:off x="6412458" y="1175449"/>
            <a:ext cx="29729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 Word Count vs. Belt Color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92F556-CBF6-44CA-ADE7-21C38DA6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59" y="1520912"/>
            <a:ext cx="6156284" cy="40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(Example of discarded feature)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2FB9F-506A-4034-BC95-DF997CDE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9" y="1439999"/>
            <a:ext cx="6915150" cy="4667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15CD1-10C0-47EF-A828-03709E913DC1}"/>
              </a:ext>
            </a:extLst>
          </p:cNvPr>
          <p:cNvSpPr txBox="1"/>
          <p:nvPr/>
        </p:nvSpPr>
        <p:spPr>
          <a:xfrm>
            <a:off x="842591" y="1160748"/>
            <a:ext cx="29729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of words in title that have uppercase first letter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and Density Based Feature 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FBD58F-635B-4D97-A082-531A80EA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722"/>
              </p:ext>
            </p:extLst>
          </p:nvPr>
        </p:nvGraphicFramePr>
        <p:xfrm>
          <a:off x="838959" y="872716"/>
          <a:ext cx="9649071" cy="5504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944">
                  <a:extLst>
                    <a:ext uri="{9D8B030D-6E8A-4147-A177-3AD203B41FA5}">
                      <a16:colId xmlns:a16="http://schemas.microsoft.com/office/drawing/2014/main" val="3206024312"/>
                    </a:ext>
                  </a:extLst>
                </a:gridCol>
                <a:gridCol w="3620770">
                  <a:extLst>
                    <a:ext uri="{9D8B030D-6E8A-4147-A177-3AD203B41FA5}">
                      <a16:colId xmlns:a16="http://schemas.microsoft.com/office/drawing/2014/main" val="2005007586"/>
                    </a:ext>
                  </a:extLst>
                </a:gridCol>
                <a:gridCol w="3216357">
                  <a:extLst>
                    <a:ext uri="{9D8B030D-6E8A-4147-A177-3AD203B41FA5}">
                      <a16:colId xmlns:a16="http://schemas.microsoft.com/office/drawing/2014/main" val="138430583"/>
                    </a:ext>
                  </a:extLst>
                </a:gridCol>
              </a:tblGrid>
              <a:tr h="171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Count Based Features of Text 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Brief 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112286909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title_char_count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characters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belts have fewer chars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832997957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title_word_count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fewer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3142529104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title_word_density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character count / word count + 1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059989712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punctuations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punctuations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977300836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title_title_word_count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907453753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title_upper_case_word_count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are completely capitilized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Upside down parabola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3849906985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title_stopwords_count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 titles have lowest stop word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38411999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desc_char_count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characters in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description char count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3986246848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in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description word count avg and no outliers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040393732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desc_word_density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character count / word count + 1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smallest range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923248899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punctuations in 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punctuation 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83784197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desc_title_word_count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average words for first letter capitalized in desc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6051905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desc_upper_case_word_count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that are completely </a:t>
                      </a:r>
                      <a:r>
                        <a:rPr lang="en-US" sz="1100" u="none" strike="noStrike" dirty="0" err="1">
                          <a:effectLst/>
                        </a:rPr>
                        <a:t>capitilized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fewer completely upper case description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394824164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desc_stopwords_count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MORE stop words on average inside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4280500708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tags_char_count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characters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higher average for character tags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000531421"/>
                  </a:ext>
                </a:extLst>
              </a:tr>
              <a:tr h="301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higher average for # of 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558028662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tags_word_density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character count / word count + 1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slightly higher word density average with a smaller 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654614825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punctuations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slightly higher average for punctuation count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04619281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tags_title_word_count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569015618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tags_upper_case_word_count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are completely capitilized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fewer completely upper case tags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414656438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tags_stopwords_count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Upside down parabola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48379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84098" cy="1006275"/>
          </a:xfrm>
        </p:spPr>
        <p:txBody>
          <a:bodyPr/>
          <a:lstStyle/>
          <a:p>
            <a:r>
              <a:rPr lang="en-US" dirty="0"/>
              <a:t>Text Modeling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DC9993-6268-4497-B6D9-FD99EB1A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99858"/>
              </p:ext>
            </p:extLst>
          </p:nvPr>
        </p:nvGraphicFramePr>
        <p:xfrm>
          <a:off x="218480" y="925637"/>
          <a:ext cx="10489208" cy="580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258">
                  <a:extLst>
                    <a:ext uri="{9D8B030D-6E8A-4147-A177-3AD203B41FA5}">
                      <a16:colId xmlns:a16="http://schemas.microsoft.com/office/drawing/2014/main" val="2388431"/>
                    </a:ext>
                  </a:extLst>
                </a:gridCol>
                <a:gridCol w="2586380">
                  <a:extLst>
                    <a:ext uri="{9D8B030D-6E8A-4147-A177-3AD203B41FA5}">
                      <a16:colId xmlns:a16="http://schemas.microsoft.com/office/drawing/2014/main" val="2473252686"/>
                    </a:ext>
                  </a:extLst>
                </a:gridCol>
                <a:gridCol w="2602345">
                  <a:extLst>
                    <a:ext uri="{9D8B030D-6E8A-4147-A177-3AD203B41FA5}">
                      <a16:colId xmlns:a16="http://schemas.microsoft.com/office/drawing/2014/main" val="3104584028"/>
                    </a:ext>
                  </a:extLst>
                </a:gridCol>
                <a:gridCol w="1277225">
                  <a:extLst>
                    <a:ext uri="{9D8B030D-6E8A-4147-A177-3AD203B41FA5}">
                      <a16:colId xmlns:a16="http://schemas.microsoft.com/office/drawing/2014/main" val="3867878809"/>
                    </a:ext>
                  </a:extLst>
                </a:gridCol>
              </a:tblGrid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NLP Features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2192004356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W2V Scratch, MeanEmbeddingVectorizer, unstemmed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2404574729"/>
                  </a:ext>
                </a:extLst>
              </a:tr>
              <a:tr h="25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Forest( n_estimators=100, max_depth=5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460369139"/>
                  </a:ext>
                </a:extLst>
              </a:tr>
              <a:tr h="147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W2V Scratch, TFIDFEmbeddingVectorizer, unstemmed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1405799098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44566588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and Density Based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 (C=1)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1116541482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3552807761"/>
                  </a:ext>
                </a:extLst>
              </a:tr>
              <a:tr h="387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Stochastic Gradient Descent (loss='hinge', penalty='l2', alpha=1e-3, n_iter=5)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tested w/ n_iter, alpha, no changes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4109339109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KNN (nn range 1-20)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 based on 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2168878079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1-2, gram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1502482660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989108443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1996255979"/>
                  </a:ext>
                </a:extLst>
              </a:tr>
              <a:tr h="51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 (objective ='multi:softmax', colsample_bytree = 0.3, learning_rate = 0.1,  max_depth = 5, alpha = 10, n_estimators = 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1268842310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1892442732"/>
                  </a:ext>
                </a:extLst>
              </a:tr>
              <a:tr h="92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- random search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{'</a:t>
                      </a:r>
                      <a:r>
                        <a:rPr lang="en-US" sz="1100" u="none" strike="noStrike" dirty="0" err="1">
                          <a:effectLst/>
                        </a:rPr>
                        <a:t>n_estimators</a:t>
                      </a:r>
                      <a:r>
                        <a:rPr lang="en-US" sz="1100" u="none" strike="noStrike" dirty="0">
                          <a:effectLst/>
                        </a:rPr>
                        <a:t>': [200, 400, 600, 800, 1000, 1200, 1400, 1600, 1800, 2000], '</a:t>
                      </a:r>
                      <a:r>
                        <a:rPr lang="en-US" sz="1100" u="none" strike="noStrike" dirty="0" err="1">
                          <a:effectLst/>
                        </a:rPr>
                        <a:t>max_features</a:t>
                      </a:r>
                      <a:r>
                        <a:rPr lang="en-US" sz="1100" u="none" strike="noStrike" dirty="0">
                          <a:effectLst/>
                        </a:rPr>
                        <a:t>': ['auto', 'sqrt'], '</a:t>
                      </a:r>
                      <a:r>
                        <a:rPr lang="en-US" sz="1100" u="none" strike="noStrike" dirty="0" err="1">
                          <a:effectLst/>
                        </a:rPr>
                        <a:t>max_depth</a:t>
                      </a:r>
                      <a:r>
                        <a:rPr lang="en-US" sz="1100" u="none" strike="noStrike" dirty="0">
                          <a:effectLst/>
                        </a:rPr>
                        <a:t>': [10, 20, 30, 40, 50, 60, 70, 80, 90, 100, 110, None], '</a:t>
                      </a:r>
                      <a:r>
                        <a:rPr lang="en-US" sz="11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100" u="none" strike="noStrike" dirty="0">
                          <a:effectLst/>
                        </a:rPr>
                        <a:t>': [2, 5, 10], '</a:t>
                      </a:r>
                      <a:r>
                        <a:rPr lang="en-US" sz="11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100" u="none" strike="noStrike" dirty="0">
                          <a:effectLst/>
                        </a:rPr>
                        <a:t>': [1, 2, 4], 'bootstrap': [True, False]}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3923442156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3792268714"/>
                  </a:ext>
                </a:extLst>
              </a:tr>
              <a:tr h="25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CountVectorizer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Same results as TFIDF because TFIDF is weighted with Log(N/n)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2482359245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2397771209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207770238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val="382442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Final Model:  Numeric + Text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64DB6-DD98-42B1-BA45-FA9799F6A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18007"/>
              </p:ext>
            </p:extLst>
          </p:nvPr>
        </p:nvGraphicFramePr>
        <p:xfrm>
          <a:off x="338535" y="736876"/>
          <a:ext cx="11125236" cy="6121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952">
                  <a:extLst>
                    <a:ext uri="{9D8B030D-6E8A-4147-A177-3AD203B41FA5}">
                      <a16:colId xmlns:a16="http://schemas.microsoft.com/office/drawing/2014/main" val="967108492"/>
                    </a:ext>
                  </a:extLst>
                </a:gridCol>
                <a:gridCol w="2531304">
                  <a:extLst>
                    <a:ext uri="{9D8B030D-6E8A-4147-A177-3AD203B41FA5}">
                      <a16:colId xmlns:a16="http://schemas.microsoft.com/office/drawing/2014/main" val="3336875330"/>
                    </a:ext>
                  </a:extLst>
                </a:gridCol>
                <a:gridCol w="2421926">
                  <a:extLst>
                    <a:ext uri="{9D8B030D-6E8A-4147-A177-3AD203B41FA5}">
                      <a16:colId xmlns:a16="http://schemas.microsoft.com/office/drawing/2014/main" val="3380116247"/>
                    </a:ext>
                  </a:extLst>
                </a:gridCol>
                <a:gridCol w="1250027">
                  <a:extLst>
                    <a:ext uri="{9D8B030D-6E8A-4147-A177-3AD203B41FA5}">
                      <a16:colId xmlns:a16="http://schemas.microsoft.com/office/drawing/2014/main" val="4118498165"/>
                    </a:ext>
                  </a:extLst>
                </a:gridCol>
                <a:gridCol w="1250027">
                  <a:extLst>
                    <a:ext uri="{9D8B030D-6E8A-4147-A177-3AD203B41FA5}">
                      <a16:colId xmlns:a16="http://schemas.microsoft.com/office/drawing/2014/main" val="1425891592"/>
                    </a:ext>
                  </a:extLst>
                </a:gridCol>
              </a:tblGrid>
              <a:tr h="534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NLP Features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Notes / Parameters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Average Weighted F1 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1986532796"/>
                  </a:ext>
                </a:extLst>
              </a:tr>
              <a:tr h="18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BoW, CountVectorizer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OneVsrest(Log Reg)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2527708583"/>
                  </a:ext>
                </a:extLst>
              </a:tr>
              <a:tr h="18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BoW, CountVectorizer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2008821656"/>
                  </a:ext>
                </a:extLst>
              </a:tr>
              <a:tr h="534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Stochastic Gradient Descent (loss='hinge', penalty='l2', alpha=1e-3, n_iter=5, 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3739044697"/>
                  </a:ext>
                </a:extLst>
              </a:tr>
              <a:tr h="18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 -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3066633111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KNN (nn =11)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980541533"/>
                  </a:ext>
                </a:extLst>
              </a:tr>
              <a:tr h="759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XGBoost(objective ='multi:softmax', colsample_bytree = 0.3, learning_rate = 0.1, max_depth = 5, alpha = 10, n_estimators = 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0.7711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3472300439"/>
                  </a:ext>
                </a:extLst>
              </a:tr>
              <a:tr h="1240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 features, </a:t>
                      </a:r>
                      <a:r>
                        <a:rPr lang="en-US" sz="1200" u="none" strike="noStrike" dirty="0" err="1">
                          <a:effectLst/>
                        </a:rPr>
                        <a:t>BoW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TfidfVectorizer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XGBoost(learning_rate =0.1, n_estimators=1000, max_depth=5, min_child_weight=1, gamma=0, subsample=0.8,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 colsample_bytree=0.8, objective= 'binary:logistic', nthread=4, scale_pos_weight=1,seed=27)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increasing number of estimators to 1000 helped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292677725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 Grid Search Tuned params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Grid Search ((xgb__max_depth': 3, 'xgb__min_child_weight': 1))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3471414817"/>
                  </a:ext>
                </a:extLst>
              </a:tr>
              <a:tr h="1240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Classifier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Search (n_estimators = [100, 500, 900, 1100, 1500]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max_depth = [2, 3, 5, 10, 15]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min_samples_leaf = [1, 2, 4, 6, 8]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min_samples_split = [2, 4, 6, 10]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max_features = ['auto', 'sqrt', 'log2', None])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88462695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(default)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0.8596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val="288365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1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Obtain additional random data from </a:t>
            </a:r>
            <a:r>
              <a:rPr lang="en-US" sz="1600" b="1" dirty="0" err="1">
                <a:solidFill>
                  <a:schemeClr val="tx1"/>
                </a:solidFill>
              </a:rPr>
              <a:t>Youtube</a:t>
            </a:r>
            <a:r>
              <a:rPr lang="en-US" sz="1600" b="1" dirty="0">
                <a:solidFill>
                  <a:schemeClr val="tx1"/>
                </a:solidFill>
              </a:rPr>
              <a:t> API to improve performance and W2V models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Consider external sources that could cause virality scraped on the internet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Model stacking - Feed the outcome of this model to an unsupervised learning problem which clusters of black belt videos are sent to user feeds. </a:t>
            </a: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7689-3D9F-4479-8550-54EBD517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65" y="2969520"/>
            <a:ext cx="6315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7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Problem / Objective Statement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Tools Utilized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Data Collection / </a:t>
            </a:r>
            <a:r>
              <a:rPr lang="en-US" altLang="en-US" dirty="0" err="1">
                <a:solidFill>
                  <a:schemeClr val="tx1"/>
                </a:solidFill>
              </a:rPr>
              <a:t>Prepreocessing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Visualize the Data / Hypothesis Testing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Numeric Modeling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Text Preprocessing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Text Visualizations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Text Modeling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Final Combined Numeric + Text Modeling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Problem / Objective Statement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493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Increase brand awareness and reach 10M views within 16 months months based on information from Google API video features 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Optimize user feeds by pushing viral videos only  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Optimize pricing strategy to charge more for viral videos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To prevent view count hacking, utilize a model to predict whether hacking is occurring. </a:t>
            </a: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Create a supervised learning model with 60-70% accuracy.   </a:t>
            </a: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5056" y="2528900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 err="1">
                <a:solidFill>
                  <a:schemeClr val="bg1"/>
                </a:solidFill>
              </a:rPr>
              <a:t>Youtube</a:t>
            </a:r>
            <a:r>
              <a:rPr lang="en-US" sz="1400" b="1" dirty="0">
                <a:solidFill>
                  <a:schemeClr val="bg1"/>
                </a:solidFill>
              </a:rPr>
              <a:t> Perspective: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Marketer Perspective: 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4365104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Objective: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Preprocessing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16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siemens, Cats, laugh, </a:t>
            </a:r>
            <a:r>
              <a:rPr lang="en-US" sz="1600" dirty="0" err="1">
                <a:solidFill>
                  <a:schemeClr val="tx1"/>
                </a:solidFill>
              </a:rPr>
              <a:t>speedrun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minecraft</a:t>
            </a:r>
            <a:r>
              <a:rPr lang="en-US" sz="1600" dirty="0">
                <a:solidFill>
                  <a:schemeClr val="tx1"/>
                </a:solidFill>
              </a:rPr>
              <a:t>, music, gaming, sports, dude perfect, </a:t>
            </a:r>
            <a:r>
              <a:rPr lang="en-US" sz="1600" dirty="0" err="1">
                <a:solidFill>
                  <a:schemeClr val="tx1"/>
                </a:solidFill>
              </a:rPr>
              <a:t>donald</a:t>
            </a:r>
            <a:r>
              <a:rPr lang="en-US" sz="1600" dirty="0">
                <a:solidFill>
                  <a:schemeClr val="tx1"/>
                </a:solidFill>
              </a:rPr>
              <a:t> trump, golf, </a:t>
            </a:r>
            <a:r>
              <a:rPr lang="en-US" sz="1600" dirty="0" err="1">
                <a:solidFill>
                  <a:schemeClr val="tx1"/>
                </a:solidFill>
              </a:rPr>
              <a:t>iphone</a:t>
            </a:r>
            <a:r>
              <a:rPr lang="en-US" sz="1600" dirty="0">
                <a:solidFill>
                  <a:schemeClr val="tx1"/>
                </a:solidFill>
              </a:rPr>
              <a:t>, mac, Christmas, mars, horror, vacation, video blogging, movies, python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 err="1">
                <a:solidFill>
                  <a:schemeClr val="tx1"/>
                </a:solidFill>
              </a:rPr>
              <a:t>contentDetails</a:t>
            </a:r>
            <a:r>
              <a:rPr lang="en-US" sz="1600" dirty="0">
                <a:solidFill>
                  <a:schemeClr val="tx1"/>
                </a:solidFill>
              </a:rPr>
              <a:t> – content of video details (i.e. length, captioned) (numeric)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snippet – Object that contains details about the video (text)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tags – A list of keywords associated with a video (text)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statistics – (numeric)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Source: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https://developers.google.com/youtube/v3/docs/videos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Addressed </a:t>
            </a:r>
            <a:r>
              <a:rPr lang="en-US" sz="1600" dirty="0" err="1">
                <a:solidFill>
                  <a:schemeClr val="tx1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 by using mean for numeric data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Converting time data into age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Removing unnecessary features using common sense and hypothesis testing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5056" y="2708920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de-DE" altLang="en-US" sz="1400" b="1" dirty="0">
                <a:solidFill>
                  <a:schemeClr val="bg1"/>
                </a:solidFill>
                <a:latin typeface="+mj-lt"/>
              </a:rPr>
              <a:t>Brief Explanation of Data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 err="1">
                <a:solidFill>
                  <a:schemeClr val="bg1"/>
                </a:solidFill>
              </a:rPr>
              <a:t>Youtube</a:t>
            </a:r>
            <a:r>
              <a:rPr lang="en-US" sz="1400" b="1" dirty="0">
                <a:solidFill>
                  <a:schemeClr val="bg1"/>
                </a:solidFill>
              </a:rPr>
              <a:t> Search Words via Google API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4FF31-8C3D-44E5-9D48-92B94EDC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393" y="148326"/>
            <a:ext cx="3041684" cy="65613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A4A137-426F-4B4B-AD04-A63DB7BC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93" y="5049180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de-DE" altLang="en-US" sz="1400" b="1" dirty="0">
                <a:solidFill>
                  <a:schemeClr val="bg1"/>
                </a:solidFill>
                <a:latin typeface="+mj-lt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Target Data / Belt Ranking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3D603-BA75-432C-B24C-56445E71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84" y="935370"/>
            <a:ext cx="441007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A09C2-BA01-4D49-B1E5-2B2C20CC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23" y="3906092"/>
            <a:ext cx="4372259" cy="2760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E9F36-41B3-4B2F-BC3C-6C883624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854" y="3429000"/>
            <a:ext cx="4448175" cy="2838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947F9-49BA-4DD8-B230-73BE32DB2D96}"/>
              </a:ext>
            </a:extLst>
          </p:cNvPr>
          <p:cNvSpPr txBox="1"/>
          <p:nvPr/>
        </p:nvSpPr>
        <p:spPr>
          <a:xfrm>
            <a:off x="8547447" y="3030870"/>
            <a:ext cx="373641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Top 10 Black Belt Videos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8F60B-8B58-47BF-A2B1-96EC03241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16" y="1232012"/>
            <a:ext cx="2098872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View Count Frequency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ADFD0A-F816-4D4E-8874-57A0BB90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9" y="859785"/>
            <a:ext cx="4829175" cy="3114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2AC2C-C3C2-4F1A-AFE6-8BBC6C16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89" y="872716"/>
            <a:ext cx="7200800" cy="5438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9123D-93C5-4E71-9444-568934B24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72" y="3977686"/>
            <a:ext cx="4019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Visualization (continued) 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311C1-1937-4D6C-A15F-20722B24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99" y="1052736"/>
            <a:ext cx="64484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Modeling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4A4548-0B6F-4670-A02E-903F080F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8505"/>
              </p:ext>
            </p:extLst>
          </p:nvPr>
        </p:nvGraphicFramePr>
        <p:xfrm>
          <a:off x="518555" y="836712"/>
          <a:ext cx="10585177" cy="5724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3233">
                  <a:extLst>
                    <a:ext uri="{9D8B030D-6E8A-4147-A177-3AD203B41FA5}">
                      <a16:colId xmlns:a16="http://schemas.microsoft.com/office/drawing/2014/main" val="3135286984"/>
                    </a:ext>
                  </a:extLst>
                </a:gridCol>
                <a:gridCol w="5969660">
                  <a:extLst>
                    <a:ext uri="{9D8B030D-6E8A-4147-A177-3AD203B41FA5}">
                      <a16:colId xmlns:a16="http://schemas.microsoft.com/office/drawing/2014/main" val="927202460"/>
                    </a:ext>
                  </a:extLst>
                </a:gridCol>
                <a:gridCol w="1392284">
                  <a:extLst>
                    <a:ext uri="{9D8B030D-6E8A-4147-A177-3AD203B41FA5}">
                      <a16:colId xmlns:a16="http://schemas.microsoft.com/office/drawing/2014/main" val="3642621649"/>
                    </a:ext>
                  </a:extLst>
                </a:gridCol>
              </a:tblGrid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Model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/ Notes</a:t>
                      </a: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363406823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Linear 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655088454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Logit - C hyperparameter tuning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Convergence problem when tuning C: Analyzed data, C, and increased </a:t>
                      </a:r>
                      <a:r>
                        <a:rPr lang="en-US" sz="1200" u="none" strike="noStrike" dirty="0" err="1">
                          <a:effectLst/>
                        </a:rPr>
                        <a:t>max_iter</a:t>
                      </a:r>
                      <a:r>
                        <a:rPr lang="en-US" sz="1200" u="none" strike="noStrike" dirty="0">
                          <a:effectLst/>
                        </a:rPr>
                        <a:t>.  Decided to not pursue further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0.3737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476280274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SVM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54598322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410286269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KNN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Tested nn range 1-20, best =3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394230791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Decision Tree Classifier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308021633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-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0.6464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275177516"/>
                  </a:ext>
                </a:extLst>
              </a:tr>
              <a:tr h="57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- random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{'n_estimators': [100, 311, 522, 733, 944, 1155, 1366, 1577, 1788, 2000], 'max_features': ['auto', 'sqrt'], 'max_depth': [2, 2, 3, 4, 5, 6, 6, 7, 8, 9, 10, None], 'min_samples_split': [2, 5, 10], 'min_samples_leaf': [1, 2, 4]}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38176071"/>
                  </a:ext>
                </a:extLst>
              </a:tr>
              <a:tr h="622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- grid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[30, 40, 50, 60, 70],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[2,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[1, 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[2, 3, 4, 5], 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[100, 200, 300, 1000]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0.6666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792262303"/>
                  </a:ext>
                </a:extLst>
              </a:tr>
              <a:tr h="181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Random Forest - default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0.6869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246137199"/>
                  </a:ext>
                </a:extLst>
              </a:tr>
              <a:tr h="150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Random Forest - random 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{'bootstrap': True, '</a:t>
                      </a:r>
                      <a:r>
                        <a:rPr lang="en-US" sz="1200" u="none" strike="noStrike" dirty="0" err="1">
                          <a:effectLst/>
                        </a:rPr>
                        <a:t>class_weight</a:t>
                      </a:r>
                      <a:r>
                        <a:rPr lang="en-US" sz="1200" u="none" strike="noStrike" dirty="0">
                          <a:effectLst/>
                        </a:rPr>
                        <a:t>': None, 'criterion': '</a:t>
                      </a:r>
                      <a:r>
                        <a:rPr lang="en-US" sz="1200" u="none" strike="noStrike" dirty="0" err="1">
                          <a:effectLst/>
                        </a:rPr>
                        <a:t>gini</a:t>
                      </a:r>
                      <a:r>
                        <a:rPr lang="en-US" sz="1200" u="none" strike="noStrike" dirty="0">
                          <a:effectLst/>
                        </a:rPr>
                        <a:t>', 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'auto', '</a:t>
                      </a:r>
                      <a:r>
                        <a:rPr lang="en-US" sz="1200" u="none" strike="noStrike" dirty="0" err="1">
                          <a:effectLst/>
                        </a:rPr>
                        <a:t>max_leaf_nodes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min_impurity_decrease</a:t>
                      </a:r>
                      <a:r>
                        <a:rPr lang="en-US" sz="1200" u="none" strike="noStrike" dirty="0">
                          <a:effectLst/>
                        </a:rPr>
                        <a:t>': 0.0, '</a:t>
                      </a:r>
                      <a:r>
                        <a:rPr lang="en-US" sz="1200" u="none" strike="noStrike" dirty="0" err="1">
                          <a:effectLst/>
                        </a:rPr>
                        <a:t>min_impurity_split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1,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2, '</a:t>
                      </a:r>
                      <a:r>
                        <a:rPr lang="en-US" sz="1200" u="none" strike="noStrike" dirty="0" err="1">
                          <a:effectLst/>
                        </a:rPr>
                        <a:t>min_weight_fraction_leaf</a:t>
                      </a:r>
                      <a:r>
                        <a:rPr lang="en-US" sz="1200" u="none" strike="noStrike" dirty="0">
                          <a:effectLst/>
                        </a:rPr>
                        <a:t>': 0.0, 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10, '</a:t>
                      </a:r>
                      <a:r>
                        <a:rPr lang="en-US" sz="1200" u="none" strike="noStrike" dirty="0" err="1">
                          <a:effectLst/>
                        </a:rPr>
                        <a:t>n_jobs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oob_score</a:t>
                      </a:r>
                      <a:r>
                        <a:rPr lang="en-US" sz="1200" u="none" strike="noStrike" dirty="0">
                          <a:effectLst/>
                        </a:rPr>
                        <a:t>': False, '</a:t>
                      </a:r>
                      <a:r>
                        <a:rPr lang="en-US" sz="1200" u="none" strike="noStrike" dirty="0" err="1">
                          <a:effectLst/>
                        </a:rPr>
                        <a:t>random_state</a:t>
                      </a:r>
                      <a:r>
                        <a:rPr lang="en-US" sz="1200" u="none" strike="noStrike" dirty="0">
                          <a:effectLst/>
                        </a:rPr>
                        <a:t>': 42, 'verbose': 0, '</a:t>
                      </a:r>
                      <a:r>
                        <a:rPr lang="en-US" sz="1200" u="none" strike="noStrike" dirty="0" err="1">
                          <a:effectLst/>
                        </a:rPr>
                        <a:t>warm_start</a:t>
                      </a:r>
                      <a:r>
                        <a:rPr lang="en-US" sz="1200" u="none" strike="noStrike" dirty="0">
                          <a:effectLst/>
                        </a:rPr>
                        <a:t>': False}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[200, 400, 600, 800, 1000, 1200, 1400, 1600, 1800, 2000],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['auto', 'sqrt'], 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[10, 20, 30, 40, 50, 60, 70, 80, 90, 100, 110, None],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[2, 5, 10],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[1, 2, 4], 'bootstrap': [True, False]}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0.6969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133191469"/>
                  </a:ext>
                </a:extLst>
              </a:tr>
              <a:tr h="91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 - grid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{'bootstrap': [True], 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[30, 40, 50, 60, 70],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[2,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[1, 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[2, 3, 4, 5],'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[100, 200, 300, 1000]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0.6969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50882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Text Preprocessing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1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Studied and then removed redundant data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 Created new </a:t>
            </a:r>
            <a:r>
              <a:rPr lang="en-US" sz="1600" b="1" dirty="0" err="1">
                <a:solidFill>
                  <a:schemeClr val="tx1"/>
                </a:solidFill>
              </a:rPr>
              <a:t>dataframe</a:t>
            </a:r>
            <a:r>
              <a:rPr lang="en-US" sz="1600" b="1" dirty="0">
                <a:solidFill>
                  <a:schemeClr val="tx1"/>
                </a:solidFill>
              </a:rPr>
              <a:t> to apply count and density based features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word, character, </a:t>
            </a:r>
            <a:r>
              <a:rPr lang="en-US" sz="1600" b="1" dirty="0" err="1">
                <a:solidFill>
                  <a:schemeClr val="tx1"/>
                </a:solidFill>
              </a:rPr>
              <a:t>istitle</a:t>
            </a:r>
            <a:r>
              <a:rPr lang="en-US" sz="1600" b="1" dirty="0">
                <a:solidFill>
                  <a:schemeClr val="tx1"/>
                </a:solidFill>
              </a:rPr>
              <a:t>(first letter capitalized), punctuation, upper case, stop words</a:t>
            </a: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5666" y="3335997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Final Kept Data for </a:t>
            </a:r>
            <a:r>
              <a:rPr lang="en-US" sz="1400" b="1" dirty="0" err="1">
                <a:solidFill>
                  <a:schemeClr val="bg1"/>
                </a:solidFill>
              </a:rPr>
              <a:t>BoW</a:t>
            </a:r>
            <a:r>
              <a:rPr lang="en-US" sz="1400" b="1" dirty="0">
                <a:solidFill>
                  <a:schemeClr val="bg1"/>
                </a:solidFill>
              </a:rPr>
              <a:t> Model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Final Text Data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F54EF-09B9-4B58-A6D9-40045474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3" y="4016884"/>
            <a:ext cx="8763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Two rows + Navigation</Name>
  <PpLayout>32</PpLayout>
  <Index>21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Two rows</Name>
  <PpLayout>32</PpLayout>
  <Index>13</Index>
</p4ppTags>
</file>

<file path=customXml/item13.xml><?xml version="1.0" encoding="utf-8"?>
<p4ppTags>
  <Name>One object (small)</Name>
  <PpLayout>16</PpLayout>
  <Index>11</Index>
</p4ppTags>
</file>

<file path=customXml/item14.xml><?xml version="1.0" encoding="utf-8"?>
<p4ppTags>
  <Name>One object (small) + Navigation</Name>
  <PpLayout>32</PpLayout>
  <Index>18</Index>
</p4ppTags>
</file>

<file path=customXml/item15.xml><?xml version="1.0" encoding="utf-8"?>
<p4ppTags>
  <Name>Two columns + Navigation</Name>
  <PpLayout>32</PpLayout>
  <Index>19</Index>
</p4ppTags>
</file>

<file path=customXml/item16.xml><?xml version="1.0" encoding="utf-8"?>
<p4ppTags>
  <Name>One object (large)</Name>
  <PpLayout>16</PpLayout>
  <Index>10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/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Four objects + Navigation</Name>
  <PpLayout>32</PpLayout>
  <Index>22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>
  <Name>Two columns</Name>
  <PpLayout>29</PpLayout>
  <Index>12</Index>
</p4ppTags>
</file>

<file path=customXml/item9.xml><?xml version="1.0" encoding="utf-8"?>
<p4ppTags>
  <Name>Free Content + Navigation</Name>
  <PpLayout>32</PpLayout>
  <Index>16</Index>
</p4ppTags>
</file>

<file path=customXml/itemProps1.xml><?xml version="1.0" encoding="utf-8"?>
<ds:datastoreItem xmlns:ds="http://schemas.openxmlformats.org/officeDocument/2006/customXml" ds:itemID="{7E35FEDB-1F0E-4D67-A313-4AC59C26FF29}">
  <ds:schemaRefs/>
</ds:datastoreItem>
</file>

<file path=customXml/itemProps10.xml><?xml version="1.0" encoding="utf-8"?>
<ds:datastoreItem xmlns:ds="http://schemas.openxmlformats.org/officeDocument/2006/customXml" ds:itemID="{6C79E4F8-DCFB-483C-880A-AEEC6AAFC838}">
  <ds:schemaRefs/>
</ds:datastoreItem>
</file>

<file path=customXml/itemProps11.xml><?xml version="1.0" encoding="utf-8"?>
<ds:datastoreItem xmlns:ds="http://schemas.openxmlformats.org/officeDocument/2006/customXml" ds:itemID="{1581BFFB-B4CE-47A8-BE77-DC1339B1E5A7}">
  <ds:schemaRefs/>
</ds:datastoreItem>
</file>

<file path=customXml/itemProps12.xml><?xml version="1.0" encoding="utf-8"?>
<ds:datastoreItem xmlns:ds="http://schemas.openxmlformats.org/officeDocument/2006/customXml" ds:itemID="{38AB8DE4-FD9B-4166-BEC3-3F1753596133}">
  <ds:schemaRefs/>
</ds:datastoreItem>
</file>

<file path=customXml/itemProps13.xml><?xml version="1.0" encoding="utf-8"?>
<ds:datastoreItem xmlns:ds="http://schemas.openxmlformats.org/officeDocument/2006/customXml" ds:itemID="{1618AA06-B22E-4D19-9680-0D7830426729}">
  <ds:schemaRefs/>
</ds:datastoreItem>
</file>

<file path=customXml/itemProps14.xml><?xml version="1.0" encoding="utf-8"?>
<ds:datastoreItem xmlns:ds="http://schemas.openxmlformats.org/officeDocument/2006/customXml" ds:itemID="{D9FE249F-833E-4CF0-BECB-552D01D7DC9E}">
  <ds:schemaRefs/>
</ds:datastoreItem>
</file>

<file path=customXml/itemProps15.xml><?xml version="1.0" encoding="utf-8"?>
<ds:datastoreItem xmlns:ds="http://schemas.openxmlformats.org/officeDocument/2006/customXml" ds:itemID="{D7BABA95-BFFE-422B-8591-3271669EEA88}">
  <ds:schemaRefs/>
</ds:datastoreItem>
</file>

<file path=customXml/itemProps16.xml><?xml version="1.0" encoding="utf-8"?>
<ds:datastoreItem xmlns:ds="http://schemas.openxmlformats.org/officeDocument/2006/customXml" ds:itemID="{80661B8B-A327-44F9-823B-4D9EE0B3EC78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85D77EE6-52B7-48BE-9EDB-748F1EBB53DE}">
  <ds:schemaRefs/>
</ds:datastoreItem>
</file>

<file path=customXml/itemProps5.xml><?xml version="1.0" encoding="utf-8"?>
<ds:datastoreItem xmlns:ds="http://schemas.openxmlformats.org/officeDocument/2006/customXml" ds:itemID="{B27F640E-84DF-4F97-BC70-D045F1E6594F}">
  <ds:schemaRefs/>
</ds:datastoreItem>
</file>

<file path=customXml/itemProps6.xml><?xml version="1.0" encoding="utf-8"?>
<ds:datastoreItem xmlns:ds="http://schemas.openxmlformats.org/officeDocument/2006/customXml" ds:itemID="{EAB520BC-C6EC-457E-8AB5-55DB67C86858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1666F4C2-68F5-4840-A44A-1A646C0925A1}">
  <ds:schemaRefs/>
</ds:datastoreItem>
</file>

<file path=customXml/itemProps9.xml><?xml version="1.0" encoding="utf-8"?>
<ds:datastoreItem xmlns:ds="http://schemas.openxmlformats.org/officeDocument/2006/customXml" ds:itemID="{7CC5F709-E74B-4E5F-A728-923D5062EBE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9823</TotalTime>
  <Words>1981</Words>
  <Application>Microsoft Office PowerPoint</Application>
  <PresentationFormat>Custom</PresentationFormat>
  <Paragraphs>319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Siemens 2016 – 16:9</vt:lpstr>
      <vt:lpstr>Predicting Virality of Youtube Videos </vt:lpstr>
      <vt:lpstr>Topics</vt:lpstr>
      <vt:lpstr>Problem / Objective Statement</vt:lpstr>
      <vt:lpstr>Data Collection / Preprocessing </vt:lpstr>
      <vt:lpstr>Target Data / Belt Ranking System</vt:lpstr>
      <vt:lpstr>Visualization - View Count Frequency</vt:lpstr>
      <vt:lpstr>Visualization (continued) </vt:lpstr>
      <vt:lpstr>Numeric Modeling Results</vt:lpstr>
      <vt:lpstr>Text Preprocessing </vt:lpstr>
      <vt:lpstr>Text EDA (Few Examples)</vt:lpstr>
      <vt:lpstr>Text EDA (Continued – few more examples of interesting features)</vt:lpstr>
      <vt:lpstr>Text EDA (Example of discarded feature) </vt:lpstr>
      <vt:lpstr>Count and Density Based Feature Summary</vt:lpstr>
      <vt:lpstr>Text Modeling Results</vt:lpstr>
      <vt:lpstr>Final Model:  Numeric + Text Data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Wei, Addi (EM LP PRM C&amp;E)</cp:lastModifiedBy>
  <cp:revision>75</cp:revision>
  <cp:lastPrinted>2012-10-29T09:59:01Z</cp:lastPrinted>
  <dcterms:created xsi:type="dcterms:W3CDTF">2006-04-07T10:01:45Z</dcterms:created>
  <dcterms:modified xsi:type="dcterms:W3CDTF">2019-03-03T19:48:35Z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