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7" r:id="rId4"/>
    <p:sldId id="263" r:id="rId5"/>
    <p:sldId id="262" r:id="rId6"/>
    <p:sldId id="266" r:id="rId7"/>
    <p:sldId id="264" r:id="rId8"/>
    <p:sldId id="268" r:id="rId9"/>
    <p:sldId id="258" r:id="rId10"/>
    <p:sldId id="259" r:id="rId11"/>
    <p:sldId id="260" r:id="rId12"/>
    <p:sldId id="272" r:id="rId13"/>
    <p:sldId id="269" r:id="rId14"/>
    <p:sldId id="273" r:id="rId15"/>
    <p:sldId id="270" r:id="rId16"/>
    <p:sldId id="271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71" autoAdjust="0"/>
  </p:normalViewPr>
  <p:slideViewPr>
    <p:cSldViewPr snapToGrid="0">
      <p:cViewPr varScale="1">
        <p:scale>
          <a:sx n="78" d="100"/>
          <a:sy n="78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721DFB6-493F-4FE4-8BE0-97B78747B2A8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9E4AB90-A243-440F-950C-98C72261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4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AB90-A243-440F-950C-98C722613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AB90-A243-440F-950C-98C722613E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7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AB90-A243-440F-950C-98C722613E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AB90-A243-440F-950C-98C722613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9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AB90-A243-440F-950C-98C722613E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AB90-A243-440F-950C-98C722613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45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AB90-A243-440F-950C-98C722613E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5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AB90-A243-440F-950C-98C722613E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AB90-A243-440F-950C-98C722613E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32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AB90-A243-440F-950C-98C722613E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8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AB90-A243-440F-950C-98C722613E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3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3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4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C1E-32BF-4A9B-B5B9-C456F221449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0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4C1E-32BF-4A9B-B5B9-C456F221449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26F61-F9F8-4BB7-BD2C-020B3188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224" y="2159426"/>
            <a:ext cx="8980449" cy="127514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B Titr" panose="00000700000000000000" pitchFamily="2" charset="-78"/>
              </a:rPr>
              <a:t>Analysis and Design of </a:t>
            </a:r>
            <a:br>
              <a:rPr lang="en-US" sz="4000" b="1" dirty="0" smtClean="0">
                <a:cs typeface="B Titr" panose="00000700000000000000" pitchFamily="2" charset="-78"/>
              </a:rPr>
            </a:br>
            <a:r>
              <a:rPr lang="en-US" sz="4000" b="1" dirty="0" smtClean="0">
                <a:cs typeface="B Titr" panose="00000700000000000000" pitchFamily="2" charset="-78"/>
              </a:rPr>
              <a:t>Deep Neural Networks</a:t>
            </a:r>
            <a:endParaRPr lang="en-US" sz="4000" b="1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8673" y="4670006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Ahmad </a:t>
            </a:r>
            <a:r>
              <a:rPr lang="en-US" dirty="0" err="1"/>
              <a:t>K</a:t>
            </a:r>
            <a:r>
              <a:rPr lang="en-US" dirty="0" err="1" smtClean="0"/>
              <a:t>alhor</a:t>
            </a:r>
            <a:r>
              <a:rPr lang="en-US" dirty="0" smtClean="0"/>
              <a:t>- </a:t>
            </a:r>
            <a:r>
              <a:rPr lang="en-US" dirty="0" err="1" smtClean="0"/>
              <a:t>Babak</a:t>
            </a:r>
            <a:r>
              <a:rPr lang="en-US" dirty="0" smtClean="0"/>
              <a:t> </a:t>
            </a:r>
            <a:r>
              <a:rPr lang="en-US" dirty="0" err="1" smtClean="0"/>
              <a:t>Araabi</a:t>
            </a:r>
            <a:endParaRPr lang="en-US" dirty="0" smtClean="0"/>
          </a:p>
          <a:p>
            <a:r>
              <a:rPr lang="en-US" sz="2000" dirty="0" smtClean="0"/>
              <a:t>School of Electrical and Computer Engineering</a:t>
            </a:r>
          </a:p>
          <a:p>
            <a:r>
              <a:rPr lang="en-US" sz="2000" dirty="0" smtClean="0"/>
              <a:t>University of Tehran</a:t>
            </a:r>
          </a:p>
          <a:p>
            <a:r>
              <a:rPr lang="en-US" sz="2000" dirty="0" smtClean="0"/>
              <a:t>Fall 2022</a:t>
            </a:r>
            <a:endParaRPr lang="en-US" sz="2000" dirty="0"/>
          </a:p>
        </p:txBody>
      </p:sp>
      <p:pic>
        <p:nvPicPr>
          <p:cNvPr id="4" name="Picture 2" descr="University of Tehran - Wikipedia">
            <a:extLst>
              <a:ext uri="{FF2B5EF4-FFF2-40B4-BE49-F238E27FC236}">
                <a16:creationId xmlns:a16="http://schemas.microsoft.com/office/drawing/2014/main" id="{BDB05009-9162-4C7D-AE54-526B0985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59" y="220729"/>
            <a:ext cx="1686560" cy="16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پردیس دانشکده‌های فنی رتبه ۵۶ مهندسی جهان و رتبه اول کشور شد - دانشگاه تهران">
            <a:extLst>
              <a:ext uri="{FF2B5EF4-FFF2-40B4-BE49-F238E27FC236}">
                <a16:creationId xmlns:a16="http://schemas.microsoft.com/office/drawing/2014/main" id="{48BD3FF3-E376-4F2D-B88C-E96D9BC5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223" y="406400"/>
            <a:ext cx="2595077" cy="15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9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Part2</a:t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Geometrical analysis and design at the end layer (A Bridge to layer-wise...)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2. Deep Metric </a:t>
            </a:r>
            <a:r>
              <a:rPr lang="en-US" sz="3000" b="1" dirty="0" smtClean="0">
                <a:solidFill>
                  <a:srgbClr val="00B0F0"/>
                </a:solidFill>
              </a:rPr>
              <a:t>Learning</a:t>
            </a:r>
          </a:p>
          <a:p>
            <a:pPr marL="457200" lvl="1" indent="0">
              <a:buNone/>
            </a:pPr>
            <a:r>
              <a:rPr lang="en-US" dirty="0"/>
              <a:t>2.1 </a:t>
            </a:r>
            <a:r>
              <a:rPr lang="en-US" dirty="0" smtClean="0"/>
              <a:t>Introduction</a:t>
            </a:r>
          </a:p>
          <a:p>
            <a:pPr lvl="2"/>
            <a:r>
              <a:rPr lang="en-US" dirty="0" smtClean="0"/>
              <a:t>An introduction to </a:t>
            </a:r>
            <a:r>
              <a:rPr lang="en-US" dirty="0"/>
              <a:t>Metric Learning </a:t>
            </a:r>
          </a:p>
          <a:p>
            <a:pPr lvl="2"/>
            <a:r>
              <a:rPr lang="en-US" dirty="0"/>
              <a:t>An introduction to </a:t>
            </a:r>
            <a:r>
              <a:rPr lang="en-US" dirty="0" smtClean="0"/>
              <a:t>Similarity </a:t>
            </a:r>
            <a:r>
              <a:rPr lang="en-US" dirty="0"/>
              <a:t>Learning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2.2 </a:t>
            </a:r>
            <a:r>
              <a:rPr lang="en-US" dirty="0"/>
              <a:t>Deep Metric Learning</a:t>
            </a:r>
          </a:p>
          <a:p>
            <a:pPr lvl="2"/>
            <a:r>
              <a:rPr lang="en-US" dirty="0"/>
              <a:t>Contrastive Loss (Siamese Networks)</a:t>
            </a:r>
          </a:p>
          <a:p>
            <a:pPr lvl="2"/>
            <a:r>
              <a:rPr lang="en-US" dirty="0"/>
              <a:t>Triplet </a:t>
            </a:r>
            <a:r>
              <a:rPr lang="en-US" dirty="0" smtClean="0"/>
              <a:t>loss</a:t>
            </a:r>
          </a:p>
          <a:p>
            <a:pPr lvl="2"/>
            <a:r>
              <a:rPr lang="en-US" dirty="0" smtClean="0"/>
              <a:t> Circle </a:t>
            </a:r>
            <a:r>
              <a:rPr lang="en-US" dirty="0"/>
              <a:t>Loss</a:t>
            </a:r>
          </a:p>
          <a:p>
            <a:pPr lvl="2"/>
            <a:r>
              <a:rPr lang="en-US" dirty="0" err="1" smtClean="0"/>
              <a:t>Softmax</a:t>
            </a:r>
            <a:r>
              <a:rPr lang="en-US" dirty="0" smtClean="0"/>
              <a:t> loss</a:t>
            </a:r>
          </a:p>
          <a:p>
            <a:pPr lvl="2"/>
            <a:r>
              <a:rPr lang="en-US" dirty="0" err="1" smtClean="0"/>
              <a:t>SphereFace</a:t>
            </a:r>
            <a:r>
              <a:rPr lang="en-US" dirty="0" smtClean="0"/>
              <a:t>(Angular-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err="1" smtClean="0"/>
              <a:t>CosineFace</a:t>
            </a:r>
            <a:r>
              <a:rPr lang="en-US" dirty="0" smtClean="0"/>
              <a:t> </a:t>
            </a:r>
            <a:r>
              <a:rPr lang="en-US" dirty="0"/>
              <a:t>Loss </a:t>
            </a:r>
            <a:endParaRPr lang="en-US" dirty="0" smtClean="0"/>
          </a:p>
          <a:p>
            <a:pPr lvl="2"/>
            <a:r>
              <a:rPr lang="en-US" dirty="0" err="1" smtClean="0"/>
              <a:t>ArcFace</a:t>
            </a:r>
            <a:r>
              <a:rPr lang="en-US" dirty="0" smtClean="0"/>
              <a:t> </a:t>
            </a:r>
            <a:r>
              <a:rPr lang="en-US" dirty="0"/>
              <a:t>loss </a:t>
            </a:r>
          </a:p>
        </p:txBody>
      </p:sp>
    </p:spTree>
    <p:extLst>
      <p:ext uri="{BB962C8B-B14F-4D97-AF65-F5344CB8AC3E}">
        <p14:creationId xmlns:p14="http://schemas.microsoft.com/office/powerpoint/2010/main" val="418552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Part3</a:t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Local metric learning by using complexity measures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00B050"/>
                </a:solidFill>
              </a:rPr>
              <a:t>3. Layer-wise Analysis and Design </a:t>
            </a:r>
            <a:endParaRPr lang="en-US" sz="33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3.1 </a:t>
            </a:r>
            <a:r>
              <a:rPr lang="en-US" sz="2400" dirty="0" smtClean="0"/>
              <a:t>Related works in local </a:t>
            </a:r>
            <a:r>
              <a:rPr lang="en-US" sz="2400" dirty="0"/>
              <a:t>Layer-wise learning </a:t>
            </a:r>
            <a:endParaRPr lang="en-US" sz="2400" dirty="0" smtClean="0"/>
          </a:p>
          <a:p>
            <a:pPr lvl="1"/>
            <a:r>
              <a:rPr lang="en-US" sz="1700" dirty="0"/>
              <a:t>Implicit Semantic Data Augmentation for Deep </a:t>
            </a:r>
            <a:r>
              <a:rPr lang="en-US" sz="1700" dirty="0" smtClean="0"/>
              <a:t>Networks</a:t>
            </a:r>
          </a:p>
          <a:p>
            <a:pPr lvl="1"/>
            <a:r>
              <a:rPr lang="en-US" sz="1700" dirty="0" smtClean="0"/>
              <a:t>Greedy </a:t>
            </a:r>
            <a:r>
              <a:rPr lang="en-US" sz="1700" dirty="0" err="1"/>
              <a:t>Layerwise</a:t>
            </a:r>
            <a:r>
              <a:rPr lang="en-US" sz="1700" dirty="0"/>
              <a:t> Learning Can Scale to </a:t>
            </a:r>
            <a:r>
              <a:rPr lang="en-US" sz="1700" dirty="0" smtClean="0"/>
              <a:t>ImageNet</a:t>
            </a:r>
          </a:p>
          <a:p>
            <a:pPr lvl="1"/>
            <a:r>
              <a:rPr lang="en-US" sz="1800" dirty="0" err="1"/>
              <a:t>Hebbian</a:t>
            </a:r>
            <a:r>
              <a:rPr lang="en-US" sz="1800" dirty="0"/>
              <a:t> Semi-Supervised Learning in a Sample Efficiency Setting?</a:t>
            </a:r>
          </a:p>
          <a:p>
            <a:pPr lvl="1"/>
            <a:r>
              <a:rPr lang="en-US" sz="1700" dirty="0" smtClean="0"/>
              <a:t>Greedy </a:t>
            </a:r>
            <a:r>
              <a:rPr lang="en-US" sz="1700" dirty="0" err="1"/>
              <a:t>InfoMax</a:t>
            </a:r>
            <a:r>
              <a:rPr lang="en-US" sz="1700" dirty="0"/>
              <a:t> for Self-Supervised Representation Learning(GIM</a:t>
            </a:r>
            <a:r>
              <a:rPr lang="en-US" sz="1700" dirty="0" smtClean="0"/>
              <a:t>)</a:t>
            </a:r>
          </a:p>
          <a:p>
            <a:pPr lvl="1"/>
            <a:r>
              <a:rPr lang="en-US" sz="1700" dirty="0" smtClean="0"/>
              <a:t>A </a:t>
            </a:r>
            <a:r>
              <a:rPr lang="en-US" sz="1700" dirty="0"/>
              <a:t>Simple Framework for Contrastive Learning of Visual Representations</a:t>
            </a:r>
          </a:p>
          <a:p>
            <a:pPr lvl="1"/>
            <a:r>
              <a:rPr lang="en-US" sz="1700" dirty="0" err="1" smtClean="0"/>
              <a:t>Pogressive</a:t>
            </a:r>
            <a:r>
              <a:rPr lang="en-US" sz="1700" dirty="0" smtClean="0"/>
              <a:t> </a:t>
            </a:r>
            <a:r>
              <a:rPr lang="en-US" sz="1700" dirty="0"/>
              <a:t>Stage-wise Learning for Unsupervised Feature Representation Enhancement </a:t>
            </a:r>
            <a:endParaRPr lang="en-US" sz="1700" dirty="0" smtClean="0"/>
          </a:p>
          <a:p>
            <a:pPr lvl="1"/>
            <a:r>
              <a:rPr lang="en-US" sz="1700" dirty="0" smtClean="0"/>
              <a:t>Layer-Wise </a:t>
            </a:r>
            <a:r>
              <a:rPr lang="en-US" sz="1700" dirty="0"/>
              <a:t>Contrastive Unsupervised Representation </a:t>
            </a:r>
            <a:r>
              <a:rPr lang="en-US" sz="1700" dirty="0" smtClean="0"/>
              <a:t>Learning</a:t>
            </a:r>
          </a:p>
          <a:p>
            <a:pPr lvl="1"/>
            <a:r>
              <a:rPr lang="en-US" sz="1700" dirty="0" err="1"/>
              <a:t>LoCo</a:t>
            </a:r>
            <a:r>
              <a:rPr lang="en-US" sz="1700" dirty="0"/>
              <a:t>: Local Contrastive Representation Learning</a:t>
            </a:r>
            <a:endParaRPr lang="en-US" sz="1700" dirty="0" smtClean="0"/>
          </a:p>
          <a:p>
            <a:pPr marL="0" indent="0">
              <a:buNone/>
            </a:pPr>
            <a:r>
              <a:rPr lang="en-US" sz="2400" dirty="0"/>
              <a:t>3.2 Two Data Complexity measures </a:t>
            </a:r>
          </a:p>
          <a:p>
            <a:pPr lvl="1"/>
            <a:r>
              <a:rPr lang="en-US" sz="1700" dirty="0"/>
              <a:t>Separation index </a:t>
            </a:r>
          </a:p>
          <a:p>
            <a:pPr lvl="1"/>
            <a:r>
              <a:rPr lang="en-US" sz="1700" dirty="0"/>
              <a:t>Smoothness index</a:t>
            </a:r>
          </a:p>
        </p:txBody>
      </p:sp>
    </p:spTree>
    <p:extLst>
      <p:ext uri="{BB962C8B-B14F-4D97-AF65-F5344CB8AC3E}">
        <p14:creationId xmlns:p14="http://schemas.microsoft.com/office/powerpoint/2010/main" val="39014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3.3 </a:t>
            </a:r>
            <a:r>
              <a:rPr lang="en-US" sz="2400" dirty="0"/>
              <a:t>Layer-wise Analysis by Separation and Smoothness indices</a:t>
            </a:r>
          </a:p>
          <a:p>
            <a:pPr lvl="1"/>
            <a:r>
              <a:rPr lang="en-US" sz="2000" dirty="0"/>
              <a:t>Dataset evaluation, ranking and dividing </a:t>
            </a:r>
          </a:p>
          <a:p>
            <a:pPr lvl="1"/>
            <a:r>
              <a:rPr lang="en-US" sz="2000" dirty="0"/>
              <a:t>Subset  Selection </a:t>
            </a:r>
          </a:p>
          <a:p>
            <a:pPr lvl="1"/>
            <a:r>
              <a:rPr lang="en-US" sz="2000" dirty="0"/>
              <a:t>Layer-wise Model evaluation </a:t>
            </a:r>
          </a:p>
          <a:p>
            <a:pPr lvl="1"/>
            <a:r>
              <a:rPr lang="en-US" sz="2000" dirty="0"/>
              <a:t>Pre-train Model ranking </a:t>
            </a:r>
          </a:p>
          <a:p>
            <a:pPr lvl="1"/>
            <a:r>
              <a:rPr lang="en-US" sz="2000" dirty="0"/>
              <a:t>Some Ideas in Model Confidence and Guarantee </a:t>
            </a:r>
          </a:p>
          <a:p>
            <a:pPr marL="0" indent="0">
              <a:buNone/>
            </a:pPr>
            <a:r>
              <a:rPr lang="en-US" sz="2400" dirty="0" smtClean="0"/>
              <a:t>3.4 </a:t>
            </a:r>
            <a:r>
              <a:rPr lang="en-US" sz="2400" dirty="0"/>
              <a:t>Layer-wise Design by Separation and Smoothness indices</a:t>
            </a:r>
          </a:p>
          <a:p>
            <a:pPr lvl="1"/>
            <a:r>
              <a:rPr lang="en-US" sz="1900" dirty="0"/>
              <a:t>Model Compressing</a:t>
            </a:r>
          </a:p>
          <a:p>
            <a:pPr lvl="1"/>
            <a:r>
              <a:rPr lang="en-US" sz="1900" dirty="0"/>
              <a:t>Forward learning in the first layer</a:t>
            </a:r>
          </a:p>
          <a:p>
            <a:pPr lvl="1"/>
            <a:r>
              <a:rPr lang="en-US" sz="1900" dirty="0"/>
              <a:t>Layer-wise forward </a:t>
            </a:r>
            <a:r>
              <a:rPr lang="en-US" sz="1900" dirty="0" smtClean="0"/>
              <a:t>learning</a:t>
            </a:r>
          </a:p>
          <a:p>
            <a:pPr lvl="1"/>
            <a:r>
              <a:rPr lang="en-US" sz="1900" dirty="0"/>
              <a:t>Layer-wise </a:t>
            </a:r>
            <a:r>
              <a:rPr lang="en-US" sz="1900" dirty="0" smtClean="0"/>
              <a:t>Forward </a:t>
            </a:r>
            <a:r>
              <a:rPr lang="en-US" sz="1900" dirty="0"/>
              <a:t>Auto Encoder </a:t>
            </a:r>
            <a:r>
              <a:rPr lang="en-US" sz="1900" dirty="0" smtClean="0"/>
              <a:t>Learning</a:t>
            </a:r>
            <a:endParaRPr lang="en-US" sz="1900" dirty="0"/>
          </a:p>
          <a:p>
            <a:pPr lvl="1"/>
            <a:r>
              <a:rPr lang="en-US" sz="1900" dirty="0" smtClean="0"/>
              <a:t>Layer-wise branching and Fusion</a:t>
            </a:r>
          </a:p>
          <a:p>
            <a:pPr lvl="1"/>
            <a:r>
              <a:rPr lang="en-US" sz="1900" dirty="0" smtClean="0"/>
              <a:t>Some Ideas for Robust design against attacks, Trojans and backdoors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969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Course</a:t>
            </a:r>
            <a:r>
              <a:rPr lang="en-US" sz="3200" dirty="0" smtClean="0">
                <a:solidFill>
                  <a:srgbClr val="FF0000"/>
                </a:solidFill>
              </a:rPr>
              <a:t> Evaluation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04921"/>
              </p:ext>
            </p:extLst>
          </p:nvPr>
        </p:nvGraphicFramePr>
        <p:xfrm>
          <a:off x="1496742" y="1234932"/>
          <a:ext cx="81280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34">
                  <a:extLst>
                    <a:ext uri="{9D8B030D-6E8A-4147-A177-3AD203B41FA5}">
                      <a16:colId xmlns:a16="http://schemas.microsoft.com/office/drawing/2014/main" val="419218485"/>
                    </a:ext>
                  </a:extLst>
                </a:gridCol>
                <a:gridCol w="2268963">
                  <a:extLst>
                    <a:ext uri="{9D8B030D-6E8A-4147-A177-3AD203B41FA5}">
                      <a16:colId xmlns:a16="http://schemas.microsoft.com/office/drawing/2014/main" val="2174399216"/>
                    </a:ext>
                  </a:extLst>
                </a:gridCol>
                <a:gridCol w="2531637">
                  <a:extLst>
                    <a:ext uri="{9D8B030D-6E8A-4147-A177-3AD203B41FA5}">
                      <a16:colId xmlns:a16="http://schemas.microsoft.com/office/drawing/2014/main" val="811038313"/>
                    </a:ext>
                  </a:extLst>
                </a:gridCol>
                <a:gridCol w="2164266">
                  <a:extLst>
                    <a:ext uri="{9D8B030D-6E8A-4147-A177-3AD203B41FA5}">
                      <a16:colId xmlns:a16="http://schemas.microsoft.com/office/drawing/2014/main" val="398412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1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Part</a:t>
                      </a:r>
                      <a:r>
                        <a:rPr lang="en-US" sz="1600" baseline="0" dirty="0" smtClean="0"/>
                        <a:t>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Homework1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Study 1(10%)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7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Part</a:t>
                      </a:r>
                      <a:r>
                        <a:rPr lang="en-US" sz="1600" baseline="0" dirty="0" smtClean="0"/>
                        <a:t>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Homework2(10%)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Study 2(10%)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176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Part</a:t>
                      </a:r>
                      <a:r>
                        <a:rPr lang="en-US" sz="1600" baseline="0" dirty="0" smtClean="0"/>
                        <a:t>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Homework3 (10%)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Study 3(10%)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027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Project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Final Project 20%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4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Final Exam   25%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30850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63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940819"/>
              </p:ext>
            </p:extLst>
          </p:nvPr>
        </p:nvGraphicFramePr>
        <p:xfrm>
          <a:off x="1496742" y="3941685"/>
          <a:ext cx="8128000" cy="2560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60">
                  <a:extLst>
                    <a:ext uri="{9D8B030D-6E8A-4147-A177-3AD203B41FA5}">
                      <a16:colId xmlns:a16="http://schemas.microsoft.com/office/drawing/2014/main" val="1232003514"/>
                    </a:ext>
                  </a:extLst>
                </a:gridCol>
                <a:gridCol w="5944840">
                  <a:extLst>
                    <a:ext uri="{9D8B030D-6E8A-4147-A177-3AD203B41FA5}">
                      <a16:colId xmlns:a16="http://schemas.microsoft.com/office/drawing/2014/main" val="2871176321"/>
                    </a:ext>
                  </a:extLst>
                </a:gridCol>
              </a:tblGrid>
              <a:tr h="34587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2"/>
                          </a:solidFill>
                        </a:rPr>
                        <a:t>Contacts and addresses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8097"/>
                  </a:ext>
                </a:extLst>
              </a:tr>
              <a:tr h="3916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Course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Home</a:t>
                      </a:r>
                      <a:r>
                        <a:rPr lang="en-US" sz="1600" baseline="0" dirty="0" smtClean="0"/>
                        <a:t>page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https://addnn.github.io/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72305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Chie</a:t>
                      </a:r>
                      <a:r>
                        <a:rPr lang="en-US" sz="1600" baseline="0" dirty="0" smtClean="0"/>
                        <a:t>f 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Ali </a:t>
                      </a:r>
                      <a:r>
                        <a:rPr lang="en-US" sz="1600" dirty="0" err="1" smtClean="0"/>
                        <a:t>Karimi</a:t>
                      </a:r>
                      <a:r>
                        <a:rPr lang="en-US" sz="1600" dirty="0" smtClean="0"/>
                        <a:t>, Email: aliiikarimi@ut.ac.ir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69389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Skype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https://join.skype.com/AYdYWmSigLgb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93438"/>
                  </a:ext>
                </a:extLst>
              </a:tr>
              <a:tr h="341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Ahmad </a:t>
                      </a:r>
                      <a:r>
                        <a:rPr lang="en-US" sz="1600" dirty="0" err="1" smtClean="0"/>
                        <a:t>Kalhor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akalhor@ut.acir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91671"/>
                  </a:ext>
                </a:extLst>
              </a:tr>
              <a:tr h="6994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Office Address</a:t>
                      </a:r>
                      <a:r>
                        <a:rPr lang="en-US" sz="1600" baseline="0" dirty="0" smtClean="0"/>
                        <a:t>(teacher)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of Electrical and Computer Engineering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Building N0. 2, No. 322, Tel: </a:t>
                      </a:r>
                      <a:r>
                        <a:rPr lang="en-US" sz="1600" dirty="0" smtClean="0"/>
                        <a:t>+98 (21) 61119780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3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1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81" y="1481931"/>
            <a:ext cx="9305925" cy="3209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54469" y="4986004"/>
            <a:ext cx="2487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/>
              <a:t>https://addnn.github.io/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7893" y="5431726"/>
            <a:ext cx="3179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https</a:t>
            </a:r>
            <a:r>
              <a:rPr lang="en-US" dirty="0"/>
              <a:t>://t.me/AD_DNNs_Kalhor</a:t>
            </a:r>
          </a:p>
        </p:txBody>
      </p:sp>
    </p:spTree>
    <p:extLst>
      <p:ext uri="{BB962C8B-B14F-4D97-AF65-F5344CB8AC3E}">
        <p14:creationId xmlns:p14="http://schemas.microsoft.com/office/powerpoint/2010/main" val="3230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The purpose of the Homework, Studies, and Final Project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41736" cy="4794631"/>
          </a:xfrm>
          <a:ln>
            <a:solidFill>
              <a:srgbClr val="C00000"/>
            </a:solidFill>
          </a:ln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----- </a:t>
            </a:r>
            <a:r>
              <a:rPr lang="en-US" dirty="0"/>
              <a:t>Part1-------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Homework1: </a:t>
            </a:r>
            <a:r>
              <a:rPr lang="en-US" dirty="0"/>
              <a:t>to suggest </a:t>
            </a:r>
            <a:r>
              <a:rPr lang="en-US" dirty="0" smtClean="0"/>
              <a:t>a better architecture </a:t>
            </a:r>
            <a:r>
              <a:rPr lang="en-US" dirty="0"/>
              <a:t>of </a:t>
            </a:r>
            <a:r>
              <a:rPr lang="en-US" dirty="0" smtClean="0"/>
              <a:t>a DNN  </a:t>
            </a:r>
            <a:r>
              <a:rPr lang="en-US" dirty="0"/>
              <a:t>for a certain learning problem.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Study 1: </a:t>
            </a:r>
            <a:r>
              <a:rPr lang="en-US" dirty="0"/>
              <a:t>to </a:t>
            </a:r>
            <a:r>
              <a:rPr lang="en-US" dirty="0" smtClean="0"/>
              <a:t>study and introduce new </a:t>
            </a:r>
            <a:r>
              <a:rPr lang="en-US" dirty="0"/>
              <a:t>layers and </a:t>
            </a:r>
            <a:r>
              <a:rPr lang="en-US" dirty="0" smtClean="0"/>
              <a:t>architectures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---- </a:t>
            </a:r>
            <a:r>
              <a:rPr lang="en-US" dirty="0"/>
              <a:t>Part2-----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Howework2 : </a:t>
            </a:r>
            <a:r>
              <a:rPr lang="en-US" dirty="0"/>
              <a:t>to apply different known deep metric learning techniques for a certain </a:t>
            </a:r>
            <a:r>
              <a:rPr lang="en-US" dirty="0" smtClean="0"/>
              <a:t>learning problem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Study 2 : </a:t>
            </a:r>
            <a:r>
              <a:rPr lang="en-US" dirty="0"/>
              <a:t>to study new published </a:t>
            </a:r>
            <a:r>
              <a:rPr lang="en-US" dirty="0" smtClean="0"/>
              <a:t>works </a:t>
            </a:r>
            <a:r>
              <a:rPr lang="en-US" dirty="0"/>
              <a:t>and  introduce new deep metric learning </a:t>
            </a:r>
            <a:r>
              <a:rPr lang="en-US" dirty="0" smtClean="0"/>
              <a:t>developments</a:t>
            </a:r>
          </a:p>
          <a:p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----- Part3-----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Howework3 : </a:t>
            </a:r>
            <a:r>
              <a:rPr lang="en-US" dirty="0"/>
              <a:t>to </a:t>
            </a:r>
            <a:r>
              <a:rPr lang="en-US" dirty="0" smtClean="0"/>
              <a:t>use “SI: Separation </a:t>
            </a:r>
            <a:r>
              <a:rPr lang="en-US" dirty="0"/>
              <a:t>I</a:t>
            </a:r>
            <a:r>
              <a:rPr lang="en-US" dirty="0" smtClean="0"/>
              <a:t>ndex”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dirty="0" err="1" smtClean="0"/>
              <a:t>SmI</a:t>
            </a:r>
            <a:r>
              <a:rPr lang="en-US" dirty="0" smtClean="0"/>
              <a:t>: Smoothness Index” in evaluation of the </a:t>
            </a:r>
            <a:r>
              <a:rPr lang="en-US" dirty="0"/>
              <a:t>layers of a certain pre-trained </a:t>
            </a:r>
            <a:r>
              <a:rPr lang="en-US" dirty="0" smtClean="0"/>
              <a:t>DNN </a:t>
            </a:r>
            <a:r>
              <a:rPr lang="en-US" dirty="0"/>
              <a:t>or ranking different pre-trained DNNs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Study4: </a:t>
            </a:r>
            <a:r>
              <a:rPr lang="en-US" dirty="0"/>
              <a:t>to study new </a:t>
            </a:r>
            <a:r>
              <a:rPr lang="en-US" dirty="0" smtClean="0"/>
              <a:t>published works </a:t>
            </a:r>
            <a:r>
              <a:rPr lang="en-US" dirty="0"/>
              <a:t>about layer wise learning or complexity measures in </a:t>
            </a:r>
            <a:r>
              <a:rPr lang="en-US" dirty="0" smtClean="0"/>
              <a:t>DNNs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----</a:t>
            </a:r>
            <a:r>
              <a:rPr lang="en-US" dirty="0">
                <a:solidFill>
                  <a:srgbClr val="FF0000"/>
                </a:solidFill>
              </a:rPr>
              <a:t>Final Project</a:t>
            </a:r>
          </a:p>
          <a:p>
            <a:pPr marL="0" indent="0">
              <a:buNone/>
            </a:pPr>
            <a:r>
              <a:rPr lang="en-US" dirty="0" smtClean="0"/>
              <a:t>To apply </a:t>
            </a:r>
            <a:r>
              <a:rPr lang="en-US" dirty="0"/>
              <a:t>one of </a:t>
            </a:r>
            <a:r>
              <a:rPr lang="en-US" dirty="0" smtClean="0"/>
              <a:t>the </a:t>
            </a:r>
            <a:r>
              <a:rPr lang="en-US" dirty="0"/>
              <a:t>favorite analysis and </a:t>
            </a:r>
            <a:r>
              <a:rPr lang="en-US" dirty="0" smtClean="0"/>
              <a:t>design methods (or an idea) to a </a:t>
            </a:r>
            <a:r>
              <a:rPr lang="en-US" dirty="0"/>
              <a:t>learning </a:t>
            </a:r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5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2285" y="2612571"/>
            <a:ext cx="4634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</a:rPr>
              <a:t>End of Introduction</a:t>
            </a:r>
            <a:endParaRPr 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smtClean="0"/>
              <a:t>Some Questions about the new course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1995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What is the </a:t>
            </a:r>
            <a:r>
              <a:rPr lang="en-US" dirty="0" smtClean="0">
                <a:solidFill>
                  <a:srgbClr val="C00000"/>
                </a:solidFill>
              </a:rPr>
              <a:t>goal </a:t>
            </a:r>
            <a:r>
              <a:rPr lang="en-US" dirty="0" smtClean="0">
                <a:solidFill>
                  <a:srgbClr val="C00000"/>
                </a:solidFill>
              </a:rPr>
              <a:t>of the course “Analysis and Design of Deep Neural Networks”?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Why </a:t>
            </a:r>
            <a:r>
              <a:rPr lang="en-US" dirty="0" smtClean="0">
                <a:solidFill>
                  <a:srgbClr val="00B0F0"/>
                </a:solidFill>
              </a:rPr>
              <a:t>this course is necessary?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Which questions </a:t>
            </a:r>
            <a:r>
              <a:rPr lang="en-US" dirty="0" smtClean="0">
                <a:solidFill>
                  <a:srgbClr val="C00000"/>
                </a:solidFill>
              </a:rPr>
              <a:t>are answered </a:t>
            </a:r>
            <a:r>
              <a:rPr lang="en-US" dirty="0" smtClean="0">
                <a:solidFill>
                  <a:srgbClr val="C00000"/>
                </a:solidFill>
              </a:rPr>
              <a:t>through this course?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What are </a:t>
            </a:r>
            <a:r>
              <a:rPr lang="en-US" dirty="0" smtClean="0">
                <a:solidFill>
                  <a:srgbClr val="00B050"/>
                </a:solidFill>
              </a:rPr>
              <a:t>other </a:t>
            </a:r>
            <a:r>
              <a:rPr lang="en-US" dirty="0" smtClean="0">
                <a:solidFill>
                  <a:srgbClr val="00B050"/>
                </a:solidFill>
              </a:rPr>
              <a:t>benefits of using analysis and </a:t>
            </a:r>
            <a:r>
              <a:rPr lang="en-US" dirty="0" smtClean="0">
                <a:solidFill>
                  <a:srgbClr val="00B050"/>
                </a:solidFill>
              </a:rPr>
              <a:t>design methods </a:t>
            </a:r>
            <a:r>
              <a:rPr lang="en-US" dirty="0" smtClean="0">
                <a:solidFill>
                  <a:srgbClr val="00B050"/>
                </a:solidFill>
              </a:rPr>
              <a:t>in DNNs?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How can we analysis and design DNNs?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What is the </a:t>
            </a:r>
            <a:r>
              <a:rPr lang="en-US" sz="2200" b="1" dirty="0" smtClean="0">
                <a:solidFill>
                  <a:srgbClr val="C00000"/>
                </a:solidFill>
              </a:rPr>
              <a:t>main purpose of </a:t>
            </a:r>
            <a:r>
              <a:rPr lang="en-US" sz="2200" b="1" dirty="0">
                <a:solidFill>
                  <a:srgbClr val="C00000"/>
                </a:solidFill>
              </a:rPr>
              <a:t>the course “Analysis and Design of Deep Neural Networks”?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10602951" cy="230032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The main purpose of the course is to develop </a:t>
            </a:r>
            <a:r>
              <a:rPr lang="en-US" dirty="0" smtClean="0">
                <a:solidFill>
                  <a:srgbClr val="FF0000"/>
                </a:solidFill>
              </a:rPr>
              <a:t>concepts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7030A0"/>
                </a:solidFill>
              </a:rPr>
              <a:t>M</a:t>
            </a:r>
            <a:r>
              <a:rPr lang="en-US" dirty="0" smtClean="0">
                <a:solidFill>
                  <a:srgbClr val="7030A0"/>
                </a:solidFill>
              </a:rPr>
              <a:t>etrics</a:t>
            </a:r>
            <a:r>
              <a:rPr lang="en-US" dirty="0" smtClean="0">
                <a:solidFill>
                  <a:srgbClr val="0070C0"/>
                </a:solidFill>
              </a:rPr>
              <a:t>, and </a:t>
            </a:r>
            <a:r>
              <a:rPr lang="en-US" dirty="0" smtClean="0">
                <a:solidFill>
                  <a:srgbClr val="00B050"/>
                </a:solidFill>
              </a:rPr>
              <a:t>Indices</a:t>
            </a:r>
            <a:r>
              <a:rPr lang="en-US" dirty="0" smtClean="0">
                <a:solidFill>
                  <a:srgbClr val="0070C0"/>
                </a:solidFill>
              </a:rPr>
              <a:t> which improve and ease the designing and learning process in DNNs.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08" y="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3200" b="1" dirty="0">
                <a:solidFill>
                  <a:srgbClr val="00B0F0"/>
                </a:solidFill>
              </a:rPr>
              <a:t>Why </a:t>
            </a:r>
            <a:r>
              <a:rPr lang="en-US" sz="3200" b="1" dirty="0" smtClean="0">
                <a:solidFill>
                  <a:srgbClr val="00B0F0"/>
                </a:solidFill>
              </a:rPr>
              <a:t>“Analysis </a:t>
            </a:r>
            <a:r>
              <a:rPr lang="en-US" sz="3200" b="1" dirty="0">
                <a:solidFill>
                  <a:srgbClr val="00B0F0"/>
                </a:solidFill>
              </a:rPr>
              <a:t>and Design of DNNs” is </a:t>
            </a:r>
            <a:r>
              <a:rPr lang="en-US" sz="3200" b="1" dirty="0" smtClean="0">
                <a:solidFill>
                  <a:srgbClr val="00B0F0"/>
                </a:solidFill>
              </a:rPr>
              <a:t>necessary</a:t>
            </a:r>
            <a:r>
              <a:rPr lang="en-US" sz="3200" b="1" dirty="0">
                <a:solidFill>
                  <a:srgbClr val="00B0F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08" y="1081912"/>
            <a:ext cx="10610088" cy="556272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The diversity of the proposed architectures for DNNs is considerably high</a:t>
            </a:r>
            <a:r>
              <a:rPr lang="en-US" sz="2200" dirty="0" smtClean="0">
                <a:solidFill>
                  <a:srgbClr val="00B050"/>
                </a:solidFill>
              </a:rPr>
              <a:t>. </a:t>
            </a:r>
            <a:r>
              <a:rPr lang="en-US" sz="2200" dirty="0" smtClean="0">
                <a:solidFill>
                  <a:srgbClr val="0070C0"/>
                </a:solidFill>
              </a:rPr>
              <a:t>It is necessary </a:t>
            </a:r>
            <a:r>
              <a:rPr lang="en-US" sz="2200" dirty="0" smtClean="0">
                <a:solidFill>
                  <a:srgbClr val="0070C0"/>
                </a:solidFill>
              </a:rPr>
              <a:t>to evaluate and rank them </a:t>
            </a:r>
            <a:r>
              <a:rPr lang="en-US" sz="2200" dirty="0" smtClean="0">
                <a:solidFill>
                  <a:srgbClr val="0070C0"/>
                </a:solidFill>
              </a:rPr>
              <a:t>in </a:t>
            </a:r>
            <a:r>
              <a:rPr lang="en-US" sz="2200" dirty="0" smtClean="0">
                <a:solidFill>
                  <a:srgbClr val="0070C0"/>
                </a:solidFill>
              </a:rPr>
              <a:t>a  </a:t>
            </a:r>
            <a:r>
              <a:rPr lang="en-US" sz="2200" dirty="0" smtClean="0">
                <a:solidFill>
                  <a:srgbClr val="0070C0"/>
                </a:solidFill>
              </a:rPr>
              <a:t>systematic way in order to  know which ones are nearer to </a:t>
            </a:r>
            <a:r>
              <a:rPr lang="en-US" sz="2200" dirty="0" smtClean="0">
                <a:solidFill>
                  <a:srgbClr val="0070C0"/>
                </a:solidFill>
              </a:rPr>
              <a:t>the optimal </a:t>
            </a:r>
            <a:r>
              <a:rPr lang="en-US" sz="2200" dirty="0" smtClean="0">
                <a:solidFill>
                  <a:srgbClr val="0070C0"/>
                </a:solidFill>
              </a:rPr>
              <a:t>architecture with lower redundancy. 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sz="800" dirty="0" smtClean="0">
              <a:solidFill>
                <a:srgbClr val="0070C0"/>
              </a:solidFill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The main learning approach is a blind error-back propagation which suffers from sensitivity to initialization and getting stuck in local optimal points. </a:t>
            </a:r>
            <a:r>
              <a:rPr lang="en-US" sz="2200" dirty="0" smtClean="0">
                <a:solidFill>
                  <a:srgbClr val="00B050"/>
                </a:solidFill>
              </a:rPr>
              <a:t>It is necessary to develop learning methods which provide more interpretable </a:t>
            </a:r>
            <a:r>
              <a:rPr lang="en-US" sz="2200" dirty="0" smtClean="0">
                <a:solidFill>
                  <a:srgbClr val="00B050"/>
                </a:solidFill>
              </a:rPr>
              <a:t>and robust optimization </a:t>
            </a:r>
            <a:r>
              <a:rPr lang="en-US" sz="2200" dirty="0" smtClean="0">
                <a:solidFill>
                  <a:srgbClr val="00B050"/>
                </a:solidFill>
              </a:rPr>
              <a:t>ways</a:t>
            </a:r>
            <a:r>
              <a:rPr lang="en-US" sz="2200" dirty="0" smtClean="0">
                <a:solidFill>
                  <a:srgbClr val="00B050"/>
                </a:solidFill>
              </a:rPr>
              <a:t>.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sz="800" dirty="0" smtClean="0">
              <a:solidFill>
                <a:srgbClr val="00B050"/>
              </a:solidFill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FF0000"/>
                </a:solidFill>
              </a:rPr>
              <a:t>The are not any systematic methods to </a:t>
            </a:r>
            <a:r>
              <a:rPr lang="en-US" sz="2200" dirty="0" smtClean="0">
                <a:solidFill>
                  <a:srgbClr val="FF0000"/>
                </a:solidFill>
              </a:rPr>
              <a:t>evaluate</a:t>
            </a:r>
            <a:r>
              <a:rPr lang="en-US" sz="2200" dirty="0" smtClean="0">
                <a:solidFill>
                  <a:srgbClr val="FF0000"/>
                </a:solidFill>
              </a:rPr>
              <a:t>, and rank pre-trained DNNS. In addition, we need more straightforward methods for compressing Networks, to ensemble some available networks or provide </a:t>
            </a:r>
            <a:r>
              <a:rPr lang="en-US" sz="2200" dirty="0" smtClean="0">
                <a:solidFill>
                  <a:srgbClr val="FF0000"/>
                </a:solidFill>
              </a:rPr>
              <a:t>more reliable </a:t>
            </a:r>
            <a:r>
              <a:rPr lang="en-US" sz="2200" dirty="0" smtClean="0">
                <a:solidFill>
                  <a:srgbClr val="FF0000"/>
                </a:solidFill>
              </a:rPr>
              <a:t>and generalized model. 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sz="800" dirty="0" smtClean="0">
              <a:solidFill>
                <a:srgbClr val="FF0000"/>
              </a:solidFill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7030A0"/>
                </a:solidFill>
              </a:rPr>
              <a:t>There are </a:t>
            </a:r>
            <a:r>
              <a:rPr lang="en-US" sz="2200" dirty="0" smtClean="0">
                <a:solidFill>
                  <a:srgbClr val="7030A0"/>
                </a:solidFill>
              </a:rPr>
              <a:t>some </a:t>
            </a:r>
            <a:r>
              <a:rPr lang="en-US" sz="2200" dirty="0" smtClean="0">
                <a:solidFill>
                  <a:srgbClr val="7030A0"/>
                </a:solidFill>
              </a:rPr>
              <a:t>open problems such as feature representation, active learning, evolvable learning, one shot learning, multi-task learning which can be addressed </a:t>
            </a:r>
            <a:r>
              <a:rPr lang="en-US" sz="2200" dirty="0" smtClean="0">
                <a:solidFill>
                  <a:srgbClr val="7030A0"/>
                </a:solidFill>
              </a:rPr>
              <a:t>and solved by </a:t>
            </a:r>
            <a:r>
              <a:rPr lang="en-US" sz="2200" dirty="0" smtClean="0">
                <a:solidFill>
                  <a:srgbClr val="7030A0"/>
                </a:solidFill>
              </a:rPr>
              <a:t>new analyzing and designing methods 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6410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702" y="500062"/>
            <a:ext cx="11161295" cy="13255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dirty="0">
                <a:solidFill>
                  <a:srgbClr val="C00000"/>
                </a:solidFill>
              </a:rPr>
              <a:t>Which questions may be answered by “Analysis and Design of Deep Neural Networks”?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dirty="0" smtClean="0"/>
              <a:t>In Analysis and Design of DNNs, beyond the former conventional methods, we try to</a:t>
            </a:r>
            <a:r>
              <a:rPr lang="en-US" dirty="0"/>
              <a:t> develop methods </a:t>
            </a:r>
            <a:r>
              <a:rPr lang="en-US" dirty="0" smtClean="0"/>
              <a:t>to answer following questions: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How can we suggest better architectures of DNNs for a learning problem?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How </a:t>
            </a:r>
            <a:r>
              <a:rPr lang="en-US" dirty="0">
                <a:solidFill>
                  <a:srgbClr val="C00000"/>
                </a:solidFill>
              </a:rPr>
              <a:t>can </a:t>
            </a:r>
            <a:r>
              <a:rPr lang="en-US" dirty="0" smtClean="0">
                <a:solidFill>
                  <a:srgbClr val="C00000"/>
                </a:solidFill>
              </a:rPr>
              <a:t>we give geometrical interpretation about the functionality of a DNN.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How can we evaluate the architecture and layers of a pre-trained DNN</a:t>
            </a:r>
            <a:r>
              <a:rPr lang="en-US" dirty="0"/>
              <a:t>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How can we being sure that DNNs do not have any redundancy in their layers and units?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How can we develop more interpretable methods in designing and learning DNNs?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How can we compare different DNNs in accuracy and generalization?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How </a:t>
            </a:r>
            <a:r>
              <a:rPr lang="en-US" dirty="0">
                <a:solidFill>
                  <a:srgbClr val="00B0F0"/>
                </a:solidFill>
              </a:rPr>
              <a:t>can </a:t>
            </a:r>
            <a:r>
              <a:rPr lang="en-US" dirty="0" smtClean="0">
                <a:solidFill>
                  <a:srgbClr val="00B0F0"/>
                </a:solidFill>
              </a:rPr>
              <a:t>we give guarantee and confidence about the predictability of ours DNNs? </a:t>
            </a:r>
            <a:endParaRPr lang="en-US" dirty="0" smtClean="0">
              <a:solidFill>
                <a:srgbClr val="00B0F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How can  we make a reliable defense strategy against attacks, Trojans and backdoors.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>
                <a:solidFill>
                  <a:srgbClr val="00B050"/>
                </a:solidFill>
              </a:rPr>
              <a:t>What are the benefits of using analysis and design for DNNs</a:t>
            </a:r>
            <a:r>
              <a:rPr lang="en-US" sz="3100" b="1" dirty="0" smtClean="0">
                <a:solidFill>
                  <a:srgbClr val="00B050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Analysis</a:t>
            </a:r>
          </a:p>
          <a:p>
            <a:pPr lvl="1"/>
            <a:r>
              <a:rPr lang="en-US" dirty="0" smtClean="0"/>
              <a:t>Structural and Layer-wise </a:t>
            </a:r>
            <a:r>
              <a:rPr lang="en-US" dirty="0" smtClean="0">
                <a:solidFill>
                  <a:srgbClr val="00B050"/>
                </a:solidFill>
              </a:rPr>
              <a:t>Evaluation.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F0"/>
                </a:solidFill>
              </a:rPr>
              <a:t>Data division </a:t>
            </a:r>
            <a:r>
              <a:rPr lang="en-US" dirty="0" smtClean="0">
                <a:solidFill>
                  <a:srgbClr val="00B0F0"/>
                </a:solidFill>
              </a:rPr>
              <a:t>and Augmentation </a:t>
            </a:r>
            <a:r>
              <a:rPr lang="en-US" dirty="0" smtClean="0"/>
              <a:t>to </a:t>
            </a:r>
            <a:r>
              <a:rPr lang="en-US" dirty="0" smtClean="0"/>
              <a:t>achieve better training and generalization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Ranking</a:t>
            </a:r>
            <a:r>
              <a:rPr lang="en-US" dirty="0" smtClean="0"/>
              <a:t> pre-trained DNNs in </a:t>
            </a:r>
            <a:r>
              <a:rPr lang="en-US" dirty="0" smtClean="0"/>
              <a:t>transfer-learning and find most suitable model.</a:t>
            </a:r>
            <a:endParaRPr lang="en-US" dirty="0" smtClean="0"/>
          </a:p>
          <a:p>
            <a:pPr lvl="1"/>
            <a:r>
              <a:rPr lang="en-US" dirty="0" smtClean="0"/>
              <a:t>Developing </a:t>
            </a:r>
            <a:r>
              <a:rPr lang="en-US" dirty="0" smtClean="0">
                <a:solidFill>
                  <a:srgbClr val="C00000"/>
                </a:solidFill>
              </a:rPr>
              <a:t>Guarantee and confidence </a:t>
            </a:r>
            <a:r>
              <a:rPr lang="en-US" dirty="0" smtClean="0"/>
              <a:t>indices for the predictability of DNNs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Design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Layer-wise </a:t>
            </a:r>
            <a:r>
              <a:rPr lang="en-US" dirty="0" smtClean="0">
                <a:solidFill>
                  <a:srgbClr val="FF0000"/>
                </a:solidFill>
              </a:rPr>
              <a:t>pruning</a:t>
            </a:r>
            <a:r>
              <a:rPr lang="en-US" dirty="0" smtClean="0"/>
              <a:t>  to achieve more compact form of DNNs</a:t>
            </a:r>
            <a:endParaRPr lang="en-US" dirty="0"/>
          </a:p>
          <a:p>
            <a:pPr lvl="1"/>
            <a:r>
              <a:rPr lang="en-US" dirty="0" smtClean="0"/>
              <a:t>Layer-wise </a:t>
            </a:r>
            <a:r>
              <a:rPr lang="en-US" dirty="0" smtClean="0">
                <a:solidFill>
                  <a:srgbClr val="00B050"/>
                </a:solidFill>
              </a:rPr>
              <a:t>Learning</a:t>
            </a:r>
            <a:r>
              <a:rPr lang="en-US" dirty="0" smtClean="0"/>
              <a:t> to achieve faster and more accuracy </a:t>
            </a:r>
          </a:p>
          <a:p>
            <a:pPr lvl="1"/>
            <a:r>
              <a:rPr lang="en-US" dirty="0" smtClean="0"/>
              <a:t>Layer-wise </a:t>
            </a:r>
            <a:r>
              <a:rPr lang="en-US" dirty="0" smtClean="0">
                <a:solidFill>
                  <a:srgbClr val="00B0F0"/>
                </a:solidFill>
              </a:rPr>
              <a:t>branching and designing </a:t>
            </a:r>
            <a:r>
              <a:rPr lang="en-US" dirty="0" smtClean="0"/>
              <a:t>more advanced </a:t>
            </a:r>
            <a:r>
              <a:rPr lang="en-US" dirty="0"/>
              <a:t>architecture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Layer-wise </a:t>
            </a:r>
            <a:r>
              <a:rPr lang="en-US" dirty="0" smtClean="0">
                <a:solidFill>
                  <a:srgbClr val="7030A0"/>
                </a:solidFill>
              </a:rPr>
              <a:t>fusion</a:t>
            </a:r>
            <a:r>
              <a:rPr lang="en-US" dirty="0" smtClean="0"/>
              <a:t> among some pre-trained DNNs.</a:t>
            </a:r>
          </a:p>
          <a:p>
            <a:pPr lvl="1"/>
            <a:r>
              <a:rPr lang="en-US" dirty="0"/>
              <a:t>Layer-wise </a:t>
            </a:r>
            <a:r>
              <a:rPr lang="en-US" dirty="0" smtClean="0">
                <a:solidFill>
                  <a:srgbClr val="7030A0"/>
                </a:solidFill>
              </a:rPr>
              <a:t>self supervised</a:t>
            </a:r>
            <a:r>
              <a:rPr lang="en-US" dirty="0" smtClean="0"/>
              <a:t> learning.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3600" b="1" dirty="0">
                <a:solidFill>
                  <a:srgbClr val="7030A0"/>
                </a:solidFill>
              </a:rPr>
              <a:t>How can we analysis and design DNNs?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8080"/>
          </a:xfrm>
        </p:spPr>
        <p:txBody>
          <a:bodyPr>
            <a:normAutofit lnSpcReduction="10000"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Structure Analysis: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We can analyze and design by studying the functionality of layers, blocks and modules which define the architecture of DNNs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Deep Metrics Learning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develop </a:t>
            </a:r>
            <a:r>
              <a:rPr lang="en-US" dirty="0" smtClean="0"/>
              <a:t>some distance, angular, or other metrics and losses to </a:t>
            </a:r>
            <a:r>
              <a:rPr lang="en-US" dirty="0" smtClean="0"/>
              <a:t>have more </a:t>
            </a:r>
            <a:r>
              <a:rPr lang="en-US" dirty="0" err="1" smtClean="0"/>
              <a:t>relible</a:t>
            </a:r>
            <a:r>
              <a:rPr lang="en-US" dirty="0" smtClean="0"/>
              <a:t> and better </a:t>
            </a:r>
            <a:r>
              <a:rPr lang="en-US" dirty="0" smtClean="0"/>
              <a:t>learning in classification, and similarity learning problems.</a:t>
            </a:r>
            <a:endParaRPr lang="en-US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Layer-Wise Design and Analysis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We can </a:t>
            </a:r>
            <a:r>
              <a:rPr lang="en-US" dirty="0" smtClean="0"/>
              <a:t>analysis </a:t>
            </a:r>
            <a:r>
              <a:rPr lang="en-US" dirty="0" smtClean="0"/>
              <a:t>and design </a:t>
            </a:r>
            <a:r>
              <a:rPr lang="en-US" dirty="0" smtClean="0"/>
              <a:t>DNNS be developing some complexity measures.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690"/>
            <a:ext cx="9300411" cy="1325563"/>
          </a:xfrm>
          <a:solidFill>
            <a:schemeClr val="lt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“Structural analysis</a:t>
            </a:r>
            <a:r>
              <a:rPr lang="en-US" sz="2400" dirty="0" smtClean="0">
                <a:solidFill>
                  <a:schemeClr val="tx1"/>
                </a:solidFill>
              </a:rPr>
              <a:t>” </a:t>
            </a:r>
            <a:r>
              <a:rPr lang="en-US" sz="2800" dirty="0" smtClean="0">
                <a:solidFill>
                  <a:srgbClr val="FF0000"/>
                </a:solidFill>
              </a:rPr>
              <a:t>versus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Layer-wise analysis and design”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372"/>
            <a:ext cx="10515600" cy="2532449"/>
          </a:xfrm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>
                <a:solidFill>
                  <a:srgbClr val="0070C0"/>
                </a:solidFill>
              </a:rPr>
              <a:t>Structural analysis</a:t>
            </a:r>
            <a:r>
              <a:rPr lang="en-US" dirty="0" smtClean="0">
                <a:solidFill>
                  <a:srgbClr val="0070C0"/>
                </a:solidFill>
              </a:rPr>
              <a:t>” </a:t>
            </a:r>
            <a:r>
              <a:rPr lang="en-US" dirty="0" smtClean="0"/>
              <a:t>suggests a formal architecture for DNNs including topology, layers, blocks, and modules.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“Layer-wise analysis and design” </a:t>
            </a:r>
            <a:r>
              <a:rPr lang="en-US" dirty="0" smtClean="0"/>
              <a:t>improve the architecture and learn it by reducing a complexity measure.</a:t>
            </a:r>
            <a:endParaRPr lang="en-US" dirty="0"/>
          </a:p>
          <a:p>
            <a:endParaRPr lang="en-US" dirty="0"/>
          </a:p>
        </p:txBody>
      </p:sp>
      <p:sp>
        <p:nvSpPr>
          <p:cNvPr id="4" name="AutoShape 2" descr="White model house with graphical faces - 4036810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White model house with graphical faces - 4036810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387"/>
              </p:ext>
            </p:extLst>
          </p:nvPr>
        </p:nvGraphicFramePr>
        <p:xfrm>
          <a:off x="1820780" y="4632663"/>
          <a:ext cx="855043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526">
                  <a:extLst>
                    <a:ext uri="{9D8B030D-6E8A-4147-A177-3AD203B41FA5}">
                      <a16:colId xmlns:a16="http://schemas.microsoft.com/office/drawing/2014/main" val="3829279076"/>
                    </a:ext>
                  </a:extLst>
                </a:gridCol>
                <a:gridCol w="2690949">
                  <a:extLst>
                    <a:ext uri="{9D8B030D-6E8A-4147-A177-3AD203B41FA5}">
                      <a16:colId xmlns:a16="http://schemas.microsoft.com/office/drawing/2014/main" val="1220424403"/>
                    </a:ext>
                  </a:extLst>
                </a:gridCol>
                <a:gridCol w="3526964">
                  <a:extLst>
                    <a:ext uri="{9D8B030D-6E8A-4147-A177-3AD203B41FA5}">
                      <a16:colId xmlns:a16="http://schemas.microsoft.com/office/drawing/2014/main" val="3269329838"/>
                    </a:ext>
                  </a:extLst>
                </a:gridCol>
              </a:tblGrid>
              <a:tr h="1376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1.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Structural analysis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 Deep Metric Learning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3. Layer-wise analysis and design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986675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820780" y="5527135"/>
            <a:ext cx="8550440" cy="1033295"/>
            <a:chOff x="2134971" y="5605193"/>
            <a:chExt cx="8550440" cy="1033295"/>
          </a:xfrm>
        </p:grpSpPr>
        <p:grpSp>
          <p:nvGrpSpPr>
            <p:cNvPr id="12" name="Group 11"/>
            <p:cNvGrpSpPr/>
            <p:nvPr/>
          </p:nvGrpSpPr>
          <p:grpSpPr>
            <a:xfrm>
              <a:off x="2134971" y="5605193"/>
              <a:ext cx="8550440" cy="1033295"/>
              <a:chOff x="4042611" y="3481137"/>
              <a:chExt cx="8550440" cy="103329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042611" y="3481137"/>
                <a:ext cx="2326105" cy="1026695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Suggest an architecture for a DNN</a:t>
                </a:r>
              </a:p>
              <a:p>
                <a:pPr algn="ctr"/>
                <a:r>
                  <a:rPr lang="en-US" dirty="0" smtClean="0">
                    <a:solidFill>
                      <a:srgbClr val="7030A0"/>
                    </a:solidFill>
                  </a:rPr>
                  <a:t>Piping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/Shell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Designing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039723" y="3487737"/>
                <a:ext cx="3553328" cy="102669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Improving by local metric learning and  Complexity measures </a:t>
                </a:r>
              </a:p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Data-flow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Control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/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Core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learning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ctr"/>
                <a:endParaRPr lang="en-US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716732" y="5860643"/>
              <a:ext cx="21596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(</a:t>
              </a:r>
              <a:r>
                <a:rPr lang="en-US" b="1" dirty="0">
                  <a:solidFill>
                    <a:srgbClr val="7030A0"/>
                  </a:solidFill>
                </a:rPr>
                <a:t>Geometric Analysis</a:t>
              </a:r>
              <a:r>
                <a:rPr lang="en-US" dirty="0">
                  <a:solidFill>
                    <a:srgbClr val="7030A0"/>
                  </a:solidFill>
                </a:rPr>
                <a:t>)</a:t>
              </a:r>
            </a:p>
          </p:txBody>
        </p:sp>
      </p:grpSp>
      <p:sp>
        <p:nvSpPr>
          <p:cNvPr id="11" name="Arc 10"/>
          <p:cNvSpPr/>
          <p:nvPr/>
        </p:nvSpPr>
        <p:spPr>
          <a:xfrm>
            <a:off x="4159946" y="5647063"/>
            <a:ext cx="2671007" cy="786837"/>
          </a:xfrm>
          <a:prstGeom prst="arc">
            <a:avLst>
              <a:gd name="adj1" fmla="val 10770312"/>
              <a:gd name="adj2" fmla="val 56"/>
            </a:avLst>
          </a:prstGeom>
          <a:noFill/>
          <a:ln w="38100" cap="rnd" cmpd="sng">
            <a:solidFill>
              <a:schemeClr val="tx1"/>
            </a:solidFill>
            <a:headEnd type="diamond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Part1</a:t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Analysis and design by the formal functionality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architectures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3024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 Structure </a:t>
            </a:r>
            <a:r>
              <a:rPr lang="en-US" b="1" dirty="0">
                <a:solidFill>
                  <a:srgbClr val="FF0000"/>
                </a:solidFill>
              </a:rPr>
              <a:t>analysis in DNNs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1.1 Layers</a:t>
            </a:r>
            <a:r>
              <a:rPr lang="en-US" dirty="0"/>
              <a:t>, Blocks and </a:t>
            </a:r>
            <a:r>
              <a:rPr lang="en-US" dirty="0" smtClean="0"/>
              <a:t>Modules</a:t>
            </a:r>
          </a:p>
          <a:p>
            <a:pPr lvl="2"/>
            <a:r>
              <a:rPr lang="en-US" dirty="0" smtClean="0"/>
              <a:t>Fully Connected layers and blocks </a:t>
            </a:r>
          </a:p>
          <a:p>
            <a:pPr lvl="2"/>
            <a:r>
              <a:rPr lang="en-US" dirty="0" smtClean="0"/>
              <a:t>Convolution Layers-Blocks-Modules</a:t>
            </a:r>
          </a:p>
          <a:p>
            <a:pPr lvl="2"/>
            <a:r>
              <a:rPr lang="en-US" dirty="0" smtClean="0"/>
              <a:t>Recurrent </a:t>
            </a:r>
            <a:r>
              <a:rPr lang="en-US" dirty="0"/>
              <a:t>Layers </a:t>
            </a:r>
            <a:r>
              <a:rPr lang="en-US" dirty="0" smtClean="0"/>
              <a:t>– Modules</a:t>
            </a:r>
          </a:p>
          <a:p>
            <a:pPr lvl="2"/>
            <a:r>
              <a:rPr lang="en-US" dirty="0" smtClean="0"/>
              <a:t>Attention </a:t>
            </a:r>
            <a:r>
              <a:rPr lang="en-US" dirty="0"/>
              <a:t>Layers – Modules</a:t>
            </a:r>
          </a:p>
          <a:p>
            <a:pPr lvl="2"/>
            <a:r>
              <a:rPr lang="en-US" dirty="0" smtClean="0"/>
              <a:t>Pooling layers</a:t>
            </a:r>
            <a:endParaRPr lang="en-US" dirty="0"/>
          </a:p>
          <a:p>
            <a:pPr lvl="2"/>
            <a:r>
              <a:rPr lang="en-US" dirty="0" smtClean="0"/>
              <a:t>Normalization </a:t>
            </a:r>
            <a:r>
              <a:rPr lang="en-US" dirty="0"/>
              <a:t>Layers</a:t>
            </a:r>
          </a:p>
          <a:p>
            <a:pPr marL="457200" lvl="1" indent="0">
              <a:buNone/>
            </a:pPr>
            <a:r>
              <a:rPr lang="en-US" dirty="0" smtClean="0"/>
              <a:t>1.2 Architectures</a:t>
            </a:r>
          </a:p>
          <a:p>
            <a:pPr lvl="2"/>
            <a:r>
              <a:rPr lang="en-US" dirty="0"/>
              <a:t>CNNs </a:t>
            </a:r>
          </a:p>
          <a:p>
            <a:pPr lvl="2"/>
            <a:r>
              <a:rPr lang="en-US" dirty="0"/>
              <a:t>Region Based CNNs (R-CNNs)</a:t>
            </a:r>
          </a:p>
          <a:p>
            <a:pPr lvl="2"/>
            <a:r>
              <a:rPr lang="en-US" dirty="0" smtClean="0"/>
              <a:t>DNNs </a:t>
            </a:r>
            <a:r>
              <a:rPr lang="en-US" dirty="0"/>
              <a:t>for Segmentation</a:t>
            </a:r>
          </a:p>
          <a:p>
            <a:pPr lvl="2"/>
            <a:r>
              <a:rPr lang="en-US" dirty="0" smtClean="0"/>
              <a:t>Transformers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2163</TotalTime>
  <Words>1244</Words>
  <Application>Microsoft Office PowerPoint</Application>
  <PresentationFormat>Widescreen</PresentationFormat>
  <Paragraphs>189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 Titr</vt:lpstr>
      <vt:lpstr>Calibri</vt:lpstr>
      <vt:lpstr>Calibri Light</vt:lpstr>
      <vt:lpstr>Office Theme</vt:lpstr>
      <vt:lpstr>Analysis and Design of  Deep Neural Networks</vt:lpstr>
      <vt:lpstr>Some Questions about the new course</vt:lpstr>
      <vt:lpstr>What is the main purpose of the course “Analysis and Design of Deep Neural Networks”?</vt:lpstr>
      <vt:lpstr>Why “Analysis and Design of DNNs” is necessary?</vt:lpstr>
      <vt:lpstr>Which questions may be answered by “Analysis and Design of Deep Neural Networks”?</vt:lpstr>
      <vt:lpstr>What are the benefits of using analysis and design for DNNs?</vt:lpstr>
      <vt:lpstr>How can we analysis and design DNNs?</vt:lpstr>
      <vt:lpstr>“Structural analysis” versus “Layer-wise analysis and design” </vt:lpstr>
      <vt:lpstr>Part1 Analysis and design by the formal functionality and architectures</vt:lpstr>
      <vt:lpstr>Part2 Geometrical analysis and design at the end layer (A Bridge to layer-wise...)</vt:lpstr>
      <vt:lpstr>Part3 Local metric learning by using complexity measures</vt:lpstr>
      <vt:lpstr>PowerPoint Presentation</vt:lpstr>
      <vt:lpstr>Course Evaluation</vt:lpstr>
      <vt:lpstr>Team </vt:lpstr>
      <vt:lpstr>The purpose of the Homework, Studies, and Final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Analysis</dc:title>
  <dc:creator>Dr-Kalhor</dc:creator>
  <cp:lastModifiedBy>Dr-Kalhor</cp:lastModifiedBy>
  <cp:revision>152</cp:revision>
  <cp:lastPrinted>2022-02-11T08:42:36Z</cp:lastPrinted>
  <dcterms:created xsi:type="dcterms:W3CDTF">2022-02-02T15:37:45Z</dcterms:created>
  <dcterms:modified xsi:type="dcterms:W3CDTF">2022-09-19T05:36:56Z</dcterms:modified>
</cp:coreProperties>
</file>