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8" r:id="rId3"/>
    <p:sldId id="260" r:id="rId4"/>
    <p:sldId id="288" r:id="rId5"/>
    <p:sldId id="261" r:id="rId6"/>
    <p:sldId id="284" r:id="rId7"/>
    <p:sldId id="273" r:id="rId8"/>
    <p:sldId id="275" r:id="rId9"/>
    <p:sldId id="274" r:id="rId10"/>
    <p:sldId id="271" r:id="rId11"/>
    <p:sldId id="272" r:id="rId12"/>
    <p:sldId id="276" r:id="rId13"/>
    <p:sldId id="277" r:id="rId14"/>
    <p:sldId id="289" r:id="rId15"/>
    <p:sldId id="278" r:id="rId16"/>
    <p:sldId id="285" r:id="rId17"/>
    <p:sldId id="286" r:id="rId18"/>
    <p:sldId id="282" r:id="rId19"/>
    <p:sldId id="29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4" autoAdjust="0"/>
    <p:restoredTop sz="82059" autoAdjust="0"/>
  </p:normalViewPr>
  <p:slideViewPr>
    <p:cSldViewPr snapToGrid="0">
      <p:cViewPr varScale="1">
        <p:scale>
          <a:sx n="94" d="100"/>
          <a:sy n="94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C63F-5F0D-426D-A193-DACB4F638E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AD57B-F73F-4D4B-9D3E-386B633A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قرمزها یک سری کار ها شده ولی نیاز به کارهای بیشتر است</a:t>
            </a:r>
          </a:p>
          <a:p>
            <a:pPr algn="r" rtl="1"/>
            <a:r>
              <a:rPr lang="fa-IR" dirty="0"/>
              <a:t>کارهای خوبی</a:t>
            </a:r>
            <a:r>
              <a:rPr lang="fa-IR" baseline="0" dirty="0"/>
              <a:t> شده و مقالات در حال داوری هست.</a:t>
            </a:r>
          </a:p>
          <a:p>
            <a:pPr algn="r" rtl="1"/>
            <a:r>
              <a:rPr lang="fa-IR" baseline="0" dirty="0"/>
              <a:t>ایدهای نو (آبی)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kronecker</a:t>
            </a:r>
            <a:r>
              <a:rPr lang="en-US" dirty="0"/>
              <a:t> delta</a:t>
            </a:r>
            <a:r>
              <a:rPr lang="en-US" baseline="0" dirty="0"/>
              <a:t> versus Dirac Delta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1- استخراج ویژگیهای</a:t>
            </a:r>
            <a:r>
              <a:rPr lang="fa-IR" baseline="0" dirty="0"/>
              <a:t> حاوی اطلاعات</a:t>
            </a:r>
            <a:r>
              <a:rPr lang="fa-IR" dirty="0"/>
              <a:t> </a:t>
            </a:r>
            <a:r>
              <a:rPr lang="fa-IR" baseline="0" dirty="0"/>
              <a:t> با روشهای مبتنی بر دانش (ویژگی ها قابل تفسیر ) یا با کمک مدلها و یا شاخصهای یادگیری ماشین مثل آنالیز وابستگی و یا اطلاعات متقابل</a:t>
            </a:r>
          </a:p>
          <a:p>
            <a:pPr algn="r" rtl="1"/>
            <a:r>
              <a:rPr lang="fa-IR" baseline="0" dirty="0"/>
              <a:t>2- میزان خطی بودن جدایی بین ویژگیهای متمایز دهنده کلاسها اگر از شبکه های خیلی ساده استفاده شود یا ابعاد فضا  گسترده شود و مثلا از </a:t>
            </a:r>
            <a:r>
              <a:rPr lang="en-US" baseline="0" dirty="0"/>
              <a:t>SVM</a:t>
            </a:r>
            <a:r>
              <a:rPr lang="fa-IR" baseline="0" dirty="0"/>
              <a:t> استفاده شود.</a:t>
            </a:r>
          </a:p>
          <a:p>
            <a:pPr algn="r" rtl="1"/>
            <a:r>
              <a:rPr lang="fa-IR" baseline="0" dirty="0"/>
              <a:t>3- مطالعه پیچیدیگی در هماسیگی و هم پوشانی بین داده های کلاسهای متفاوت مربوط به شبکه ها  با لایه ها بیشتر جهت فیلتر کردن و ساخت مرزهای غیرخطی</a:t>
            </a:r>
          </a:p>
          <a:p>
            <a:pPr algn="r" rtl="1"/>
            <a:r>
              <a:rPr lang="fa-IR" baseline="0" dirty="0"/>
              <a:t>4- ارزیابی ساختار نظم داده و بازنمایش آن بصورت گراف (علی بودن و کشف تاثیرات متقابل) با کمک روشهای بدون نظارت و با نظارت</a:t>
            </a:r>
          </a:p>
          <a:p>
            <a:pPr algn="r" rtl="1"/>
            <a:r>
              <a:rPr lang="fa-IR" baseline="0" dirty="0"/>
              <a:t>5- کشف پوچی فضای داده ها و کاهش بعد داده ها و بازنمایی حداقل بعد از داده</a:t>
            </a:r>
          </a:p>
          <a:p>
            <a:pPr algn="r" rtl="1"/>
            <a:r>
              <a:rPr lang="fa-IR" baseline="0" dirty="0"/>
              <a:t>6- عدام توازن در تعداد نمونه های بین کلاس ها و....</a:t>
            </a:r>
          </a:p>
          <a:p>
            <a:pPr algn="r" rtl="1"/>
            <a:endParaRPr lang="fa-IR" baseline="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kronecker</a:t>
            </a:r>
            <a:r>
              <a:rPr lang="en-US" dirty="0"/>
              <a:t> delta</a:t>
            </a:r>
            <a:r>
              <a:rPr lang="en-US" baseline="0" dirty="0"/>
              <a:t> versus Dirac Delta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D57B-F73F-4D4B-9D3E-386B633A2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4C1E-32BF-4A9B-B5B9-C456F22144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401"/>
            <a:ext cx="10515600" cy="1325563"/>
          </a:xfrm>
        </p:spPr>
        <p:txBody>
          <a:bodyPr/>
          <a:lstStyle/>
          <a:p>
            <a:r>
              <a:rPr lang="en-US" dirty="0"/>
              <a:t>Part3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8448"/>
            <a:ext cx="8072718" cy="574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Layer-wise Analysis and Design </a:t>
            </a:r>
            <a:r>
              <a:rPr lang="en-US" sz="2400" dirty="0"/>
              <a:t>of Deep Neural Networks</a:t>
            </a:r>
            <a:endParaRPr lang="en-US" sz="2400" b="1" dirty="0"/>
          </a:p>
          <a:p>
            <a:pPr marL="0" indent="0">
              <a:buNone/>
            </a:pPr>
            <a:r>
              <a:rPr lang="en-US" sz="1800" dirty="0"/>
              <a:t>3.1 Two Data Complexity measures </a:t>
            </a:r>
          </a:p>
          <a:p>
            <a:pPr lvl="1"/>
            <a:r>
              <a:rPr lang="en-US" sz="1400" dirty="0"/>
              <a:t>Separation index (</a:t>
            </a:r>
            <a:r>
              <a:rPr lang="en-US" sz="1400" dirty="0">
                <a:solidFill>
                  <a:srgbClr val="00B050"/>
                </a:solidFill>
              </a:rPr>
              <a:t>SI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Smoothness index(</a:t>
            </a:r>
            <a:r>
              <a:rPr lang="en-US" sz="1400" dirty="0" err="1">
                <a:solidFill>
                  <a:srgbClr val="FF0000"/>
                </a:solidFill>
              </a:rPr>
              <a:t>SmI</a:t>
            </a:r>
            <a:r>
              <a:rPr lang="en-US" sz="1400" dirty="0"/>
              <a:t>)</a:t>
            </a:r>
          </a:p>
          <a:p>
            <a:pPr marL="0" lvl="0" indent="0">
              <a:buNone/>
            </a:pPr>
            <a:r>
              <a:rPr lang="en-US" sz="1800" dirty="0"/>
              <a:t>3.2</a:t>
            </a:r>
            <a:r>
              <a:rPr lang="en-US" sz="1800" b="1" dirty="0"/>
              <a:t> </a:t>
            </a:r>
            <a:r>
              <a:rPr lang="en-US" sz="1800" dirty="0"/>
              <a:t>Layer-wise Analysis by Separation and Smoothness indices</a:t>
            </a:r>
          </a:p>
          <a:p>
            <a:pPr lvl="1"/>
            <a:r>
              <a:rPr lang="en-US" sz="1400" dirty="0"/>
              <a:t>Dataset evaluation, ranking and dividing (</a:t>
            </a:r>
            <a:r>
              <a:rPr lang="en-US" sz="1400" dirty="0">
                <a:solidFill>
                  <a:srgbClr val="FF0000"/>
                </a:solidFill>
              </a:rPr>
              <a:t>SI, </a:t>
            </a:r>
            <a:r>
              <a:rPr lang="en-US" sz="1400" dirty="0" err="1">
                <a:solidFill>
                  <a:srgbClr val="FF000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Subset  Selection (</a:t>
            </a:r>
            <a:r>
              <a:rPr lang="en-US" sz="1400" dirty="0">
                <a:solidFill>
                  <a:srgbClr val="FF000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Layer-wise Model evaluation (</a:t>
            </a:r>
            <a:r>
              <a:rPr lang="en-US" sz="1400" dirty="0">
                <a:solidFill>
                  <a:srgbClr val="FF000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Pre-train Model ranking (</a:t>
            </a:r>
            <a:r>
              <a:rPr lang="en-US" sz="1400" dirty="0">
                <a:solidFill>
                  <a:srgbClr val="FF000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Model Confidence and Guarantee (</a:t>
            </a:r>
            <a:r>
              <a:rPr lang="en-US" sz="1400" dirty="0">
                <a:solidFill>
                  <a:srgbClr val="FF000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marL="0" lvl="0" indent="0">
              <a:buNone/>
            </a:pPr>
            <a:r>
              <a:rPr lang="en-US" sz="1800" dirty="0"/>
              <a:t>3.3 Layer-wise Design by Separation and Smoothness indices</a:t>
            </a:r>
          </a:p>
          <a:p>
            <a:pPr lvl="1"/>
            <a:r>
              <a:rPr lang="en-US" sz="1400" dirty="0"/>
              <a:t>Model Compressing(</a:t>
            </a:r>
            <a:r>
              <a:rPr lang="en-US" sz="1400" dirty="0">
                <a:solidFill>
                  <a:srgbClr val="00B050"/>
                </a:solidFill>
              </a:rPr>
              <a:t>SI,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Forward learning in the first layer(</a:t>
            </a:r>
            <a:r>
              <a:rPr lang="en-US" sz="1400" dirty="0">
                <a:solidFill>
                  <a:srgbClr val="00B050"/>
                </a:solidFill>
              </a:rPr>
              <a:t>SI,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Layer-wise forward learning(</a:t>
            </a:r>
            <a:r>
              <a:rPr lang="en-US" sz="1400" dirty="0">
                <a:solidFill>
                  <a:srgbClr val="00B050"/>
                </a:solidFill>
              </a:rPr>
              <a:t>SI,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Layer-wise branching(</a:t>
            </a:r>
            <a:r>
              <a:rPr lang="en-US" sz="1400" dirty="0">
                <a:solidFill>
                  <a:srgbClr val="00B050"/>
                </a:solidFill>
              </a:rPr>
              <a:t>SI,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Layer-wise Fusion(</a:t>
            </a:r>
            <a:r>
              <a:rPr lang="en-US" sz="1400" dirty="0">
                <a:solidFill>
                  <a:srgbClr val="0070C0"/>
                </a:solidFill>
              </a:rPr>
              <a:t>SI,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Forward Design(</a:t>
            </a:r>
            <a:r>
              <a:rPr lang="en-US" sz="1400" dirty="0">
                <a:solidFill>
                  <a:srgbClr val="0070C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Forward Multi-Task Design(</a:t>
            </a:r>
            <a:r>
              <a:rPr lang="en-US" sz="1400" dirty="0">
                <a:solidFill>
                  <a:srgbClr val="0070C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SmI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800" dirty="0"/>
              <a:t>3.4 Related works in local Layer-wise learning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5812"/>
              </p:ext>
            </p:extLst>
          </p:nvPr>
        </p:nvGraphicFramePr>
        <p:xfrm>
          <a:off x="7926976" y="1429964"/>
          <a:ext cx="3801167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45">
                  <a:extLst>
                    <a:ext uri="{9D8B030D-6E8A-4147-A177-3AD203B41FA5}">
                      <a16:colId xmlns:a16="http://schemas.microsoft.com/office/drawing/2014/main" val="70514483"/>
                    </a:ext>
                  </a:extLst>
                </a:gridCol>
                <a:gridCol w="2851442">
                  <a:extLst>
                    <a:ext uri="{9D8B030D-6E8A-4147-A177-3AD203B41FA5}">
                      <a16:colId xmlns:a16="http://schemas.microsoft.com/office/drawing/2014/main" val="32560685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83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(state)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studies have been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9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SmI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studies have been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0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SI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There are some prepared/under-review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SmI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There are some prepared/under-review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SI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idea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7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70C0"/>
                          </a:solidFill>
                        </a:rPr>
                        <a:t>SmI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idea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2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09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2. High order SI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/>
                  <a:t>:number of classes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h𝑎𝑟𝑑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p>
                            </m:sSup>
                          </m:e>
                        </m:d>
                      </m:e>
                    </m:nary>
                    <m:r>
                      <a:rPr lang="en-US" sz="2000" b="0" i="1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000" dirty="0">
                  <a:solidFill>
                    <a:srgbClr val="FF669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400" dirty="0"/>
                  <a:t>” counts (average of) all data points whose all “r” nearest neighbors have the same label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400" dirty="0"/>
                  <a:t> considers more restricted condition of separation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For each “Data” we have: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SI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blipFill>
                <a:blip r:embed="rId3"/>
                <a:stretch>
                  <a:fillRect l="-1049" t="-29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5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illustrative Examples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103759" y="2508996"/>
            <a:ext cx="2488836" cy="2811416"/>
            <a:chOff x="7116459" y="2212112"/>
            <a:chExt cx="2488836" cy="2811416"/>
          </a:xfrm>
        </p:grpSpPr>
        <p:grpSp>
          <p:nvGrpSpPr>
            <p:cNvPr id="10" name="Group 9"/>
            <p:cNvGrpSpPr/>
            <p:nvPr/>
          </p:nvGrpSpPr>
          <p:grpSpPr>
            <a:xfrm>
              <a:off x="7116459" y="2212112"/>
              <a:ext cx="2488836" cy="1004101"/>
              <a:chOff x="7122696" y="2279940"/>
              <a:chExt cx="3182886" cy="157617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122696" y="2279940"/>
                <a:ext cx="3182886" cy="1576175"/>
                <a:chOff x="1543432" y="2228008"/>
                <a:chExt cx="4215167" cy="186596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893526" y="2228008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981343" y="3020592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216063" y="2456335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4632349" y="3260955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>
                  <a:off x="3339007" y="2285942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7604583" y="3273796"/>
                <a:ext cx="202088" cy="2731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8038242" y="2284805"/>
                <a:ext cx="409670" cy="34004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00433" y="3522540"/>
                  <a:ext cx="1235018" cy="1500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=7/11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/>
                    <a:t> =4/11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dirty="0"/>
                    <a:t> =0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33" y="3522540"/>
                  <a:ext cx="1235018" cy="1500988"/>
                </a:xfrm>
                <a:prstGeom prst="rect">
                  <a:avLst/>
                </a:prstGeom>
                <a:blipFill>
                  <a:blip r:embed="rId2"/>
                  <a:stretch>
                    <a:fillRect t="-2439" r="-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2598790" y="2508996"/>
            <a:ext cx="2488836" cy="2704015"/>
            <a:chOff x="7116459" y="2421987"/>
            <a:chExt cx="2488836" cy="2704015"/>
          </a:xfrm>
        </p:grpSpPr>
        <p:grpSp>
          <p:nvGrpSpPr>
            <p:cNvPr id="66" name="Group 65"/>
            <p:cNvGrpSpPr/>
            <p:nvPr/>
          </p:nvGrpSpPr>
          <p:grpSpPr>
            <a:xfrm>
              <a:off x="7116459" y="2421987"/>
              <a:ext cx="2488836" cy="1010850"/>
              <a:chOff x="7122696" y="2609390"/>
              <a:chExt cx="3182886" cy="158676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122696" y="2609390"/>
                <a:ext cx="3182886" cy="1246725"/>
                <a:chOff x="1543432" y="2618030"/>
                <a:chExt cx="4215167" cy="1475945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3" name="Isosceles Triangle 72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485404" y="2981004"/>
                  <a:ext cx="267631" cy="3233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981343" y="3020592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48974" y="2618030"/>
                  <a:ext cx="267631" cy="3233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7" name="Isosceles Triangle 76"/>
                <p:cNvSpPr/>
                <p:nvPr/>
              </p:nvSpPr>
              <p:spPr>
                <a:xfrm>
                  <a:off x="4632349" y="3260955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>
                  <a:off x="4048634" y="3251704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69" name="Oval 68"/>
              <p:cNvSpPr/>
              <p:nvPr/>
            </p:nvSpPr>
            <p:spPr>
              <a:xfrm>
                <a:off x="7604583" y="3273796"/>
                <a:ext cx="202088" cy="2731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9659981" y="3856115"/>
                <a:ext cx="409670" cy="34004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715272" y="3625014"/>
                  <a:ext cx="1235018" cy="1500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72" y="3625014"/>
                  <a:ext cx="1235018" cy="1500988"/>
                </a:xfrm>
                <a:prstGeom prst="rect">
                  <a:avLst/>
                </a:prstGeom>
                <a:blipFill>
                  <a:blip r:embed="rId3"/>
                  <a:stretch>
                    <a:fillRect t="-2439" r="-39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42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 High order </a:t>
                </a:r>
                <a:r>
                  <a:rPr lang="en-US" dirty="0">
                    <a:solidFill>
                      <a:srgbClr val="FF0000"/>
                    </a:solidFill>
                  </a:rPr>
                  <a:t>soft</a:t>
                </a:r>
                <a:r>
                  <a:rPr lang="en-US" dirty="0"/>
                  <a:t> SI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/>
                  <a:t>:number of classes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𝑠𝑜𝑓𝑡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>
                  <a:solidFill>
                    <a:srgbClr val="FF669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lim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sz="2400" b="0" i="1" smtClean="0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l-G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>
                  <a:solidFill>
                    <a:srgbClr val="FF6699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sz="2000" dirty="0"/>
                  <a:t> considers less restricted condition of separation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000" dirty="0"/>
                  <a:t>    and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a:rPr lang="en-US" sz="20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blipFill>
                <a:blip r:embed="rId3"/>
                <a:stretch>
                  <a:fillRect l="-1049" t="-20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58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illustrative Examples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659259" y="2407396"/>
            <a:ext cx="5055263" cy="3244227"/>
            <a:chOff x="7116459" y="2212112"/>
            <a:chExt cx="5055263" cy="3244227"/>
          </a:xfrm>
        </p:grpSpPr>
        <p:grpSp>
          <p:nvGrpSpPr>
            <p:cNvPr id="10" name="Group 9"/>
            <p:cNvGrpSpPr/>
            <p:nvPr/>
          </p:nvGrpSpPr>
          <p:grpSpPr>
            <a:xfrm>
              <a:off x="7116459" y="2212112"/>
              <a:ext cx="2488836" cy="1004101"/>
              <a:chOff x="7122696" y="2279940"/>
              <a:chExt cx="3182886" cy="157617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122696" y="2279940"/>
                <a:ext cx="3182886" cy="1576175"/>
                <a:chOff x="1543432" y="2228008"/>
                <a:chExt cx="4215167" cy="186596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893526" y="2228008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981343" y="3020592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216063" y="2456335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4632349" y="3260955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>
                  <a:off x="3339007" y="2285942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7604583" y="3273796"/>
                <a:ext cx="202088" cy="2731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8038242" y="2284805"/>
                <a:ext cx="409670" cy="34004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00433" y="3522540"/>
                  <a:ext cx="4471289" cy="1933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dirty="0"/>
                    <a:t>=(4+3+0.5+0.5)/11=8/11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a14:m>
                  <a:r>
                    <a:rPr lang="en-US" dirty="0"/>
                    <a:t>=(4+3(2/3)+4*(1/3)/11=8.33/11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a14:m>
                  <a:r>
                    <a:rPr lang="en-US" dirty="0"/>
                    <a:t>=(4*(3/4)+2*(1/4)+2*(1/4)+3*(2/4))/11</a:t>
                  </a:r>
                </a:p>
                <a:p>
                  <a:r>
                    <a:rPr lang="en-US" dirty="0"/>
                    <a:t>           =6.5/11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33" y="3522540"/>
                  <a:ext cx="4471289" cy="1933799"/>
                </a:xfrm>
                <a:prstGeom prst="rect">
                  <a:avLst/>
                </a:prstGeom>
                <a:blipFill>
                  <a:blip r:embed="rId2"/>
                  <a:stretch>
                    <a:fillRect t="-946" r="-6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290459" y="2508996"/>
            <a:ext cx="2488836" cy="2811416"/>
            <a:chOff x="7116459" y="2212112"/>
            <a:chExt cx="2488836" cy="2811416"/>
          </a:xfrm>
        </p:grpSpPr>
        <p:grpSp>
          <p:nvGrpSpPr>
            <p:cNvPr id="41" name="Group 40"/>
            <p:cNvGrpSpPr/>
            <p:nvPr/>
          </p:nvGrpSpPr>
          <p:grpSpPr>
            <a:xfrm>
              <a:off x="7116459" y="2212112"/>
              <a:ext cx="2488836" cy="1004101"/>
              <a:chOff x="7122696" y="2279940"/>
              <a:chExt cx="3182886" cy="157617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122696" y="2279940"/>
                <a:ext cx="3182886" cy="1576175"/>
                <a:chOff x="1543432" y="2228008"/>
                <a:chExt cx="4215167" cy="186596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893526" y="2228008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981343" y="3020592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216063" y="2456335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>
                  <a:off x="4632349" y="3260955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>
                  <a:off x="3339007" y="2285942"/>
                  <a:ext cx="542536" cy="402564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7604583" y="3273796"/>
                <a:ext cx="202088" cy="2731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8038242" y="2284805"/>
                <a:ext cx="409670" cy="34004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700433" y="3522540"/>
                  <a:ext cx="1235018" cy="1500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dirty="0"/>
                    <a:t> =11/11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=7/11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/>
                    <a:t> =4/11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dirty="0"/>
                    <a:t> =0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33" y="3522540"/>
                  <a:ext cx="1235018" cy="1500988"/>
                </a:xfrm>
                <a:prstGeom prst="rect">
                  <a:avLst/>
                </a:prstGeom>
                <a:blipFill>
                  <a:blip r:embed="rId3"/>
                  <a:stretch>
                    <a:fillRect t="-2439" r="-39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90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07" y="2675530"/>
            <a:ext cx="113493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400" dirty="0"/>
              <a:t>Smoothens index (</a:t>
            </a:r>
            <a:r>
              <a:rPr lang="en-US" sz="4400" dirty="0" err="1"/>
              <a:t>SmI</a:t>
            </a:r>
            <a:r>
              <a:rPr lang="en-US" sz="4400" dirty="0"/>
              <a:t>)</a:t>
            </a:r>
            <a:br>
              <a:rPr lang="en-US" sz="4400" dirty="0"/>
            </a:br>
            <a:r>
              <a:rPr lang="en-US" sz="2400" dirty="0" err="1">
                <a:solidFill>
                  <a:srgbClr val="7030A0"/>
                </a:solidFill>
              </a:rPr>
              <a:t>SmI</a:t>
            </a:r>
            <a:r>
              <a:rPr lang="en-US" sz="2400" dirty="0">
                <a:solidFill>
                  <a:srgbClr val="7030A0"/>
                </a:solidFill>
              </a:rPr>
              <a:t>  measures how much input data points make the output targets smooth</a:t>
            </a:r>
          </a:p>
        </p:txBody>
      </p:sp>
    </p:spTree>
    <p:extLst>
      <p:ext uri="{BB962C8B-B14F-4D97-AF65-F5344CB8AC3E}">
        <p14:creationId xmlns:p14="http://schemas.microsoft.com/office/powerpoint/2010/main" val="908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4132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3.1.2 Smoothness index (SI)</a:t>
            </a:r>
            <a:br>
              <a:rPr lang="en-US" dirty="0"/>
            </a:br>
            <a:r>
              <a:rPr lang="en-US" sz="2200" dirty="0">
                <a:solidFill>
                  <a:srgbClr val="FF6699"/>
                </a:solidFill>
              </a:rPr>
              <a:t>A smoothness measure for regression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980564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First order SI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:number of outputs</a:t>
                </a:r>
              </a:p>
              <a:p>
                <a:pPr marL="0" indent="0">
                  <a:buNone/>
                </a:pPr>
                <a:r>
                  <a:rPr lang="en-US" sz="2000" dirty="0"/>
                  <a:t>*it is assumed that Data is a measured sample with high enough diversity. </a:t>
                </a:r>
              </a:p>
              <a:p>
                <a:pPr marL="0" indent="0">
                  <a:buNone/>
                </a:pPr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may have any format (video, image, time series, etc.) ; however, to compute </a:t>
                </a:r>
                <a:r>
                  <a:rPr lang="en-US" sz="2000" dirty="0" err="1"/>
                  <a:t>SmI</a:t>
                </a:r>
                <a:r>
                  <a:rPr lang="en-US" sz="2000" dirty="0"/>
                  <a:t>, it must be reshaped as a vector.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                   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5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35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35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3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3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5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5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𝑖𝑚𝑎𝑥</m:t>
                                    </m:r>
                                  </m:sup>
                                </m:sSup>
                                <m:r>
                                  <a:rPr lang="en-US" sz="35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5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5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5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5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35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p>
                                <m:r>
                                  <a:rPr lang="en-US" sz="35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5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5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35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  <m:r>
                      <a:rPr lang="en-US" sz="3500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66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𝑖𝑚𝑎𝑥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func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denotes Euclidian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norm) but it may be another distance definition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norm.</a:t>
                </a:r>
              </a:p>
              <a:p>
                <a:pPr marL="0" indent="0">
                  <a:buNone/>
                </a:pPr>
                <a:r>
                  <a:rPr lang="en-US" dirty="0"/>
                  <a:t>** It is assumed that the input and target output data are normalized at each dimension just before computing the smoothness index.</a:t>
                </a:r>
              </a:p>
              <a:p>
                <a:pPr marL="0" indent="0">
                  <a:buNone/>
                </a:pPr>
                <a:endParaRPr lang="en-US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980564"/>
              </a:xfrm>
              <a:blipFill>
                <a:blip r:embed="rId3"/>
                <a:stretch>
                  <a:fillRect l="-944" t="-3053" r="-8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5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825625"/>
                <a:ext cx="11833411" cy="4126940"/>
              </a:xfrm>
              <a:ln>
                <a:solidFill>
                  <a:srgbClr val="00B050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70C0"/>
                    </a:solidFill>
                  </a:rPr>
                  <a:t>“</a:t>
                </a:r>
                <a:r>
                  <a:rPr lang="en-US" dirty="0" err="1">
                    <a:solidFill>
                      <a:srgbClr val="0070C0"/>
                    </a:solidFill>
                  </a:rPr>
                  <a:t>SmI</a:t>
                </a:r>
                <a:r>
                  <a:rPr lang="en-US" dirty="0">
                    <a:solidFill>
                      <a:srgbClr val="0070C0"/>
                    </a:solidFill>
                  </a:rPr>
                  <a:t>” is a normalized index between zero and one: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SmI</m:t>
                    </m:r>
                    <m:r>
                      <a:rPr lang="en-US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𝑆𝑚𝐼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→1  (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𝑆𝑚𝑜𝑜𝑡h𝑛𝑒𝑠𝑠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𝑚𝑎𝑥𝑖𝑚𝑚𝑢𝑚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6699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𝑆𝑚𝐼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→0 (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𝑆𝑚𝑜𝑜𝑡h𝑛𝑒𝑠𝑠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𝑚𝑖𝑛𝑖𝑚𝑚𝑢𝑚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FF6699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“</a:t>
                </a:r>
                <a:r>
                  <a:rPr lang="en-US" dirty="0" err="1"/>
                  <a:t>SmI</a:t>
                </a:r>
                <a:r>
                  <a:rPr lang="en-US" dirty="0"/>
                  <a:t>” measures that how nearness of input data leads to nearness of target data.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Assuming, the target outputs are outputs of a classification problem in “one-hot” format, </a:t>
                </a:r>
                <a:r>
                  <a:rPr lang="en-US" dirty="0" err="1"/>
                  <a:t>SmI</a:t>
                </a:r>
                <a:r>
                  <a:rPr lang="en-US" dirty="0"/>
                  <a:t> is actually measure the separation index: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SmI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Increasing the number of classes and considering a nearness among every two classes, SI is interpreted as a smoothness index.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SmI</a:t>
                </a:r>
                <a:r>
                  <a:rPr lang="en-US" dirty="0"/>
                  <a:t> does not change for arbitrary position shift and (scalar) scale of the data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≠0,∀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 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SmI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𝑆𝑚𝐼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7. Smoothness index of target outputs 𝑤𝑖𝑡ℎ 𝑡ℎ𝑒𝑚𝑠𝑒𝑙𝑣𝑒𝑠 𝑖𝑠 𝑎𝑥𝑖𝑚𝑢𝑚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𝑆𝑚𝐼</m:t>
                    </m:r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=1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825625"/>
                <a:ext cx="11833411" cy="4126940"/>
              </a:xfrm>
              <a:blipFill>
                <a:blip r:embed="rId2"/>
                <a:stretch>
                  <a:fillRect l="-926" t="-2946" b="-353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33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illustrative examples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924085" y="2421447"/>
            <a:ext cx="3484159" cy="3232290"/>
            <a:chOff x="3145811" y="2556061"/>
            <a:chExt cx="1520558" cy="2681599"/>
          </a:xfrm>
        </p:grpSpPr>
        <p:sp>
          <p:nvSpPr>
            <p:cNvPr id="13" name="Rectangle 12"/>
            <p:cNvSpPr/>
            <p:nvPr/>
          </p:nvSpPr>
          <p:spPr>
            <a:xfrm>
              <a:off x="3481294" y="3676649"/>
              <a:ext cx="89648" cy="833718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27653" y="3324223"/>
              <a:ext cx="116540" cy="1186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8247" y="2847973"/>
              <a:ext cx="152402" cy="1662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98148" y="2556061"/>
              <a:ext cx="89648" cy="19543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9938" y="3857623"/>
              <a:ext cx="117103" cy="6527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145811" y="4816775"/>
                  <a:ext cx="1520558" cy="420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𝑆𝑚𝐼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7−3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5−3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5−3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811" y="4816775"/>
                  <a:ext cx="1520558" cy="4208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67690" y="2009852"/>
            <a:ext cx="3484158" cy="3637414"/>
            <a:chOff x="746535" y="2240447"/>
            <a:chExt cx="1260112" cy="2991652"/>
          </a:xfrm>
        </p:grpSpPr>
        <p:sp>
          <p:nvSpPr>
            <p:cNvPr id="8" name="Rectangle 7"/>
            <p:cNvSpPr/>
            <p:nvPr/>
          </p:nvSpPr>
          <p:spPr>
            <a:xfrm>
              <a:off x="1199106" y="3676650"/>
              <a:ext cx="89648" cy="833718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7992" y="3324224"/>
              <a:ext cx="116540" cy="1186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3222" y="2847974"/>
              <a:ext cx="152402" cy="1662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4244" y="2556062"/>
              <a:ext cx="89648" cy="19543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8222" y="3857624"/>
              <a:ext cx="117103" cy="6527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46535" y="4814847"/>
                  <a:ext cx="1260112" cy="417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𝑆𝑚𝐼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den>
                            </m:f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7−3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5−3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5−3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35" y="4814847"/>
                  <a:ext cx="1260112" cy="4172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1028203" y="3564921"/>
              <a:ext cx="112256" cy="3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03656" y="3340501"/>
              <a:ext cx="83920" cy="3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2772" y="2986944"/>
              <a:ext cx="132435" cy="3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9786" y="2544211"/>
              <a:ext cx="142763" cy="3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02315" y="2240447"/>
              <a:ext cx="153527" cy="3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82929" y="3571400"/>
            <a:ext cx="3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9689" y="3319674"/>
            <a:ext cx="2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4963" y="2920685"/>
            <a:ext cx="36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407" y="2404755"/>
            <a:ext cx="3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1825" y="2052115"/>
            <a:ext cx="4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112175" y="2268197"/>
            <a:ext cx="3484159" cy="3379071"/>
            <a:chOff x="3182627" y="2526313"/>
            <a:chExt cx="1520558" cy="2803372"/>
          </a:xfrm>
        </p:grpSpPr>
        <p:sp>
          <p:nvSpPr>
            <p:cNvPr id="53" name="Rectangle 52"/>
            <p:cNvSpPr/>
            <p:nvPr/>
          </p:nvSpPr>
          <p:spPr>
            <a:xfrm>
              <a:off x="3685201" y="3634946"/>
              <a:ext cx="89648" cy="833718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7904" y="3284254"/>
              <a:ext cx="116540" cy="1186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38895" y="2803749"/>
              <a:ext cx="152402" cy="1662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98148" y="2526313"/>
              <a:ext cx="89648" cy="19543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67745" y="3819485"/>
              <a:ext cx="117103" cy="6527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82627" y="4908800"/>
                  <a:ext cx="1520558" cy="420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𝑆𝑚𝐼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7−4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7−3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627" y="4908800"/>
                  <a:ext cx="1520558" cy="4208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8765677" y="2656188"/>
            <a:ext cx="36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04803" y="3002199"/>
            <a:ext cx="2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41640" y="2015285"/>
            <a:ext cx="3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109917" y="3274228"/>
            <a:ext cx="3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29078" y="1736659"/>
            <a:ext cx="4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208408" y="5797616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SmI</a:t>
            </a:r>
            <a:r>
              <a:rPr lang="en-US" sz="2800" dirty="0"/>
              <a:t>=.466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37814" y="589229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SmI</a:t>
            </a:r>
            <a:r>
              <a:rPr lang="en-US" sz="2400" dirty="0"/>
              <a:t>=0.95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841353" y="5892296"/>
                <a:ext cx="1372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𝑆𝑚𝐼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53" y="5892296"/>
                <a:ext cx="1372042" cy="461665"/>
              </a:xfrm>
              <a:prstGeom prst="rect">
                <a:avLst/>
              </a:prstGeom>
              <a:blipFill>
                <a:blip r:embed="rId5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High order </a:t>
                </a:r>
                <a:r>
                  <a:rPr lang="en-US" dirty="0" err="1"/>
                  <a:t>SmI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SmI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𝑖𝑚𝑎𝑥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𝑖𝑚𝑎𝑥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𝑖𝑚𝑖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  <m:r>
                      <a:rPr lang="en-US" sz="2000" b="0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SmI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000" dirty="0">
                  <a:solidFill>
                    <a:srgbClr val="FF66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𝑖𝑚𝑖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𝑖𝑚𝑖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𝑖𝑚𝑖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400" dirty="0"/>
                  <a:t> considers more restricted condition of smoothness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For each “Data” we have: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SmI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=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SmI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blipFill>
                <a:blip r:embed="rId3"/>
                <a:stretch>
                  <a:fillRect l="-1049" t="-20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9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High order soft </a:t>
                </a:r>
                <a:r>
                  <a:rPr lang="en-US" dirty="0" err="1"/>
                  <a:t>SmI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SmI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d>
                      <m:d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𝑖𝑚𝑎𝑥</m:t>
                                    </m:r>
                                  </m:sup>
                                </m:sSup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e>
                                      <m:lim>
                                        <m: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US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func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𝑖𝑚𝑎𝑥</m:t>
                                    </m:r>
                                  </m:sup>
                                </m:sSup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e>
                                      <m:lim>
                                        <m: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𝑖𝑚𝑖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func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=1,2,.. .,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SmI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000" dirty="0">
                  <a:solidFill>
                    <a:srgbClr val="FF66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b="0" i="1" smtClean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𝑖𝑚𝑖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𝑖𝑚𝑖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𝑖𝑚𝑖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66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sz="2400" dirty="0"/>
                  <a:t>considers less restricted condition of smoothness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sz="2400" dirty="0"/>
                  <a:t>    and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soft</m:t>
                        </m:r>
                      </m:sub>
                      <m:sup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348477"/>
              </a:xfrm>
              <a:blipFill>
                <a:blip r:embed="rId3"/>
                <a:stretch>
                  <a:fillRect l="-1049" t="-20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59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6" y="2025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3.1 Two Data Complexity measures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6" y="1809336"/>
            <a:ext cx="41647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3.1.1 Separation index</a:t>
            </a:r>
          </a:p>
          <a:p>
            <a:pPr lvl="1"/>
            <a:r>
              <a:rPr lang="en-US" dirty="0"/>
              <a:t>First order SI</a:t>
            </a:r>
          </a:p>
          <a:p>
            <a:pPr lvl="1"/>
            <a:r>
              <a:rPr lang="en-US" dirty="0"/>
              <a:t>High order SI </a:t>
            </a:r>
          </a:p>
          <a:p>
            <a:pPr lvl="1"/>
            <a:r>
              <a:rPr lang="en-US" dirty="0"/>
              <a:t>High order soft SI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3.1.2 Smoothness index</a:t>
            </a:r>
          </a:p>
          <a:p>
            <a:pPr lvl="1"/>
            <a:r>
              <a:rPr lang="en-US" dirty="0"/>
              <a:t>First order </a:t>
            </a:r>
            <a:r>
              <a:rPr lang="en-US" dirty="0" err="1"/>
              <a:t>SmI</a:t>
            </a:r>
            <a:endParaRPr lang="en-US" dirty="0"/>
          </a:p>
          <a:p>
            <a:pPr lvl="1"/>
            <a:r>
              <a:rPr lang="en-US" dirty="0"/>
              <a:t>High order </a:t>
            </a:r>
            <a:r>
              <a:rPr lang="en-US" dirty="0" err="1"/>
              <a:t>SmI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High order soft </a:t>
            </a:r>
            <a:r>
              <a:rPr lang="en-US" dirty="0" err="1"/>
              <a:t>SmI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2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53106" y="1624670"/>
            <a:ext cx="8064834" cy="3686796"/>
            <a:chOff x="4336928" y="1887472"/>
            <a:chExt cx="8064834" cy="36867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6928" y="2297316"/>
              <a:ext cx="8064834" cy="32769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889424" y="1887472"/>
              <a:ext cx="2680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 Complexity measures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3796" y="39510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√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04634" y="3071115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√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0744" y="22886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√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5267" y="4320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3910" y="35240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7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3.2 Analysis by Separation and Smoothness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/>
              <a:t>3.2.1 </a:t>
            </a:r>
            <a:r>
              <a:rPr lang="en-US" sz="2800" dirty="0">
                <a:solidFill>
                  <a:srgbClr val="00B050"/>
                </a:solidFill>
              </a:rPr>
              <a:t>Dataset evaluation, ranking and dividing</a:t>
            </a:r>
          </a:p>
          <a:p>
            <a:pPr marL="457200" lvl="1" indent="0">
              <a:buNone/>
            </a:pPr>
            <a:r>
              <a:rPr lang="en-US" sz="2800" dirty="0"/>
              <a:t>3.2.2 </a:t>
            </a:r>
            <a:r>
              <a:rPr lang="en-US" sz="2800" dirty="0">
                <a:solidFill>
                  <a:srgbClr val="0070C0"/>
                </a:solidFill>
              </a:rPr>
              <a:t>Subset Selection</a:t>
            </a:r>
          </a:p>
          <a:p>
            <a:pPr marL="457200" lvl="1" indent="0">
              <a:buNone/>
            </a:pPr>
            <a:r>
              <a:rPr lang="en-US" sz="2800" dirty="0"/>
              <a:t>3.2.3 </a:t>
            </a:r>
            <a:r>
              <a:rPr lang="en-US" sz="2800" dirty="0">
                <a:solidFill>
                  <a:srgbClr val="FF0000"/>
                </a:solidFill>
              </a:rPr>
              <a:t>Layer-wise Model evaluation</a:t>
            </a:r>
          </a:p>
          <a:p>
            <a:pPr marL="457200" lvl="1" indent="0">
              <a:buNone/>
            </a:pPr>
            <a:r>
              <a:rPr lang="en-US" sz="2800" dirty="0"/>
              <a:t>3.2.4 </a:t>
            </a:r>
            <a:r>
              <a:rPr lang="en-US" sz="2800" dirty="0">
                <a:solidFill>
                  <a:srgbClr val="7030A0"/>
                </a:solidFill>
              </a:rPr>
              <a:t>Pre-train Model ranking</a:t>
            </a:r>
          </a:p>
          <a:p>
            <a:pPr marL="457200" lvl="1" indent="0">
              <a:buNone/>
            </a:pPr>
            <a:r>
              <a:rPr lang="en-US" sz="2800" dirty="0"/>
              <a:t>3.2.5 </a:t>
            </a:r>
            <a:r>
              <a:rPr lang="en-US" sz="2800" dirty="0">
                <a:solidFill>
                  <a:srgbClr val="FF6699"/>
                </a:solidFill>
              </a:rPr>
              <a:t>Model Confidence and Guarantee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2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4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43" y="33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Two Complexity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71600"/>
            <a:ext cx="11391900" cy="480536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separation measure </a:t>
            </a:r>
            <a:r>
              <a:rPr lang="en-US" sz="2000" dirty="0"/>
              <a:t>(in classification problems)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It shows that how much input data points separate the labels from each others.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smoothness measure </a:t>
            </a:r>
            <a:r>
              <a:rPr lang="en-US" sz="2000" dirty="0"/>
              <a:t>(in regression problems)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It shows that how much input data points make the output targets smooth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7332812" y="5370792"/>
            <a:ext cx="3421523" cy="1111945"/>
            <a:chOff x="944400" y="5916591"/>
            <a:chExt cx="3105086" cy="856673"/>
          </a:xfrm>
          <a:solidFill>
            <a:schemeClr val="bg1"/>
          </a:solidFill>
        </p:grpSpPr>
        <p:grpSp>
          <p:nvGrpSpPr>
            <p:cNvPr id="180" name="Group 179"/>
            <p:cNvGrpSpPr/>
            <p:nvPr/>
          </p:nvGrpSpPr>
          <p:grpSpPr>
            <a:xfrm>
              <a:off x="1187298" y="5916591"/>
              <a:ext cx="2862188" cy="856673"/>
              <a:chOff x="1187298" y="5916591"/>
              <a:chExt cx="2862188" cy="856673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1982977" y="5928006"/>
                <a:ext cx="1776942" cy="845089"/>
                <a:chOff x="1418364" y="5685635"/>
                <a:chExt cx="1776942" cy="845089"/>
              </a:xfrm>
              <a:grpFill/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1669132" y="5841425"/>
                  <a:ext cx="1526174" cy="689299"/>
                  <a:chOff x="1669132" y="5841425"/>
                  <a:chExt cx="1526174" cy="689299"/>
                </a:xfrm>
                <a:grpFill/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1669132" y="5846163"/>
                    <a:ext cx="135206" cy="684561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1946388" y="6048086"/>
                    <a:ext cx="142073" cy="470280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2776540" y="5966656"/>
                    <a:ext cx="139320" cy="557561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493952" y="6093473"/>
                    <a:ext cx="141562" cy="437251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2233774" y="6189322"/>
                    <a:ext cx="130603" cy="341402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077621" y="5841425"/>
                    <a:ext cx="117685" cy="682794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3" name="Rectangle 162"/>
                <p:cNvSpPr/>
                <p:nvPr/>
              </p:nvSpPr>
              <p:spPr>
                <a:xfrm>
                  <a:off x="1418364" y="5685635"/>
                  <a:ext cx="119974" cy="842377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1715473" y="6178378"/>
                <a:ext cx="130091" cy="58783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27258" y="5916591"/>
                <a:ext cx="122228" cy="856673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448558" y="6427337"/>
                <a:ext cx="130603" cy="341402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87298" y="6537993"/>
                <a:ext cx="149690" cy="220595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Rectangle 194"/>
            <p:cNvSpPr/>
            <p:nvPr/>
          </p:nvSpPr>
          <p:spPr>
            <a:xfrm flipH="1">
              <a:off x="944400" y="6668923"/>
              <a:ext cx="150367" cy="9108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132760" y="5370744"/>
            <a:ext cx="3294861" cy="1085971"/>
            <a:chOff x="877058" y="5916591"/>
            <a:chExt cx="3035261" cy="865355"/>
          </a:xfrm>
          <a:noFill/>
        </p:grpSpPr>
        <p:grpSp>
          <p:nvGrpSpPr>
            <p:cNvPr id="199" name="Group 198"/>
            <p:cNvGrpSpPr/>
            <p:nvPr/>
          </p:nvGrpSpPr>
          <p:grpSpPr>
            <a:xfrm>
              <a:off x="877058" y="5916591"/>
              <a:ext cx="3035261" cy="865355"/>
              <a:chOff x="877058" y="5916591"/>
              <a:chExt cx="3035261" cy="865355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1894077" y="5928430"/>
                <a:ext cx="2018242" cy="850941"/>
                <a:chOff x="1329464" y="5686059"/>
                <a:chExt cx="2018242" cy="850941"/>
              </a:xfrm>
              <a:grpFill/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1603488" y="5841425"/>
                  <a:ext cx="1744218" cy="695575"/>
                  <a:chOff x="1603488" y="5841425"/>
                  <a:chExt cx="1744218" cy="695575"/>
                </a:xfrm>
                <a:grpFill/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1885032" y="5846587"/>
                    <a:ext cx="135206" cy="684561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1603488" y="6060869"/>
                    <a:ext cx="142073" cy="47028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2433640" y="5979439"/>
                    <a:ext cx="139320" cy="557561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2709852" y="6093897"/>
                    <a:ext cx="141562" cy="437251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2170274" y="6187083"/>
                    <a:ext cx="130603" cy="341402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3230021" y="5841425"/>
                    <a:ext cx="117685" cy="682794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1329464" y="5686059"/>
                  <a:ext cx="119974" cy="842377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359873" y="6191161"/>
                <a:ext cx="130091" cy="587830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558958" y="5916591"/>
                <a:ext cx="122228" cy="856673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77058" y="6440544"/>
                <a:ext cx="130603" cy="341402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606398" y="6550776"/>
                <a:ext cx="149690" cy="220595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 flipH="1">
              <a:off x="1134900" y="6668923"/>
              <a:ext cx="150367" cy="9108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82608" y="5257056"/>
            <a:ext cx="4468082" cy="1610382"/>
            <a:chOff x="482608" y="5257056"/>
            <a:chExt cx="4468082" cy="1610382"/>
          </a:xfrm>
        </p:grpSpPr>
        <p:cxnSp>
          <p:nvCxnSpPr>
            <p:cNvPr id="235" name="Straight Arrow Connector 234"/>
            <p:cNvCxnSpPr/>
            <p:nvPr/>
          </p:nvCxnSpPr>
          <p:spPr>
            <a:xfrm>
              <a:off x="995599" y="6482735"/>
              <a:ext cx="3955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995599" y="5710585"/>
              <a:ext cx="0" cy="77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449362" y="6498106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82608" y="525705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6692887" y="5293536"/>
            <a:ext cx="4468082" cy="1610382"/>
            <a:chOff x="482608" y="5257056"/>
            <a:chExt cx="4468082" cy="1610382"/>
          </a:xfrm>
        </p:grpSpPr>
        <p:cxnSp>
          <p:nvCxnSpPr>
            <p:cNvPr id="248" name="Straight Arrow Connector 247"/>
            <p:cNvCxnSpPr/>
            <p:nvPr/>
          </p:nvCxnSpPr>
          <p:spPr>
            <a:xfrm>
              <a:off x="995599" y="6482735"/>
              <a:ext cx="3955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V="1">
              <a:off x="995599" y="5710585"/>
              <a:ext cx="0" cy="77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449362" y="6498106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82608" y="525705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99811" y="2224490"/>
            <a:ext cx="3495913" cy="1652775"/>
            <a:chOff x="6836257" y="2334399"/>
            <a:chExt cx="3495913" cy="1652775"/>
          </a:xfrm>
        </p:grpSpPr>
        <p:grpSp>
          <p:nvGrpSpPr>
            <p:cNvPr id="95" name="Group 94"/>
            <p:cNvGrpSpPr/>
            <p:nvPr/>
          </p:nvGrpSpPr>
          <p:grpSpPr>
            <a:xfrm>
              <a:off x="7122696" y="2334399"/>
              <a:ext cx="3209474" cy="1265806"/>
              <a:chOff x="1543432" y="2292480"/>
              <a:chExt cx="4250378" cy="1498534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543432" y="2819311"/>
                <a:ext cx="267629" cy="3233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746193" y="3193981"/>
                <a:ext cx="267630" cy="3233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>
                <a:off x="5251274" y="3245801"/>
                <a:ext cx="542536" cy="40256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029108" y="3467629"/>
                <a:ext cx="267630" cy="3233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223113" y="2602105"/>
                <a:ext cx="267629" cy="3233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499942" y="3462593"/>
                <a:ext cx="267630" cy="3233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>
                <a:off x="3778164" y="2292480"/>
                <a:ext cx="542536" cy="40256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>
                <a:off x="5216063" y="2724207"/>
                <a:ext cx="542536" cy="40256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>
                <a:off x="4697002" y="2968673"/>
                <a:ext cx="542536" cy="40256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68034" y="2341906"/>
              <a:ext cx="202088" cy="2731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8416030" y="2381476"/>
              <a:ext cx="409671" cy="34004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6257" y="3617842"/>
              <a:ext cx="18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99"/>
                  </a:solidFill>
                </a:rPr>
                <a:t>(More separated)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78907" y="503134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99"/>
                </a:solidFill>
              </a:rPr>
              <a:t>(Less Smooth)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39328" y="5059162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99"/>
                </a:solidFill>
              </a:rPr>
              <a:t>(More Smooth)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93311" y="2364086"/>
            <a:ext cx="3765066" cy="1639980"/>
            <a:chOff x="1393311" y="2364086"/>
            <a:chExt cx="3765066" cy="1639980"/>
          </a:xfrm>
        </p:grpSpPr>
        <p:grpSp>
          <p:nvGrpSpPr>
            <p:cNvPr id="20" name="Group 19"/>
            <p:cNvGrpSpPr/>
            <p:nvPr/>
          </p:nvGrpSpPr>
          <p:grpSpPr>
            <a:xfrm>
              <a:off x="1393311" y="2364086"/>
              <a:ext cx="3765066" cy="1639980"/>
              <a:chOff x="1371134" y="2595940"/>
              <a:chExt cx="3765066" cy="163998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371134" y="2595940"/>
                <a:ext cx="3765066" cy="1299862"/>
                <a:chOff x="1043836" y="2238926"/>
                <a:chExt cx="4803920" cy="2098371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043836" y="306845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392311" y="401391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>
                  <a:off x="5305220" y="37171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330824" y="223892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398364" y="2893235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4" name="Isosceles Triangle 73"/>
                <p:cNvSpPr/>
                <p:nvPr/>
              </p:nvSpPr>
              <p:spPr>
                <a:xfrm>
                  <a:off x="3954862" y="3321731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75" name="Isosceles Triangle 74"/>
                <p:cNvSpPr/>
                <p:nvPr/>
              </p:nvSpPr>
              <p:spPr>
                <a:xfrm>
                  <a:off x="5216063" y="272420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1768471" y="3866588"/>
                <a:ext cx="1704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6699"/>
                    </a:solidFill>
                  </a:rPr>
                  <a:t>(Less separated)</a:t>
                </a:r>
              </a:p>
            </p:txBody>
          </p:sp>
        </p:grpSp>
        <p:sp>
          <p:nvSpPr>
            <p:cNvPr id="120" name="Isosceles Triangle 119"/>
            <p:cNvSpPr/>
            <p:nvPr/>
          </p:nvSpPr>
          <p:spPr>
            <a:xfrm>
              <a:off x="1765414" y="2510778"/>
              <a:ext cx="425212" cy="24937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2154392" y="3232474"/>
              <a:ext cx="425212" cy="24937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4195486" y="2665134"/>
              <a:ext cx="209754" cy="2003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3858605" y="3419111"/>
              <a:ext cx="209754" cy="2003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7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939" y="2334870"/>
            <a:ext cx="117437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Separation index (SI)</a:t>
            </a:r>
            <a:br>
              <a:rPr lang="en-US" sz="4400" dirty="0"/>
            </a:br>
            <a:r>
              <a:rPr lang="en-US" sz="2400" dirty="0">
                <a:solidFill>
                  <a:srgbClr val="0070C0"/>
                </a:solidFill>
              </a:rPr>
              <a:t>“SI” measures that how much input data points separate class labels from each others.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28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4132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3.1.1 Separation index (SI)</a:t>
            </a:r>
            <a:endParaRPr lang="en-US" sz="3600" b="1" dirty="0">
              <a:solidFill>
                <a:srgbClr val="FF66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42" y="1738814"/>
                <a:ext cx="11614484" cy="4980564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First order SI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/>
                  <a:t>:number of classes</a:t>
                </a:r>
              </a:p>
              <a:p>
                <a:pPr marL="0" indent="0">
                  <a:buNone/>
                </a:pPr>
                <a:r>
                  <a:rPr lang="en-US" sz="2000" dirty="0"/>
                  <a:t>*it is assumed that “Data” is a measured sample from a domain with high enough diversity. </a:t>
                </a:r>
              </a:p>
              <a:p>
                <a:pPr marL="0" indent="0">
                  <a:buNone/>
                </a:pPr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may have any format (video, image, time series, etc.) ; however, to compute SI, it must be reshaped as a vector.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99"/>
                    </a:solidFill>
                  </a:rPr>
                  <a:t>                      	</a:t>
                </a:r>
                <a:r>
                  <a:rPr lang="en-US" sz="3200" dirty="0">
                    <a:solidFill>
                      <a:srgbClr val="FF6699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lim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𝑒𝑙𝑠𝑒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kronecker delta </a:t>
                </a:r>
              </a:p>
              <a:p>
                <a:pPr marL="0" indent="0">
                  <a:buNone/>
                </a:pPr>
                <a:r>
                  <a:rPr lang="en-US" dirty="0"/>
                  <a:t>*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denotes Euclidian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norm) but it may be another distance definition such as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Lp</a:t>
                </a:r>
                <a:r>
                  <a:rPr lang="en-US" sz="2000" dirty="0">
                    <a:latin typeface="Cambria Math" panose="02040503050406030204" pitchFamily="18" charset="0"/>
                  </a:rPr>
                  <a:t> 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** It is assumed that the input data is normalized at each dimension just before computing separation index.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42" y="1738814"/>
                <a:ext cx="11614484" cy="4980564"/>
              </a:xfrm>
              <a:blipFill>
                <a:blip r:embed="rId3"/>
                <a:stretch>
                  <a:fillRect l="-1049" t="-2076" b="-39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0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259" y="1843555"/>
                <a:ext cx="11461376" cy="4351338"/>
              </a:xfr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70C0"/>
                    </a:solidFill>
                  </a:rPr>
                  <a:t>“SI” is a normalized index between zero and one: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SmI</m:t>
                    </m:r>
                    <m:r>
                      <a:rPr lang="en-US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→1  (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𝑆𝑒𝑝𝑟𝑎𝑡𝑖𝑜𝑛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𝑚𝑎𝑥𝑖𝑚𝑚𝑢𝑚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6699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and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→0(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𝑆𝑒𝑝𝑟𝑎𝑡𝑖𝑜𝑛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𝑚𝑖𝑛𝑖𝑚𝑚𝑢𝑚</m:t>
                    </m:r>
                    <m:r>
                      <a:rPr lang="en-US" sz="2400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6699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“SI” counts (average of) all data points whose nearest neighbors have the same label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SI”  is equal to the accuracy of the nearest neighbor classifier as a non-parametric model</a:t>
                </a:r>
                <a:r>
                  <a:rPr lang="en-US" dirty="0"/>
                  <a:t>. Hence, SI is an informative index having strong correlation with the best accuracy one can access by a model without filter process.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70C0"/>
                    </a:solidFill>
                  </a:rPr>
                  <a:t>SI does not change against shift and scales of data points.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≠0,∀</m:t>
                      </m:r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 ∀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ctrlP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ctrlP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6.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Separatin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𝑙𝑎𝑏𝑒𝑙𝑠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𝑡h𝑒𝑚𝑠𝑒𝑙𝑣𝑒𝑠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259" y="1843555"/>
                <a:ext cx="11461376" cy="4351338"/>
              </a:xfrm>
              <a:blipFill>
                <a:blip r:embed="rId2"/>
                <a:stretch>
                  <a:fillRect l="-903" t="-20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8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examples </a:t>
            </a:r>
            <a:r>
              <a:rPr lang="en-US" sz="3200" dirty="0">
                <a:solidFill>
                  <a:srgbClr val="0070C0"/>
                </a:solidFill>
              </a:rPr>
              <a:t>(binary classification)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402" y="1942503"/>
            <a:ext cx="7716822" cy="3090627"/>
            <a:chOff x="1393311" y="1921640"/>
            <a:chExt cx="9868776" cy="4851475"/>
          </a:xfrm>
        </p:grpSpPr>
        <p:grpSp>
          <p:nvGrpSpPr>
            <p:cNvPr id="5" name="Group 4"/>
            <p:cNvGrpSpPr/>
            <p:nvPr/>
          </p:nvGrpSpPr>
          <p:grpSpPr>
            <a:xfrm>
              <a:off x="1393311" y="2364086"/>
              <a:ext cx="3765066" cy="1255350"/>
              <a:chOff x="1393311" y="2364086"/>
              <a:chExt cx="3765066" cy="125535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93311" y="2364086"/>
                <a:ext cx="3765066" cy="1091316"/>
                <a:chOff x="1043836" y="2238926"/>
                <a:chExt cx="4803920" cy="1761713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043836" y="306845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392311" y="3677254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>
                  <a:off x="5305220" y="353589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330824" y="223892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398364" y="2893235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3954862" y="3321731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5216063" y="272420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7" name="Isosceles Triangle 6"/>
              <p:cNvSpPr/>
              <p:nvPr/>
            </p:nvSpPr>
            <p:spPr>
              <a:xfrm>
                <a:off x="1765414" y="2510778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154392" y="3232474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195486" y="2665134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58605" y="3419111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60213" y="1923696"/>
              <a:ext cx="3182886" cy="1451200"/>
              <a:chOff x="7122696" y="2404916"/>
              <a:chExt cx="3182886" cy="14512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122696" y="2595939"/>
                <a:ext cx="3182886" cy="1260177"/>
                <a:chOff x="1543432" y="2602105"/>
                <a:chExt cx="4215167" cy="149187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718039" y="3291940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23113" y="2602105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64550" y="3116493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>
                  <a:off x="4223676" y="3119349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5216063" y="272420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8009645" y="2404916"/>
                <a:ext cx="202088" cy="273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9138436" y="2418696"/>
                <a:ext cx="409671" cy="34004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906820" y="3608793"/>
              <a:ext cx="125386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SI=11/11=1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78928" y="3654325"/>
              <a:ext cx="90441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SI=6/11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211780" y="4643408"/>
              <a:ext cx="3182886" cy="1576175"/>
              <a:chOff x="7122696" y="2279940"/>
              <a:chExt cx="3182886" cy="157617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22696" y="2279940"/>
                <a:ext cx="3182886" cy="1576175"/>
                <a:chOff x="1543432" y="2228008"/>
                <a:chExt cx="4215167" cy="186596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543432" y="2819311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598338" y="3330882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>
                  <a:off x="5216063" y="3492574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893526" y="2228008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981343" y="3020592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216063" y="2456335"/>
                  <a:ext cx="267630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>
                <a:xfrm>
                  <a:off x="4223676" y="3119349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7" name="Isosceles Triangle 46"/>
                <p:cNvSpPr/>
                <p:nvPr/>
              </p:nvSpPr>
              <p:spPr>
                <a:xfrm>
                  <a:off x="2865806" y="2285942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>
                  <a:off x="4298267" y="3691410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7799482" y="3213988"/>
                <a:ext cx="202088" cy="273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7664686" y="2284805"/>
                <a:ext cx="409671" cy="34004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403761" y="6315709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SI=11/11=1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545303" y="4749522"/>
              <a:ext cx="3765066" cy="1245645"/>
              <a:chOff x="1393311" y="2449183"/>
              <a:chExt cx="3765066" cy="124564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393311" y="2664699"/>
                <a:ext cx="3765066" cy="1030129"/>
                <a:chOff x="1043836" y="2724207"/>
                <a:chExt cx="4803920" cy="1662939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3836" y="306845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392311" y="3677254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5305220" y="353589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129949" y="2984008"/>
                  <a:ext cx="267629" cy="32338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557450" y="4063761"/>
                  <a:ext cx="267629" cy="32338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3954862" y="3321731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>
                  <a:off x="5216063" y="272420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2920569" y="2449183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2154392" y="3232474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95486" y="2665134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858605" y="3419111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778928" y="622436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SI=4/11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128084" y="1921640"/>
              <a:ext cx="0" cy="4851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393311" y="4235594"/>
              <a:ext cx="9868776" cy="19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97381" y="5284945"/>
            <a:ext cx="105256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have a high SI, It is enough that </a:t>
            </a:r>
            <a:r>
              <a:rPr lang="en-US" dirty="0">
                <a:solidFill>
                  <a:srgbClr val="00B0F0"/>
                </a:solidFill>
              </a:rPr>
              <a:t>examples of each class</a:t>
            </a:r>
            <a:r>
              <a:rPr lang="en-US" dirty="0"/>
              <a:t> </a:t>
            </a:r>
            <a:r>
              <a:rPr lang="en-US" dirty="0">
                <a:solidFill>
                  <a:srgbClr val="FF6699"/>
                </a:solidFill>
              </a:rPr>
              <a:t>become near and near together</a:t>
            </a:r>
            <a:r>
              <a:rPr lang="en-US" dirty="0"/>
              <a:t> in some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number of regions </a:t>
            </a:r>
            <a:r>
              <a:rPr lang="en-US" dirty="0"/>
              <a:t>is not important but each region must have at least two members.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The shape of each region </a:t>
            </a:r>
            <a:r>
              <a:rPr lang="en-US" dirty="0"/>
              <a:t>is not important. </a:t>
            </a:r>
          </a:p>
        </p:txBody>
      </p:sp>
    </p:spTree>
    <p:extLst>
      <p:ext uri="{BB962C8B-B14F-4D97-AF65-F5344CB8AC3E}">
        <p14:creationId xmlns:p14="http://schemas.microsoft.com/office/powerpoint/2010/main" val="327647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5038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achieve SI, matrix distance of all data points must be computed (to get nearest neighbor for each data point)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sSup>
                        <m:sSupPr>
                          <m:ctrl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matrix: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66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6699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5038"/>
              </a:xfrm>
              <a:blipFill>
                <a:blip r:embed="rId3"/>
                <a:stretch>
                  <a:fillRect l="-1158" t="-6885" r="-984" b="-52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3962880"/>
                <a:ext cx="10515600" cy="20412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Steps</a:t>
                </a:r>
              </a:p>
              <a:p>
                <a:r>
                  <a:rPr lang="en-US" dirty="0"/>
                  <a:t>1- Provide data Matrix: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2- </a:t>
                </a:r>
                <a:r>
                  <a:rPr lang="en-US" dirty="0">
                    <a:solidFill>
                      <a:srgbClr val="FF0000"/>
                    </a:solidFill>
                  </a:rPr>
                  <a:t>M=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3-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4-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=[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d,d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,...,d]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5- Distance matrix is computed as follows:</a:t>
                </a:r>
              </a:p>
              <a:p>
                <a:r>
                  <a:rPr lang="en-US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2880"/>
                <a:ext cx="10515600" cy="2041200"/>
              </a:xfrm>
              <a:prstGeom prst="rect">
                <a:avLst/>
              </a:prstGeom>
              <a:blipFill>
                <a:blip r:embed="rId4"/>
                <a:stretch>
                  <a:fillRect l="-463" t="-11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92738"/>
            <a:ext cx="10515600" cy="1325563"/>
          </a:xfrm>
        </p:spPr>
        <p:txBody>
          <a:bodyPr/>
          <a:lstStyle/>
          <a:p>
            <a:r>
              <a:rPr lang="en-US" dirty="0"/>
              <a:t>Separation index for Each Class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492" y="1297399"/>
                <a:ext cx="10515600" cy="1841917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l-GR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l-G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l-G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66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: number of all data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i="1" dirty="0">
                  <a:solidFill>
                    <a:srgbClr val="FF66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dirty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 dirty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i="1" dirty="0">
                              <a:solidFill>
                                <a:srgbClr val="FF66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FF66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2400" i="1" dirty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FF669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492" y="1297399"/>
                <a:ext cx="10515600" cy="1841917"/>
              </a:xfrm>
              <a:blipFill>
                <a:blip r:embed="rId3"/>
                <a:stretch>
                  <a:fillRect b="-7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83274" y="3877905"/>
            <a:ext cx="4202679" cy="1549340"/>
            <a:chOff x="1767046" y="4271009"/>
            <a:chExt cx="3765066" cy="1265353"/>
          </a:xfrm>
        </p:grpSpPr>
        <p:grpSp>
          <p:nvGrpSpPr>
            <p:cNvPr id="5" name="Group 4"/>
            <p:cNvGrpSpPr/>
            <p:nvPr/>
          </p:nvGrpSpPr>
          <p:grpSpPr>
            <a:xfrm>
              <a:off x="1767046" y="4281012"/>
              <a:ext cx="3765066" cy="1255350"/>
              <a:chOff x="1393311" y="2364086"/>
              <a:chExt cx="3765066" cy="125535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93311" y="2364086"/>
                <a:ext cx="3765066" cy="1091316"/>
                <a:chOff x="1043836" y="2238926"/>
                <a:chExt cx="4803920" cy="1761713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043836" y="306845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392311" y="3677254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>
                  <a:off x="5305220" y="3535897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330824" y="2238926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398364" y="2893235"/>
                  <a:ext cx="267629" cy="3233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>
                  <a:off x="3954862" y="3321731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5254894" y="2926526"/>
                  <a:ext cx="542536" cy="402565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7" name="Isosceles Triangle 6"/>
              <p:cNvSpPr/>
              <p:nvPr/>
            </p:nvSpPr>
            <p:spPr>
              <a:xfrm>
                <a:off x="1765414" y="2510778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154392" y="3232474"/>
                <a:ext cx="425212" cy="249374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195486" y="2665134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58605" y="3419111"/>
                <a:ext cx="209754" cy="20032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539112" y="4271009"/>
              <a:ext cx="256673" cy="20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906" y="4770917"/>
              <a:ext cx="256673" cy="20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79772" y="5159365"/>
              <a:ext cx="256673" cy="20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18426" y="3770879"/>
                <a:ext cx="404261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=4/6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SI=(4+2+2)/(6+5+3)=8/14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26" y="3770879"/>
                <a:ext cx="4042611" cy="1754326"/>
              </a:xfrm>
              <a:prstGeom prst="rect">
                <a:avLst/>
              </a:prstGeom>
              <a:blipFill>
                <a:blip r:embed="rId4"/>
                <a:stretch>
                  <a:fillRect l="-135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0382" y="5646689"/>
                <a:ext cx="11570084" cy="7745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 For when for each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and a sufficient high number of data points are distributed with a </a:t>
                </a:r>
                <a:r>
                  <a:rPr lang="en-US" i="1" dirty="0"/>
                  <a:t>uniformly distributed random</a:t>
                </a:r>
                <a:r>
                  <a:rPr lang="en-US" dirty="0"/>
                  <a:t> variable then it is expected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2" y="5646689"/>
                <a:ext cx="11570084" cy="774507"/>
              </a:xfrm>
              <a:prstGeom prst="rect">
                <a:avLst/>
              </a:prstGeom>
              <a:blipFill>
                <a:blip r:embed="rId5"/>
                <a:stretch>
                  <a:fillRect l="-421" b="-108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36722" y="3323944"/>
            <a:ext cx="385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two dimensional  illustrative example</a:t>
            </a:r>
          </a:p>
        </p:txBody>
      </p:sp>
    </p:spTree>
    <p:extLst>
      <p:ext uri="{BB962C8B-B14F-4D97-AF65-F5344CB8AC3E}">
        <p14:creationId xmlns:p14="http://schemas.microsoft.com/office/powerpoint/2010/main" val="7722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2013</Words>
  <Application>Microsoft Office PowerPoint</Application>
  <PresentationFormat>Widescreen</PresentationFormat>
  <Paragraphs>363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SimHei</vt:lpstr>
      <vt:lpstr>Arial</vt:lpstr>
      <vt:lpstr>Calibri</vt:lpstr>
      <vt:lpstr>Calibri Light</vt:lpstr>
      <vt:lpstr>Cambria Math</vt:lpstr>
      <vt:lpstr>Office Theme</vt:lpstr>
      <vt:lpstr>Part3</vt:lpstr>
      <vt:lpstr>3.1 Two Data Complexity measures </vt:lpstr>
      <vt:lpstr>Two Complexity measures</vt:lpstr>
      <vt:lpstr>PowerPoint Presentation</vt:lpstr>
      <vt:lpstr>3.1.1 Separation index (SI)</vt:lpstr>
      <vt:lpstr>Some notes</vt:lpstr>
      <vt:lpstr>Two dimensional examples (binary classification)</vt:lpstr>
      <vt:lpstr>The distance matrix</vt:lpstr>
      <vt:lpstr>Separation index for Each Class </vt:lpstr>
      <vt:lpstr>PowerPoint Presentation</vt:lpstr>
      <vt:lpstr>Two illustrative Examples</vt:lpstr>
      <vt:lpstr>PowerPoint Presentation</vt:lpstr>
      <vt:lpstr>Two illustrative Examples</vt:lpstr>
      <vt:lpstr>PowerPoint Presentation</vt:lpstr>
      <vt:lpstr>3.1.2 Smoothness index (SI) A smoothness measure for regression problem</vt:lpstr>
      <vt:lpstr>Some notes</vt:lpstr>
      <vt:lpstr>One-dimensional illustrative examples</vt:lpstr>
      <vt:lpstr>PowerPoint Presentation</vt:lpstr>
      <vt:lpstr>PowerPoint Presentation</vt:lpstr>
      <vt:lpstr>3.2 Analysis by Separation and Smoothness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Analysis</dc:title>
  <dc:creator>Dr-Kalhor</dc:creator>
  <cp:lastModifiedBy>Ali</cp:lastModifiedBy>
  <cp:revision>121</cp:revision>
  <dcterms:created xsi:type="dcterms:W3CDTF">2022-02-02T15:37:45Z</dcterms:created>
  <dcterms:modified xsi:type="dcterms:W3CDTF">2022-04-30T09:52:54Z</dcterms:modified>
</cp:coreProperties>
</file>