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2" r:id="rId5"/>
    <p:sldId id="264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3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143070724_2880x2159.jpeg"/>
          <p:cNvSpPr>
            <a:spLocks noGrp="1"/>
          </p:cNvSpPr>
          <p:nvPr>
            <p:ph type="pic" idx="21"/>
          </p:nvPr>
        </p:nvSpPr>
        <p:spPr>
          <a:xfrm>
            <a:off x="0" y="0"/>
            <a:ext cx="13010823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774700" y="646263"/>
            <a:ext cx="11417300" cy="855901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143070716_1012x1350.jpeg"/>
          <p:cNvSpPr>
            <a:spLocks noGrp="1"/>
          </p:cNvSpPr>
          <p:nvPr>
            <p:ph type="pic" sz="half" idx="21"/>
          </p:nvPr>
        </p:nvSpPr>
        <p:spPr>
          <a:xfrm>
            <a:off x="7010400" y="1257300"/>
            <a:ext cx="5407529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143070716_1012x1350.jpeg"/>
          <p:cNvSpPr>
            <a:spLocks noGrp="1"/>
          </p:cNvSpPr>
          <p:nvPr>
            <p:ph type="pic" sz="half" idx="21"/>
          </p:nvPr>
        </p:nvSpPr>
        <p:spPr>
          <a:xfrm>
            <a:off x="7213600" y="2273300"/>
            <a:ext cx="5016500" cy="66920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143070718_1000x750.jpeg"/>
          <p:cNvSpPr>
            <a:spLocks noGrp="1"/>
          </p:cNvSpPr>
          <p:nvPr>
            <p:ph type="pic" sz="quarter" idx="21"/>
          </p:nvPr>
        </p:nvSpPr>
        <p:spPr>
          <a:xfrm>
            <a:off x="6808750" y="5099998"/>
            <a:ext cx="5370687" cy="402801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143070724_2880x2159.jpeg"/>
          <p:cNvSpPr>
            <a:spLocks noGrp="1"/>
          </p:cNvSpPr>
          <p:nvPr>
            <p:ph type="pic" sz="quarter" idx="22"/>
          </p:nvPr>
        </p:nvSpPr>
        <p:spPr>
          <a:xfrm>
            <a:off x="6858000" y="965200"/>
            <a:ext cx="5318754" cy="398721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143070716_1012x1350.jpeg"/>
          <p:cNvSpPr>
            <a:spLocks noGrp="1"/>
          </p:cNvSpPr>
          <p:nvPr>
            <p:ph type="pic" sz="half" idx="23"/>
          </p:nvPr>
        </p:nvSpPr>
        <p:spPr>
          <a:xfrm>
            <a:off x="1155700" y="1244600"/>
            <a:ext cx="5407496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AMPLE.png" descr="S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026" y="1200087"/>
            <a:ext cx="14706852" cy="7353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 descr="Image"/>
          <p:cNvPicPr>
            <a:picLocks noGrp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7010400" y="1066800"/>
            <a:ext cx="5397500" cy="7620000"/>
          </a:xfrm>
          <a:prstGeom prst="rect">
            <a:avLst/>
          </a:prstGeom>
        </p:spPr>
      </p:pic>
      <p:sp>
        <p:nvSpPr>
          <p:cNvPr id="134" name="Kim Y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Kim Y.</a:t>
            </a:r>
          </a:p>
        </p:txBody>
      </p:sp>
      <p:sp>
        <p:nvSpPr>
          <p:cNvPr id="135" name="Decision to shut down pipeli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8583" indent="-518583">
              <a:buSzPct val="75000"/>
              <a:buChar char="•"/>
            </a:pPr>
            <a:r>
              <a:rPr lang="en-US" dirty="0"/>
              <a:t>Background</a:t>
            </a:r>
          </a:p>
          <a:p>
            <a:pPr>
              <a:buSzPct val="75000"/>
            </a:pPr>
            <a:endParaRPr lang="en-US" dirty="0"/>
          </a:p>
          <a:p>
            <a:pPr marL="518583" indent="-518583">
              <a:buSzPct val="75000"/>
              <a:buChar char="•"/>
            </a:pPr>
            <a:r>
              <a:rPr lang="en-US" dirty="0"/>
              <a:t>Decisions</a:t>
            </a:r>
            <a:endParaRPr dirty="0"/>
          </a:p>
          <a:p>
            <a:pPr marL="518583" indent="-518583">
              <a:buSzPct val="75000"/>
              <a:buChar char="•"/>
            </a:pPr>
            <a:endParaRPr lang="en-US" dirty="0"/>
          </a:p>
          <a:p>
            <a:pPr marL="518583" indent="-518583">
              <a:buSzPct val="75000"/>
              <a:buChar char="•"/>
            </a:pPr>
            <a:r>
              <a:rPr dirty="0"/>
              <a:t>Impacts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ecision to pay the ranso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Background</a:t>
            </a:r>
            <a:endParaRPr dirty="0"/>
          </a:p>
        </p:txBody>
      </p:sp>
      <p:sp>
        <p:nvSpPr>
          <p:cNvPr id="141" name="wanted to keep the situation confidenti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effectLst/>
              </a:rPr>
              <a:t>The Colonial Pipeline is the largest in the US</a:t>
            </a:r>
          </a:p>
          <a:p>
            <a:r>
              <a:rPr lang="en-US" dirty="0">
                <a:effectLst/>
              </a:rPr>
              <a:t>Darkside is a criminal hacker group, thought to be based in eastern Europe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ecision to shut down the pipe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Decision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138" name="because the company didn’t know how much access the hackers might gain, safety was the first priority…"/>
          <p:cNvSpPr txBox="1">
            <a:spLocks noGrp="1"/>
          </p:cNvSpPr>
          <p:nvPr>
            <p:ph type="body" idx="1"/>
          </p:nvPr>
        </p:nvSpPr>
        <p:spPr>
          <a:xfrm>
            <a:off x="787400" y="2293495"/>
            <a:ext cx="11430000" cy="291350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/>
              <a:t>Shutting Down the Pipeline…</a:t>
            </a:r>
          </a:p>
          <a:p>
            <a:pPr>
              <a:buBlip>
                <a:blip r:embed="rId2"/>
              </a:buBlip>
            </a:pPr>
            <a:r>
              <a:rPr sz="2800" dirty="0"/>
              <a:t>the company didn’t know how much access the hackers might gain, </a:t>
            </a:r>
            <a:r>
              <a:rPr lang="en-US" sz="2800" dirty="0"/>
              <a:t>maintaining operational control of the pipeline was paramount</a:t>
            </a:r>
            <a:endParaRPr sz="2800" dirty="0"/>
          </a:p>
          <a:p>
            <a:pPr>
              <a:buBlip>
                <a:blip r:embed="rId2"/>
              </a:buBlip>
            </a:pPr>
            <a:r>
              <a:rPr lang="en-US" sz="2800" dirty="0"/>
              <a:t>to </a:t>
            </a:r>
            <a:r>
              <a:rPr sz="2800" dirty="0"/>
              <a:t>prevent hackers from migrating to the pipeline control system</a:t>
            </a:r>
            <a:r>
              <a:rPr lang="en-US" sz="2800" dirty="0"/>
              <a:t>, Colonial decided a complete shutdown was necessary</a:t>
            </a:r>
            <a:endParaRPr sz="2800" dirty="0"/>
          </a:p>
        </p:txBody>
      </p:sp>
      <p:sp>
        <p:nvSpPr>
          <p:cNvPr id="6" name="because the company didn’t know how much access the hackers might gain, safety was the first priority…">
            <a:extLst>
              <a:ext uri="{FF2B5EF4-FFF2-40B4-BE49-F238E27FC236}">
                <a16:creationId xmlns:a16="http://schemas.microsoft.com/office/drawing/2014/main" id="{5B22D746-19C6-7D40-91D5-0EF7D3A1A3E2}"/>
              </a:ext>
            </a:extLst>
          </p:cNvPr>
          <p:cNvSpPr txBox="1">
            <a:spLocks/>
          </p:cNvSpPr>
          <p:nvPr/>
        </p:nvSpPr>
        <p:spPr>
          <a:xfrm>
            <a:off x="787400" y="6003352"/>
            <a:ext cx="11430000" cy="291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3600" b="0" i="0" u="none" strike="noStrike" cap="none" spc="0" baseline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3600" b="0" i="0" u="none" strike="noStrike" cap="none" spc="0" baseline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3600" b="0" i="0" u="none" strike="noStrike" cap="none" spc="0" baseline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3600" b="0" i="0" u="none" strike="noStrike" cap="none" spc="0" baseline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3600" b="0" i="0" u="none" strike="noStrike" cap="none" spc="0" baseline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3600" b="0" i="0" u="none" strike="noStrike" cap="none" spc="0" baseline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3600" b="0" i="0" u="none" strike="noStrike" cap="none" spc="0" baseline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3600" b="0" i="0" u="none" strike="noStrike" cap="none" spc="0" baseline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3600" b="0" i="0" u="none" strike="noStrike" cap="none" spc="0" baseline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sz="3900" dirty="0"/>
              <a:t>Paying the Ransom…</a:t>
            </a:r>
          </a:p>
          <a:p>
            <a:r>
              <a:rPr lang="en-US" sz="2800" dirty="0"/>
              <a:t>wanted to get the pipeline back online as quickly as possible</a:t>
            </a:r>
          </a:p>
          <a:p>
            <a:r>
              <a:rPr lang="en-US" sz="2800" dirty="0"/>
              <a:t>wanted to keep the situation confidential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mpa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Impacts</a:t>
            </a:r>
          </a:p>
        </p:txBody>
      </p:sp>
      <p:sp>
        <p:nvSpPr>
          <p:cNvPr id="144" name="news of the attack and the pipeline shutdown spurred panic buying of gasoline, leaving thousands of gas stations without fuel, driving prices to the highest in almost 7 yea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300"/>
              </a:spcBef>
              <a:buBlip>
                <a:blip r:embed="rId2"/>
              </a:buBlip>
              <a:defRPr sz="3348">
                <a:effectLst>
                  <a:outerShdw blurRad="47244" dist="35433" dir="5400000" rotWithShape="0">
                    <a:srgbClr val="000000"/>
                  </a:outerShdw>
                </a:effectLst>
              </a:defRPr>
            </a:pPr>
            <a:r>
              <a:rPr lang="en-US" dirty="0"/>
              <a:t>panic buying</a:t>
            </a:r>
            <a:endParaRPr dirty="0"/>
          </a:p>
          <a:p>
            <a:pPr marL="413384" indent="-413384" defTabSz="543305">
              <a:spcBef>
                <a:spcPts val="3300"/>
              </a:spcBef>
              <a:buBlip>
                <a:blip r:embed="rId2"/>
              </a:buBlip>
              <a:defRPr sz="3348">
                <a:effectLst>
                  <a:outerShdw blurRad="47244" dist="35433" dir="5400000" rotWithShape="0">
                    <a:srgbClr val="000000"/>
                  </a:outerShdw>
                </a:effectLst>
              </a:defRPr>
            </a:pPr>
            <a:r>
              <a:rPr lang="en-US" dirty="0"/>
              <a:t>inventory reduction</a:t>
            </a:r>
          </a:p>
          <a:p>
            <a:pPr marL="413384" indent="-413384" defTabSz="543305">
              <a:spcBef>
                <a:spcPts val="3300"/>
              </a:spcBef>
              <a:buBlip>
                <a:blip r:embed="rId2"/>
              </a:buBlip>
              <a:defRPr sz="3348">
                <a:effectLst>
                  <a:outerShdw blurRad="47244" dist="35433" dir="5400000" rotWithShape="0">
                    <a:srgbClr val="000000"/>
                  </a:outerShdw>
                </a:effectLst>
              </a:defRPr>
            </a:pPr>
            <a:r>
              <a:rPr lang="en-US" dirty="0"/>
              <a:t>opportunity cost</a:t>
            </a:r>
            <a:endParaRPr dirty="0"/>
          </a:p>
          <a:p>
            <a:pPr marL="413384" indent="-413384" defTabSz="543305">
              <a:spcBef>
                <a:spcPts val="3300"/>
              </a:spcBef>
              <a:buBlip>
                <a:blip r:embed="rId2"/>
              </a:buBlip>
              <a:defRPr sz="3348">
                <a:effectLst>
                  <a:outerShdw blurRad="47244" dist="35433" dir="5400000" rotWithShape="0">
                    <a:srgbClr val="000000"/>
                  </a:outerShdw>
                </a:effectLst>
              </a:defRPr>
            </a:pPr>
            <a:r>
              <a:rPr lang="en-US" dirty="0"/>
              <a:t>expectation management</a:t>
            </a:r>
          </a:p>
          <a:p>
            <a:pPr marL="413384" indent="-413384" defTabSz="543305">
              <a:spcBef>
                <a:spcPts val="3300"/>
              </a:spcBef>
              <a:buBlip>
                <a:blip r:embed="rId2"/>
              </a:buBlip>
              <a:defRPr sz="3348">
                <a:effectLst>
                  <a:outerShdw blurRad="47244" dist="35433" dir="5400000" rotWithShape="0">
                    <a:srgbClr val="000000"/>
                  </a:outerShdw>
                </a:effectLst>
              </a:defRPr>
            </a:pPr>
            <a:r>
              <a:rPr lang="en-US" dirty="0"/>
              <a:t>increased regulation and inspection</a:t>
            </a:r>
          </a:p>
          <a:p>
            <a:pPr marL="0" indent="0" defTabSz="543305">
              <a:spcBef>
                <a:spcPts val="3300"/>
              </a:spcBef>
              <a:buNone/>
              <a:defRPr sz="3348">
                <a:effectLst>
                  <a:outerShdw blurRad="47244" dist="35433" dir="5400000" rotWithShape="0">
                    <a:srgbClr val="000000"/>
                  </a:outerShdw>
                </a:effectLst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109</Words>
  <Application>Microsoft Macintosh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Neue</vt:lpstr>
      <vt:lpstr>Helvetica Neue Light</vt:lpstr>
      <vt:lpstr>Industrial</vt:lpstr>
      <vt:lpstr>PowerPoint Presentation</vt:lpstr>
      <vt:lpstr>Kim Y.</vt:lpstr>
      <vt:lpstr>Background</vt:lpstr>
      <vt:lpstr>Decisions</vt:lpstr>
      <vt:lpstr>Impacts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Kimberly Young</cp:lastModifiedBy>
  <cp:revision>3</cp:revision>
  <dcterms:modified xsi:type="dcterms:W3CDTF">2021-06-29T19:12:12Z</dcterms:modified>
</cp:coreProperties>
</file>