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850900" y="1270000"/>
            <a:ext cx="11303000" cy="3505200"/>
          </a:xfrm>
          <a:prstGeom prst="rect">
            <a:avLst/>
          </a:prstGeom>
        </p:spPr>
        <p:txBody>
          <a:bodyPr anchor="b"/>
          <a:lstStyle/>
          <a:p>
            <a:pPr/>
            <a:r>
              <a:t>Title Text</a:t>
            </a:r>
          </a:p>
        </p:txBody>
      </p:sp>
      <p:sp>
        <p:nvSpPr>
          <p:cNvPr id="12" name="Body Level One…"/>
          <p:cNvSpPr txBox="1"/>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2" name="–Johnny Appleseed"/>
          <p:cNvSpPr txBox="1"/>
          <p:nvPr>
            <p:ph type="body" sz="quarter" idx="21"/>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3" name="“Type a quote here.”"/>
          <p:cNvSpPr txBox="1"/>
          <p:nvPr>
            <p:ph type="body" sz="quarter" idx="22"/>
          </p:nvPr>
        </p:nvSpPr>
        <p:spPr>
          <a:xfrm>
            <a:off x="1270000" y="4267200"/>
            <a:ext cx="10464800" cy="647700"/>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4"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1" name="143070724_2880x2159.jpeg"/>
          <p:cNvSpPr/>
          <p:nvPr>
            <p:ph type="pic" idx="21"/>
          </p:nvPr>
        </p:nvSpPr>
        <p:spPr>
          <a:xfrm>
            <a:off x="0" y="0"/>
            <a:ext cx="13010823" cy="9753601"/>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774700" y="646263"/>
            <a:ext cx="11417300" cy="8559012"/>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787400" y="6807200"/>
            <a:ext cx="11430000" cy="1219200"/>
          </a:xfrm>
          <a:prstGeom prst="rect">
            <a:avLst/>
          </a:prstGeom>
        </p:spPr>
        <p:txBody>
          <a:bodyPr anchor="b"/>
          <a:lstStyle/>
          <a:p>
            <a:pPr/>
            <a:r>
              <a:t>Title Text</a:t>
            </a:r>
          </a:p>
        </p:txBody>
      </p:sp>
      <p:sp>
        <p:nvSpPr>
          <p:cNvPr id="2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29" name="Title Text"/>
          <p:cNvSpPr txBox="1"/>
          <p:nvPr>
            <p:ph type="title"/>
          </p:nvPr>
        </p:nvSpPr>
        <p:spPr>
          <a:xfrm>
            <a:off x="787400" y="3657600"/>
            <a:ext cx="11430000" cy="2438400"/>
          </a:xfrm>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7" name="143070716_1012x1350.jpeg"/>
          <p:cNvSpPr/>
          <p:nvPr>
            <p:ph type="pic" sz="half" idx="21"/>
          </p:nvPr>
        </p:nvSpPr>
        <p:spPr>
          <a:xfrm>
            <a:off x="7010400" y="1257300"/>
            <a:ext cx="5407529" cy="7213600"/>
          </a:xfrm>
          <a:prstGeom prst="rect">
            <a:avLst/>
          </a:prstGeom>
          <a:ln w="9525">
            <a:round/>
          </a:ln>
        </p:spPr>
        <p:txBody>
          <a:bodyPr lIns="91439" tIns="45719" rIns="91439" bIns="45719" anchor="t">
            <a:noAutofit/>
          </a:bodyPr>
          <a:lstStyle/>
          <a:p>
            <a:pPr/>
          </a:p>
        </p:txBody>
      </p:sp>
      <p:sp>
        <p:nvSpPr>
          <p:cNvPr id="38" name="Title Text"/>
          <p:cNvSpPr txBox="1"/>
          <p:nvPr>
            <p:ph type="title"/>
          </p:nvPr>
        </p:nvSpPr>
        <p:spPr>
          <a:xfrm>
            <a:off x="787400" y="1384300"/>
            <a:ext cx="5638800" cy="3505200"/>
          </a:xfrm>
          <a:prstGeom prst="rect">
            <a:avLst/>
          </a:prstGeom>
        </p:spPr>
        <p:txBody>
          <a:bodyPr anchor="b"/>
          <a:lstStyle/>
          <a:p>
            <a:pPr/>
            <a:r>
              <a:t>Title Text</a:t>
            </a:r>
          </a:p>
        </p:txBody>
      </p:sp>
      <p:sp>
        <p:nvSpPr>
          <p:cNvPr id="39" name="Body Level One…"/>
          <p:cNvSpPr txBox="1"/>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4" name="143070716_1012x1350.jpeg"/>
          <p:cNvSpPr/>
          <p:nvPr>
            <p:ph type="pic" sz="half" idx="21"/>
          </p:nvPr>
        </p:nvSpPr>
        <p:spPr>
          <a:xfrm>
            <a:off x="7213600" y="2273300"/>
            <a:ext cx="5016500" cy="6692011"/>
          </a:xfrm>
          <a:prstGeom prst="rect">
            <a:avLst/>
          </a:prstGeom>
          <a:ln w="9525">
            <a:round/>
          </a:ln>
        </p:spPr>
        <p:txBody>
          <a:bodyPr lIns="91439" tIns="45719" rIns="91439" bIns="45719" anchor="t">
            <a:noAutofit/>
          </a:bodyPr>
          <a:lstStyle/>
          <a:p>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4"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2" name="143070718_1000x750.jpeg"/>
          <p:cNvSpPr/>
          <p:nvPr>
            <p:ph type="pic" sz="quarter" idx="21"/>
          </p:nvPr>
        </p:nvSpPr>
        <p:spPr>
          <a:xfrm>
            <a:off x="6808750" y="5099998"/>
            <a:ext cx="5370687" cy="4028015"/>
          </a:xfrm>
          <a:prstGeom prst="rect">
            <a:avLst/>
          </a:prstGeom>
          <a:ln w="9525">
            <a:round/>
          </a:ln>
        </p:spPr>
        <p:txBody>
          <a:bodyPr lIns="91439" tIns="45719" rIns="91439" bIns="45719" anchor="t">
            <a:noAutofit/>
          </a:bodyPr>
          <a:lstStyle/>
          <a:p>
            <a:pPr/>
          </a:p>
        </p:txBody>
      </p:sp>
      <p:sp>
        <p:nvSpPr>
          <p:cNvPr id="83" name="143070724_2880x2159.jpeg"/>
          <p:cNvSpPr/>
          <p:nvPr>
            <p:ph type="pic" sz="quarter" idx="22"/>
          </p:nvPr>
        </p:nvSpPr>
        <p:spPr>
          <a:xfrm>
            <a:off x="6858000" y="965200"/>
            <a:ext cx="5318754" cy="3987219"/>
          </a:xfrm>
          <a:prstGeom prst="rect">
            <a:avLst/>
          </a:prstGeom>
          <a:ln w="9525">
            <a:round/>
          </a:ln>
        </p:spPr>
        <p:txBody>
          <a:bodyPr lIns="91439" tIns="45719" rIns="91439" bIns="45719" anchor="t">
            <a:noAutofit/>
          </a:bodyPr>
          <a:lstStyle/>
          <a:p>
            <a:pPr/>
          </a:p>
        </p:txBody>
      </p:sp>
      <p:sp>
        <p:nvSpPr>
          <p:cNvPr id="84" name="143070716_1012x1350.jpeg"/>
          <p:cNvSpPr/>
          <p:nvPr>
            <p:ph type="pic" sz="half" idx="23"/>
          </p:nvPr>
        </p:nvSpPr>
        <p:spPr>
          <a:xfrm>
            <a:off x="1155700" y="1244600"/>
            <a:ext cx="5407496" cy="7213600"/>
          </a:xfrm>
          <a:prstGeom prst="rect">
            <a:avLst/>
          </a:prstGeom>
          <a:ln w="9525">
            <a:round/>
          </a:ln>
        </p:spPr>
        <p:txBody>
          <a:bodyPr lIns="91439" tIns="45719" rIns="91439" bIns="45719" anchor="t">
            <a:noAutofit/>
          </a:bodyPr>
          <a:lstStyle/>
          <a:p>
            <a:pPr/>
          </a:p>
        </p:txBody>
      </p:sp>
      <p:sp>
        <p:nvSpPr>
          <p:cNvPr id="85" name="Slide Number"/>
          <p:cNvSpPr txBox="1"/>
          <p:nvPr>
            <p:ph type="sldNum" sz="quarter" idx="2"/>
          </p:nvPr>
        </p:nvSpPr>
        <p:spPr>
          <a:xfrm>
            <a:off x="12534899" y="9311678"/>
            <a:ext cx="312015" cy="312344"/>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b="1" sz="14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b="0" baseline="0" cap="none" i="0" spc="0" strike="noStrike" sz="72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1" baseline="0" cap="none" i="0" spc="0" strike="noStrike" sz="14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SAMPLE.png" descr="SAMPLE.png"/>
          <p:cNvPicPr>
            <a:picLocks noChangeAspect="1"/>
          </p:cNvPicPr>
          <p:nvPr/>
        </p:nvPicPr>
        <p:blipFill>
          <a:blip r:embed="rId2">
            <a:extLst/>
          </a:blip>
          <a:stretch>
            <a:fillRect/>
          </a:stretch>
        </p:blipFill>
        <p:spPr>
          <a:xfrm>
            <a:off x="-851026" y="1200087"/>
            <a:ext cx="14706852" cy="735342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Impacts"/>
          <p:cNvSpPr txBox="1"/>
          <p:nvPr>
            <p:ph type="title"/>
          </p:nvPr>
        </p:nvSpPr>
        <p:spPr>
          <a:prstGeom prst="rect">
            <a:avLst/>
          </a:prstGeom>
        </p:spPr>
        <p:txBody>
          <a:bodyPr/>
          <a:lstStyle/>
          <a:p>
            <a:pPr/>
            <a:r>
              <a:t>Impacts</a:t>
            </a:r>
          </a:p>
        </p:txBody>
      </p:sp>
      <p:sp>
        <p:nvSpPr>
          <p:cNvPr id="147" name="increased cybersecurity regulation and inspection of pipeline systems translating to additional spending to more thoroughly protect pipelines from cyber attacks…"/>
          <p:cNvSpPr txBox="1"/>
          <p:nvPr>
            <p:ph type="body" idx="1"/>
          </p:nvPr>
        </p:nvSpPr>
        <p:spPr>
          <a:prstGeom prst="rect">
            <a:avLst/>
          </a:prstGeom>
        </p:spPr>
        <p:txBody>
          <a:bodyPr/>
          <a:lstStyle/>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increased cybersecurity regulation and inspection of pipeline systems translating to additional spending to more thoroughly protect pipelines from cyber attacks</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air travel </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HVAC</a:t>
            </a:r>
          </a:p>
          <a:p>
            <a:pPr marL="431165" indent="-431165" defTabSz="566674">
              <a:spcBef>
                <a:spcPts val="3400"/>
              </a:spcBef>
              <a:buBlip>
                <a:blip r:embed="rId2"/>
              </a:buBlip>
              <a:defRPr sz="3492">
                <a:effectLst>
                  <a:outerShdw sx="100000" sy="100000" kx="0" ky="0" algn="b" rotWithShape="0" blurRad="49276" dist="36957" dir="5400000">
                    <a:srgbClr val="000000"/>
                  </a:outerShdw>
                </a:effectLst>
              </a:defRPr>
            </a:pPr>
            <a:r>
              <a:t>inspection of entire 5,500-mile pipeline for physical damage that may have occurred during the period in which electronic monitoring was offline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9"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50" name="Rafael E."/>
          <p:cNvSpPr txBox="1"/>
          <p:nvPr>
            <p:ph type="title"/>
          </p:nvPr>
        </p:nvSpPr>
        <p:spPr>
          <a:prstGeom prst="rect">
            <a:avLst/>
          </a:prstGeom>
        </p:spPr>
        <p:txBody>
          <a:bodyPr/>
          <a:lstStyle/>
          <a:p>
            <a:pPr/>
            <a:r>
              <a:t>Rafael E.</a:t>
            </a:r>
          </a:p>
        </p:txBody>
      </p:sp>
      <p:sp>
        <p:nvSpPr>
          <p:cNvPr id="151" name="Phishing…"/>
          <p:cNvSpPr txBox="1"/>
          <p:nvPr>
            <p:ph type="body" sz="quarter" idx="1"/>
          </p:nvPr>
        </p:nvSpPr>
        <p:spPr>
          <a:prstGeom prst="rect">
            <a:avLst/>
          </a:prstGeom>
        </p:spPr>
        <p:txBody>
          <a:bodyPr/>
          <a:lstStyle/>
          <a:p>
            <a:pPr marL="518583" indent="-518583">
              <a:buSzPct val="75000"/>
              <a:buChar char="•"/>
            </a:pPr>
            <a:r>
              <a:t>Phishing</a:t>
            </a:r>
          </a:p>
          <a:p>
            <a:pPr marL="518583" indent="-518583">
              <a:buSzPct val="75000"/>
              <a:buChar char="•"/>
            </a:pPr>
            <a:r>
              <a:t>RDP Abuse</a:t>
            </a:r>
          </a:p>
          <a:p>
            <a:pPr marL="518583" indent="-518583">
              <a:buSzPct val="75000"/>
              <a:buChar char="•"/>
            </a:pPr>
            <a:r>
              <a:t>Vulnerabilities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hishing"/>
          <p:cNvSpPr txBox="1"/>
          <p:nvPr>
            <p:ph type="title"/>
          </p:nvPr>
        </p:nvSpPr>
        <p:spPr>
          <a:prstGeom prst="rect">
            <a:avLst/>
          </a:prstGeom>
        </p:spPr>
        <p:txBody>
          <a:bodyPr/>
          <a:lstStyle/>
          <a:p>
            <a:pPr lvl="2"/>
            <a:r>
              <a:t>Phishing</a:t>
            </a:r>
          </a:p>
        </p:txBody>
      </p:sp>
      <p:sp>
        <p:nvSpPr>
          <p:cNvPr id="154" name="Email Scanning…"/>
          <p:cNvSpPr txBox="1"/>
          <p:nvPr>
            <p:ph type="body" idx="1"/>
          </p:nvPr>
        </p:nvSpPr>
        <p:spPr>
          <a:prstGeom prst="rect">
            <a:avLst/>
          </a:prstGeom>
        </p:spPr>
        <p:txBody>
          <a:bodyPr/>
          <a:lstStyle/>
          <a:p>
            <a:pPr>
              <a:buBlip>
                <a:blip r:embed="rId2"/>
              </a:buBlip>
            </a:pPr>
            <a:r>
              <a:t>Email Scanning</a:t>
            </a:r>
          </a:p>
          <a:p>
            <a:pPr>
              <a:buBlip>
                <a:blip r:embed="rId2"/>
              </a:buBlip>
            </a:pPr>
            <a:r>
              <a:t>Sandboxing</a:t>
            </a:r>
          </a:p>
          <a:p>
            <a:pPr>
              <a:buBlip>
                <a:blip r:embed="rId2"/>
              </a:buBlip>
            </a:pPr>
            <a:r>
              <a:t>Awareness Training</a:t>
            </a:r>
          </a:p>
          <a:p>
            <a:pPr>
              <a:buBlip>
                <a:blip r:embed="rId2"/>
              </a:buBlip>
            </a:pPr>
            <a:r>
              <a:t>Endpoint Protection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DP Abuse"/>
          <p:cNvSpPr txBox="1"/>
          <p:nvPr>
            <p:ph type="title"/>
          </p:nvPr>
        </p:nvSpPr>
        <p:spPr>
          <a:prstGeom prst="rect">
            <a:avLst/>
          </a:prstGeom>
        </p:spPr>
        <p:txBody>
          <a:bodyPr/>
          <a:lstStyle/>
          <a:p>
            <a:pPr lvl="2"/>
            <a:r>
              <a:t>RDP Abuse</a:t>
            </a:r>
          </a:p>
        </p:txBody>
      </p:sp>
      <p:sp>
        <p:nvSpPr>
          <p:cNvPr id="157" name="Stop Using RDP…"/>
          <p:cNvSpPr txBox="1"/>
          <p:nvPr>
            <p:ph type="body" idx="1"/>
          </p:nvPr>
        </p:nvSpPr>
        <p:spPr>
          <a:prstGeom prst="rect">
            <a:avLst/>
          </a:prstGeom>
        </p:spPr>
        <p:txBody>
          <a:bodyPr/>
          <a:lstStyle/>
          <a:p>
            <a:pPr>
              <a:buBlip>
                <a:blip r:embed="rId2"/>
              </a:buBlip>
            </a:pPr>
            <a:r>
              <a:t>Stop Using RDP</a:t>
            </a:r>
          </a:p>
          <a:p>
            <a:pPr>
              <a:buBlip>
                <a:blip r:embed="rId2"/>
              </a:buBlip>
            </a:pPr>
            <a:r>
              <a:t>See above</a:t>
            </a:r>
          </a:p>
          <a:p>
            <a:pPr>
              <a:buBlip>
                <a:blip r:embed="rId2"/>
              </a:buBlip>
            </a:pPr>
            <a:r>
              <a:t>Seriously, use something else!</a:t>
            </a:r>
          </a:p>
          <a:p>
            <a:pPr>
              <a:buBlip>
                <a:blip r:embed="rId2"/>
              </a:buBlip>
            </a:pPr>
            <a:r>
              <a:t>Add MFA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Vulnerabilities"/>
          <p:cNvSpPr txBox="1"/>
          <p:nvPr>
            <p:ph type="title"/>
          </p:nvPr>
        </p:nvSpPr>
        <p:spPr>
          <a:prstGeom prst="rect">
            <a:avLst/>
          </a:prstGeom>
        </p:spPr>
        <p:txBody>
          <a:bodyPr/>
          <a:lstStyle/>
          <a:p>
            <a:pPr lvl="2"/>
            <a:r>
              <a:t>Vulnerabilities</a:t>
            </a:r>
          </a:p>
        </p:txBody>
      </p:sp>
      <p:sp>
        <p:nvSpPr>
          <p:cNvPr id="160" name="Patching…"/>
          <p:cNvSpPr txBox="1"/>
          <p:nvPr>
            <p:ph type="body" idx="1"/>
          </p:nvPr>
        </p:nvSpPr>
        <p:spPr>
          <a:prstGeom prst="rect">
            <a:avLst/>
          </a:prstGeom>
        </p:spPr>
        <p:txBody>
          <a:bodyPr/>
          <a:lstStyle/>
          <a:p>
            <a:pPr>
              <a:buBlip>
                <a:blip r:embed="rId2"/>
              </a:buBlip>
            </a:pPr>
            <a:r>
              <a:t>Patching </a:t>
            </a:r>
          </a:p>
          <a:p>
            <a:pPr>
              <a:buBlip>
                <a:blip r:embed="rId2"/>
              </a:buBlip>
            </a:pPr>
            <a:r>
              <a:t>Vulnerability Scanning/Management</a:t>
            </a:r>
          </a:p>
          <a:p>
            <a:pPr>
              <a:buBlip>
                <a:blip r:embed="rId2"/>
              </a:buBlip>
            </a:pPr>
            <a:r>
              <a:t>Layered detection for Zero-Day Attacks</a:t>
            </a:r>
          </a:p>
          <a:p>
            <a:pPr>
              <a:buBlip>
                <a:blip r:embed="rId2"/>
              </a:buBlip>
            </a:pPr>
            <a:r>
              <a:t>Low Privilege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0"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21" name="Casey M."/>
          <p:cNvSpPr txBox="1"/>
          <p:nvPr>
            <p:ph type="title"/>
          </p:nvPr>
        </p:nvSpPr>
        <p:spPr>
          <a:prstGeom prst="rect">
            <a:avLst/>
          </a:prstGeom>
        </p:spPr>
        <p:txBody>
          <a:bodyPr/>
          <a:lstStyle/>
          <a:p>
            <a:pPr/>
            <a:r>
              <a:t>Casey M.</a:t>
            </a:r>
          </a:p>
        </p:txBody>
      </p:sp>
      <p:sp>
        <p:nvSpPr>
          <p:cNvPr id="122" name="INTRO…"/>
          <p:cNvSpPr txBox="1"/>
          <p:nvPr>
            <p:ph type="body" sz="quarter" idx="1"/>
          </p:nvPr>
        </p:nvSpPr>
        <p:spPr>
          <a:prstGeom prst="rect">
            <a:avLst/>
          </a:prstGeom>
        </p:spPr>
        <p:txBody>
          <a:bodyPr/>
          <a:lstStyle/>
          <a:p>
            <a:pPr marL="518583" indent="-518583">
              <a:buSzPct val="75000"/>
              <a:buChar char="•"/>
            </a:pPr>
            <a:r>
              <a:t>INTRO</a:t>
            </a:r>
          </a:p>
          <a:p>
            <a:pPr marL="518583" indent="-518583">
              <a:buSzPct val="75000"/>
              <a:buChar char="•"/>
            </a:pPr>
            <a:r>
              <a:t>Ransomware Definition</a:t>
            </a:r>
          </a:p>
          <a:p>
            <a:pPr marL="518583" indent="-518583">
              <a:buSzPct val="75000"/>
              <a:buChar char="•"/>
            </a:pPr>
            <a:r>
              <a:t>Darkside Group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Intro"/>
          <p:cNvSpPr txBox="1"/>
          <p:nvPr>
            <p:ph type="title"/>
          </p:nvPr>
        </p:nvSpPr>
        <p:spPr>
          <a:prstGeom prst="rect">
            <a:avLst/>
          </a:prstGeom>
        </p:spPr>
        <p:txBody>
          <a:bodyPr/>
          <a:lstStyle/>
          <a:p>
            <a:pPr/>
            <a:r>
              <a:t>Intro</a:t>
            </a:r>
          </a:p>
        </p:txBody>
      </p:sp>
      <p:sp>
        <p:nvSpPr>
          <p:cNvPr id="125"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What is Ransomware?"/>
          <p:cNvSpPr txBox="1"/>
          <p:nvPr>
            <p:ph type="title"/>
          </p:nvPr>
        </p:nvSpPr>
        <p:spPr>
          <a:prstGeom prst="rect">
            <a:avLst/>
          </a:prstGeom>
        </p:spPr>
        <p:txBody>
          <a:bodyPr/>
          <a:lstStyle/>
          <a:p>
            <a:pPr/>
            <a:r>
              <a:t>What is Ransomware?</a:t>
            </a:r>
          </a:p>
        </p:txBody>
      </p:sp>
      <p:sp>
        <p:nvSpPr>
          <p:cNvPr id="128"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Darkside Group"/>
          <p:cNvSpPr txBox="1"/>
          <p:nvPr>
            <p:ph type="title"/>
          </p:nvPr>
        </p:nvSpPr>
        <p:spPr>
          <a:prstGeom prst="rect">
            <a:avLst/>
          </a:prstGeom>
        </p:spPr>
        <p:txBody>
          <a:bodyPr/>
          <a:lstStyle/>
          <a:p>
            <a:pPr/>
            <a:r>
              <a:t>Darkside Group</a:t>
            </a:r>
          </a:p>
        </p:txBody>
      </p:sp>
      <p:sp>
        <p:nvSpPr>
          <p:cNvPr id="131" name="Double-click to edit"/>
          <p:cNvSpPr txBox="1"/>
          <p:nvPr>
            <p:ph type="body"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Image" descr="Image"/>
          <p:cNvPicPr>
            <a:picLocks noChangeAspect="0"/>
          </p:cNvPicPr>
          <p:nvPr>
            <p:ph type="pic" idx="21"/>
          </p:nvPr>
        </p:nvPicPr>
        <p:blipFill>
          <a:blip r:embed="rId2">
            <a:extLst/>
          </a:blip>
          <a:stretch>
            <a:fillRect/>
          </a:stretch>
        </p:blipFill>
        <p:spPr>
          <a:xfrm>
            <a:off x="7010400" y="1066800"/>
            <a:ext cx="5397500" cy="7620000"/>
          </a:xfrm>
          <a:prstGeom prst="rect">
            <a:avLst/>
          </a:prstGeom>
        </p:spPr>
      </p:pic>
      <p:sp>
        <p:nvSpPr>
          <p:cNvPr id="134" name="Kim Y."/>
          <p:cNvSpPr txBox="1"/>
          <p:nvPr>
            <p:ph type="title"/>
          </p:nvPr>
        </p:nvSpPr>
        <p:spPr>
          <a:prstGeom prst="rect">
            <a:avLst/>
          </a:prstGeom>
        </p:spPr>
        <p:txBody>
          <a:bodyPr/>
          <a:lstStyle/>
          <a:p>
            <a:pPr/>
            <a:r>
              <a:t>Kim Y.</a:t>
            </a:r>
          </a:p>
        </p:txBody>
      </p:sp>
      <p:sp>
        <p:nvSpPr>
          <p:cNvPr id="135" name="Decision to shut down pipeline…"/>
          <p:cNvSpPr txBox="1"/>
          <p:nvPr>
            <p:ph type="body" sz="quarter" idx="1"/>
          </p:nvPr>
        </p:nvSpPr>
        <p:spPr>
          <a:prstGeom prst="rect">
            <a:avLst/>
          </a:prstGeom>
        </p:spPr>
        <p:txBody>
          <a:bodyPr/>
          <a:lstStyle/>
          <a:p>
            <a:pPr marL="518583" indent="-518583">
              <a:buSzPct val="75000"/>
              <a:buChar char="•"/>
            </a:pPr>
            <a:r>
              <a:t>Decision to shut down pipeline</a:t>
            </a:r>
          </a:p>
          <a:p>
            <a:pPr marL="518583" indent="-518583">
              <a:buSzPct val="75000"/>
              <a:buChar char="•"/>
            </a:pPr>
            <a:r>
              <a:t>Decision to pay the ransom</a:t>
            </a:r>
          </a:p>
          <a:p>
            <a:pPr marL="518583" indent="-518583">
              <a:buSzPct val="75000"/>
              <a:buChar char="•"/>
            </a:pPr>
            <a:r>
              <a:t>Impacts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ecision to shut down the pipeline"/>
          <p:cNvSpPr txBox="1"/>
          <p:nvPr>
            <p:ph type="title"/>
          </p:nvPr>
        </p:nvSpPr>
        <p:spPr>
          <a:prstGeom prst="rect">
            <a:avLst/>
          </a:prstGeom>
        </p:spPr>
        <p:txBody>
          <a:bodyPr/>
          <a:lstStyle/>
          <a:p>
            <a:pPr/>
            <a:r>
              <a:t>Decision to shut down the pipeline</a:t>
            </a:r>
          </a:p>
        </p:txBody>
      </p:sp>
      <p:sp>
        <p:nvSpPr>
          <p:cNvPr id="138" name="because the company didn’t know how much access the hackers might gain, safety was the first priority…"/>
          <p:cNvSpPr txBox="1"/>
          <p:nvPr>
            <p:ph type="body" idx="1"/>
          </p:nvPr>
        </p:nvSpPr>
        <p:spPr>
          <a:prstGeom prst="rect">
            <a:avLst/>
          </a:prstGeom>
        </p:spPr>
        <p:txBody>
          <a:bodyPr/>
          <a:lstStyle/>
          <a:p>
            <a:pPr>
              <a:buBlip>
                <a:blip r:embed="rId2"/>
              </a:buBlip>
            </a:pPr>
            <a:r>
              <a:t>	because the company didn’t know how much access the hackers might gain, safety was the first priority</a:t>
            </a:r>
          </a:p>
          <a:p>
            <a:pPr>
              <a:buBlip>
                <a:blip r:embed="rId2"/>
              </a:buBlip>
            </a:pPr>
            <a:r>
              <a:t>	prevent hackers from migrating to the pipeline control system.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ecision to pay the ransom"/>
          <p:cNvSpPr txBox="1"/>
          <p:nvPr>
            <p:ph type="title"/>
          </p:nvPr>
        </p:nvSpPr>
        <p:spPr>
          <a:prstGeom prst="rect">
            <a:avLst/>
          </a:prstGeom>
        </p:spPr>
        <p:txBody>
          <a:bodyPr/>
          <a:lstStyle/>
          <a:p>
            <a:pPr/>
            <a:r>
              <a:t>Decision to pay the ransom</a:t>
            </a:r>
          </a:p>
        </p:txBody>
      </p:sp>
      <p:sp>
        <p:nvSpPr>
          <p:cNvPr id="141" name="wanted to keep the situation confidential…"/>
          <p:cNvSpPr txBox="1"/>
          <p:nvPr>
            <p:ph type="body" idx="1"/>
          </p:nvPr>
        </p:nvSpPr>
        <p:spPr>
          <a:prstGeom prst="rect">
            <a:avLst/>
          </a:prstGeom>
        </p:spPr>
        <p:txBody>
          <a:bodyPr/>
          <a:lstStyle/>
          <a:p>
            <a:pPr>
              <a:buBlip>
                <a:blip r:embed="rId2"/>
              </a:buBlip>
            </a:pPr>
            <a:r>
              <a:t>	wanted to keep the situation confidential</a:t>
            </a:r>
          </a:p>
          <a:p>
            <a:pPr>
              <a:buBlip>
                <a:blip r:embed="rId2"/>
              </a:buBlip>
            </a:pPr>
            <a:r>
              <a:t>	wanted to get the pipeline back online as quickly as possible</a:t>
            </a:r>
          </a:p>
          <a:p>
            <a:pPr marL="0" indent="0">
              <a:buSzTx/>
              <a:buNone/>
            </a:pPr>
            <a:r>
              <a:t>https://www.bbc.com/news/business-57403214</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Impacts"/>
          <p:cNvSpPr txBox="1"/>
          <p:nvPr>
            <p:ph type="title"/>
          </p:nvPr>
        </p:nvSpPr>
        <p:spPr>
          <a:prstGeom prst="rect">
            <a:avLst/>
          </a:prstGeom>
        </p:spPr>
        <p:txBody>
          <a:bodyPr/>
          <a:lstStyle/>
          <a:p>
            <a:pPr/>
            <a:r>
              <a:t>Impacts</a:t>
            </a:r>
          </a:p>
        </p:txBody>
      </p:sp>
      <p:sp>
        <p:nvSpPr>
          <p:cNvPr id="144" name="news of the attack and the pipeline shutdown spurred panic buying of gasoline, leaving thousands of gas stations without fuel, driving prices to the highest in almost 7 years…"/>
          <p:cNvSpPr txBox="1"/>
          <p:nvPr>
            <p:ph type="body" idx="1"/>
          </p:nvPr>
        </p:nvSpPr>
        <p:spPr>
          <a:prstGeom prst="rect">
            <a:avLst/>
          </a:prstGeom>
        </p:spPr>
        <p:txBody>
          <a:bodyPr/>
          <a:lstStyle/>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	news of the attack and the pipeline shutdown spurred panic buying of gasoline, leaving thousands of gas stations without fuel, driving prices to the highest in almost 7 years</a:t>
            </a:r>
          </a:p>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	the US gasoline inventory would last about 27 days, the potential to severely disrupt travel and transportation is significant</a:t>
            </a:r>
          </a:p>
          <a:p>
            <a:pPr marL="413384" indent="-413384" defTabSz="543305">
              <a:spcBef>
                <a:spcPts val="3300"/>
              </a:spcBef>
              <a:buBlip>
                <a:blip r:embed="rId2"/>
              </a:buBlip>
              <a:defRPr sz="3348">
                <a:effectLst>
                  <a:outerShdw sx="100000" sy="100000" kx="0" ky="0" algn="b" rotWithShape="0" blurRad="47244" dist="35433" dir="5400000">
                    <a:srgbClr val="000000"/>
                  </a:outerShdw>
                </a:effectLst>
              </a:defRPr>
            </a:pPr>
            <a:r>
              <a:t>	paying the ransom is not advised as doing so provides the hackers with the ability to expand their capabilities and sets the expectation that they would be paid in future attacks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