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1"/>
  </p:notesMasterIdLst>
  <p:sldIdLst>
    <p:sldId id="258" r:id="rId3"/>
    <p:sldId id="274" r:id="rId4"/>
    <p:sldId id="260" r:id="rId5"/>
    <p:sldId id="261" r:id="rId6"/>
    <p:sldId id="303" r:id="rId7"/>
    <p:sldId id="277" r:id="rId8"/>
    <p:sldId id="30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20F5A1-4513-4332-AA71-045A6A7BCE03}">
          <p14:sldIdLst>
            <p14:sldId id="258"/>
            <p14:sldId id="274"/>
            <p14:sldId id="260"/>
            <p14:sldId id="261"/>
            <p14:sldId id="303"/>
            <p14:sldId id="277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050F"/>
    <a:srgbClr val="AD329E"/>
    <a:srgbClr val="039BDF"/>
    <a:srgbClr val="ED1D0D"/>
    <a:srgbClr val="F44336"/>
    <a:srgbClr val="03A9F4"/>
    <a:srgbClr val="A02FB2"/>
    <a:srgbClr val="D1862E"/>
    <a:srgbClr val="646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29" y="437"/>
      </p:cViewPr>
      <p:guideLst>
        <p:guide orient="horz" pos="218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F834F-76F6-46C3-88EB-019D4215A18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3567C-B9E0-4979-A31A-8B1E36BE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032D030-31C0-4D7E-A65B-AC5D90755872}"/>
              </a:ext>
            </a:extLst>
          </p:cNvPr>
          <p:cNvSpPr/>
          <p:nvPr userDrawn="1"/>
        </p:nvSpPr>
        <p:spPr>
          <a:xfrm>
            <a:off x="2395109" y="4387820"/>
            <a:ext cx="6800578" cy="2470181"/>
          </a:xfrm>
          <a:custGeom>
            <a:avLst/>
            <a:gdLst>
              <a:gd name="connsiteX0" fmla="*/ 3758495 w 6800578"/>
              <a:gd name="connsiteY0" fmla="*/ 0 h 2470181"/>
              <a:gd name="connsiteX1" fmla="*/ 5957781 w 6800578"/>
              <a:gd name="connsiteY1" fmla="*/ 910974 h 2470181"/>
              <a:gd name="connsiteX2" fmla="*/ 6740649 w 6800578"/>
              <a:gd name="connsiteY2" fmla="*/ 2224727 h 2470181"/>
              <a:gd name="connsiteX3" fmla="*/ 6800578 w 6800578"/>
              <a:gd name="connsiteY3" fmla="*/ 2470181 h 2470181"/>
              <a:gd name="connsiteX4" fmla="*/ 0 w 6800578"/>
              <a:gd name="connsiteY4" fmla="*/ 2470181 h 2470181"/>
              <a:gd name="connsiteX5" fmla="*/ 1559208 w 6800578"/>
              <a:gd name="connsiteY5" fmla="*/ 910974 h 2470181"/>
              <a:gd name="connsiteX6" fmla="*/ 3758495 w 6800578"/>
              <a:gd name="connsiteY6" fmla="*/ 0 h 247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0578" h="2470181">
                <a:moveTo>
                  <a:pt x="3758495" y="0"/>
                </a:moveTo>
                <a:cubicBezTo>
                  <a:pt x="4554479" y="0"/>
                  <a:pt x="5350464" y="303658"/>
                  <a:pt x="5957781" y="910974"/>
                </a:cubicBezTo>
                <a:cubicBezTo>
                  <a:pt x="6337353" y="1290547"/>
                  <a:pt x="6598309" y="1743818"/>
                  <a:pt x="6740649" y="2224727"/>
                </a:cubicBezTo>
                <a:lnTo>
                  <a:pt x="6800578" y="2470181"/>
                </a:lnTo>
                <a:lnTo>
                  <a:pt x="0" y="2470181"/>
                </a:lnTo>
                <a:lnTo>
                  <a:pt x="1559208" y="910974"/>
                </a:lnTo>
                <a:cubicBezTo>
                  <a:pt x="2166524" y="303658"/>
                  <a:pt x="2962509" y="0"/>
                  <a:pt x="375849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29358E-49A2-4E97-A5F1-2A1A1FD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468559"/>
            <a:ext cx="10134601" cy="1758109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61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19 0.37153 L -6.25E-7 2.59259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1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F3A2-367D-49A0-B746-5038CF8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0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F3A2-367D-49A0-B746-5038CF8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B5CFFB-1C1D-4062-B82C-9B62D0B118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17453" y="1562100"/>
            <a:ext cx="3087757" cy="5295900"/>
          </a:xfrm>
          <a:custGeom>
            <a:avLst/>
            <a:gdLst>
              <a:gd name="connsiteX0" fmla="*/ 224974 w 3087757"/>
              <a:gd name="connsiteY0" fmla="*/ 0 h 5295900"/>
              <a:gd name="connsiteX1" fmla="*/ 3087757 w 3087757"/>
              <a:gd name="connsiteY1" fmla="*/ 0 h 5295900"/>
              <a:gd name="connsiteX2" fmla="*/ 3087757 w 3087757"/>
              <a:gd name="connsiteY2" fmla="*/ 5295900 h 5295900"/>
              <a:gd name="connsiteX3" fmla="*/ 0 w 3087757"/>
              <a:gd name="connsiteY3" fmla="*/ 5295900 h 5295900"/>
              <a:gd name="connsiteX4" fmla="*/ 0 w 3087757"/>
              <a:gd name="connsiteY4" fmla="*/ 224974 h 5295900"/>
              <a:gd name="connsiteX5" fmla="*/ 224974 w 3087757"/>
              <a:gd name="connsiteY5" fmla="*/ 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7757" h="5295900">
                <a:moveTo>
                  <a:pt x="224974" y="0"/>
                </a:moveTo>
                <a:lnTo>
                  <a:pt x="3087757" y="0"/>
                </a:lnTo>
                <a:lnTo>
                  <a:pt x="3087757" y="5295900"/>
                </a:lnTo>
                <a:lnTo>
                  <a:pt x="0" y="5295900"/>
                </a:lnTo>
                <a:lnTo>
                  <a:pt x="0" y="224974"/>
                </a:lnTo>
                <a:cubicBezTo>
                  <a:pt x="0" y="100724"/>
                  <a:pt x="100724" y="0"/>
                  <a:pt x="22497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EE4-DEA0-40ED-9EBF-6FB50F61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7484E3-B20B-4569-B14E-8E995BF4BE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1892" y="1795565"/>
            <a:ext cx="1408079" cy="1399971"/>
          </a:xfrm>
          <a:prstGeom prst="roundRect">
            <a:avLst>
              <a:gd name="adj" fmla="val 10413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  <a:effectLst/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EEE8106-DD7C-44B6-81A2-00EFCB836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6735" y="1795565"/>
            <a:ext cx="1408079" cy="1399971"/>
          </a:xfrm>
          <a:prstGeom prst="roundRect">
            <a:avLst>
              <a:gd name="adj" fmla="val 10413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  <a:effectLst/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EE4-DEA0-40ED-9EBF-6FB50F61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7484E3-B20B-4569-B14E-8E995BF4BE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1892" y="1795565"/>
            <a:ext cx="1408079" cy="1399971"/>
          </a:xfrm>
          <a:prstGeom prst="roundRect">
            <a:avLst>
              <a:gd name="adj" fmla="val 10413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  <a:effectLst/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0EEE8106-DD7C-44B6-81A2-00EFCB836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6735" y="1795565"/>
            <a:ext cx="1408079" cy="1399971"/>
          </a:xfrm>
          <a:prstGeom prst="roundRect">
            <a:avLst>
              <a:gd name="adj" fmla="val 10413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  <a:effectLst/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3D90-0CE4-49F6-B493-9AD83267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33400"/>
            <a:ext cx="3781584" cy="154724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7A3B7430-24BB-4190-A1C2-AD10B3DC9E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699" y="2080647"/>
            <a:ext cx="1828800" cy="1828800"/>
          </a:xfrm>
          <a:prstGeom prst="roundRect">
            <a:avLst>
              <a:gd name="adj" fmla="val 13701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58F65F93-E388-4E93-90D9-3548F1552F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1485" y="2080647"/>
            <a:ext cx="1828800" cy="2601132"/>
          </a:xfrm>
          <a:prstGeom prst="roundRect">
            <a:avLst>
              <a:gd name="adj" fmla="val 14125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FABAE3D-61F4-46A0-8222-345BCB7D6C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4271" y="2080647"/>
            <a:ext cx="2606040" cy="2601132"/>
          </a:xfrm>
          <a:prstGeom prst="roundRect">
            <a:avLst>
              <a:gd name="adj" fmla="val 10858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B6FD721E-420B-418A-8AB8-3DC9B9FFD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4297" y="2080647"/>
            <a:ext cx="1322522" cy="1322522"/>
          </a:xfrm>
          <a:prstGeom prst="roundRect">
            <a:avLst>
              <a:gd name="adj" fmla="val 20476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7EAB9196-7EBB-434E-A616-F8FDD71628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10805" y="2080647"/>
            <a:ext cx="2052494" cy="2601132"/>
          </a:xfrm>
          <a:prstGeom prst="roundRect">
            <a:avLst>
              <a:gd name="adj" fmla="val 13835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title with righ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F3A2-367D-49A0-B746-5038CF8F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0D0011C-CA70-416B-8E56-543BC1F6B5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04242" y="0"/>
            <a:ext cx="3087757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bg1">
                  <a:lumMod val="75000"/>
                  <a:lumOff val="25000"/>
                </a:schemeClr>
              </a:gs>
            </a:gsLst>
            <a:lin ang="5400000" scaled="1"/>
          </a:gradFill>
        </p:spPr>
        <p:txBody>
          <a:bodyPr wrap="square" anchor="ctr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73F36-8DCF-44D1-AAC1-8C35AB7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33400"/>
            <a:ext cx="10134601" cy="102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7FFB-2B49-4290-BE12-0770B59C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1562100"/>
            <a:ext cx="10134601" cy="472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AA74D3-E2FB-432A-B0D7-30229C880941}"/>
              </a:ext>
            </a:extLst>
          </p:cNvPr>
          <p:cNvCxnSpPr>
            <a:cxnSpLocks/>
          </p:cNvCxnSpPr>
          <p:nvPr userDrawn="1"/>
        </p:nvCxnSpPr>
        <p:spPr>
          <a:xfrm>
            <a:off x="1042347" y="22747"/>
            <a:ext cx="1565841" cy="0"/>
          </a:xfrm>
          <a:prstGeom prst="line">
            <a:avLst/>
          </a:prstGeom>
          <a:ln w="508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4119B5-58B1-4925-9E4F-6F6870001A19}"/>
              </a:ext>
            </a:extLst>
          </p:cNvPr>
          <p:cNvSpPr/>
          <p:nvPr userDrawn="1"/>
        </p:nvSpPr>
        <p:spPr>
          <a:xfrm>
            <a:off x="796567" y="-351367"/>
            <a:ext cx="2057399" cy="225535"/>
          </a:xfrm>
          <a:prstGeom prst="rect">
            <a:avLst/>
          </a:prstGeom>
          <a:ln>
            <a:noFill/>
          </a:ln>
          <a:effectLst>
            <a:outerShdw blurRad="508000" dist="3810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8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2" r:id="rId3"/>
    <p:sldLayoutId id="2147483653" r:id="rId4"/>
    <p:sldLayoutId id="2147483714" r:id="rId5"/>
    <p:sldLayoutId id="2147483661" r:id="rId6"/>
    <p:sldLayoutId id="214748368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2.22222E-6 L 4.16667E-7 -0.053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648" userDrawn="1">
          <p15:clr>
            <a:srgbClr val="F26B43"/>
          </p15:clr>
        </p15:guide>
        <p15:guide id="3" pos="7032" userDrawn="1">
          <p15:clr>
            <a:srgbClr val="F26B43"/>
          </p15:clr>
        </p15:guide>
        <p15:guide id="4" orient="horz" pos="39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73F36-8DCF-44D1-AAC1-8C35AB7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33400"/>
            <a:ext cx="10134601" cy="10286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D7FFB-2B49-4290-BE12-0770B59C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1562100"/>
            <a:ext cx="10134601" cy="472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AA74D3-E2FB-432A-B0D7-30229C880941}"/>
              </a:ext>
            </a:extLst>
          </p:cNvPr>
          <p:cNvCxnSpPr>
            <a:cxnSpLocks/>
          </p:cNvCxnSpPr>
          <p:nvPr userDrawn="1"/>
        </p:nvCxnSpPr>
        <p:spPr>
          <a:xfrm>
            <a:off x="5313080" y="22747"/>
            <a:ext cx="1565841" cy="0"/>
          </a:xfrm>
          <a:prstGeom prst="line">
            <a:avLst/>
          </a:prstGeom>
          <a:ln w="508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84119B5-58B1-4925-9E4F-6F6870001A19}"/>
              </a:ext>
            </a:extLst>
          </p:cNvPr>
          <p:cNvSpPr/>
          <p:nvPr userDrawn="1"/>
        </p:nvSpPr>
        <p:spPr>
          <a:xfrm>
            <a:off x="5067300" y="-351367"/>
            <a:ext cx="2057399" cy="225535"/>
          </a:xfrm>
          <a:prstGeom prst="rect">
            <a:avLst/>
          </a:prstGeom>
          <a:ln>
            <a:noFill/>
          </a:ln>
          <a:effectLst>
            <a:outerShdw blurRad="508000" dist="381000" dir="5400000" algn="t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1907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22222E-6 L 0 -0.053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F26B43"/>
          </p15:clr>
        </p15:guide>
        <p15:guide id="2" pos="648">
          <p15:clr>
            <a:srgbClr val="F26B43"/>
          </p15:clr>
        </p15:guide>
        <p15:guide id="3" pos="7032">
          <p15:clr>
            <a:srgbClr val="F26B43"/>
          </p15:clr>
        </p15:guide>
        <p15:guide id="4" orient="horz" pos="3960">
          <p15:clr>
            <a:srgbClr val="F26B43"/>
          </p15:clr>
        </p15:guide>
        <p15:guide id="5" orient="horz" pos="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B14D11B6-97AE-43D3-A4C1-9FCF7593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75709"/>
            <a:ext cx="10134601" cy="1150959"/>
          </a:xfrm>
        </p:spPr>
        <p:txBody>
          <a:bodyPr>
            <a:normAutofit/>
          </a:bodyPr>
          <a:lstStyle/>
          <a:p>
            <a:r>
              <a:rPr lang="ru-RU" dirty="0"/>
              <a:t>Система восстановления пропущенных значений датчиков электроэнергии </a:t>
            </a:r>
            <a:r>
              <a:rPr lang="en-US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</a:rPr>
              <a:t>Watt’s App</a:t>
            </a:r>
            <a:r>
              <a:rPr lang="en-US" dirty="0">
                <a:gradFill flip="none" rotWithShape="1"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  <a:tileRect/>
                </a:gradFill>
              </a:rPr>
              <a:t>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E868AE7-0B56-7ACF-0D7D-7D8F209D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36" y="0"/>
            <a:ext cx="2496127" cy="249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Изображение выглядит как Человеческое лицо, шлем, Каска, челове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D0446CE-FD8B-44AB-CBC5-93FB1B6A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09" y="4744150"/>
            <a:ext cx="1925782" cy="192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27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F6C955-9EF8-4B79-B277-B9CF63B213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0137" y="2080647"/>
            <a:ext cx="1890467" cy="2343571"/>
          </a:xfrm>
        </p:spPr>
        <p:txBody>
          <a:bodyPr/>
          <a:lstStyle/>
          <a:p>
            <a:r>
              <a:rPr lang="ru-RU" sz="1400" dirty="0"/>
              <a:t>1. Предметная область</a:t>
            </a:r>
          </a:p>
          <a:p>
            <a:r>
              <a:rPr lang="ru-RU" dirty="0"/>
              <a:t>Расскажем об установках для которых разрабатывалась система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F0352B-75A4-47AC-AA3E-D11F74FA6C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r>
              <a:rPr lang="ru-RU" sz="1400" dirty="0"/>
              <a:t>2. Постановка задачи</a:t>
            </a:r>
          </a:p>
          <a:p>
            <a:r>
              <a:rPr lang="ru-RU" dirty="0"/>
              <a:t>Формализуем поставленную перед нашей командой задачу</a:t>
            </a:r>
          </a:p>
          <a:p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A76DCE-2F2B-4495-9BBC-CC5C5ADFDC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4271" y="2080647"/>
            <a:ext cx="2070402" cy="2043613"/>
          </a:xfrm>
        </p:spPr>
        <p:txBody>
          <a:bodyPr/>
          <a:lstStyle/>
          <a:p>
            <a:r>
              <a:rPr lang="ru-RU" sz="1400" dirty="0"/>
              <a:t>3. Архитектура проекта</a:t>
            </a:r>
          </a:p>
          <a:p>
            <a:r>
              <a:rPr lang="ru-RU" dirty="0"/>
              <a:t>Расскажем об элементах системы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92F998-665E-4A8A-81AB-94D2802F6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10805" y="2080647"/>
            <a:ext cx="1691917" cy="2174361"/>
          </a:xfrm>
        </p:spPr>
        <p:txBody>
          <a:bodyPr/>
          <a:lstStyle/>
          <a:p>
            <a:r>
              <a:rPr lang="ru-RU" sz="1400" dirty="0"/>
              <a:t>5. Команда проекта</a:t>
            </a:r>
          </a:p>
          <a:p>
            <a:r>
              <a:rPr lang="ru-RU" dirty="0"/>
              <a:t>Расскажем о распределении ролей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4071EBF-D66A-4701-898E-6D45FF99E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14570" y="2080647"/>
            <a:ext cx="1872249" cy="2295905"/>
          </a:xfrm>
        </p:spPr>
        <p:txBody>
          <a:bodyPr/>
          <a:lstStyle/>
          <a:p>
            <a:endParaRPr lang="en-US" sz="1400" dirty="0"/>
          </a:p>
          <a:p>
            <a:r>
              <a:rPr lang="ru-RU" sz="1400" dirty="0"/>
              <a:t>4. </a:t>
            </a:r>
            <a:r>
              <a:rPr lang="en-US" sz="1400" dirty="0"/>
              <a:t>ML-</a:t>
            </a:r>
            <a:r>
              <a:rPr lang="ru-RU" sz="1400" dirty="0"/>
              <a:t>модель и </a:t>
            </a:r>
            <a:r>
              <a:rPr lang="en-US" sz="1400" dirty="0"/>
              <a:t>dashboard</a:t>
            </a:r>
            <a:endParaRPr lang="ru-RU" sz="1400" dirty="0"/>
          </a:p>
          <a:p>
            <a:r>
              <a:rPr lang="ru-RU" dirty="0"/>
              <a:t>Расскажем о методе заполнения пропущенных значений и покажем вывод результатов на </a:t>
            </a:r>
            <a:r>
              <a:rPr lang="en-US" dirty="0"/>
              <a:t>dashboard</a:t>
            </a:r>
            <a:endParaRPr lang="ru-RU" dirty="0"/>
          </a:p>
        </p:txBody>
      </p:sp>
      <p:sp>
        <p:nvSpPr>
          <p:cNvPr id="38" name="Blue background">
            <a:extLst>
              <a:ext uri="{FF2B5EF4-FFF2-40B4-BE49-F238E27FC236}">
                <a16:creationId xmlns:a16="http://schemas.microsoft.com/office/drawing/2014/main" id="{448C21C0-E71C-4536-AC3F-8E2C6E73839C}"/>
              </a:ext>
            </a:extLst>
          </p:cNvPr>
          <p:cNvSpPr/>
          <p:nvPr/>
        </p:nvSpPr>
        <p:spPr>
          <a:xfrm>
            <a:off x="9156169" y="3606929"/>
            <a:ext cx="588936" cy="588936"/>
          </a:xfrm>
          <a:prstGeom prst="roundRect">
            <a:avLst>
              <a:gd name="adj" fmla="val 28509"/>
            </a:avLst>
          </a:prstGeom>
          <a:ln>
            <a:noFill/>
          </a:ln>
          <a:effectLst>
            <a:outerShdw blurRad="254000" dist="635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reen background">
            <a:extLst>
              <a:ext uri="{FF2B5EF4-FFF2-40B4-BE49-F238E27FC236}">
                <a16:creationId xmlns:a16="http://schemas.microsoft.com/office/drawing/2014/main" id="{96A1045A-E81F-421E-A090-78B3E779AD38}"/>
              </a:ext>
            </a:extLst>
          </p:cNvPr>
          <p:cNvSpPr/>
          <p:nvPr/>
        </p:nvSpPr>
        <p:spPr>
          <a:xfrm>
            <a:off x="6340335" y="3454365"/>
            <a:ext cx="588936" cy="588936"/>
          </a:xfrm>
          <a:prstGeom prst="roundRect">
            <a:avLst>
              <a:gd name="adj" fmla="val 28509"/>
            </a:avLst>
          </a:prstGeom>
          <a:solidFill>
            <a:schemeClr val="accent2"/>
          </a:solidFill>
          <a:ln>
            <a:noFill/>
          </a:ln>
          <a:effectLst>
            <a:outerShdw blurRad="254000" dist="635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Line">
            <a:extLst>
              <a:ext uri="{FF2B5EF4-FFF2-40B4-BE49-F238E27FC236}">
                <a16:creationId xmlns:a16="http://schemas.microsoft.com/office/drawing/2014/main" id="{5ACC6450-B5F4-40F3-9A56-44A307E490D5}"/>
              </a:ext>
            </a:extLst>
          </p:cNvPr>
          <p:cNvSpPr/>
          <p:nvPr/>
        </p:nvSpPr>
        <p:spPr>
          <a:xfrm rot="8126128">
            <a:off x="5838923" y="260005"/>
            <a:ext cx="3577882" cy="4571671"/>
          </a:xfrm>
          <a:prstGeom prst="arc">
            <a:avLst>
              <a:gd name="adj1" fmla="val 16273472"/>
              <a:gd name="adj2" fmla="val 20760763"/>
            </a:avLst>
          </a:prstGeom>
          <a:ln w="50800" cap="rnd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656CE9F-809D-445E-BE47-6EA42012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04" y="533400"/>
            <a:ext cx="4644800" cy="1547247"/>
          </a:xfrm>
        </p:spPr>
        <p:txBody>
          <a:bodyPr/>
          <a:lstStyle/>
          <a:p>
            <a:pPr algn="ctr"/>
            <a:r>
              <a:rPr lang="ru-RU" dirty="0"/>
              <a:t>Содержание </a:t>
            </a:r>
            <a:r>
              <a:rPr lang="ru-RU" dirty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0" scaled="0"/>
                </a:gradFill>
              </a:rPr>
              <a:t>презентации</a:t>
            </a:r>
            <a:endParaRPr lang="en-US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0" scaled="0"/>
              </a:gradFill>
            </a:endParaRPr>
          </a:p>
        </p:txBody>
      </p:sp>
      <p:grpSp>
        <p:nvGrpSpPr>
          <p:cNvPr id="39" name="Icon">
            <a:extLst>
              <a:ext uri="{FF2B5EF4-FFF2-40B4-BE49-F238E27FC236}">
                <a16:creationId xmlns:a16="http://schemas.microsoft.com/office/drawing/2014/main" id="{E13C4535-F1AD-421F-8F8E-56FFB7D5010F}"/>
              </a:ext>
            </a:extLst>
          </p:cNvPr>
          <p:cNvGrpSpPr/>
          <p:nvPr/>
        </p:nvGrpSpPr>
        <p:grpSpPr>
          <a:xfrm>
            <a:off x="6498253" y="3657783"/>
            <a:ext cx="273099" cy="247655"/>
            <a:chOff x="9026525" y="5354638"/>
            <a:chExt cx="800100" cy="758825"/>
          </a:xfrm>
          <a:solidFill>
            <a:srgbClr val="FFFFFF"/>
          </a:solidFill>
        </p:grpSpPr>
        <p:sp>
          <p:nvSpPr>
            <p:cNvPr id="40" name="Freeform 602">
              <a:extLst>
                <a:ext uri="{FF2B5EF4-FFF2-40B4-BE49-F238E27FC236}">
                  <a16:creationId xmlns:a16="http://schemas.microsoft.com/office/drawing/2014/main" id="{7AE48F40-AB54-401B-85EB-7541056657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6525" y="5354638"/>
              <a:ext cx="800100" cy="758825"/>
            </a:xfrm>
            <a:custGeom>
              <a:avLst/>
              <a:gdLst>
                <a:gd name="T0" fmla="*/ 222 w 240"/>
                <a:gd name="T1" fmla="*/ 0 h 228"/>
                <a:gd name="T2" fmla="*/ 18 w 240"/>
                <a:gd name="T3" fmla="*/ 0 h 228"/>
                <a:gd name="T4" fmla="*/ 0 w 240"/>
                <a:gd name="T5" fmla="*/ 18 h 228"/>
                <a:gd name="T6" fmla="*/ 0 w 240"/>
                <a:gd name="T7" fmla="*/ 148 h 228"/>
                <a:gd name="T8" fmla="*/ 0 w 240"/>
                <a:gd name="T9" fmla="*/ 166 h 228"/>
                <a:gd name="T10" fmla="*/ 18 w 240"/>
                <a:gd name="T11" fmla="*/ 184 h 228"/>
                <a:gd name="T12" fmla="*/ 89 w 240"/>
                <a:gd name="T13" fmla="*/ 184 h 228"/>
                <a:gd name="T14" fmla="*/ 81 w 240"/>
                <a:gd name="T15" fmla="*/ 202 h 228"/>
                <a:gd name="T16" fmla="*/ 74 w 240"/>
                <a:gd name="T17" fmla="*/ 207 h 228"/>
                <a:gd name="T18" fmla="*/ 73 w 240"/>
                <a:gd name="T19" fmla="*/ 208 h 228"/>
                <a:gd name="T20" fmla="*/ 64 w 240"/>
                <a:gd name="T21" fmla="*/ 218 h 228"/>
                <a:gd name="T22" fmla="*/ 74 w 240"/>
                <a:gd name="T23" fmla="*/ 228 h 228"/>
                <a:gd name="T24" fmla="*/ 166 w 240"/>
                <a:gd name="T25" fmla="*/ 228 h 228"/>
                <a:gd name="T26" fmla="*/ 176 w 240"/>
                <a:gd name="T27" fmla="*/ 218 h 228"/>
                <a:gd name="T28" fmla="*/ 167 w 240"/>
                <a:gd name="T29" fmla="*/ 208 h 228"/>
                <a:gd name="T30" fmla="*/ 166 w 240"/>
                <a:gd name="T31" fmla="*/ 207 h 228"/>
                <a:gd name="T32" fmla="*/ 159 w 240"/>
                <a:gd name="T33" fmla="*/ 202 h 228"/>
                <a:gd name="T34" fmla="*/ 151 w 240"/>
                <a:gd name="T35" fmla="*/ 184 h 228"/>
                <a:gd name="T36" fmla="*/ 222 w 240"/>
                <a:gd name="T37" fmla="*/ 184 h 228"/>
                <a:gd name="T38" fmla="*/ 240 w 240"/>
                <a:gd name="T39" fmla="*/ 166 h 228"/>
                <a:gd name="T40" fmla="*/ 240 w 240"/>
                <a:gd name="T41" fmla="*/ 148 h 228"/>
                <a:gd name="T42" fmla="*/ 240 w 240"/>
                <a:gd name="T43" fmla="*/ 18 h 228"/>
                <a:gd name="T44" fmla="*/ 222 w 240"/>
                <a:gd name="T45" fmla="*/ 0 h 228"/>
                <a:gd name="T46" fmla="*/ 8 w 240"/>
                <a:gd name="T47" fmla="*/ 18 h 228"/>
                <a:gd name="T48" fmla="*/ 18 w 240"/>
                <a:gd name="T49" fmla="*/ 8 h 228"/>
                <a:gd name="T50" fmla="*/ 222 w 240"/>
                <a:gd name="T51" fmla="*/ 8 h 228"/>
                <a:gd name="T52" fmla="*/ 232 w 240"/>
                <a:gd name="T53" fmla="*/ 18 h 228"/>
                <a:gd name="T54" fmla="*/ 232 w 240"/>
                <a:gd name="T55" fmla="*/ 140 h 228"/>
                <a:gd name="T56" fmla="*/ 8 w 240"/>
                <a:gd name="T57" fmla="*/ 140 h 228"/>
                <a:gd name="T58" fmla="*/ 8 w 240"/>
                <a:gd name="T59" fmla="*/ 18 h 228"/>
                <a:gd name="T60" fmla="*/ 166 w 240"/>
                <a:gd name="T61" fmla="*/ 220 h 228"/>
                <a:gd name="T62" fmla="*/ 74 w 240"/>
                <a:gd name="T63" fmla="*/ 220 h 228"/>
                <a:gd name="T64" fmla="*/ 72 w 240"/>
                <a:gd name="T65" fmla="*/ 218 h 228"/>
                <a:gd name="T66" fmla="*/ 74 w 240"/>
                <a:gd name="T67" fmla="*/ 216 h 228"/>
                <a:gd name="T68" fmla="*/ 77 w 240"/>
                <a:gd name="T69" fmla="*/ 216 h 228"/>
                <a:gd name="T70" fmla="*/ 163 w 240"/>
                <a:gd name="T71" fmla="*/ 216 h 228"/>
                <a:gd name="T72" fmla="*/ 166 w 240"/>
                <a:gd name="T73" fmla="*/ 216 h 228"/>
                <a:gd name="T74" fmla="*/ 168 w 240"/>
                <a:gd name="T75" fmla="*/ 218 h 228"/>
                <a:gd name="T76" fmla="*/ 166 w 240"/>
                <a:gd name="T77" fmla="*/ 220 h 228"/>
                <a:gd name="T78" fmla="*/ 143 w 240"/>
                <a:gd name="T79" fmla="*/ 184 h 228"/>
                <a:gd name="T80" fmla="*/ 153 w 240"/>
                <a:gd name="T81" fmla="*/ 208 h 228"/>
                <a:gd name="T82" fmla="*/ 87 w 240"/>
                <a:gd name="T83" fmla="*/ 208 h 228"/>
                <a:gd name="T84" fmla="*/ 97 w 240"/>
                <a:gd name="T85" fmla="*/ 184 h 228"/>
                <a:gd name="T86" fmla="*/ 143 w 240"/>
                <a:gd name="T87" fmla="*/ 184 h 228"/>
                <a:gd name="T88" fmla="*/ 232 w 240"/>
                <a:gd name="T89" fmla="*/ 166 h 228"/>
                <a:gd name="T90" fmla="*/ 222 w 240"/>
                <a:gd name="T91" fmla="*/ 176 h 228"/>
                <a:gd name="T92" fmla="*/ 152 w 240"/>
                <a:gd name="T93" fmla="*/ 176 h 228"/>
                <a:gd name="T94" fmla="*/ 88 w 240"/>
                <a:gd name="T95" fmla="*/ 176 h 228"/>
                <a:gd name="T96" fmla="*/ 18 w 240"/>
                <a:gd name="T97" fmla="*/ 176 h 228"/>
                <a:gd name="T98" fmla="*/ 8 w 240"/>
                <a:gd name="T99" fmla="*/ 166 h 228"/>
                <a:gd name="T100" fmla="*/ 8 w 240"/>
                <a:gd name="T101" fmla="*/ 148 h 228"/>
                <a:gd name="T102" fmla="*/ 232 w 240"/>
                <a:gd name="T103" fmla="*/ 148 h 228"/>
                <a:gd name="T104" fmla="*/ 232 w 240"/>
                <a:gd name="T105" fmla="*/ 16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" h="228">
                  <a:moveTo>
                    <a:pt x="22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6"/>
                    <a:pt x="8" y="184"/>
                    <a:pt x="18" y="184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90" y="191"/>
                    <a:pt x="87" y="198"/>
                    <a:pt x="81" y="202"/>
                  </a:cubicBezTo>
                  <a:cubicBezTo>
                    <a:pt x="74" y="207"/>
                    <a:pt x="74" y="207"/>
                    <a:pt x="74" y="207"/>
                  </a:cubicBezTo>
                  <a:cubicBezTo>
                    <a:pt x="74" y="207"/>
                    <a:pt x="73" y="208"/>
                    <a:pt x="73" y="208"/>
                  </a:cubicBezTo>
                  <a:cubicBezTo>
                    <a:pt x="68" y="209"/>
                    <a:pt x="64" y="213"/>
                    <a:pt x="64" y="218"/>
                  </a:cubicBezTo>
                  <a:cubicBezTo>
                    <a:pt x="64" y="224"/>
                    <a:pt x="68" y="228"/>
                    <a:pt x="74" y="228"/>
                  </a:cubicBezTo>
                  <a:cubicBezTo>
                    <a:pt x="166" y="228"/>
                    <a:pt x="166" y="228"/>
                    <a:pt x="166" y="228"/>
                  </a:cubicBezTo>
                  <a:cubicBezTo>
                    <a:pt x="172" y="228"/>
                    <a:pt x="176" y="224"/>
                    <a:pt x="176" y="218"/>
                  </a:cubicBezTo>
                  <a:cubicBezTo>
                    <a:pt x="176" y="213"/>
                    <a:pt x="172" y="209"/>
                    <a:pt x="167" y="208"/>
                  </a:cubicBezTo>
                  <a:cubicBezTo>
                    <a:pt x="167" y="208"/>
                    <a:pt x="166" y="207"/>
                    <a:pt x="166" y="207"/>
                  </a:cubicBezTo>
                  <a:cubicBezTo>
                    <a:pt x="159" y="202"/>
                    <a:pt x="159" y="202"/>
                    <a:pt x="159" y="202"/>
                  </a:cubicBezTo>
                  <a:cubicBezTo>
                    <a:pt x="153" y="198"/>
                    <a:pt x="150" y="191"/>
                    <a:pt x="151" y="184"/>
                  </a:cubicBezTo>
                  <a:cubicBezTo>
                    <a:pt x="222" y="184"/>
                    <a:pt x="222" y="184"/>
                    <a:pt x="222" y="184"/>
                  </a:cubicBezTo>
                  <a:cubicBezTo>
                    <a:pt x="232" y="184"/>
                    <a:pt x="240" y="176"/>
                    <a:pt x="240" y="166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40" y="18"/>
                    <a:pt x="240" y="18"/>
                    <a:pt x="240" y="18"/>
                  </a:cubicBezTo>
                  <a:cubicBezTo>
                    <a:pt x="240" y="8"/>
                    <a:pt x="232" y="0"/>
                    <a:pt x="222" y="0"/>
                  </a:cubicBezTo>
                  <a:close/>
                  <a:moveTo>
                    <a:pt x="8" y="18"/>
                  </a:moveTo>
                  <a:cubicBezTo>
                    <a:pt x="8" y="12"/>
                    <a:pt x="12" y="8"/>
                    <a:pt x="18" y="8"/>
                  </a:cubicBezTo>
                  <a:cubicBezTo>
                    <a:pt x="222" y="8"/>
                    <a:pt x="222" y="8"/>
                    <a:pt x="222" y="8"/>
                  </a:cubicBezTo>
                  <a:cubicBezTo>
                    <a:pt x="228" y="8"/>
                    <a:pt x="232" y="12"/>
                    <a:pt x="232" y="18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8" y="140"/>
                    <a:pt x="8" y="140"/>
                    <a:pt x="8" y="140"/>
                  </a:cubicBezTo>
                  <a:lnTo>
                    <a:pt x="8" y="18"/>
                  </a:lnTo>
                  <a:close/>
                  <a:moveTo>
                    <a:pt x="166" y="220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73" y="220"/>
                    <a:pt x="72" y="219"/>
                    <a:pt x="72" y="218"/>
                  </a:cubicBezTo>
                  <a:cubicBezTo>
                    <a:pt x="72" y="217"/>
                    <a:pt x="73" y="216"/>
                    <a:pt x="74" y="216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6" y="216"/>
                    <a:pt x="166" y="216"/>
                    <a:pt x="166" y="216"/>
                  </a:cubicBezTo>
                  <a:cubicBezTo>
                    <a:pt x="167" y="216"/>
                    <a:pt x="168" y="217"/>
                    <a:pt x="168" y="218"/>
                  </a:cubicBezTo>
                  <a:cubicBezTo>
                    <a:pt x="168" y="219"/>
                    <a:pt x="167" y="220"/>
                    <a:pt x="166" y="220"/>
                  </a:cubicBezTo>
                  <a:close/>
                  <a:moveTo>
                    <a:pt x="143" y="184"/>
                  </a:moveTo>
                  <a:cubicBezTo>
                    <a:pt x="142" y="193"/>
                    <a:pt x="146" y="202"/>
                    <a:pt x="153" y="208"/>
                  </a:cubicBezTo>
                  <a:cubicBezTo>
                    <a:pt x="87" y="208"/>
                    <a:pt x="87" y="208"/>
                    <a:pt x="87" y="208"/>
                  </a:cubicBezTo>
                  <a:cubicBezTo>
                    <a:pt x="94" y="202"/>
                    <a:pt x="98" y="193"/>
                    <a:pt x="97" y="184"/>
                  </a:cubicBezTo>
                  <a:lnTo>
                    <a:pt x="143" y="184"/>
                  </a:lnTo>
                  <a:close/>
                  <a:moveTo>
                    <a:pt x="232" y="166"/>
                  </a:moveTo>
                  <a:cubicBezTo>
                    <a:pt x="232" y="172"/>
                    <a:pt x="228" y="176"/>
                    <a:pt x="222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18" y="176"/>
                    <a:pt x="18" y="176"/>
                    <a:pt x="18" y="176"/>
                  </a:cubicBezTo>
                  <a:cubicBezTo>
                    <a:pt x="12" y="176"/>
                    <a:pt x="8" y="172"/>
                    <a:pt x="8" y="166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232" y="148"/>
                    <a:pt x="232" y="148"/>
                    <a:pt x="232" y="148"/>
                  </a:cubicBezTo>
                  <a:lnTo>
                    <a:pt x="232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03">
              <a:extLst>
                <a:ext uri="{FF2B5EF4-FFF2-40B4-BE49-F238E27FC236}">
                  <a16:creationId xmlns:a16="http://schemas.microsoft.com/office/drawing/2014/main" id="{AA93FB81-8F93-4BEA-B17A-D35F003B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0" y="5408613"/>
              <a:ext cx="79375" cy="79375"/>
            </a:xfrm>
            <a:custGeom>
              <a:avLst/>
              <a:gdLst>
                <a:gd name="T0" fmla="*/ 4 w 24"/>
                <a:gd name="T1" fmla="*/ 24 h 24"/>
                <a:gd name="T2" fmla="*/ 7 w 24"/>
                <a:gd name="T3" fmla="*/ 23 h 24"/>
                <a:gd name="T4" fmla="*/ 23 w 24"/>
                <a:gd name="T5" fmla="*/ 7 h 24"/>
                <a:gd name="T6" fmla="*/ 23 w 24"/>
                <a:gd name="T7" fmla="*/ 1 h 24"/>
                <a:gd name="T8" fmla="*/ 17 w 24"/>
                <a:gd name="T9" fmla="*/ 1 h 24"/>
                <a:gd name="T10" fmla="*/ 1 w 24"/>
                <a:gd name="T11" fmla="*/ 17 h 24"/>
                <a:gd name="T12" fmla="*/ 1 w 24"/>
                <a:gd name="T13" fmla="*/ 23 h 24"/>
                <a:gd name="T14" fmla="*/ 4 w 24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4">
                  <a:moveTo>
                    <a:pt x="4" y="24"/>
                  </a:moveTo>
                  <a:cubicBezTo>
                    <a:pt x="5" y="24"/>
                    <a:pt x="6" y="24"/>
                    <a:pt x="7" y="2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5"/>
                    <a:pt x="24" y="3"/>
                    <a:pt x="23" y="1"/>
                  </a:cubicBezTo>
                  <a:cubicBezTo>
                    <a:pt x="21" y="0"/>
                    <a:pt x="19" y="0"/>
                    <a:pt x="17" y="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2" y="24"/>
                    <a:pt x="3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04">
              <a:extLst>
                <a:ext uri="{FF2B5EF4-FFF2-40B4-BE49-F238E27FC236}">
                  <a16:creationId xmlns:a16="http://schemas.microsoft.com/office/drawing/2014/main" id="{5FFDAF36-137E-413C-B769-DE635743D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0" y="5500688"/>
              <a:ext cx="52388" cy="53975"/>
            </a:xfrm>
            <a:custGeom>
              <a:avLst/>
              <a:gdLst>
                <a:gd name="T0" fmla="*/ 4 w 16"/>
                <a:gd name="T1" fmla="*/ 16 h 16"/>
                <a:gd name="T2" fmla="*/ 7 w 16"/>
                <a:gd name="T3" fmla="*/ 15 h 16"/>
                <a:gd name="T4" fmla="*/ 15 w 16"/>
                <a:gd name="T5" fmla="*/ 7 h 16"/>
                <a:gd name="T6" fmla="*/ 15 w 16"/>
                <a:gd name="T7" fmla="*/ 1 h 16"/>
                <a:gd name="T8" fmla="*/ 9 w 16"/>
                <a:gd name="T9" fmla="*/ 1 h 16"/>
                <a:gd name="T10" fmla="*/ 1 w 16"/>
                <a:gd name="T11" fmla="*/ 9 h 16"/>
                <a:gd name="T12" fmla="*/ 1 w 16"/>
                <a:gd name="T13" fmla="*/ 15 h 16"/>
                <a:gd name="T14" fmla="*/ 4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4" y="16"/>
                  </a:moveTo>
                  <a:cubicBezTo>
                    <a:pt x="5" y="16"/>
                    <a:pt x="6" y="16"/>
                    <a:pt x="7" y="15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5"/>
                    <a:pt x="16" y="3"/>
                    <a:pt x="15" y="1"/>
                  </a:cubicBezTo>
                  <a:cubicBezTo>
                    <a:pt x="13" y="0"/>
                    <a:pt x="11" y="0"/>
                    <a:pt x="9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2" y="16"/>
                    <a:pt x="3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5">
              <a:extLst>
                <a:ext uri="{FF2B5EF4-FFF2-40B4-BE49-F238E27FC236}">
                  <a16:creationId xmlns:a16="http://schemas.microsoft.com/office/drawing/2014/main" id="{B98F1B77-775A-4AD8-8BEE-BBEEF8614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5475288"/>
              <a:ext cx="26988" cy="25400"/>
            </a:xfrm>
            <a:custGeom>
              <a:avLst/>
              <a:gdLst>
                <a:gd name="T0" fmla="*/ 1 w 8"/>
                <a:gd name="T1" fmla="*/ 1 h 8"/>
                <a:gd name="T2" fmla="*/ 0 w 8"/>
                <a:gd name="T3" fmla="*/ 4 h 8"/>
                <a:gd name="T4" fmla="*/ 1 w 8"/>
                <a:gd name="T5" fmla="*/ 7 h 8"/>
                <a:gd name="T6" fmla="*/ 4 w 8"/>
                <a:gd name="T7" fmla="*/ 8 h 8"/>
                <a:gd name="T8" fmla="*/ 7 w 8"/>
                <a:gd name="T9" fmla="*/ 7 h 8"/>
                <a:gd name="T10" fmla="*/ 8 w 8"/>
                <a:gd name="T11" fmla="*/ 4 h 8"/>
                <a:gd name="T12" fmla="*/ 7 w 8"/>
                <a:gd name="T13" fmla="*/ 1 h 8"/>
                <a:gd name="T14" fmla="*/ 1 w 8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06">
              <a:extLst>
                <a:ext uri="{FF2B5EF4-FFF2-40B4-BE49-F238E27FC236}">
                  <a16:creationId xmlns:a16="http://schemas.microsoft.com/office/drawing/2014/main" id="{827FA0A6-621D-4A6C-BF4B-9F12BF85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75" y="5408613"/>
              <a:ext cx="66675" cy="66675"/>
            </a:xfrm>
            <a:custGeom>
              <a:avLst/>
              <a:gdLst>
                <a:gd name="T0" fmla="*/ 1 w 20"/>
                <a:gd name="T1" fmla="*/ 19 h 20"/>
                <a:gd name="T2" fmla="*/ 4 w 20"/>
                <a:gd name="T3" fmla="*/ 20 h 20"/>
                <a:gd name="T4" fmla="*/ 7 w 20"/>
                <a:gd name="T5" fmla="*/ 19 h 20"/>
                <a:gd name="T6" fmla="*/ 19 w 20"/>
                <a:gd name="T7" fmla="*/ 7 h 20"/>
                <a:gd name="T8" fmla="*/ 19 w 20"/>
                <a:gd name="T9" fmla="*/ 1 h 20"/>
                <a:gd name="T10" fmla="*/ 13 w 20"/>
                <a:gd name="T11" fmla="*/ 1 h 20"/>
                <a:gd name="T12" fmla="*/ 1 w 20"/>
                <a:gd name="T13" fmla="*/ 13 h 20"/>
                <a:gd name="T14" fmla="*/ 1 w 20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1" y="19"/>
                  </a:moveTo>
                  <a:cubicBezTo>
                    <a:pt x="2" y="20"/>
                    <a:pt x="3" y="20"/>
                    <a:pt x="4" y="20"/>
                  </a:cubicBezTo>
                  <a:cubicBezTo>
                    <a:pt x="5" y="20"/>
                    <a:pt x="6" y="20"/>
                    <a:pt x="7" y="1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5"/>
                    <a:pt x="20" y="3"/>
                    <a:pt x="19" y="1"/>
                  </a:cubicBezTo>
                  <a:cubicBezTo>
                    <a:pt x="17" y="0"/>
                    <a:pt x="15" y="0"/>
                    <a:pt x="13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7"/>
                    <a:pt x="1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07">
              <a:extLst>
                <a:ext uri="{FF2B5EF4-FFF2-40B4-BE49-F238E27FC236}">
                  <a16:creationId xmlns:a16="http://schemas.microsoft.com/office/drawing/2014/main" id="{39425152-DCFE-4482-B029-08B0B73E9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0" y="5475288"/>
              <a:ext cx="146050" cy="146050"/>
            </a:xfrm>
            <a:custGeom>
              <a:avLst/>
              <a:gdLst>
                <a:gd name="T0" fmla="*/ 37 w 44"/>
                <a:gd name="T1" fmla="*/ 1 h 44"/>
                <a:gd name="T2" fmla="*/ 1 w 44"/>
                <a:gd name="T3" fmla="*/ 37 h 44"/>
                <a:gd name="T4" fmla="*/ 1 w 44"/>
                <a:gd name="T5" fmla="*/ 43 h 44"/>
                <a:gd name="T6" fmla="*/ 4 w 44"/>
                <a:gd name="T7" fmla="*/ 44 h 44"/>
                <a:gd name="T8" fmla="*/ 7 w 44"/>
                <a:gd name="T9" fmla="*/ 43 h 44"/>
                <a:gd name="T10" fmla="*/ 43 w 44"/>
                <a:gd name="T11" fmla="*/ 7 h 44"/>
                <a:gd name="T12" fmla="*/ 43 w 44"/>
                <a:gd name="T13" fmla="*/ 1 h 44"/>
                <a:gd name="T14" fmla="*/ 37 w 44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4">
                  <a:moveTo>
                    <a:pt x="37" y="1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2" y="44"/>
                    <a:pt x="3" y="44"/>
                    <a:pt x="4" y="44"/>
                  </a:cubicBezTo>
                  <a:cubicBezTo>
                    <a:pt x="5" y="44"/>
                    <a:pt x="6" y="44"/>
                    <a:pt x="7" y="43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5"/>
                    <a:pt x="44" y="3"/>
                    <a:pt x="43" y="1"/>
                  </a:cubicBezTo>
                  <a:cubicBezTo>
                    <a:pt x="41" y="0"/>
                    <a:pt x="39" y="0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08">
              <a:extLst>
                <a:ext uri="{FF2B5EF4-FFF2-40B4-BE49-F238E27FC236}">
                  <a16:creationId xmlns:a16="http://schemas.microsoft.com/office/drawing/2014/main" id="{D6445A22-164F-4EC2-88FC-6D54DCB5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6550" y="5448301"/>
              <a:ext cx="26988" cy="26988"/>
            </a:xfrm>
            <a:custGeom>
              <a:avLst/>
              <a:gdLst>
                <a:gd name="T0" fmla="*/ 1 w 8"/>
                <a:gd name="T1" fmla="*/ 1 h 8"/>
                <a:gd name="T2" fmla="*/ 0 w 8"/>
                <a:gd name="T3" fmla="*/ 4 h 8"/>
                <a:gd name="T4" fmla="*/ 1 w 8"/>
                <a:gd name="T5" fmla="*/ 7 h 8"/>
                <a:gd name="T6" fmla="*/ 4 w 8"/>
                <a:gd name="T7" fmla="*/ 8 h 8"/>
                <a:gd name="T8" fmla="*/ 7 w 8"/>
                <a:gd name="T9" fmla="*/ 7 h 8"/>
                <a:gd name="T10" fmla="*/ 8 w 8"/>
                <a:gd name="T11" fmla="*/ 4 h 8"/>
                <a:gd name="T12" fmla="*/ 7 w 8"/>
                <a:gd name="T13" fmla="*/ 1 h 8"/>
                <a:gd name="T14" fmla="*/ 1 w 8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8">
                  <a:moveTo>
                    <a:pt x="1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09">
              <a:extLst>
                <a:ext uri="{FF2B5EF4-FFF2-40B4-BE49-F238E27FC236}">
                  <a16:creationId xmlns:a16="http://schemas.microsoft.com/office/drawing/2014/main" id="{C1C3C849-B06E-4AB4-9847-0CAAB2D0A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538" y="5408613"/>
              <a:ext cx="39688" cy="39688"/>
            </a:xfrm>
            <a:custGeom>
              <a:avLst/>
              <a:gdLst>
                <a:gd name="T0" fmla="*/ 5 w 12"/>
                <a:gd name="T1" fmla="*/ 1 h 12"/>
                <a:gd name="T2" fmla="*/ 1 w 12"/>
                <a:gd name="T3" fmla="*/ 5 h 12"/>
                <a:gd name="T4" fmla="*/ 1 w 12"/>
                <a:gd name="T5" fmla="*/ 11 h 12"/>
                <a:gd name="T6" fmla="*/ 4 w 12"/>
                <a:gd name="T7" fmla="*/ 12 h 12"/>
                <a:gd name="T8" fmla="*/ 7 w 12"/>
                <a:gd name="T9" fmla="*/ 11 h 12"/>
                <a:gd name="T10" fmla="*/ 11 w 12"/>
                <a:gd name="T11" fmla="*/ 7 h 12"/>
                <a:gd name="T12" fmla="*/ 11 w 12"/>
                <a:gd name="T13" fmla="*/ 1 h 12"/>
                <a:gd name="T14" fmla="*/ 5 w 1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2"/>
                    <a:pt x="3" y="12"/>
                    <a:pt x="4" y="12"/>
                  </a:cubicBezTo>
                  <a:cubicBezTo>
                    <a:pt x="5" y="12"/>
                    <a:pt x="6" y="12"/>
                    <a:pt x="7" y="1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5"/>
                    <a:pt x="12" y="3"/>
                    <a:pt x="11" y="1"/>
                  </a:cubicBezTo>
                  <a:cubicBezTo>
                    <a:pt x="9" y="0"/>
                    <a:pt x="7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66" name="Picture 18" descr="Обезьяна – Бесплатные иконки: животные">
            <a:extLst>
              <a:ext uri="{FF2B5EF4-FFF2-40B4-BE49-F238E27FC236}">
                <a16:creationId xmlns:a16="http://schemas.microsoft.com/office/drawing/2014/main" id="{2CD5AA39-8C64-5B37-FBB5-B58A4CE35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56" y="3744825"/>
            <a:ext cx="349362" cy="34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3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repeatCount="indefinite" accel="50000" decel="5000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8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x background">
            <a:extLst>
              <a:ext uri="{FF2B5EF4-FFF2-40B4-BE49-F238E27FC236}">
                <a16:creationId xmlns:a16="http://schemas.microsoft.com/office/drawing/2014/main" id="{43F5BFF9-9041-4069-928A-10AD0DF9E3BF}"/>
              </a:ext>
            </a:extLst>
          </p:cNvPr>
          <p:cNvSpPr/>
          <p:nvPr/>
        </p:nvSpPr>
        <p:spPr>
          <a:xfrm>
            <a:off x="6215974" y="1562101"/>
            <a:ext cx="4944082" cy="1866899"/>
          </a:xfrm>
          <a:prstGeom prst="roundRect">
            <a:avLst>
              <a:gd name="adj" fmla="val 1296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0" tIns="182880" rtlCol="0" anchor="t"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200" dirty="0">
                <a:solidFill>
                  <a:schemeClr val="tx1"/>
                </a:solidFill>
                <a:latin typeface="+mj-lt"/>
              </a:rPr>
              <a:t>Технологическая установка №2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chemeClr val="tx1"/>
                </a:solidFill>
              </a:rPr>
              <a:t>Датчики измерения энергопотребления в домохозяйстве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  <a:latin typeface="Inter" panose="020B0502030000000004" pitchFamily="34" charset="0"/>
              </a:rPr>
              <a:t>Процент пропущенных значений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  <a:latin typeface="Inter" panose="020B0502030000000004" pitchFamily="34" charset="0"/>
              </a:rPr>
              <a:t>: 2.5%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8" name="Рисунок 27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63E11B4-8306-0559-A5F5-A83375F9FE9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" b="282"/>
          <a:stretch>
            <a:fillRect/>
          </a:stretch>
        </p:blipFill>
        <p:spPr/>
      </p:pic>
      <p:sp>
        <p:nvSpPr>
          <p:cNvPr id="21" name="box background">
            <a:extLst>
              <a:ext uri="{FF2B5EF4-FFF2-40B4-BE49-F238E27FC236}">
                <a16:creationId xmlns:a16="http://schemas.microsoft.com/office/drawing/2014/main" id="{54A2D752-97FA-435A-BA84-C3B9BC509D05}"/>
              </a:ext>
            </a:extLst>
          </p:cNvPr>
          <p:cNvSpPr/>
          <p:nvPr/>
        </p:nvSpPr>
        <p:spPr>
          <a:xfrm>
            <a:off x="1028700" y="1562101"/>
            <a:ext cx="4944082" cy="1866899"/>
          </a:xfrm>
          <a:prstGeom prst="roundRect">
            <a:avLst>
              <a:gd name="adj" fmla="val 12965"/>
            </a:avLst>
          </a:prstGeom>
          <a:solidFill>
            <a:schemeClr val="accent1"/>
          </a:solidFill>
          <a:ln>
            <a:noFill/>
          </a:ln>
          <a:effectLst>
            <a:outerShdw blurRad="508000" dist="1270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0" tIns="182880" rtlCol="0" anchor="t"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200" dirty="0">
                <a:solidFill>
                  <a:srgbClr val="FFFFFF"/>
                </a:solidFill>
                <a:latin typeface="+mj-lt"/>
              </a:rPr>
              <a:t>Технологическая установка №1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rgbClr val="FFFFFF"/>
                </a:solidFill>
              </a:rPr>
              <a:t>Датчики измерения энергопотребления распределительных узлов</a:t>
            </a: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rgbClr val="FFFFFF">
                    <a:alpha val="70000"/>
                  </a:srgbClr>
                </a:solidFill>
                <a:latin typeface="Inter" panose="020B0502030000000004" pitchFamily="34" charset="0"/>
              </a:rPr>
              <a:t>Процент пропущенных значений</a:t>
            </a:r>
            <a:r>
              <a:rPr lang="en-US" sz="1000" dirty="0">
                <a:solidFill>
                  <a:srgbClr val="FFFFFF">
                    <a:alpha val="70000"/>
                  </a:srgbClr>
                </a:solidFill>
                <a:latin typeface="Inter" panose="020B0502030000000004" pitchFamily="34" charset="0"/>
              </a:rPr>
              <a:t>: 1.25%</a:t>
            </a: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A35CAAA-515B-498A-B92B-3CEFAABF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Предметная область</a:t>
            </a:r>
            <a:endParaRPr lang="en-US" dirty="0"/>
          </a:p>
        </p:txBody>
      </p:sp>
      <p:sp>
        <p:nvSpPr>
          <p:cNvPr id="60" name="image overlay">
            <a:extLst>
              <a:ext uri="{FF2B5EF4-FFF2-40B4-BE49-F238E27FC236}">
                <a16:creationId xmlns:a16="http://schemas.microsoft.com/office/drawing/2014/main" id="{B06111D5-002B-4602-9193-F22E29C3677A}"/>
              </a:ext>
            </a:extLst>
          </p:cNvPr>
          <p:cNvSpPr/>
          <p:nvPr/>
        </p:nvSpPr>
        <p:spPr>
          <a:xfrm>
            <a:off x="6453490" y="1766902"/>
            <a:ext cx="1411324" cy="1551514"/>
          </a:xfrm>
          <a:prstGeom prst="roundRect">
            <a:avLst>
              <a:gd name="adj" fmla="val 9719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Рисунок 25" descr="Изображение выглядит как дизайн, искусств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5A453A9-25B6-8702-4A28-4638737F1A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r="742"/>
          <a:stretch>
            <a:fillRect/>
          </a:stretch>
        </p:blipFill>
        <p:spPr/>
      </p:pic>
      <p:cxnSp>
        <p:nvCxnSpPr>
          <p:cNvPr id="3" name="line">
            <a:extLst>
              <a:ext uri="{FF2B5EF4-FFF2-40B4-BE49-F238E27FC236}">
                <a16:creationId xmlns:a16="http://schemas.microsoft.com/office/drawing/2014/main" id="{AA667009-70ED-0000-216A-E60218E0BDE0}"/>
              </a:ext>
            </a:extLst>
          </p:cNvPr>
          <p:cNvCxnSpPr>
            <a:cxnSpLocks/>
          </p:cNvCxnSpPr>
          <p:nvPr/>
        </p:nvCxnSpPr>
        <p:spPr>
          <a:xfrm>
            <a:off x="-5820" y="5185325"/>
            <a:ext cx="8899781" cy="0"/>
          </a:xfrm>
          <a:prstGeom prst="line">
            <a:avLst/>
          </a:prstGeom>
          <a:ln w="635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rcle round shape">
            <a:extLst>
              <a:ext uri="{FF2B5EF4-FFF2-40B4-BE49-F238E27FC236}">
                <a16:creationId xmlns:a16="http://schemas.microsoft.com/office/drawing/2014/main" id="{6EE21D26-1F48-B670-1B03-3EB0069CF967}"/>
              </a:ext>
            </a:extLst>
          </p:cNvPr>
          <p:cNvSpPr/>
          <p:nvPr/>
        </p:nvSpPr>
        <p:spPr>
          <a:xfrm>
            <a:off x="1638166" y="4164600"/>
            <a:ext cx="2160000" cy="2160000"/>
          </a:xfrm>
          <a:prstGeom prst="ellipse">
            <a:avLst/>
          </a:prstGeom>
          <a:gradFill flip="none" rotWithShape="1">
            <a:gsLst>
              <a:gs pos="100000">
                <a:schemeClr val="accent5">
                  <a:alpha val="10000"/>
                </a:schemeClr>
              </a:gs>
              <a:gs pos="0">
                <a:schemeClr val="accent5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5"/>
                </a:solidFill>
                <a:latin typeface="+mj-lt"/>
              </a:rPr>
              <a:t>Распределительный узел №1</a:t>
            </a:r>
            <a:endParaRPr lang="en-US" sz="1200" dirty="0">
              <a:solidFill>
                <a:schemeClr val="accent5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ru-RU" sz="1000" dirty="0">
                <a:solidFill>
                  <a:schemeClr val="tx1"/>
                </a:solidFill>
              </a:rPr>
              <a:t>кВт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ircle round shape">
            <a:extLst>
              <a:ext uri="{FF2B5EF4-FFF2-40B4-BE49-F238E27FC236}">
                <a16:creationId xmlns:a16="http://schemas.microsoft.com/office/drawing/2014/main" id="{D8063454-5124-E9FD-234A-0588A4503121}"/>
              </a:ext>
            </a:extLst>
          </p:cNvPr>
          <p:cNvSpPr/>
          <p:nvPr/>
        </p:nvSpPr>
        <p:spPr>
          <a:xfrm>
            <a:off x="4818891" y="4164600"/>
            <a:ext cx="2160000" cy="2160000"/>
          </a:xfrm>
          <a:prstGeom prst="ellipse">
            <a:avLst/>
          </a:prstGeom>
          <a:gradFill flip="none" rotWithShape="1">
            <a:gsLst>
              <a:gs pos="100000">
                <a:schemeClr val="accent6">
                  <a:alpha val="10000"/>
                </a:schemeClr>
              </a:gs>
              <a:gs pos="0">
                <a:schemeClr val="accent6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6"/>
                </a:solidFill>
                <a:latin typeface="+mj-lt"/>
              </a:rPr>
              <a:t>Распределительный узел №2</a:t>
            </a:r>
            <a:endParaRPr lang="en-US" sz="1200" dirty="0">
              <a:solidFill>
                <a:schemeClr val="accent6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ru-RU" sz="1000" dirty="0">
                <a:solidFill>
                  <a:schemeClr val="tx1"/>
                </a:solidFill>
              </a:rPr>
              <a:t>кВт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circle background">
            <a:extLst>
              <a:ext uri="{FF2B5EF4-FFF2-40B4-BE49-F238E27FC236}">
                <a16:creationId xmlns:a16="http://schemas.microsoft.com/office/drawing/2014/main" id="{ADADFA83-1FC4-5D6F-21C5-A89D697C4083}"/>
              </a:ext>
            </a:extLst>
          </p:cNvPr>
          <p:cNvSpPr/>
          <p:nvPr/>
        </p:nvSpPr>
        <p:spPr>
          <a:xfrm>
            <a:off x="-286009" y="4905137"/>
            <a:ext cx="560378" cy="56037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Circle round shape">
            <a:extLst>
              <a:ext uri="{FF2B5EF4-FFF2-40B4-BE49-F238E27FC236}">
                <a16:creationId xmlns:a16="http://schemas.microsoft.com/office/drawing/2014/main" id="{0A7E8F8B-B369-8B60-1E60-EC65FD8CE3EA}"/>
              </a:ext>
            </a:extLst>
          </p:cNvPr>
          <p:cNvSpPr/>
          <p:nvPr/>
        </p:nvSpPr>
        <p:spPr>
          <a:xfrm>
            <a:off x="7813611" y="4113765"/>
            <a:ext cx="2160000" cy="2160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1"/>
                </a:solidFill>
                <a:latin typeface="+mj-lt"/>
              </a:rPr>
              <a:t>Распределительный узел №3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ru-RU" sz="1000" dirty="0">
                <a:solidFill>
                  <a:schemeClr val="tx1"/>
                </a:solidFill>
              </a:rPr>
              <a:t>кВт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Circle shape">
            <a:extLst>
              <a:ext uri="{FF2B5EF4-FFF2-40B4-BE49-F238E27FC236}">
                <a16:creationId xmlns:a16="http://schemas.microsoft.com/office/drawing/2014/main" id="{A15B8358-E827-44D4-12E1-3B0804E2F2B1}"/>
              </a:ext>
            </a:extLst>
          </p:cNvPr>
          <p:cNvSpPr/>
          <p:nvPr/>
        </p:nvSpPr>
        <p:spPr>
          <a:xfrm>
            <a:off x="2658891" y="5134490"/>
            <a:ext cx="118550" cy="118550"/>
          </a:xfrm>
          <a:prstGeom prst="ellipse">
            <a:avLst/>
          </a:prstGeom>
          <a:solidFill>
            <a:schemeClr val="accent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Circle shape">
            <a:extLst>
              <a:ext uri="{FF2B5EF4-FFF2-40B4-BE49-F238E27FC236}">
                <a16:creationId xmlns:a16="http://schemas.microsoft.com/office/drawing/2014/main" id="{5E619CF4-6BEB-8D76-1B36-B26F9EF10A9F}"/>
              </a:ext>
            </a:extLst>
          </p:cNvPr>
          <p:cNvSpPr/>
          <p:nvPr/>
        </p:nvSpPr>
        <p:spPr>
          <a:xfrm>
            <a:off x="5839616" y="5126050"/>
            <a:ext cx="118550" cy="118550"/>
          </a:xfrm>
          <a:prstGeom prst="ellipse">
            <a:avLst/>
          </a:prstGeom>
          <a:solidFill>
            <a:schemeClr val="accent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Circle shape">
            <a:extLst>
              <a:ext uri="{FF2B5EF4-FFF2-40B4-BE49-F238E27FC236}">
                <a16:creationId xmlns:a16="http://schemas.microsoft.com/office/drawing/2014/main" id="{BFF05CBF-681C-3B2C-7D24-D095864F38A6}"/>
              </a:ext>
            </a:extLst>
          </p:cNvPr>
          <p:cNvSpPr/>
          <p:nvPr/>
        </p:nvSpPr>
        <p:spPr>
          <a:xfrm>
            <a:off x="8834336" y="5126050"/>
            <a:ext cx="118550" cy="11855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2" name="Dot shape">
            <a:extLst>
              <a:ext uri="{FF2B5EF4-FFF2-40B4-BE49-F238E27FC236}">
                <a16:creationId xmlns:a16="http://schemas.microsoft.com/office/drawing/2014/main" id="{3C580C61-9A74-EA23-8DBC-724CA42EC243}"/>
              </a:ext>
            </a:extLst>
          </p:cNvPr>
          <p:cNvGrpSpPr/>
          <p:nvPr/>
        </p:nvGrpSpPr>
        <p:grpSpPr>
          <a:xfrm rot="11700000">
            <a:off x="-286009" y="4905137"/>
            <a:ext cx="560378" cy="568963"/>
            <a:chOff x="11913344" y="3389218"/>
            <a:chExt cx="560378" cy="568963"/>
          </a:xfrm>
        </p:grpSpPr>
        <p:sp>
          <p:nvSpPr>
            <p:cNvPr id="23" name="Arc 23">
              <a:extLst>
                <a:ext uri="{FF2B5EF4-FFF2-40B4-BE49-F238E27FC236}">
                  <a16:creationId xmlns:a16="http://schemas.microsoft.com/office/drawing/2014/main" id="{4FE6D68A-65D3-FF32-9BDD-61F275F9E190}"/>
                </a:ext>
              </a:extLst>
            </p:cNvPr>
            <p:cNvSpPr/>
            <p:nvPr/>
          </p:nvSpPr>
          <p:spPr>
            <a:xfrm>
              <a:off x="11913344" y="3389218"/>
              <a:ext cx="560378" cy="560378"/>
            </a:xfrm>
            <a:prstGeom prst="arc">
              <a:avLst>
                <a:gd name="adj1" fmla="val 6891757"/>
                <a:gd name="adj2" fmla="val 10732635"/>
              </a:avLst>
            </a:prstGeom>
            <a:ln w="63500" cap="rnd">
              <a:gradFill>
                <a:gsLst>
                  <a:gs pos="0">
                    <a:schemeClr val="accent4">
                      <a:alpha val="0"/>
                    </a:schemeClr>
                  </a:gs>
                  <a:gs pos="100000">
                    <a:schemeClr val="accent4">
                      <a:alpha val="5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D99E184-2E64-1BED-6DE2-F4BF11CC7371}"/>
                </a:ext>
              </a:extLst>
            </p:cNvPr>
            <p:cNvSpPr/>
            <p:nvPr/>
          </p:nvSpPr>
          <p:spPr>
            <a:xfrm>
              <a:off x="12038622" y="3894173"/>
              <a:ext cx="64008" cy="64008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4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7" presetClass="emph" presetSubtype="2" repeatCount="indefinite" accel="33333" decel="33333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50E6"/>
                                      </p:to>
                                    </p:animClr>
                                    <p:set>
                                      <p:cBhvr>
                                        <p:cTn id="2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indefinite" accel="33333" decel="33333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7" presetClass="emph" presetSubtype="2" repeatCount="indefinite" accel="33333" decel="33333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250E6"/>
                                      </p:to>
                                    </p:animClr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mph" presetSubtype="2" repeatCount="indefinite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50E6"/>
                                      </p:to>
                                    </p:animClr>
                                    <p:set>
                                      <p:cBhvr>
                                        <p:cTn id="51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mph" presetSubtype="2" repeatCount="indefinite" accel="50000" decel="5000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mph" presetSubtype="2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50E6"/>
                                      </p:to>
                                    </p:animClr>
                                    <p:set>
                                      <p:cBhvr>
                                        <p:cTn id="6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1" grpId="0" animBg="1"/>
      <p:bldP spid="60" grpId="0" animBg="1"/>
      <p:bldP spid="6" grpId="0" animBg="1"/>
      <p:bldP spid="6" grpId="1" animBg="1"/>
      <p:bldP spid="9" grpId="0" animBg="1"/>
      <p:bldP spid="9" grpId="1" animBg="1"/>
      <p:bldP spid="13" grpId="0" animBg="1"/>
      <p:bldP spid="13" grpId="1" animBg="1"/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x background">
            <a:extLst>
              <a:ext uri="{FF2B5EF4-FFF2-40B4-BE49-F238E27FC236}">
                <a16:creationId xmlns:a16="http://schemas.microsoft.com/office/drawing/2014/main" id="{43F5BFF9-9041-4069-928A-10AD0DF9E3BF}"/>
              </a:ext>
            </a:extLst>
          </p:cNvPr>
          <p:cNvSpPr/>
          <p:nvPr/>
        </p:nvSpPr>
        <p:spPr>
          <a:xfrm>
            <a:off x="1029510" y="1562101"/>
            <a:ext cx="4944082" cy="1866899"/>
          </a:xfrm>
          <a:prstGeom prst="roundRect">
            <a:avLst>
              <a:gd name="adj" fmla="val 1296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0" tIns="182880" rtlCol="0" anchor="t"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200" dirty="0">
                <a:solidFill>
                  <a:srgbClr val="FFFFFF"/>
                </a:solidFill>
              </a:rPr>
              <a:t>Технологическая установка №1</a:t>
            </a:r>
            <a:endParaRPr lang="en-US" sz="12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rgbClr val="FFFFFF"/>
                </a:solidFill>
              </a:rPr>
              <a:t>Датчики измерения энергопотребления распределительных узлов</a:t>
            </a: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rgbClr val="FFFFFF">
                    <a:alpha val="70000"/>
                  </a:srgbClr>
                </a:solidFill>
                <a:latin typeface="Inter" panose="020B0502030000000004" pitchFamily="34" charset="0"/>
              </a:rPr>
              <a:t>Процент пропущенных значений</a:t>
            </a:r>
            <a:r>
              <a:rPr lang="en-US" sz="1000" dirty="0">
                <a:solidFill>
                  <a:srgbClr val="FFFFFF">
                    <a:alpha val="70000"/>
                  </a:srgbClr>
                </a:solidFill>
                <a:latin typeface="Inter" panose="020B0502030000000004" pitchFamily="34" charset="0"/>
              </a:rPr>
              <a:t>: 1.25%</a:t>
            </a: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30" name="Рисунок 29" descr="Изображение выглядит как дизайн, искусств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99671CD-902F-E05E-2DE3-4FE91E6D35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r="742"/>
          <a:stretch>
            <a:fillRect/>
          </a:stretch>
        </p:blipFill>
        <p:spPr/>
      </p:pic>
      <p:sp>
        <p:nvSpPr>
          <p:cNvPr id="21" name="Box background">
            <a:extLst>
              <a:ext uri="{FF2B5EF4-FFF2-40B4-BE49-F238E27FC236}">
                <a16:creationId xmlns:a16="http://schemas.microsoft.com/office/drawing/2014/main" id="{54A2D752-97FA-435A-BA84-C3B9BC509D05}"/>
              </a:ext>
            </a:extLst>
          </p:cNvPr>
          <p:cNvSpPr/>
          <p:nvPr/>
        </p:nvSpPr>
        <p:spPr>
          <a:xfrm>
            <a:off x="6215974" y="1562101"/>
            <a:ext cx="4944082" cy="1866899"/>
          </a:xfrm>
          <a:prstGeom prst="roundRect">
            <a:avLst>
              <a:gd name="adj" fmla="val 12965"/>
            </a:avLst>
          </a:prstGeom>
          <a:solidFill>
            <a:schemeClr val="accent1"/>
          </a:solidFill>
          <a:ln>
            <a:noFill/>
          </a:ln>
          <a:effectLst>
            <a:outerShdw blurRad="508000" dist="1270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1680" tIns="182880" rtlCol="0" anchor="t"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200" dirty="0">
                <a:solidFill>
                  <a:schemeClr val="tx1"/>
                </a:solidFill>
              </a:rPr>
              <a:t>Технологическая установка №2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chemeClr val="tx1"/>
                </a:solidFill>
              </a:rPr>
              <a:t>Датчики измерения энергопотребления в домохозяйстве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sz="1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  <a:latin typeface="Inter" panose="020B0502030000000004" pitchFamily="34" charset="0"/>
              </a:rPr>
              <a:t>Процент пропущенных значений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  <a:latin typeface="Inter" panose="020B0502030000000004" pitchFamily="34" charset="0"/>
              </a:rPr>
              <a:t>: 2.5%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A35CAAA-515B-498A-B92B-3CEFAABF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Предметная область</a:t>
            </a:r>
            <a:endParaRPr lang="en-US" dirty="0"/>
          </a:p>
        </p:txBody>
      </p:sp>
      <p:sp>
        <p:nvSpPr>
          <p:cNvPr id="60" name="Image overlay">
            <a:extLst>
              <a:ext uri="{FF2B5EF4-FFF2-40B4-BE49-F238E27FC236}">
                <a16:creationId xmlns:a16="http://schemas.microsoft.com/office/drawing/2014/main" id="{B06111D5-002B-4602-9193-F22E29C3677A}"/>
              </a:ext>
            </a:extLst>
          </p:cNvPr>
          <p:cNvSpPr/>
          <p:nvPr/>
        </p:nvSpPr>
        <p:spPr>
          <a:xfrm>
            <a:off x="1271892" y="1784653"/>
            <a:ext cx="1408079" cy="1399971"/>
          </a:xfrm>
          <a:prstGeom prst="roundRect">
            <a:avLst>
              <a:gd name="adj" fmla="val 9719"/>
            </a:avLst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Рисунок 27" descr="Изображение выглядит как черный, темно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81D143-EE07-F35E-D985-6BF982D73F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" b="282"/>
          <a:stretch>
            <a:fillRect/>
          </a:stretch>
        </p:blipFill>
        <p:spPr/>
      </p:pic>
      <p:cxnSp>
        <p:nvCxnSpPr>
          <p:cNvPr id="3" name="line">
            <a:extLst>
              <a:ext uri="{FF2B5EF4-FFF2-40B4-BE49-F238E27FC236}">
                <a16:creationId xmlns:a16="http://schemas.microsoft.com/office/drawing/2014/main" id="{E5245AAA-9BED-7A88-5FF5-341C473F1517}"/>
              </a:ext>
            </a:extLst>
          </p:cNvPr>
          <p:cNvCxnSpPr>
            <a:cxnSpLocks/>
          </p:cNvCxnSpPr>
          <p:nvPr/>
        </p:nvCxnSpPr>
        <p:spPr>
          <a:xfrm>
            <a:off x="1858614" y="5295899"/>
            <a:ext cx="10333386" cy="0"/>
          </a:xfrm>
          <a:prstGeom prst="line">
            <a:avLst/>
          </a:prstGeom>
          <a:ln w="635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rcle round shape">
            <a:extLst>
              <a:ext uri="{FF2B5EF4-FFF2-40B4-BE49-F238E27FC236}">
                <a16:creationId xmlns:a16="http://schemas.microsoft.com/office/drawing/2014/main" id="{405DF3CD-0D73-89A2-1500-8A7130DD34E2}"/>
              </a:ext>
            </a:extLst>
          </p:cNvPr>
          <p:cNvSpPr/>
          <p:nvPr/>
        </p:nvSpPr>
        <p:spPr>
          <a:xfrm>
            <a:off x="481364" y="3868624"/>
            <a:ext cx="2736000" cy="2736000"/>
          </a:xfrm>
          <a:prstGeom prst="ellipse">
            <a:avLst/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2"/>
                </a:solidFill>
                <a:latin typeface="+mj-lt"/>
              </a:rPr>
              <a:t>Бытовая техника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ru-RU" sz="1000" dirty="0">
                <a:solidFill>
                  <a:schemeClr val="tx1"/>
                </a:solidFill>
              </a:rPr>
              <a:t>Вт </a:t>
            </a:r>
            <a:r>
              <a:rPr 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ru-RU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ч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ircle round shape">
            <a:extLst>
              <a:ext uri="{FF2B5EF4-FFF2-40B4-BE49-F238E27FC236}">
                <a16:creationId xmlns:a16="http://schemas.microsoft.com/office/drawing/2014/main" id="{5D7706CE-2392-53FA-D8A3-0DA56090059C}"/>
              </a:ext>
            </a:extLst>
          </p:cNvPr>
          <p:cNvSpPr/>
          <p:nvPr/>
        </p:nvSpPr>
        <p:spPr>
          <a:xfrm>
            <a:off x="3440643" y="4311174"/>
            <a:ext cx="2088000" cy="208800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1"/>
                </a:solidFill>
                <a:latin typeface="+mj-lt"/>
              </a:rPr>
              <a:t>Осветительные устройства</a:t>
            </a:r>
            <a:endParaRPr lang="en-US" sz="1200" dirty="0">
              <a:solidFill>
                <a:schemeClr val="accent1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ru-RU" sz="1000" dirty="0">
                <a:solidFill>
                  <a:schemeClr val="tx1"/>
                </a:solidFill>
              </a:rPr>
              <a:t>Вт </a:t>
            </a:r>
            <a:r>
              <a:rPr 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∙</a:t>
            </a:r>
            <a:r>
              <a:rPr lang="ru-RU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ч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circle round shape">
            <a:extLst>
              <a:ext uri="{FF2B5EF4-FFF2-40B4-BE49-F238E27FC236}">
                <a16:creationId xmlns:a16="http://schemas.microsoft.com/office/drawing/2014/main" id="{5617174B-0796-7677-7591-84BEECF912FF}"/>
              </a:ext>
            </a:extLst>
          </p:cNvPr>
          <p:cNvSpPr/>
          <p:nvPr/>
        </p:nvSpPr>
        <p:spPr>
          <a:xfrm>
            <a:off x="5747250" y="3987174"/>
            <a:ext cx="2736000" cy="2736000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alpha val="10000"/>
                </a:schemeClr>
              </a:gs>
              <a:gs pos="0">
                <a:schemeClr val="accent3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3"/>
                </a:solidFill>
                <a:latin typeface="+mj-lt"/>
              </a:rPr>
              <a:t>Температура в помещениях </a:t>
            </a:r>
            <a:r>
              <a:rPr lang="en-US" sz="1200" dirty="0">
                <a:solidFill>
                  <a:schemeClr val="accent3"/>
                </a:solidFill>
                <a:latin typeface="+mj-lt"/>
              </a:rPr>
              <a:t>A </a:t>
            </a:r>
            <a:r>
              <a:rPr lang="ru-RU" sz="1200" dirty="0">
                <a:solidFill>
                  <a:schemeClr val="accent3"/>
                </a:solidFill>
                <a:latin typeface="+mj-lt"/>
              </a:rPr>
              <a:t>и Б</a:t>
            </a:r>
            <a:endParaRPr lang="en-US" sz="1200" dirty="0">
              <a:solidFill>
                <a:schemeClr val="accent3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en-US" sz="1000" dirty="0">
                <a:solidFill>
                  <a:schemeClr val="tx1"/>
                </a:solidFill>
              </a:rPr>
              <a:t>°C</a:t>
            </a:r>
          </a:p>
        </p:txBody>
      </p:sp>
      <p:sp>
        <p:nvSpPr>
          <p:cNvPr id="13" name="circle round shape">
            <a:extLst>
              <a:ext uri="{FF2B5EF4-FFF2-40B4-BE49-F238E27FC236}">
                <a16:creationId xmlns:a16="http://schemas.microsoft.com/office/drawing/2014/main" id="{B64AFEDD-BB5F-91D9-AC85-22750D9064BE}"/>
              </a:ext>
            </a:extLst>
          </p:cNvPr>
          <p:cNvSpPr/>
          <p:nvPr/>
        </p:nvSpPr>
        <p:spPr>
          <a:xfrm>
            <a:off x="8701857" y="3670624"/>
            <a:ext cx="3132000" cy="3132000"/>
          </a:xfrm>
          <a:prstGeom prst="ellipse">
            <a:avLst/>
          </a:prstGeom>
          <a:gradFill flip="none" rotWithShape="1">
            <a:gsLst>
              <a:gs pos="100000">
                <a:schemeClr val="accent4">
                  <a:alpha val="10000"/>
                </a:schemeClr>
              </a:gs>
              <a:gs pos="0">
                <a:schemeClr val="accent4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r>
              <a:rPr lang="ru-RU" sz="1200" dirty="0">
                <a:solidFill>
                  <a:schemeClr val="accent4"/>
                </a:solidFill>
                <a:latin typeface="+mj-lt"/>
              </a:rPr>
              <a:t>Влажность в помещениях А и Б</a:t>
            </a:r>
            <a:endParaRPr lang="en-US" sz="1200" dirty="0">
              <a:solidFill>
                <a:schemeClr val="accent4"/>
              </a:solidFill>
              <a:latin typeface="+mj-lt"/>
            </a:endParaRPr>
          </a:p>
          <a:p>
            <a:pPr algn="ctr">
              <a:lnSpc>
                <a:spcPct val="110000"/>
              </a:lnSpc>
            </a:pPr>
            <a:r>
              <a:rPr lang="en-US" sz="1000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6" name="Dot shape">
            <a:extLst>
              <a:ext uri="{FF2B5EF4-FFF2-40B4-BE49-F238E27FC236}">
                <a16:creationId xmlns:a16="http://schemas.microsoft.com/office/drawing/2014/main" id="{3240FD8C-D4A8-E3E9-2FD3-829439C51081}"/>
              </a:ext>
            </a:extLst>
          </p:cNvPr>
          <p:cNvSpPr/>
          <p:nvPr/>
        </p:nvSpPr>
        <p:spPr>
          <a:xfrm>
            <a:off x="11911811" y="5015711"/>
            <a:ext cx="560378" cy="56037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circle shape">
            <a:extLst>
              <a:ext uri="{FF2B5EF4-FFF2-40B4-BE49-F238E27FC236}">
                <a16:creationId xmlns:a16="http://schemas.microsoft.com/office/drawing/2014/main" id="{09DA8EE5-AB76-743F-BD60-74387C8733A4}"/>
              </a:ext>
            </a:extLst>
          </p:cNvPr>
          <p:cNvSpPr/>
          <p:nvPr/>
        </p:nvSpPr>
        <p:spPr>
          <a:xfrm>
            <a:off x="4425368" y="5236624"/>
            <a:ext cx="118550" cy="11855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circle shape">
            <a:extLst>
              <a:ext uri="{FF2B5EF4-FFF2-40B4-BE49-F238E27FC236}">
                <a16:creationId xmlns:a16="http://schemas.microsoft.com/office/drawing/2014/main" id="{051F2F0D-442C-809E-F46F-C7E583BF310F}"/>
              </a:ext>
            </a:extLst>
          </p:cNvPr>
          <p:cNvSpPr/>
          <p:nvPr/>
        </p:nvSpPr>
        <p:spPr>
          <a:xfrm>
            <a:off x="1797681" y="5236624"/>
            <a:ext cx="118550" cy="11855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circle shape">
            <a:extLst>
              <a:ext uri="{FF2B5EF4-FFF2-40B4-BE49-F238E27FC236}">
                <a16:creationId xmlns:a16="http://schemas.microsoft.com/office/drawing/2014/main" id="{D083322F-D98C-B5D6-3B24-6387ECF4EB9B}"/>
              </a:ext>
            </a:extLst>
          </p:cNvPr>
          <p:cNvSpPr/>
          <p:nvPr/>
        </p:nvSpPr>
        <p:spPr>
          <a:xfrm>
            <a:off x="7073804" y="5236624"/>
            <a:ext cx="118550" cy="118550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circle shape">
            <a:extLst>
              <a:ext uri="{FF2B5EF4-FFF2-40B4-BE49-F238E27FC236}">
                <a16:creationId xmlns:a16="http://schemas.microsoft.com/office/drawing/2014/main" id="{3705BFD0-A7B7-EFF8-FDFF-9A7DF64DE29B}"/>
              </a:ext>
            </a:extLst>
          </p:cNvPr>
          <p:cNvSpPr/>
          <p:nvPr/>
        </p:nvSpPr>
        <p:spPr>
          <a:xfrm>
            <a:off x="10194740" y="5236624"/>
            <a:ext cx="118550" cy="118550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0" rtlCol="0" anchor="ctr"/>
          <a:lstStyle/>
          <a:p>
            <a:pPr algn="ctr">
              <a:lnSpc>
                <a:spcPct val="11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Circle background">
            <a:extLst>
              <a:ext uri="{FF2B5EF4-FFF2-40B4-BE49-F238E27FC236}">
                <a16:creationId xmlns:a16="http://schemas.microsoft.com/office/drawing/2014/main" id="{01810620-ABA4-4928-8459-4E8FB86456A8}"/>
              </a:ext>
            </a:extLst>
          </p:cNvPr>
          <p:cNvGrpSpPr/>
          <p:nvPr/>
        </p:nvGrpSpPr>
        <p:grpSpPr>
          <a:xfrm>
            <a:off x="11913344" y="5015711"/>
            <a:ext cx="560378" cy="568963"/>
            <a:chOff x="11913344" y="3389218"/>
            <a:chExt cx="560378" cy="568963"/>
          </a:xfrm>
        </p:grpSpPr>
        <p:sp>
          <p:nvSpPr>
            <p:cNvPr id="25" name="Arc 31">
              <a:extLst>
                <a:ext uri="{FF2B5EF4-FFF2-40B4-BE49-F238E27FC236}">
                  <a16:creationId xmlns:a16="http://schemas.microsoft.com/office/drawing/2014/main" id="{300B13DF-DF5C-669D-9411-DEFF36B1D739}"/>
                </a:ext>
              </a:extLst>
            </p:cNvPr>
            <p:cNvSpPr/>
            <p:nvPr/>
          </p:nvSpPr>
          <p:spPr>
            <a:xfrm>
              <a:off x="11913344" y="3389218"/>
              <a:ext cx="560378" cy="560378"/>
            </a:xfrm>
            <a:prstGeom prst="arc">
              <a:avLst>
                <a:gd name="adj1" fmla="val 6891757"/>
                <a:gd name="adj2" fmla="val 10732635"/>
              </a:avLst>
            </a:prstGeom>
            <a:ln w="63500" cap="rnd">
              <a:gradFill>
                <a:gsLst>
                  <a:gs pos="0">
                    <a:schemeClr val="accent4">
                      <a:alpha val="0"/>
                    </a:schemeClr>
                  </a:gs>
                  <a:gs pos="100000">
                    <a:schemeClr val="accent4">
                      <a:alpha val="5000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3">
              <a:extLst>
                <a:ext uri="{FF2B5EF4-FFF2-40B4-BE49-F238E27FC236}">
                  <a16:creationId xmlns:a16="http://schemas.microsoft.com/office/drawing/2014/main" id="{5300FEDF-392E-5D36-2E99-06B61FD086EE}"/>
                </a:ext>
              </a:extLst>
            </p:cNvPr>
            <p:cNvSpPr/>
            <p:nvPr/>
          </p:nvSpPr>
          <p:spPr>
            <a:xfrm>
              <a:off x="12038622" y="3894173"/>
              <a:ext cx="64008" cy="64008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5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mph" presetSubtype="2" repeatCount="indefinite" accel="50000" decel="50000" autoRev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mph" presetSubtype="2" repeatCount="indefinite" accel="50000" decel="50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837"/>
                                      </p:to>
                                    </p:animClr>
                                    <p:set>
                                      <p:cBhvr>
                                        <p:cTn id="4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7" presetClass="emph" presetSubtype="2" repeatCount="indefinite" accel="50000" decel="5000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84B"/>
                                      </p:to>
                                    </p:animClr>
                                    <p:set>
                                      <p:cBhvr>
                                        <p:cTn id="53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mph" presetSubtype="2" repeatCount="indefinite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indefinite" accel="33333" decel="33333" autoRev="1" fill="hold" nodeType="withEffect">
                                  <p:stCondLst>
                                    <p:cond delay="3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6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mph" presetSubtype="2" repeatCount="indefinite" accel="33333" decel="33333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837"/>
                                      </p:to>
                                    </p:animClr>
                                    <p:set>
                                      <p:cBhvr>
                                        <p:cTn id="73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repeatCount="indefinite" accel="33333" decel="33333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84B"/>
                                      </p:to>
                                    </p:animClr>
                                    <p:set>
                                      <p:cBhvr>
                                        <p:cTn id="8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6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DA4EB98-AD03-4BDE-A80F-051447B4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Постановка задачи</a:t>
            </a:r>
            <a:endParaRPr lang="en-US" dirty="0"/>
          </a:p>
        </p:txBody>
      </p:sp>
      <p:grpSp>
        <p:nvGrpSpPr>
          <p:cNvPr id="5" name="List"/>
          <p:cNvGrpSpPr/>
          <p:nvPr/>
        </p:nvGrpSpPr>
        <p:grpSpPr>
          <a:xfrm>
            <a:off x="1028701" y="2002420"/>
            <a:ext cx="7496990" cy="1146983"/>
            <a:chOff x="1028701" y="1443809"/>
            <a:chExt cx="7496990" cy="11469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D83063-9AA8-4C1F-82D8-70B5A8D1DB33}"/>
                </a:ext>
              </a:extLst>
            </p:cNvPr>
            <p:cNvSpPr/>
            <p:nvPr/>
          </p:nvSpPr>
          <p:spPr>
            <a:xfrm>
              <a:off x="1028701" y="1443809"/>
              <a:ext cx="7496990" cy="1146983"/>
            </a:xfrm>
            <a:prstGeom prst="roundRect">
              <a:avLst>
                <a:gd name="adj" fmla="val 1256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tIns="182880" rIns="548640" bIns="0" numCol="1" rtlCol="0" anchor="t"/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+mj-lt"/>
                </a:rPr>
                <a:t>В чем состоит задача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?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ru-RU" sz="1050" dirty="0">
                  <a:solidFill>
                    <a:schemeClr val="tx1">
                      <a:alpha val="70000"/>
                    </a:schemeClr>
                  </a:solidFill>
                </a:rPr>
                <a:t>Создать систему восстановления пропущенных значений датчиков измерения потребления электроэнергии</a:t>
              </a:r>
              <a:endParaRPr lang="en-US" sz="105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6D8574-2932-4CFD-86C7-59C8D8440A59}"/>
                </a:ext>
              </a:extLst>
            </p:cNvPr>
            <p:cNvSpPr/>
            <p:nvPr/>
          </p:nvSpPr>
          <p:spPr>
            <a:xfrm>
              <a:off x="1254034" y="1759132"/>
              <a:ext cx="400596" cy="400596"/>
            </a:xfrm>
            <a:prstGeom prst="roundRect">
              <a:avLst>
                <a:gd name="adj" fmla="val 25596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635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6" name="List">
            <a:extLst>
              <a:ext uri="{FF2B5EF4-FFF2-40B4-BE49-F238E27FC236}">
                <a16:creationId xmlns:a16="http://schemas.microsoft.com/office/drawing/2014/main" id="{FDDF1279-0C38-4A0A-AA0B-48FCF4C2D4ED}"/>
              </a:ext>
            </a:extLst>
          </p:cNvPr>
          <p:cNvGrpSpPr/>
          <p:nvPr/>
        </p:nvGrpSpPr>
        <p:grpSpPr>
          <a:xfrm>
            <a:off x="1028701" y="3387587"/>
            <a:ext cx="7496990" cy="844520"/>
            <a:chOff x="1028701" y="3614269"/>
            <a:chExt cx="7496990" cy="844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648F6F-03A8-44B3-A85A-AF1EB31A62C4}"/>
                </a:ext>
              </a:extLst>
            </p:cNvPr>
            <p:cNvSpPr/>
            <p:nvPr/>
          </p:nvSpPr>
          <p:spPr>
            <a:xfrm>
              <a:off x="1028701" y="3614269"/>
              <a:ext cx="7496990" cy="844520"/>
            </a:xfrm>
            <a:prstGeom prst="roundRect">
              <a:avLst>
                <a:gd name="adj" fmla="val 2700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tIns="0" rIns="548640" bIns="91440" numCol="1" rtlCol="0" anchor="ctr"/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+mj-lt"/>
                </a:rPr>
                <a:t>Как приходят данные с установки?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1AB589-01C5-413C-8E92-9CD21EC70942}"/>
                </a:ext>
              </a:extLst>
            </p:cNvPr>
            <p:cNvSpPr/>
            <p:nvPr/>
          </p:nvSpPr>
          <p:spPr>
            <a:xfrm>
              <a:off x="1254034" y="3820009"/>
              <a:ext cx="400596" cy="400596"/>
            </a:xfrm>
            <a:prstGeom prst="roundRect">
              <a:avLst>
                <a:gd name="adj" fmla="val 25596"/>
              </a:avLst>
            </a:prstGeom>
            <a:solidFill>
              <a:schemeClr val="accent2"/>
            </a:solidFill>
            <a:ln>
              <a:noFill/>
            </a:ln>
            <a:effectLst>
              <a:outerShdw blurRad="254000" dist="63500" dir="5400000" algn="t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10" name="List">
            <a:extLst>
              <a:ext uri="{FF2B5EF4-FFF2-40B4-BE49-F238E27FC236}">
                <a16:creationId xmlns:a16="http://schemas.microsoft.com/office/drawing/2014/main" id="{4E160727-E621-4DC7-B245-ADF370CEA40A}"/>
              </a:ext>
            </a:extLst>
          </p:cNvPr>
          <p:cNvGrpSpPr/>
          <p:nvPr/>
        </p:nvGrpSpPr>
        <p:grpSpPr>
          <a:xfrm>
            <a:off x="1028701" y="4414783"/>
            <a:ext cx="7496990" cy="844520"/>
            <a:chOff x="1028701" y="3614269"/>
            <a:chExt cx="7496990" cy="84452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5950C86-BACF-489A-A160-59732409FF06}"/>
                </a:ext>
              </a:extLst>
            </p:cNvPr>
            <p:cNvSpPr/>
            <p:nvPr/>
          </p:nvSpPr>
          <p:spPr>
            <a:xfrm>
              <a:off x="1028701" y="3614269"/>
              <a:ext cx="7496990" cy="844520"/>
            </a:xfrm>
            <a:prstGeom prst="roundRect">
              <a:avLst>
                <a:gd name="adj" fmla="val 2700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tIns="0" rIns="548640" bIns="91440" numCol="1" rtlCol="0" anchor="ctr"/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+mj-lt"/>
                </a:rPr>
                <a:t>В каком формате пользователь получает результат?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EF6E90-91B8-4B66-A5C8-B892E721C084}"/>
                </a:ext>
              </a:extLst>
            </p:cNvPr>
            <p:cNvSpPr/>
            <p:nvPr/>
          </p:nvSpPr>
          <p:spPr>
            <a:xfrm>
              <a:off x="1254034" y="3820009"/>
              <a:ext cx="400596" cy="400596"/>
            </a:xfrm>
            <a:prstGeom prst="roundRect">
              <a:avLst>
                <a:gd name="adj" fmla="val 25596"/>
              </a:avLst>
            </a:prstGeom>
            <a:solidFill>
              <a:schemeClr val="accent3"/>
            </a:solidFill>
            <a:ln>
              <a:noFill/>
            </a:ln>
            <a:effectLst>
              <a:outerShdw blurRad="254000" dist="63500" dir="5400000" algn="t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13" name="List">
            <a:extLst>
              <a:ext uri="{FF2B5EF4-FFF2-40B4-BE49-F238E27FC236}">
                <a16:creationId xmlns:a16="http://schemas.microsoft.com/office/drawing/2014/main" id="{1237239A-F5BA-4FDE-BCD1-8BC7D45768EE}"/>
              </a:ext>
            </a:extLst>
          </p:cNvPr>
          <p:cNvGrpSpPr/>
          <p:nvPr/>
        </p:nvGrpSpPr>
        <p:grpSpPr>
          <a:xfrm>
            <a:off x="1028701" y="5441980"/>
            <a:ext cx="7496990" cy="844520"/>
            <a:chOff x="1028701" y="3614269"/>
            <a:chExt cx="7496990" cy="84452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6FAF903-4660-4872-BF9F-7F1BAA7B7CB0}"/>
                </a:ext>
              </a:extLst>
            </p:cNvPr>
            <p:cNvSpPr/>
            <p:nvPr/>
          </p:nvSpPr>
          <p:spPr>
            <a:xfrm>
              <a:off x="1028701" y="3614269"/>
              <a:ext cx="7496990" cy="844520"/>
            </a:xfrm>
            <a:prstGeom prst="roundRect">
              <a:avLst>
                <a:gd name="adj" fmla="val 2700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tIns="0" rIns="548640" bIns="91440" numCol="1" rtlCol="0" anchor="ctr"/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ru-RU" sz="1600" dirty="0">
                  <a:solidFill>
                    <a:schemeClr val="tx1"/>
                  </a:solidFill>
                  <a:latin typeface="+mj-lt"/>
                </a:rPr>
                <a:t>Как происходит взаимодействие с пользователем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?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16A92B-F2E4-4D89-86CC-9651380D5409}"/>
                </a:ext>
              </a:extLst>
            </p:cNvPr>
            <p:cNvSpPr/>
            <p:nvPr/>
          </p:nvSpPr>
          <p:spPr>
            <a:xfrm>
              <a:off x="1254034" y="3820009"/>
              <a:ext cx="400596" cy="400596"/>
            </a:xfrm>
            <a:prstGeom prst="roundRect">
              <a:avLst>
                <a:gd name="adj" fmla="val 25596"/>
              </a:avLst>
            </a:prstGeom>
            <a:solidFill>
              <a:schemeClr val="accent5"/>
            </a:solidFill>
            <a:ln>
              <a:noFill/>
            </a:ln>
            <a:effectLst>
              <a:outerShdw blurRad="254000" dist="63500" dir="5400000" algn="t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+mj-lt"/>
                </a:rPr>
                <a:t>04</a:t>
              </a:r>
            </a:p>
          </p:txBody>
        </p:sp>
      </p:grp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DE88380-D94B-4A36-B5B0-75B86B1AF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25E-6 -0.08078 L 3.125E-6 -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125E-6 -0.03149 L 3.125E-6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125E-6 -0.03148 L 3.125E-6 -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125E-6 -0.03148 L 3.125E-6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C6535DB-FD1E-4777-A6A2-3D25E12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Архитектура проекта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22308-FC39-1680-93D1-91776CF2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57256"/>
            <a:ext cx="10432648" cy="438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0080AD-4469-312B-9743-CB39B1C1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 ML-</a:t>
            </a:r>
            <a:r>
              <a:rPr lang="ru-RU" dirty="0"/>
              <a:t>модель и </a:t>
            </a:r>
            <a:r>
              <a:rPr lang="en-US" dirty="0"/>
              <a:t>dashboard</a:t>
            </a:r>
            <a:endParaRPr lang="ru-RU" dirty="0"/>
          </a:p>
        </p:txBody>
      </p:sp>
      <p:sp>
        <p:nvSpPr>
          <p:cNvPr id="6" name="Fill shape">
            <a:extLst>
              <a:ext uri="{FF2B5EF4-FFF2-40B4-BE49-F238E27FC236}">
                <a16:creationId xmlns:a16="http://schemas.microsoft.com/office/drawing/2014/main" id="{A2A3211B-98AA-96E8-52A1-28A4B9FEDC0E}"/>
              </a:ext>
            </a:extLst>
          </p:cNvPr>
          <p:cNvSpPr/>
          <p:nvPr/>
        </p:nvSpPr>
        <p:spPr>
          <a:xfrm>
            <a:off x="1285568" y="3073590"/>
            <a:ext cx="1738563" cy="58243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MAPE</a:t>
            </a:r>
          </a:p>
        </p:txBody>
      </p:sp>
      <p:sp>
        <p:nvSpPr>
          <p:cNvPr id="7" name="Line shape">
            <a:extLst>
              <a:ext uri="{FF2B5EF4-FFF2-40B4-BE49-F238E27FC236}">
                <a16:creationId xmlns:a16="http://schemas.microsoft.com/office/drawing/2014/main" id="{87877FE8-B02B-2C18-DFF8-2E6D0DC79E3F}"/>
              </a:ext>
            </a:extLst>
          </p:cNvPr>
          <p:cNvSpPr/>
          <p:nvPr/>
        </p:nvSpPr>
        <p:spPr>
          <a:xfrm>
            <a:off x="-1006715" y="1677222"/>
            <a:ext cx="2292283" cy="582435"/>
          </a:xfrm>
          <a:prstGeom prst="roundRect">
            <a:avLst>
              <a:gd name="adj" fmla="val 50000"/>
            </a:avLst>
          </a:prstGeom>
          <a:noFill/>
          <a:ln w="635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Fill shape">
            <a:extLst>
              <a:ext uri="{FF2B5EF4-FFF2-40B4-BE49-F238E27FC236}">
                <a16:creationId xmlns:a16="http://schemas.microsoft.com/office/drawing/2014/main" id="{E6F425CC-1C55-3D09-FA87-526ABB2FA303}"/>
              </a:ext>
            </a:extLst>
          </p:cNvPr>
          <p:cNvSpPr/>
          <p:nvPr/>
        </p:nvSpPr>
        <p:spPr>
          <a:xfrm>
            <a:off x="6300334" y="4342432"/>
            <a:ext cx="4165600" cy="2083836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Алгоритм работы подсистемы восстановления пропущенных значений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endParaRPr lang="ru-RU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Если пропущенное значение между двумя заполненными, то применяем линейную интерполяцию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tx1"/>
                </a:solidFill>
              </a:rPr>
              <a:t>Если пропущенные значения идут подряд и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ru-RU" sz="1200" dirty="0">
                <a:solidFill>
                  <a:schemeClr val="tx1"/>
                </a:solidFill>
              </a:rPr>
              <a:t>или находятся на границах пакета, то используем </a:t>
            </a:r>
            <a:r>
              <a:rPr lang="en-US" sz="1200" dirty="0">
                <a:solidFill>
                  <a:schemeClr val="tx1"/>
                </a:solidFill>
              </a:rPr>
              <a:t>KNNImputer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Line shape">
            <a:extLst>
              <a:ext uri="{FF2B5EF4-FFF2-40B4-BE49-F238E27FC236}">
                <a16:creationId xmlns:a16="http://schemas.microsoft.com/office/drawing/2014/main" id="{31DE976D-150F-33B0-C933-1FB6CF84AABB}"/>
              </a:ext>
            </a:extLst>
          </p:cNvPr>
          <p:cNvSpPr/>
          <p:nvPr/>
        </p:nvSpPr>
        <p:spPr>
          <a:xfrm>
            <a:off x="-1006715" y="3073591"/>
            <a:ext cx="2182529" cy="582435"/>
          </a:xfrm>
          <a:prstGeom prst="roundRect">
            <a:avLst>
              <a:gd name="adj" fmla="val 50000"/>
            </a:avLst>
          </a:prstGeom>
          <a:noFill/>
          <a:ln w="635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Line shape">
            <a:extLst>
              <a:ext uri="{FF2B5EF4-FFF2-40B4-BE49-F238E27FC236}">
                <a16:creationId xmlns:a16="http://schemas.microsoft.com/office/drawing/2014/main" id="{7F58943A-0B77-2906-A267-60AE1104176C}"/>
              </a:ext>
            </a:extLst>
          </p:cNvPr>
          <p:cNvSpPr/>
          <p:nvPr/>
        </p:nvSpPr>
        <p:spPr>
          <a:xfrm>
            <a:off x="-1006715" y="2375407"/>
            <a:ext cx="4681482" cy="582435"/>
          </a:xfrm>
          <a:prstGeom prst="roundRect">
            <a:avLst>
              <a:gd name="adj" fmla="val 50000"/>
            </a:avLst>
          </a:prstGeom>
          <a:noFill/>
          <a:ln w="635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Blue shape">
            <a:extLst>
              <a:ext uri="{FF2B5EF4-FFF2-40B4-BE49-F238E27FC236}">
                <a16:creationId xmlns:a16="http://schemas.microsoft.com/office/drawing/2014/main" id="{8724A2BA-B44D-2073-95E4-3E4D64AB042D}"/>
              </a:ext>
            </a:extLst>
          </p:cNvPr>
          <p:cNvSpPr/>
          <p:nvPr/>
        </p:nvSpPr>
        <p:spPr>
          <a:xfrm>
            <a:off x="1376631" y="1677222"/>
            <a:ext cx="1294332" cy="582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rgbClr val="FFFFFF"/>
                </a:solidFill>
                <a:latin typeface="+mj-lt"/>
              </a:rPr>
              <a:t>KNNImputer</a:t>
            </a:r>
          </a:p>
        </p:txBody>
      </p:sp>
      <p:grpSp>
        <p:nvGrpSpPr>
          <p:cNvPr id="12" name="Dot shape">
            <a:extLst>
              <a:ext uri="{FF2B5EF4-FFF2-40B4-BE49-F238E27FC236}">
                <a16:creationId xmlns:a16="http://schemas.microsoft.com/office/drawing/2014/main" id="{AECF0332-1330-B049-4AEE-2A40D7BE69EA}"/>
              </a:ext>
            </a:extLst>
          </p:cNvPr>
          <p:cNvGrpSpPr/>
          <p:nvPr/>
        </p:nvGrpSpPr>
        <p:grpSpPr>
          <a:xfrm flipH="1">
            <a:off x="363682" y="1645218"/>
            <a:ext cx="369904" cy="64008"/>
            <a:chOff x="1773521" y="4054733"/>
            <a:chExt cx="369904" cy="64008"/>
          </a:xfrm>
        </p:grpSpPr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9E6E9382-0691-AB35-E595-5532A7E97DC3}"/>
                </a:ext>
              </a:extLst>
            </p:cNvPr>
            <p:cNvSpPr/>
            <p:nvPr/>
          </p:nvSpPr>
          <p:spPr>
            <a:xfrm>
              <a:off x="1773521" y="4054733"/>
              <a:ext cx="337900" cy="6400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7F915D23-4C9C-D0F5-360F-E02B67D1325E}"/>
                </a:ext>
              </a:extLst>
            </p:cNvPr>
            <p:cNvSpPr/>
            <p:nvPr/>
          </p:nvSpPr>
          <p:spPr>
            <a:xfrm>
              <a:off x="2079417" y="4054733"/>
              <a:ext cx="64008" cy="64008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Dot shape">
            <a:extLst>
              <a:ext uri="{FF2B5EF4-FFF2-40B4-BE49-F238E27FC236}">
                <a16:creationId xmlns:a16="http://schemas.microsoft.com/office/drawing/2014/main" id="{5EA9F628-3555-FA97-09EF-D18B64DEA08A}"/>
              </a:ext>
            </a:extLst>
          </p:cNvPr>
          <p:cNvGrpSpPr/>
          <p:nvPr/>
        </p:nvGrpSpPr>
        <p:grpSpPr>
          <a:xfrm>
            <a:off x="2365067" y="2925838"/>
            <a:ext cx="369904" cy="64008"/>
            <a:chOff x="1773521" y="4054733"/>
            <a:chExt cx="369904" cy="64008"/>
          </a:xfrm>
        </p:grpSpPr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52D2AA5F-22A1-B98A-C09B-73391E15E64B}"/>
                </a:ext>
              </a:extLst>
            </p:cNvPr>
            <p:cNvSpPr/>
            <p:nvPr/>
          </p:nvSpPr>
          <p:spPr>
            <a:xfrm>
              <a:off x="1773521" y="4054733"/>
              <a:ext cx="337900" cy="6400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D6CB9758-4DFD-341D-AE9A-A4BD26A679F4}"/>
                </a:ext>
              </a:extLst>
            </p:cNvPr>
            <p:cNvSpPr/>
            <p:nvPr/>
          </p:nvSpPr>
          <p:spPr>
            <a:xfrm>
              <a:off x="2079417" y="4054733"/>
              <a:ext cx="64008" cy="64008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Blue shape">
            <a:extLst>
              <a:ext uri="{FF2B5EF4-FFF2-40B4-BE49-F238E27FC236}">
                <a16:creationId xmlns:a16="http://schemas.microsoft.com/office/drawing/2014/main" id="{F0A83703-1702-FB25-508B-B0AFE28D17BB}"/>
              </a:ext>
            </a:extLst>
          </p:cNvPr>
          <p:cNvSpPr/>
          <p:nvPr/>
        </p:nvSpPr>
        <p:spPr>
          <a:xfrm>
            <a:off x="2762026" y="1677221"/>
            <a:ext cx="1403419" cy="582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ru-RU" sz="1200" dirty="0">
                <a:solidFill>
                  <a:srgbClr val="FFFFFF"/>
                </a:solidFill>
                <a:latin typeface="+mj-lt"/>
              </a:rPr>
              <a:t>Линейная интерполяция</a:t>
            </a:r>
            <a:endParaRPr lang="en-US" sz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074" name="Picture 2" descr="Dashboard">
            <a:extLst>
              <a:ext uri="{FF2B5EF4-FFF2-40B4-BE49-F238E27FC236}">
                <a16:creationId xmlns:a16="http://schemas.microsoft.com/office/drawing/2014/main" id="{7D65B1BE-A786-017B-D94E-E5DFEB53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68" y="533400"/>
            <a:ext cx="7186046" cy="33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60DAB0-C13B-320B-99ED-C42BEC3C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4" y="4342432"/>
            <a:ext cx="5735074" cy="2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3438 -4.44444E-6 L -0.00026 -4.44444E-6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7408 0 L -0.00039 0 " pathEditMode="relative" rAng="0" ptsTypes="AA">
                                      <p:cBhvr>
                                        <p:cTn id="38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1F0EEEDE-CCE4-790A-2B95-87BC66D39B38}"/>
              </a:ext>
            </a:extLst>
          </p:cNvPr>
          <p:cNvSpPr/>
          <p:nvPr/>
        </p:nvSpPr>
        <p:spPr>
          <a:xfrm rot="5400000">
            <a:off x="9798304" y="2841633"/>
            <a:ext cx="501791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3F0FDAA9-E87A-57C4-AFA1-366CD20A9A16}"/>
              </a:ext>
            </a:extLst>
          </p:cNvPr>
          <p:cNvSpPr/>
          <p:nvPr/>
        </p:nvSpPr>
        <p:spPr>
          <a:xfrm rot="4601624">
            <a:off x="7983124" y="2852923"/>
            <a:ext cx="497922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8155EA9-DB67-9B23-74D7-4F39726693E3}"/>
              </a:ext>
            </a:extLst>
          </p:cNvPr>
          <p:cNvSpPr/>
          <p:nvPr/>
        </p:nvSpPr>
        <p:spPr>
          <a:xfrm rot="5400000">
            <a:off x="6603522" y="2859454"/>
            <a:ext cx="558438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4CB8B4F3-EA82-E096-C183-3B2B03A8627E}"/>
              </a:ext>
            </a:extLst>
          </p:cNvPr>
          <p:cNvSpPr/>
          <p:nvPr/>
        </p:nvSpPr>
        <p:spPr>
          <a:xfrm rot="4601624">
            <a:off x="5301843" y="2850513"/>
            <a:ext cx="502875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1FAF1338-AEF1-713C-C31C-A767321CF8EA}"/>
              </a:ext>
            </a:extLst>
          </p:cNvPr>
          <p:cNvSpPr/>
          <p:nvPr/>
        </p:nvSpPr>
        <p:spPr>
          <a:xfrm rot="6081381">
            <a:off x="3826501" y="2847485"/>
            <a:ext cx="508550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804159AB-D03B-7FA9-A5DB-348C6838D915}"/>
              </a:ext>
            </a:extLst>
          </p:cNvPr>
          <p:cNvSpPr/>
          <p:nvPr/>
        </p:nvSpPr>
        <p:spPr>
          <a:xfrm rot="6101284">
            <a:off x="1902419" y="2841632"/>
            <a:ext cx="561938" cy="4595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Box background">
            <a:extLst>
              <a:ext uri="{FF2B5EF4-FFF2-40B4-BE49-F238E27FC236}">
                <a16:creationId xmlns:a16="http://schemas.microsoft.com/office/drawing/2014/main" id="{359945A0-B038-4B7A-B6A2-4BF7016C35D9}"/>
              </a:ext>
            </a:extLst>
          </p:cNvPr>
          <p:cNvSpPr/>
          <p:nvPr/>
        </p:nvSpPr>
        <p:spPr>
          <a:xfrm>
            <a:off x="1028699" y="1044864"/>
            <a:ext cx="2411837" cy="1866899"/>
          </a:xfrm>
          <a:prstGeom prst="roundRect">
            <a:avLst>
              <a:gd name="adj" fmla="val 115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ru-RU" sz="1600" dirty="0">
                <a:solidFill>
                  <a:schemeClr val="tx1"/>
                </a:solidFill>
                <a:latin typeface="+mj-lt"/>
              </a:rPr>
              <a:t>Симулятор установок</a:t>
            </a:r>
          </a:p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ru-RU" sz="1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Стас</a:t>
            </a:r>
            <a:endParaRPr lang="ru-RU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Box background">
            <a:extLst>
              <a:ext uri="{FF2B5EF4-FFF2-40B4-BE49-F238E27FC236}">
                <a16:creationId xmlns:a16="http://schemas.microsoft.com/office/drawing/2014/main" id="{53C22B51-C2AE-45C0-A2F6-CA42A5E42385}"/>
              </a:ext>
            </a:extLst>
          </p:cNvPr>
          <p:cNvSpPr/>
          <p:nvPr/>
        </p:nvSpPr>
        <p:spPr>
          <a:xfrm>
            <a:off x="3602954" y="1044854"/>
            <a:ext cx="2411837" cy="1866899"/>
          </a:xfrm>
          <a:prstGeom prst="roundRect">
            <a:avLst>
              <a:gd name="adj" fmla="val 115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ML-</a:t>
            </a:r>
            <a:r>
              <a:rPr lang="ru-RU" sz="1600" dirty="0">
                <a:solidFill>
                  <a:schemeClr val="tx1"/>
                </a:solidFill>
                <a:latin typeface="+mj-lt"/>
              </a:rPr>
              <a:t>модель</a:t>
            </a:r>
          </a:p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Амир и Ваня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Box background">
            <a:extLst>
              <a:ext uri="{FF2B5EF4-FFF2-40B4-BE49-F238E27FC236}">
                <a16:creationId xmlns:a16="http://schemas.microsoft.com/office/drawing/2014/main" id="{73B165B6-4037-4886-9B8C-2733CAB703FB}"/>
              </a:ext>
            </a:extLst>
          </p:cNvPr>
          <p:cNvSpPr/>
          <p:nvPr/>
        </p:nvSpPr>
        <p:spPr>
          <a:xfrm>
            <a:off x="6177209" y="1044864"/>
            <a:ext cx="2411837" cy="1866898"/>
          </a:xfrm>
          <a:prstGeom prst="roundRect">
            <a:avLst>
              <a:gd name="adj" fmla="val 115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Framework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Андрей и Никита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Box background">
            <a:extLst>
              <a:ext uri="{FF2B5EF4-FFF2-40B4-BE49-F238E27FC236}">
                <a16:creationId xmlns:a16="http://schemas.microsoft.com/office/drawing/2014/main" id="{7AD74CB7-45D5-46EB-87DE-E3104F1883C5}"/>
              </a:ext>
            </a:extLst>
          </p:cNvPr>
          <p:cNvSpPr/>
          <p:nvPr/>
        </p:nvSpPr>
        <p:spPr>
          <a:xfrm>
            <a:off x="8751463" y="1044865"/>
            <a:ext cx="2411837" cy="1866898"/>
          </a:xfrm>
          <a:prstGeom prst="roundRect">
            <a:avLst>
              <a:gd name="adj" fmla="val 1154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GUI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200000"/>
              </a:lnSpc>
              <a:spcBef>
                <a:spcPts val="1800"/>
              </a:spcBef>
            </a:pPr>
            <a:r>
              <a:rPr lang="ru-RU" sz="1400" dirty="0">
                <a:solidFill>
                  <a:schemeClr val="tx1">
                    <a:lumMod val="75000"/>
                  </a:schemeClr>
                </a:solidFill>
              </a:rPr>
              <a:t>Рома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F2EFC3-AAEA-4B52-8DAB-7CDB7ED5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Команда проекта</a:t>
            </a:r>
            <a:endParaRPr lang="en-US" dirty="0"/>
          </a:p>
        </p:txBody>
      </p:sp>
      <p:sp>
        <p:nvSpPr>
          <p:cNvPr id="4" name="Number">
            <a:extLst>
              <a:ext uri="{FF2B5EF4-FFF2-40B4-BE49-F238E27FC236}">
                <a16:creationId xmlns:a16="http://schemas.microsoft.com/office/drawing/2014/main" id="{E1B3E46C-DD72-40DE-85FD-1EA1FB474A96}"/>
              </a:ext>
            </a:extLst>
          </p:cNvPr>
          <p:cNvSpPr txBox="1"/>
          <p:nvPr/>
        </p:nvSpPr>
        <p:spPr>
          <a:xfrm>
            <a:off x="3037959" y="1211250"/>
            <a:ext cx="238848" cy="269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alpha val="20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12" name="Number">
            <a:extLst>
              <a:ext uri="{FF2B5EF4-FFF2-40B4-BE49-F238E27FC236}">
                <a16:creationId xmlns:a16="http://schemas.microsoft.com/office/drawing/2014/main" id="{D426931A-1B8C-4555-A966-812AC8666F43}"/>
              </a:ext>
            </a:extLst>
          </p:cNvPr>
          <p:cNvSpPr txBox="1"/>
          <p:nvPr/>
        </p:nvSpPr>
        <p:spPr>
          <a:xfrm>
            <a:off x="5608871" y="1211250"/>
            <a:ext cx="270908" cy="269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alpha val="20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DB31B0D0-127B-4EBC-9190-9A796D1A2E3E}"/>
              </a:ext>
            </a:extLst>
          </p:cNvPr>
          <p:cNvSpPr txBox="1"/>
          <p:nvPr/>
        </p:nvSpPr>
        <p:spPr>
          <a:xfrm>
            <a:off x="8182309" y="1211250"/>
            <a:ext cx="275717" cy="269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alpha val="20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14" name="Number">
            <a:extLst>
              <a:ext uri="{FF2B5EF4-FFF2-40B4-BE49-F238E27FC236}">
                <a16:creationId xmlns:a16="http://schemas.microsoft.com/office/drawing/2014/main" id="{60599263-738D-4012-AE70-0177C9C73883}"/>
              </a:ext>
            </a:extLst>
          </p:cNvPr>
          <p:cNvSpPr txBox="1"/>
          <p:nvPr/>
        </p:nvSpPr>
        <p:spPr>
          <a:xfrm>
            <a:off x="10759605" y="1211250"/>
            <a:ext cx="280526" cy="269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1">
                    <a:alpha val="20000"/>
                  </a:schemeClr>
                </a:solidFill>
                <a:latin typeface="+mj-lt"/>
              </a:rPr>
              <a:t>04</a:t>
            </a:r>
          </a:p>
        </p:txBody>
      </p:sp>
      <p:pic>
        <p:nvPicPr>
          <p:cNvPr id="32" name="Рисунок 31" descr="Изображение выглядит как человек, Человеческое лицо, локоть, одежд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B3B7717-8BC0-7F3D-37DB-DBC03F5D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01" y="2565054"/>
            <a:ext cx="4731196" cy="4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7547 L -3.125E-6 0.0013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7593 L -1.04167E-6 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0.07593 L 1.25E-6 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7593 L 3.33333E-6 -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7547 L -3.125E-6 0.0013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-0.07593 L 1.25E-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7593 L -1.04167E-6 2.22222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04167E-6 -0.07593 L -1.04167E-6 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0.07593 L 1.25E-6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-0.07593 L 1.25E-6 2.22222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-0.07593 L 3.33333E-6 -1.85185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27" grpId="0" animBg="1"/>
      <p:bldP spid="27" grpId="1" animBg="1"/>
      <p:bldP spid="26" grpId="0" animBg="1"/>
      <p:bldP spid="26" grpId="1" animBg="1"/>
      <p:bldP spid="25" grpId="0" animBg="1"/>
      <p:bldP spid="25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4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Left title - MasterSlide">
  <a:themeElements>
    <a:clrScheme name="X Theme - Dark">
      <a:dk1>
        <a:srgbClr val="FFFFFF"/>
      </a:dk1>
      <a:lt1>
        <a:srgbClr val="05050F"/>
      </a:lt1>
      <a:dk2>
        <a:srgbClr val="FFFFFF"/>
      </a:dk2>
      <a:lt2>
        <a:srgbClr val="11112F"/>
      </a:lt2>
      <a:accent1>
        <a:srgbClr val="0056FB"/>
      </a:accent1>
      <a:accent2>
        <a:srgbClr val="3CD278"/>
      </a:accent2>
      <a:accent3>
        <a:srgbClr val="FF784B"/>
      </a:accent3>
      <a:accent4>
        <a:srgbClr val="FFC837"/>
      </a:accent4>
      <a:accent5>
        <a:srgbClr val="F0323C"/>
      </a:accent5>
      <a:accent6>
        <a:srgbClr val="D250E6"/>
      </a:accent6>
      <a:hlink>
        <a:srgbClr val="0563C1"/>
      </a:hlink>
      <a:folHlink>
        <a:srgbClr val="954F72"/>
      </a:folHlink>
    </a:clrScheme>
    <a:fontScheme name="X Theme - Fonts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 cap="rnd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spcBef>
            <a:spcPts val="1200"/>
          </a:spcBef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nter title - MasterSlide">
  <a:themeElements>
    <a:clrScheme name="X Theme Light Color">
      <a:dk1>
        <a:srgbClr val="05050F"/>
      </a:dk1>
      <a:lt1>
        <a:srgbClr val="FFFFFF"/>
      </a:lt1>
      <a:dk2>
        <a:srgbClr val="05050F"/>
      </a:dk2>
      <a:lt2>
        <a:srgbClr val="EFEFF5"/>
      </a:lt2>
      <a:accent1>
        <a:srgbClr val="0056FB"/>
      </a:accent1>
      <a:accent2>
        <a:srgbClr val="3CD278"/>
      </a:accent2>
      <a:accent3>
        <a:srgbClr val="FF784B"/>
      </a:accent3>
      <a:accent4>
        <a:srgbClr val="FFC837"/>
      </a:accent4>
      <a:accent5>
        <a:srgbClr val="F0323C"/>
      </a:accent5>
      <a:accent6>
        <a:srgbClr val="D250E6"/>
      </a:accent6>
      <a:hlink>
        <a:srgbClr val="0563C1"/>
      </a:hlink>
      <a:folHlink>
        <a:srgbClr val="954F72"/>
      </a:folHlink>
    </a:clrScheme>
    <a:fontScheme name="X Theme - Fonts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 cap="rnd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0800" cap="rnd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spcBef>
            <a:spcPts val="1200"/>
          </a:spcBef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8469</TotalTime>
  <Words>285</Words>
  <Application>Microsoft Office PowerPoint</Application>
  <PresentationFormat>Широкоэкранный</PresentationFormat>
  <Paragraphs>76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Inter</vt:lpstr>
      <vt:lpstr>Inter Bold</vt:lpstr>
      <vt:lpstr>Left title - MasterSlide</vt:lpstr>
      <vt:lpstr>Center title - MasterSlide</vt:lpstr>
      <vt:lpstr>Система восстановления пропущенных значений датчиков электроэнергии Watt’s App.</vt:lpstr>
      <vt:lpstr>Содержание презентации</vt:lpstr>
      <vt:lpstr>1. Предметная область</vt:lpstr>
      <vt:lpstr>1. Предметная область</vt:lpstr>
      <vt:lpstr>2. Постановка задачи</vt:lpstr>
      <vt:lpstr>3. Архитектура проекта</vt:lpstr>
      <vt:lpstr>4. ML-модель и dashboard</vt:lpstr>
      <vt:lpstr>5. 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TemplateZuu Team</dc:creator>
  <cp:lastModifiedBy>Амир Кококов</cp:lastModifiedBy>
  <cp:revision>518</cp:revision>
  <dcterms:created xsi:type="dcterms:W3CDTF">2020-09-21T02:31:11Z</dcterms:created>
  <dcterms:modified xsi:type="dcterms:W3CDTF">2025-06-06T21:09:38Z</dcterms:modified>
</cp:coreProperties>
</file>