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7239133142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723913314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c9e5439e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4c9e5439e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c9e5439e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4c9e5439e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72391331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72391331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239133142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723913314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c9e5439e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4c9e5439e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23913314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723913314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729572d15f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729572d15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729572d15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729572d15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729572d15f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729572d15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c9e5439e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4c9e5439e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c9e5439e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4c9e5439e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png"/><Relationship Id="rId4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Relationship Id="rId6" Type="http://schemas.openxmlformats.org/officeDocument/2006/relationships/image" Target="../media/image31.png"/><Relationship Id="rId7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2.png"/><Relationship Id="rId4" Type="http://schemas.openxmlformats.org/officeDocument/2006/relationships/image" Target="../media/image25.png"/><Relationship Id="rId5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23000" y="812350"/>
            <a:ext cx="75882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Price Prediction Model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23000" y="2052725"/>
            <a:ext cx="4820400" cy="18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Linear Regression Machine Learning Application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Christopher J. Watson,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Maimuna Bashir, and Bin Lu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2700" y="1821350"/>
            <a:ext cx="3556826" cy="23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5900" y="100600"/>
            <a:ext cx="1806700" cy="49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0025" y="100600"/>
            <a:ext cx="2017421" cy="494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5975" y="319374"/>
            <a:ext cx="3968924" cy="254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1913" y="3186047"/>
            <a:ext cx="4605349" cy="15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211450" y="176850"/>
            <a:ext cx="4045200" cy="7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2" name="Google Shape;212;p24"/>
          <p:cNvSpPr txBox="1"/>
          <p:nvPr>
            <p:ph idx="1" type="subTitle"/>
          </p:nvPr>
        </p:nvSpPr>
        <p:spPr>
          <a:xfrm>
            <a:off x="265500" y="1012000"/>
            <a:ext cx="4045200" cy="3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Our model was a pretty good </a:t>
            </a:r>
            <a:r>
              <a:rPr lang="en"/>
              <a:t>average for most of our data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On the extreme high end it became less accurate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100"/>
              <a:buChar char="●"/>
            </a:pPr>
            <a:r>
              <a:rPr lang="en"/>
              <a:t>The R value was above .5 so it had a moderate linear relationship.</a:t>
            </a:r>
            <a:endParaRPr/>
          </a:p>
        </p:txBody>
      </p:sp>
      <p:pic>
        <p:nvPicPr>
          <p:cNvPr id="213" name="Google Shape;2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650" y="2015000"/>
            <a:ext cx="3556826" cy="231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5650" y="608225"/>
            <a:ext cx="3556825" cy="1160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br>
              <a:rPr lang="en"/>
            </a:b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Special Characters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Special characters are hard to process -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Lorem ipsum dolor sit amet, consectetur adipiscing elit, sed do eiusmod tempor incididunt ut labore et dolore magna aliqua. </a:t>
            </a:r>
            <a:endParaRPr sz="1600"/>
          </a:p>
        </p:txBody>
      </p:sp>
      <p:sp>
        <p:nvSpPr>
          <p:cNvPr id="96" name="Google Shape;96;p14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Cleaning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4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One example was doors had been converted to dates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9" name="Google Shape;99;p14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Column Revising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Expanded Turbo into new column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 b="0" l="19393" r="0" t="0"/>
          <a:stretch/>
        </p:blipFill>
        <p:spPr>
          <a:xfrm>
            <a:off x="486350" y="2766200"/>
            <a:ext cx="2324825" cy="168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4">
            <a:alphaModFix/>
          </a:blip>
          <a:srcRect b="40062" l="0" r="0" t="0"/>
          <a:stretch/>
        </p:blipFill>
        <p:spPr>
          <a:xfrm>
            <a:off x="3432700" y="2953575"/>
            <a:ext cx="2160650" cy="146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2000" y="2903824"/>
            <a:ext cx="2557425" cy="151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(Cont.)</a:t>
            </a:r>
            <a:endParaRPr/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7763" y="354850"/>
            <a:ext cx="2004350" cy="238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2275" y="2802925"/>
            <a:ext cx="2315350" cy="187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9400" y="1292525"/>
            <a:ext cx="2890875" cy="255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 txBox="1"/>
          <p:nvPr/>
        </p:nvSpPr>
        <p:spPr>
          <a:xfrm>
            <a:off x="311700" y="1297675"/>
            <a:ext cx="2611200" cy="3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had to also change many text values into number values.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There were over 19 thousand records to work on so we programmed utilities do do a lot of these conversions.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All of our work was collaborated through GitHub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 Removal</a:t>
            </a:r>
            <a:endParaRPr/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125" y="375600"/>
            <a:ext cx="3630300" cy="12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7375" y="1760420"/>
            <a:ext cx="2117741" cy="152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4559" y="1720925"/>
            <a:ext cx="2117741" cy="1588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44159" y="3338836"/>
            <a:ext cx="2158106" cy="142615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 txBox="1"/>
          <p:nvPr/>
        </p:nvSpPr>
        <p:spPr>
          <a:xfrm>
            <a:off x="311700" y="1198675"/>
            <a:ext cx="3765900" cy="25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noticed very early there was a 26 million dollar Opel Combo, which even with the most wild estimates must have been a data error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tried multiple logical ways to remove outliers (i.e. 1 dollar cars or a 26 million dollar van)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Our final approach simply took the middle 0.015% of data from the top and bottom and removed it.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14559" y="3324246"/>
            <a:ext cx="1792064" cy="1588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Quantization of Categorical Variable</a:t>
            </a:r>
            <a:endParaRPr/>
          </a:p>
        </p:txBody>
      </p:sp>
      <p:grpSp>
        <p:nvGrpSpPr>
          <p:cNvPr id="130" name="Google Shape;130;p17"/>
          <p:cNvGrpSpPr/>
          <p:nvPr/>
        </p:nvGrpSpPr>
        <p:grpSpPr>
          <a:xfrm>
            <a:off x="311619" y="3067872"/>
            <a:ext cx="8711996" cy="1914892"/>
            <a:chOff x="3320450" y="1304875"/>
            <a:chExt cx="2632500" cy="3416400"/>
          </a:xfrm>
        </p:grpSpPr>
        <p:sp>
          <p:nvSpPr>
            <p:cNvPr id="131" name="Google Shape;131;p17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7"/>
          <p:cNvSpPr txBox="1"/>
          <p:nvPr>
            <p:ph idx="4294967295" type="body"/>
          </p:nvPr>
        </p:nvSpPr>
        <p:spPr>
          <a:xfrm>
            <a:off x="3810600" y="3060900"/>
            <a:ext cx="1522800" cy="2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One-Hot-Encoding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34" name="Google Shape;134;p17"/>
          <p:cNvSpPr txBox="1"/>
          <p:nvPr>
            <p:ph idx="4294967295" type="body"/>
          </p:nvPr>
        </p:nvSpPr>
        <p:spPr>
          <a:xfrm>
            <a:off x="377375" y="3347475"/>
            <a:ext cx="4039200" cy="15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Add dummy variable column for every type categorical variable in the column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Drop the first dummy variable column (n-1)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Assign 1 at row that categorical variable is true and 0 at false.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Use get_dummies() method in the Pandas</a:t>
            </a:r>
            <a:endParaRPr sz="1300"/>
          </a:p>
        </p:txBody>
      </p:sp>
      <p:grpSp>
        <p:nvGrpSpPr>
          <p:cNvPr id="135" name="Google Shape;135;p17"/>
          <p:cNvGrpSpPr/>
          <p:nvPr/>
        </p:nvGrpSpPr>
        <p:grpSpPr>
          <a:xfrm>
            <a:off x="311619" y="1017797"/>
            <a:ext cx="8711996" cy="1914892"/>
            <a:chOff x="3320450" y="1304875"/>
            <a:chExt cx="2632500" cy="3416400"/>
          </a:xfrm>
        </p:grpSpPr>
        <p:sp>
          <p:nvSpPr>
            <p:cNvPr id="136" name="Google Shape;136;p17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17"/>
          <p:cNvSpPr txBox="1"/>
          <p:nvPr>
            <p:ph idx="4294967295" type="body"/>
          </p:nvPr>
        </p:nvSpPr>
        <p:spPr>
          <a:xfrm>
            <a:off x="3667950" y="982850"/>
            <a:ext cx="1808100" cy="2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Calculate Group Mean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39" name="Google Shape;139;p17"/>
          <p:cNvSpPr txBox="1"/>
          <p:nvPr>
            <p:ph idx="4294967295" type="body"/>
          </p:nvPr>
        </p:nvSpPr>
        <p:spPr>
          <a:xfrm>
            <a:off x="377375" y="1326450"/>
            <a:ext cx="4039200" cy="15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Calculate mean for every categorical Variable group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Find max mean and min mean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UnitStep = (max - min)/1000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Assign UnitStep back to every group</a:t>
            </a:r>
            <a:endParaRPr sz="1300"/>
          </a:p>
        </p:txBody>
      </p:sp>
      <p:pic>
        <p:nvPicPr>
          <p:cNvPr id="140" name="Google Shape;14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1575" y="1283650"/>
            <a:ext cx="3585075" cy="161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7225" y="3388813"/>
            <a:ext cx="3585075" cy="1560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Independence Analyzation</a:t>
            </a:r>
            <a:endParaRPr/>
          </a:p>
        </p:txBody>
      </p:sp>
      <p:grpSp>
        <p:nvGrpSpPr>
          <p:cNvPr id="147" name="Google Shape;147;p18"/>
          <p:cNvGrpSpPr/>
          <p:nvPr/>
        </p:nvGrpSpPr>
        <p:grpSpPr>
          <a:xfrm>
            <a:off x="311619" y="3067872"/>
            <a:ext cx="8711996" cy="1914892"/>
            <a:chOff x="3320450" y="1304875"/>
            <a:chExt cx="2632500" cy="3416400"/>
          </a:xfrm>
        </p:grpSpPr>
        <p:sp>
          <p:nvSpPr>
            <p:cNvPr id="148" name="Google Shape;148;p18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" name="Google Shape;150;p18"/>
          <p:cNvGrpSpPr/>
          <p:nvPr/>
        </p:nvGrpSpPr>
        <p:grpSpPr>
          <a:xfrm>
            <a:off x="311619" y="1017797"/>
            <a:ext cx="8711996" cy="1914892"/>
            <a:chOff x="3320450" y="1304875"/>
            <a:chExt cx="2632500" cy="3416400"/>
          </a:xfrm>
        </p:grpSpPr>
        <p:sp>
          <p:nvSpPr>
            <p:cNvPr id="151" name="Google Shape;151;p18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18"/>
          <p:cNvSpPr txBox="1"/>
          <p:nvPr>
            <p:ph idx="4294967295" type="body"/>
          </p:nvPr>
        </p:nvSpPr>
        <p:spPr>
          <a:xfrm>
            <a:off x="3140625" y="982850"/>
            <a:ext cx="3054000" cy="2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Heat Map for Columns With Digit Data</a:t>
            </a:r>
            <a:endParaRPr sz="1300">
              <a:solidFill>
                <a:schemeClr val="lt1"/>
              </a:solidFill>
            </a:endParaRPr>
          </a:p>
        </p:txBody>
      </p:sp>
      <p:pic>
        <p:nvPicPr>
          <p:cNvPr id="154" name="Google Shape;15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75" y="1313725"/>
            <a:ext cx="4364015" cy="156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2644" y="1086899"/>
            <a:ext cx="1763306" cy="177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8"/>
          <p:cNvSpPr txBox="1"/>
          <p:nvPr>
            <p:ph idx="4294967295" type="body"/>
          </p:nvPr>
        </p:nvSpPr>
        <p:spPr>
          <a:xfrm>
            <a:off x="3399300" y="3067875"/>
            <a:ext cx="2345400" cy="2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Categorical Variable Column</a:t>
            </a:r>
            <a:endParaRPr sz="1300">
              <a:solidFill>
                <a:schemeClr val="lt1"/>
              </a:solidFill>
            </a:endParaRPr>
          </a:p>
        </p:txBody>
      </p:sp>
      <p:pic>
        <p:nvPicPr>
          <p:cNvPr id="157" name="Google Shape;15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125" y="3365975"/>
            <a:ext cx="3581910" cy="156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4624" y="3067875"/>
            <a:ext cx="2480392" cy="19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Independence Analyzation</a:t>
            </a:r>
            <a:endParaRPr/>
          </a:p>
        </p:txBody>
      </p:sp>
      <p:grpSp>
        <p:nvGrpSpPr>
          <p:cNvPr id="164" name="Google Shape;164;p19"/>
          <p:cNvGrpSpPr/>
          <p:nvPr/>
        </p:nvGrpSpPr>
        <p:grpSpPr>
          <a:xfrm>
            <a:off x="311619" y="3067872"/>
            <a:ext cx="8711996" cy="1914892"/>
            <a:chOff x="3320450" y="1304875"/>
            <a:chExt cx="2632500" cy="3416400"/>
          </a:xfrm>
        </p:grpSpPr>
        <p:sp>
          <p:nvSpPr>
            <p:cNvPr id="165" name="Google Shape;165;p19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19"/>
          <p:cNvSpPr txBox="1"/>
          <p:nvPr>
            <p:ph idx="4294967295" type="body"/>
          </p:nvPr>
        </p:nvSpPr>
        <p:spPr>
          <a:xfrm>
            <a:off x="3160350" y="3067875"/>
            <a:ext cx="2823300" cy="2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Engine Volume with/without Turbo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68" name="Google Shape;168;p19"/>
          <p:cNvSpPr txBox="1"/>
          <p:nvPr>
            <p:ph idx="4294967295" type="body"/>
          </p:nvPr>
        </p:nvSpPr>
        <p:spPr>
          <a:xfrm>
            <a:off x="377375" y="3347475"/>
            <a:ext cx="4039200" cy="15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Turbo was part of Engine Volume in Original data set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Turbo column is created for easy processing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Calculate price mean for car with and without Turbo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 sz="1300"/>
          </a:p>
        </p:txBody>
      </p:sp>
      <p:grpSp>
        <p:nvGrpSpPr>
          <p:cNvPr id="169" name="Google Shape;169;p19"/>
          <p:cNvGrpSpPr/>
          <p:nvPr/>
        </p:nvGrpSpPr>
        <p:grpSpPr>
          <a:xfrm>
            <a:off x="311619" y="1017797"/>
            <a:ext cx="8711996" cy="1914892"/>
            <a:chOff x="3320450" y="1304875"/>
            <a:chExt cx="2632500" cy="3416400"/>
          </a:xfrm>
        </p:grpSpPr>
        <p:sp>
          <p:nvSpPr>
            <p:cNvPr id="170" name="Google Shape;170;p19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p19"/>
          <p:cNvSpPr txBox="1"/>
          <p:nvPr>
            <p:ph idx="4294967295" type="body"/>
          </p:nvPr>
        </p:nvSpPr>
        <p:spPr>
          <a:xfrm>
            <a:off x="2485500" y="1017800"/>
            <a:ext cx="4173000" cy="2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Categorical Variable Column vs Digit Variable Column</a:t>
            </a:r>
            <a:endParaRPr sz="1300">
              <a:solidFill>
                <a:schemeClr val="lt1"/>
              </a:solidFill>
            </a:endParaRPr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325" y="1315550"/>
            <a:ext cx="1986918" cy="16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4725" y="1315550"/>
            <a:ext cx="1986926" cy="1617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2050" y="3347475"/>
            <a:ext cx="2093783" cy="16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1125" y="4557798"/>
            <a:ext cx="1457325" cy="40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19275" y="4627725"/>
            <a:ext cx="1394196" cy="2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Normality</a:t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1075" y="154200"/>
            <a:ext cx="4649524" cy="171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675" y="1540950"/>
            <a:ext cx="3992426" cy="34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1262" y="2008900"/>
            <a:ext cx="3449150" cy="301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Heteroscedasticity</a:t>
            </a:r>
            <a:endParaRPr/>
          </a:p>
        </p:txBody>
      </p:sp>
      <p:sp>
        <p:nvSpPr>
          <p:cNvPr id="191" name="Google Shape;191;p21"/>
          <p:cNvSpPr txBox="1"/>
          <p:nvPr/>
        </p:nvSpPr>
        <p:spPr>
          <a:xfrm>
            <a:off x="469650" y="1293950"/>
            <a:ext cx="7840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null hypothesis (H0): Signifies that Homoscedasticity is present.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alternative hypothesis: (Ha): Signifies that the Homoscedasticity is not present (i.e. heteroscedasticity exists)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075" y="2832200"/>
            <a:ext cx="4200525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