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5" r:id="rId4"/>
    <p:sldId id="264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1668A-C958-4229-AF11-EEB01C907602}" v="719" dt="2022-01-03T21:18:09.905"/>
    <p1510:client id="{C71BDE4B-812F-43F9-9528-9BCB4E8786F9}" v="147" dt="2022-01-04T17:25:26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0B1E75-5BE8-478F-ACBE-08199797D9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IoT &amp; Cloud Integration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BBDDB-BB17-4DF5-952A-85B06FDEC1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05B44-381C-43D7-8E10-BAD027A293F8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C635A-83AC-4ACD-8ED8-F04F3E6FE1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MIsbah &amp; Dinple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77E23-DA26-4593-B388-C467922ED3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45370-4A17-4AA0-A85B-0B140BEEE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77585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IoT &amp; Cloud Integration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A6EC0-68CC-4778-A2BF-D3A681DB1261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MIsbah &amp; Dinple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737A6-39C4-42B8-A05C-A5E7CBB3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308288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535-1D35-4880-BD56-99A8B01A0287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B8A6-A13D-4CCD-AF5E-EFA94CD7EC29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2994-46EB-445D-BD76-FD1DB37A8EB0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631C-E37A-4142-A676-BDCED52DB876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8152-AE82-4953-B53B-071EC413DE9E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1510-E70F-4A04-A427-280392A5EE9B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05C5-903F-451C-A540-6F1904B66BFC}" type="datetime1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43A2-CC89-44B6-9C22-B111933A58AA}" type="datetime1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8C15-D7E7-491A-A0FB-0F92AC2F7313}" type="datetime1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9D31-5763-4B4E-BAA8-954778A54D52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09EE-925C-44B5-A0C8-E1BBE108F5ED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BACFD-EFF0-4CA0-BC09-5C6AD0ABBD02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C7680CD-505B-4234-8F3D-C133124A0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668EE4-5CE3-4498-86B3-0D316114FC0E}"/>
              </a:ext>
            </a:extLst>
          </p:cNvPr>
          <p:cNvSpPr/>
          <p:nvPr/>
        </p:nvSpPr>
        <p:spPr>
          <a:xfrm>
            <a:off x="2215060" y="299437"/>
            <a:ext cx="791248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pperplate Gothic Bold" panose="020E0705020206020404" pitchFamily="34" charset="0"/>
              </a:rPr>
              <a:t>IoT &amp; Cloud Integration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82F6AB-4855-43EF-B463-5BB35F3E95E4}"/>
              </a:ext>
            </a:extLst>
          </p:cNvPr>
          <p:cNvSpPr txBox="1"/>
          <p:nvPr/>
        </p:nvSpPr>
        <p:spPr>
          <a:xfrm>
            <a:off x="260949" y="328606"/>
            <a:ext cx="29653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IoT &amp; Cloud Integration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13423F-9AED-45E3-9AF8-189D76A530E1}"/>
              </a:ext>
            </a:extLst>
          </p:cNvPr>
          <p:cNvSpPr txBox="1"/>
          <p:nvPr/>
        </p:nvSpPr>
        <p:spPr>
          <a:xfrm>
            <a:off x="3619858" y="1233579"/>
            <a:ext cx="53947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Why Cloud Computing in IoT?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Provides Remote Services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Allows Scalability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Provides Security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Facilitates Collaboration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Trends in Cloud Computing and IoT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42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82F6AB-4855-43EF-B463-5BB35F3E95E4}"/>
              </a:ext>
            </a:extLst>
          </p:cNvPr>
          <p:cNvSpPr txBox="1"/>
          <p:nvPr/>
        </p:nvSpPr>
        <p:spPr>
          <a:xfrm>
            <a:off x="260949" y="328606"/>
            <a:ext cx="29394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IoT &amp; Cloud Integration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068C4-0A9F-4644-83EF-73AD32474D79}"/>
              </a:ext>
            </a:extLst>
          </p:cNvPr>
          <p:cNvSpPr txBox="1"/>
          <p:nvPr/>
        </p:nvSpPr>
        <p:spPr>
          <a:xfrm>
            <a:off x="1758563" y="4697341"/>
            <a:ext cx="867487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Cloud computing offers Data storage, Processing and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Analysing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Cloud computing platforms:  Microsoft Azure, AWS, GCP, IBM Watson,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etc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 IoT devices such as: Smart home security systems, Wearable health monitors, Smartwatches,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etc</a:t>
            </a:r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5EDF9-F4E7-4F09-B4F7-03611C94F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03" y="1117012"/>
            <a:ext cx="5507915" cy="4165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A0E4B3-917C-47BB-B499-92DCDD4CE5FD}"/>
              </a:ext>
            </a:extLst>
          </p:cNvPr>
          <p:cNvSpPr txBox="1"/>
          <p:nvPr/>
        </p:nvSpPr>
        <p:spPr>
          <a:xfrm>
            <a:off x="2877670" y="1067142"/>
            <a:ext cx="594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Integration of Cloud Computing and Internet of Things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2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82F6AB-4855-43EF-B463-5BB35F3E95E4}"/>
              </a:ext>
            </a:extLst>
          </p:cNvPr>
          <p:cNvSpPr txBox="1"/>
          <p:nvPr/>
        </p:nvSpPr>
        <p:spPr>
          <a:xfrm>
            <a:off x="260949" y="328606"/>
            <a:ext cx="31033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IoT &amp; Cloud Integration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C44E4F-8CF4-4D0E-9E3C-364314831C1C}"/>
              </a:ext>
            </a:extLst>
          </p:cNvPr>
          <p:cNvSpPr txBox="1"/>
          <p:nvPr/>
        </p:nvSpPr>
        <p:spPr>
          <a:xfrm>
            <a:off x="3548685" y="801884"/>
            <a:ext cx="52915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+mn-lt"/>
                <a:cs typeface="+mn-lt"/>
              </a:rPr>
              <a:t>1.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Provides</a:t>
            </a:r>
            <a:r>
              <a:rPr lang="en-US" sz="2800" b="1" dirty="0">
                <a:ea typeface="+mn-lt"/>
                <a:cs typeface="+mn-lt"/>
              </a:rPr>
              <a:t> Remote Services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527148-1E67-4C2F-A6AA-9CF3B75922A5}"/>
              </a:ext>
            </a:extLst>
          </p:cNvPr>
          <p:cNvSpPr txBox="1"/>
          <p:nvPr/>
        </p:nvSpPr>
        <p:spPr>
          <a:xfrm>
            <a:off x="2444906" y="5667886"/>
            <a:ext cx="105630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Access remotely from any place on the planet as long as there is internet access.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ea typeface="+mn-lt"/>
                <a:cs typeface="+mn-lt"/>
              </a:rPr>
              <a:t>Cloud delivery models, i.e., (IaaS),  (PaaS) &amp;  (SaaS).</a:t>
            </a: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AE8020-1AAE-4BD9-86D5-DAA229F3D510}"/>
              </a:ext>
            </a:extLst>
          </p:cNvPr>
          <p:cNvSpPr txBox="1"/>
          <p:nvPr/>
        </p:nvSpPr>
        <p:spPr>
          <a:xfrm>
            <a:off x="5279505" y="25188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9E2FE-1169-4F44-B460-101CC8081540}"/>
              </a:ext>
            </a:extLst>
          </p:cNvPr>
          <p:cNvSpPr txBox="1"/>
          <p:nvPr/>
        </p:nvSpPr>
        <p:spPr>
          <a:xfrm>
            <a:off x="4872740" y="7588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3200" dirty="0">
              <a:latin typeface="Arial Black"/>
              <a:cs typeface="Calibri"/>
            </a:endParaRPr>
          </a:p>
        </p:txBody>
      </p:sp>
      <p:pic>
        <p:nvPicPr>
          <p:cNvPr id="12" name="Picture 5" descr="Diagram&#10;&#10;Description automatically generated">
            <a:extLst>
              <a:ext uri="{FF2B5EF4-FFF2-40B4-BE49-F238E27FC236}">
                <a16:creationId xmlns:a16="http://schemas.microsoft.com/office/drawing/2014/main" id="{DCAF3CA4-488D-401B-A136-24C6F605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676" y="1414401"/>
            <a:ext cx="5219546" cy="390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3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82F6AB-4855-43EF-B463-5BB35F3E95E4}"/>
              </a:ext>
            </a:extLst>
          </p:cNvPr>
          <p:cNvSpPr txBox="1"/>
          <p:nvPr/>
        </p:nvSpPr>
        <p:spPr>
          <a:xfrm>
            <a:off x="260949" y="328606"/>
            <a:ext cx="30515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IoT &amp; Cloud Integration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AADA3E-93C9-4F01-9BB8-E19725FDE495}"/>
              </a:ext>
            </a:extLst>
          </p:cNvPr>
          <p:cNvSpPr txBox="1"/>
          <p:nvPr/>
        </p:nvSpPr>
        <p:spPr>
          <a:xfrm>
            <a:off x="3976776" y="5332565"/>
            <a:ext cx="901290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alibri"/>
                <a:ea typeface="+mn-lt"/>
                <a:cs typeface="+mn-lt"/>
              </a:rPr>
              <a:t>  Scale up or down IoT devices and applications</a:t>
            </a:r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alibri"/>
                <a:ea typeface="+mn-lt"/>
                <a:cs typeface="+mn-lt"/>
              </a:rPr>
              <a:t>  Lease more storage space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alibri"/>
                <a:ea typeface="+mn-lt"/>
                <a:cs typeface="+mn-lt"/>
              </a:rPr>
              <a:t>  Flexibility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A9E4D0-BC81-45D7-807E-3E150F427F1E}"/>
              </a:ext>
            </a:extLst>
          </p:cNvPr>
          <p:cNvSpPr txBox="1"/>
          <p:nvPr/>
        </p:nvSpPr>
        <p:spPr>
          <a:xfrm>
            <a:off x="3800007" y="6021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86590D0F-66CF-45C8-BDEA-CF2E05F10185}"/>
              </a:ext>
            </a:extLst>
          </p:cNvPr>
          <p:cNvSpPr txBox="1"/>
          <p:nvPr/>
        </p:nvSpPr>
        <p:spPr>
          <a:xfrm>
            <a:off x="3725056" y="714531"/>
            <a:ext cx="5291527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ea typeface="+mn-lt"/>
                <a:cs typeface="+mn-lt"/>
              </a:rPr>
              <a:t>2.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Allows</a:t>
            </a:r>
            <a:r>
              <a:rPr lang="en-US" sz="2800" b="1" dirty="0">
                <a:ea typeface="+mn-lt"/>
                <a:cs typeface="+mn-lt"/>
              </a:rPr>
              <a:t> Scalability</a:t>
            </a:r>
            <a:endParaRPr lang="en-US" dirty="0"/>
          </a:p>
        </p:txBody>
      </p:sp>
      <p:pic>
        <p:nvPicPr>
          <p:cNvPr id="20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EC3CA275-9708-4357-93B7-9CD0102A1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894" y="1645873"/>
            <a:ext cx="5605850" cy="32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4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82F6AB-4855-43EF-B463-5BB35F3E95E4}"/>
              </a:ext>
            </a:extLst>
          </p:cNvPr>
          <p:cNvSpPr txBox="1"/>
          <p:nvPr/>
        </p:nvSpPr>
        <p:spPr>
          <a:xfrm>
            <a:off x="260949" y="328606"/>
            <a:ext cx="30947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IoT &amp; Cloud Integration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D57697-35D5-4532-A714-5B618BD03DE3}"/>
              </a:ext>
            </a:extLst>
          </p:cNvPr>
          <p:cNvSpPr txBox="1"/>
          <p:nvPr/>
        </p:nvSpPr>
        <p:spPr>
          <a:xfrm>
            <a:off x="3882970" y="884790"/>
            <a:ext cx="39549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3.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Provides</a:t>
            </a: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Security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943F73-0BBC-4D86-A727-B38F71993BF5}"/>
              </a:ext>
            </a:extLst>
          </p:cNvPr>
          <p:cNvSpPr txBox="1"/>
          <p:nvPr/>
        </p:nvSpPr>
        <p:spPr>
          <a:xfrm>
            <a:off x="1708033" y="5500914"/>
            <a:ext cx="1079164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Data Collection related to Health, Finance and Personally Identifiable Information (PII), etc.,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Secure storage environment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</p:txBody>
      </p:sp>
      <p:pic>
        <p:nvPicPr>
          <p:cNvPr id="22" name="Picture 7" descr="A picture containing metalware&#10;&#10;Description automatically generated">
            <a:extLst>
              <a:ext uri="{FF2B5EF4-FFF2-40B4-BE49-F238E27FC236}">
                <a16:creationId xmlns:a16="http://schemas.microsoft.com/office/drawing/2014/main" id="{C8DA63F9-E20A-41D5-8873-52036B4F0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08" y="1638129"/>
            <a:ext cx="4741888" cy="358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2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82F6AB-4855-43EF-B463-5BB35F3E95E4}"/>
              </a:ext>
            </a:extLst>
          </p:cNvPr>
          <p:cNvSpPr txBox="1"/>
          <p:nvPr/>
        </p:nvSpPr>
        <p:spPr>
          <a:xfrm>
            <a:off x="260949" y="328606"/>
            <a:ext cx="29998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IoT &amp; Cloud Integration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E6FD0E-58D1-4EA4-97C3-58F1C43303F2}"/>
              </a:ext>
            </a:extLst>
          </p:cNvPr>
          <p:cNvSpPr txBox="1"/>
          <p:nvPr/>
        </p:nvSpPr>
        <p:spPr>
          <a:xfrm>
            <a:off x="3485478" y="1019306"/>
            <a:ext cx="49384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4. Facilitates Collaboration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8" name="Picture 2" descr="Diagram&#10;&#10;Description automatically generated">
            <a:extLst>
              <a:ext uri="{FF2B5EF4-FFF2-40B4-BE49-F238E27FC236}">
                <a16:creationId xmlns:a16="http://schemas.microsoft.com/office/drawing/2014/main" id="{12841355-A034-46BB-B773-9CD41AB4A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39" y="1999153"/>
            <a:ext cx="8355334" cy="33859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365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82F6AB-4855-43EF-B463-5BB35F3E95E4}"/>
              </a:ext>
            </a:extLst>
          </p:cNvPr>
          <p:cNvSpPr txBox="1"/>
          <p:nvPr/>
        </p:nvSpPr>
        <p:spPr>
          <a:xfrm>
            <a:off x="329961" y="328606"/>
            <a:ext cx="30170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IoT &amp; Cloud Integration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94833-A0BC-4F75-88ED-772E127FEC12}"/>
              </a:ext>
            </a:extLst>
          </p:cNvPr>
          <p:cNvSpPr txBox="1"/>
          <p:nvPr/>
        </p:nvSpPr>
        <p:spPr>
          <a:xfrm>
            <a:off x="4732957" y="2335008"/>
            <a:ext cx="613985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  <a:cs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Cloud Computing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Provides Remote Services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Allows Scalability</a:t>
            </a:r>
          </a:p>
          <a:p>
            <a:pPr lvl="2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IoT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Provides Remote Services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Allows Scalability</a:t>
            </a:r>
          </a:p>
          <a:p>
            <a:pPr lvl="2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BCCD2B33-D625-405A-9CE1-905045EE6F51}"/>
              </a:ext>
            </a:extLst>
          </p:cNvPr>
          <p:cNvSpPr txBox="1"/>
          <p:nvPr/>
        </p:nvSpPr>
        <p:spPr>
          <a:xfrm>
            <a:off x="3531418" y="1091048"/>
            <a:ext cx="5291527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Latest Trends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9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82F6AB-4855-43EF-B463-5BB35F3E95E4}"/>
              </a:ext>
            </a:extLst>
          </p:cNvPr>
          <p:cNvSpPr txBox="1"/>
          <p:nvPr/>
        </p:nvSpPr>
        <p:spPr>
          <a:xfrm>
            <a:off x="260949" y="328606"/>
            <a:ext cx="31206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IoT &amp; Cloud Integration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94833-A0BC-4F75-88ED-772E127FEC12}"/>
              </a:ext>
            </a:extLst>
          </p:cNvPr>
          <p:cNvSpPr txBox="1"/>
          <p:nvPr/>
        </p:nvSpPr>
        <p:spPr>
          <a:xfrm>
            <a:off x="3048719" y="324433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1572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214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Cambria</vt:lpstr>
      <vt:lpstr>Copperplate Gothic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Sadiq</dc:creator>
  <cp:lastModifiedBy>Sadiq Hussain Mohammed</cp:lastModifiedBy>
  <cp:revision>348</cp:revision>
  <dcterms:created xsi:type="dcterms:W3CDTF">2022-01-03T19:51:41Z</dcterms:created>
  <dcterms:modified xsi:type="dcterms:W3CDTF">2022-01-04T20:26:30Z</dcterms:modified>
</cp:coreProperties>
</file>