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1"/>
    <p:sldMasterId id="2147493473" r:id="rId2"/>
  </p:sldMasterIdLst>
  <p:sldIdLst>
    <p:sldId id="257" r:id="rId3"/>
  </p:sldIdLst>
  <p:sldSz cx="9144000" cy="5143500" type="screen16x9"/>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99E19C-0317-8E46-965A-1B1130579114}">
          <p14:sldIdLst>
            <p14:sldId id="257"/>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4" d="100"/>
          <a:sy n="114" d="100"/>
        </p:scale>
        <p:origin x="-108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339960"/>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71961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4717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00770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816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843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8706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10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0382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8098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6869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888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1084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823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emf"/><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744" y="217847"/>
            <a:ext cx="8652512" cy="41794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5744" y="635788"/>
            <a:ext cx="8652512" cy="39588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3"/>
          <p:cNvGrpSpPr/>
          <p:nvPr/>
        </p:nvGrpSpPr>
        <p:grpSpPr>
          <a:xfrm>
            <a:off x="86412" y="4740771"/>
            <a:ext cx="9043980" cy="402729"/>
            <a:chOff x="86412" y="4740771"/>
            <a:chExt cx="9043980" cy="402729"/>
          </a:xfrm>
          <a:solidFill>
            <a:schemeClr val="bg1"/>
          </a:solidFill>
        </p:grpSpPr>
        <p:sp>
          <p:nvSpPr>
            <p:cNvPr id="10" name="Rectangle 9"/>
            <p:cNvSpPr/>
            <p:nvPr/>
          </p:nvSpPr>
          <p:spPr>
            <a:xfrm>
              <a:off x="86412" y="4740771"/>
              <a:ext cx="9043980" cy="4027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800" kern="1000" dirty="0" smtClean="0">
                <a:solidFill>
                  <a:srgbClr val="46A4E8"/>
                </a:solidFill>
                <a:latin typeface="Helvetica Neue Light"/>
                <a:cs typeface="Helvetica Neue Light"/>
              </a:endParaRPr>
            </a:p>
            <a:p>
              <a:pPr algn="r"/>
              <a:r>
                <a:rPr lang="en-US" sz="800" kern="1000" dirty="0" smtClean="0">
                  <a:solidFill>
                    <a:srgbClr val="1C5FA6"/>
                  </a:solidFill>
                  <a:latin typeface="Helvetica Neue Light"/>
                  <a:cs typeface="Helvetica Neue Light"/>
                </a:rPr>
                <a:t>proprietary &amp; confidential</a:t>
              </a:r>
            </a:p>
          </p:txBody>
        </p:sp>
        <p:cxnSp>
          <p:nvCxnSpPr>
            <p:cNvPr id="11" name="Straight Connector 10"/>
            <p:cNvCxnSpPr/>
            <p:nvPr/>
          </p:nvCxnSpPr>
          <p:spPr>
            <a:xfrm>
              <a:off x="104620" y="4840913"/>
              <a:ext cx="8943960" cy="0"/>
            </a:xfrm>
            <a:prstGeom prst="line">
              <a:avLst/>
            </a:prstGeom>
            <a:grpFill/>
            <a:ln w="6350" cap="flat">
              <a:solidFill>
                <a:srgbClr val="185DA9"/>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9220" y="4912961"/>
              <a:ext cx="2416909" cy="176705"/>
            </a:xfrm>
            <a:prstGeom prst="rect">
              <a:avLst/>
            </a:prstGeom>
            <a:grpFill/>
          </p:spPr>
        </p:pic>
      </p:grpSp>
      <p:sp>
        <p:nvSpPr>
          <p:cNvPr id="5" name="TextBox 4"/>
          <p:cNvSpPr txBox="1"/>
          <p:nvPr/>
        </p:nvSpPr>
        <p:spPr>
          <a:xfrm>
            <a:off x="655501" y="4912961"/>
            <a:ext cx="2021630" cy="176705"/>
          </a:xfrm>
          <a:prstGeom prst="rect">
            <a:avLst/>
          </a:prstGeom>
          <a:solidFill>
            <a:schemeClr val="bg1"/>
          </a:solidFill>
          <a:ln>
            <a:noFill/>
          </a:ln>
        </p:spPr>
        <p:txBody>
          <a:bodyPr wrap="square" rtlCol="0">
            <a:noAutofit/>
          </a:bodyPr>
          <a:lstStyle/>
          <a:p>
            <a:pPr algn="ctr"/>
            <a:endParaRPr lang="en-US" sz="1100" dirty="0" smtClean="0">
              <a:solidFill>
                <a:srgbClr val="4AA5E5"/>
              </a:solidFill>
              <a:latin typeface="Helvetica Neue Light"/>
              <a:cs typeface="Helvetica Neue Light"/>
            </a:endParaRP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 id="2147493472" r:id="rId12"/>
  </p:sldLayoutIdLst>
  <p:txStyles>
    <p:titleStyle>
      <a:lvl1pPr algn="l" defTabSz="457200" rtl="0" eaLnBrk="1" latinLnBrk="0" hangingPunct="1">
        <a:spcBef>
          <a:spcPct val="0"/>
        </a:spcBef>
        <a:buNone/>
        <a:defRPr sz="2000" b="0" i="0" kern="1200">
          <a:solidFill>
            <a:srgbClr val="5B6573"/>
          </a:solidFill>
          <a:latin typeface="Helvetica Neue Light"/>
          <a:ea typeface="+mj-ea"/>
          <a:cs typeface="Helvetica Neue Light"/>
        </a:defRPr>
      </a:lvl1pPr>
    </p:titleStyle>
    <p:bodyStyle>
      <a:lvl1pPr marL="342900" indent="-34290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1pPr>
      <a:lvl2pPr marL="742950" indent="-28575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2pPr>
      <a:lvl3pPr marL="1143000" indent="-22860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3pPr>
      <a:lvl4pPr marL="1600200" indent="-22860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4pPr>
      <a:lvl5pPr marL="2057400" indent="-22860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744" y="217847"/>
            <a:ext cx="8652512" cy="417941"/>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45744" y="635788"/>
            <a:ext cx="8652512" cy="395883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p:nvGrpSpPr>
        <p:grpSpPr>
          <a:xfrm>
            <a:off x="86412" y="4740771"/>
            <a:ext cx="9043980" cy="402729"/>
            <a:chOff x="86412" y="4740771"/>
            <a:chExt cx="9043980" cy="402729"/>
          </a:xfrm>
          <a:solidFill>
            <a:schemeClr val="bg1"/>
          </a:solidFill>
        </p:grpSpPr>
        <p:sp>
          <p:nvSpPr>
            <p:cNvPr id="10" name="Rectangle 9"/>
            <p:cNvSpPr/>
            <p:nvPr/>
          </p:nvSpPr>
          <p:spPr>
            <a:xfrm>
              <a:off x="86412" y="4740771"/>
              <a:ext cx="9043980" cy="4027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800" kern="1000" dirty="0" smtClean="0">
                <a:solidFill>
                  <a:srgbClr val="46A4E8"/>
                </a:solidFill>
                <a:latin typeface="Helvetica Neue Light"/>
                <a:cs typeface="Helvetica Neue Light"/>
              </a:endParaRPr>
            </a:p>
            <a:p>
              <a:pPr algn="r"/>
              <a:r>
                <a:rPr lang="en-US" sz="800" kern="1000" dirty="0" smtClean="0">
                  <a:solidFill>
                    <a:srgbClr val="46A4E8"/>
                  </a:solidFill>
                  <a:latin typeface="Helvetica Neue Light"/>
                  <a:cs typeface="Helvetica Neue Light"/>
                </a:rPr>
                <a:t>proprietary &amp; confidential</a:t>
              </a:r>
            </a:p>
          </p:txBody>
        </p:sp>
        <p:cxnSp>
          <p:nvCxnSpPr>
            <p:cNvPr id="11" name="Straight Connector 10"/>
            <p:cNvCxnSpPr/>
            <p:nvPr/>
          </p:nvCxnSpPr>
          <p:spPr>
            <a:xfrm>
              <a:off x="104620" y="4840913"/>
              <a:ext cx="8943960" cy="0"/>
            </a:xfrm>
            <a:prstGeom prst="line">
              <a:avLst/>
            </a:prstGeom>
            <a:grpFill/>
            <a:ln w="6350" cap="flat">
              <a:solidFill>
                <a:srgbClr val="185DA9"/>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9220" y="4912961"/>
              <a:ext cx="2416909" cy="176705"/>
            </a:xfrm>
            <a:prstGeom prst="rect">
              <a:avLst/>
            </a:prstGeom>
            <a:grpFill/>
          </p:spPr>
        </p:pic>
      </p:grpSp>
      <p:sp>
        <p:nvSpPr>
          <p:cNvPr id="8" name="TextBox 7"/>
          <p:cNvSpPr txBox="1"/>
          <p:nvPr/>
        </p:nvSpPr>
        <p:spPr>
          <a:xfrm>
            <a:off x="709325" y="4912961"/>
            <a:ext cx="1967805" cy="176705"/>
          </a:xfrm>
          <a:prstGeom prst="rect">
            <a:avLst/>
          </a:prstGeom>
          <a:solidFill>
            <a:schemeClr val="bg1"/>
          </a:solidFill>
          <a:ln>
            <a:noFill/>
          </a:ln>
        </p:spPr>
        <p:txBody>
          <a:bodyPr wrap="square" rtlCol="0">
            <a:noAutofit/>
          </a:bodyPr>
          <a:lstStyle/>
          <a:p>
            <a:pPr algn="ctr"/>
            <a:endParaRPr lang="en-US" sz="1100" dirty="0" smtClean="0">
              <a:solidFill>
                <a:srgbClr val="4AA5E5"/>
              </a:solidFill>
              <a:latin typeface="Helvetica Neue Light"/>
              <a:cs typeface="Helvetica Neue Light"/>
            </a:endParaRPr>
          </a:p>
        </p:txBody>
      </p:sp>
    </p:spTree>
    <p:extLst>
      <p:ext uri="{BB962C8B-B14F-4D97-AF65-F5344CB8AC3E}">
        <p14:creationId xmlns:p14="http://schemas.microsoft.com/office/powerpoint/2010/main" val="1857368518"/>
      </p:ext>
    </p:extLst>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 id="2147493479" r:id="rId6"/>
    <p:sldLayoutId id="2147493480" r:id="rId7"/>
    <p:sldLayoutId id="2147493481" r:id="rId8"/>
    <p:sldLayoutId id="2147493482" r:id="rId9"/>
    <p:sldLayoutId id="2147493483" r:id="rId10"/>
    <p:sldLayoutId id="2147493484" r:id="rId11"/>
    <p:sldLayoutId id="2147493485" r:id="rId12"/>
  </p:sldLayoutIdLst>
  <p:txStyles>
    <p:titleStyle>
      <a:lvl1pPr algn="l" defTabSz="457200" rtl="0" eaLnBrk="1" latinLnBrk="0" hangingPunct="1">
        <a:spcBef>
          <a:spcPct val="0"/>
        </a:spcBef>
        <a:buNone/>
        <a:defRPr sz="2000" b="0" i="0" kern="1200">
          <a:solidFill>
            <a:srgbClr val="5B6573"/>
          </a:solidFill>
          <a:latin typeface="Helvetica Neue Light"/>
          <a:ea typeface="+mj-ea"/>
          <a:cs typeface="Helvetica Neue Light"/>
        </a:defRPr>
      </a:lvl1pPr>
    </p:titleStyle>
    <p:bodyStyle>
      <a:lvl1pPr marL="342900" indent="-34290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1pPr>
      <a:lvl2pPr marL="742950" indent="-28575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2pPr>
      <a:lvl3pPr marL="1143000" indent="-22860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3pPr>
      <a:lvl4pPr marL="1600200" indent="-22860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4pPr>
      <a:lvl5pPr marL="2057400" indent="-228600" algn="l" defTabSz="457200" rtl="0" eaLnBrk="1" latinLnBrk="0" hangingPunct="1">
        <a:lnSpc>
          <a:spcPct val="140000"/>
        </a:lnSpc>
        <a:spcBef>
          <a:spcPct val="20000"/>
        </a:spcBef>
        <a:buFont typeface="Arial"/>
        <a:buChar char="»"/>
        <a:defRPr sz="1200" b="0" i="0" kern="1200">
          <a:solidFill>
            <a:srgbClr val="71A3B9"/>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Gap Analysis</a:t>
            </a:r>
            <a:endParaRPr lang="en-US" dirty="0"/>
          </a:p>
        </p:txBody>
      </p:sp>
      <p:graphicFrame>
        <p:nvGraphicFramePr>
          <p:cNvPr id="4" name="Table 3"/>
          <p:cNvGraphicFramePr>
            <a:graphicFrameLocks noGrp="1"/>
          </p:cNvGraphicFramePr>
          <p:nvPr/>
        </p:nvGraphicFramePr>
        <p:xfrm>
          <a:off x="246063" y="793222"/>
          <a:ext cx="8651875" cy="3642781"/>
        </p:xfrm>
        <a:graphic>
          <a:graphicData uri="http://schemas.openxmlformats.org/drawingml/2006/table">
            <a:tbl>
              <a:tblPr/>
              <a:tblGrid>
                <a:gridCol w="573361"/>
                <a:gridCol w="1021759"/>
                <a:gridCol w="1925906"/>
                <a:gridCol w="2168482"/>
                <a:gridCol w="2264042"/>
                <a:gridCol w="698325"/>
              </a:tblGrid>
              <a:tr h="441047">
                <a:tc>
                  <a:txBody>
                    <a:bodyPr/>
                    <a:lstStyle/>
                    <a:p>
                      <a:pPr algn="ctr" fontAlgn="ctr"/>
                      <a:r>
                        <a:rPr lang="en-US" sz="700" b="1" i="0" u="none" strike="noStrike">
                          <a:solidFill>
                            <a:srgbClr val="000000"/>
                          </a:solidFill>
                          <a:effectLst/>
                          <a:latin typeface="Calibri"/>
                        </a:rPr>
                        <a:t>AWS</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a:rPr>
                        <a:t>Aliyun Equivalent</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a:rPr>
                        <a:t>Parity</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a:rPr>
                        <a:t>Impact</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a:rPr>
                        <a:t>Mitigation</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Calibri"/>
                        </a:rPr>
                        <a:t>Confidence (Green = low LOE, red = high LOE)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1047">
                <a:tc>
                  <a:txBody>
                    <a:bodyPr/>
                    <a:lstStyle/>
                    <a:p>
                      <a:pPr algn="l" fontAlgn="ctr"/>
                      <a:r>
                        <a:rPr lang="en-US" sz="700" b="0" i="0" u="none" strike="noStrike">
                          <a:solidFill>
                            <a:srgbClr val="000000"/>
                          </a:solidFill>
                          <a:effectLst/>
                          <a:latin typeface="Calibri"/>
                        </a:rPr>
                        <a:t>EC2</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ECS (Elastic Cloud Server)</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No, Highest Available Aliyun Server is 8-core, 32GB RAM w/ 200Mbps Network, Quixey uses 8-core 68GB RAM w/ Gigabit for Mongo and Search</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Concern over being able to fit index in memory, network bandwith may be a limiting factor in index updates and cause a slow down, may also be less than ideal for serving high volume of traffic</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(i) Ask Aliyun when 68GB machines will be available, and if not, (ii) need to switch to using Solr or ElasticSearch for search server, may need to deploy many more servers to be able to handle traffic</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Medium</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20524">
                <a:tc>
                  <a:txBody>
                    <a:bodyPr/>
                    <a:lstStyle/>
                    <a:p>
                      <a:pPr algn="l" fontAlgn="ctr"/>
                      <a:r>
                        <a:rPr lang="en-US" sz="700" b="0" i="0" u="none" strike="noStrike">
                          <a:solidFill>
                            <a:srgbClr val="000000"/>
                          </a:solidFill>
                          <a:effectLst/>
                          <a:latin typeface="Calibri"/>
                        </a:rPr>
                        <a:t>EBS</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Cloud Drive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Not quite, once its attached to a machine, can only be re-attached to the same macine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Can't upgrade instance types easily</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Don't upgrade instances</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Medium</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30785">
                <a:tc>
                  <a:txBody>
                    <a:bodyPr/>
                    <a:lstStyle/>
                    <a:p>
                      <a:pPr algn="l" fontAlgn="ctr"/>
                      <a:r>
                        <a:rPr lang="en-US" sz="700" b="0" i="0" u="none" strike="noStrike">
                          <a:solidFill>
                            <a:srgbClr val="000000"/>
                          </a:solidFill>
                          <a:effectLst/>
                          <a:latin typeface="Calibri"/>
                        </a:rPr>
                        <a:t>RDS</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RDS</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Have same version of MySQL as used in AWS but no information on cores and maximm available RAM is lower than in AWS, max IOPS is also fairly low</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We rely on RDS for reporting needs, we may not be able to do the reporting and analytics that we usually do due to the limited amount of resources availabe.  </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Can temporarily use external services and more "manual" efforts to do analytics and reporting</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Green</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220524">
                <a:tc>
                  <a:txBody>
                    <a:bodyPr/>
                    <a:lstStyle/>
                    <a:p>
                      <a:pPr algn="l" fontAlgn="ctr"/>
                      <a:r>
                        <a:rPr lang="en-US" sz="700" b="0" i="0" u="none" strike="noStrike">
                          <a:solidFill>
                            <a:srgbClr val="000000"/>
                          </a:solidFill>
                          <a:effectLst/>
                          <a:latin typeface="Calibri"/>
                        </a:rPr>
                        <a:t>S3</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OSS (Open Storage Service)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Good Enough</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Green</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330785">
                <a:tc>
                  <a:txBody>
                    <a:bodyPr/>
                    <a:lstStyle/>
                    <a:p>
                      <a:pPr algn="l" fontAlgn="ctr"/>
                      <a:r>
                        <a:rPr lang="en-US" sz="700" b="0" i="0" u="none" strike="noStrike">
                          <a:solidFill>
                            <a:srgbClr val="000000"/>
                          </a:solidFill>
                          <a:effectLst/>
                          <a:latin typeface="Calibri"/>
                        </a:rPr>
                        <a:t>Mongo</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OTS (Open Table Service)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Good Enough, we presently rely on Mongo for a NoSQL store, OTS seems to be more like Cassandra / Hbase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Will need to perform performance testing as well as rewrite many scripts to now use OTS instead of Mongo</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Rewrite scripts to use OTS, deploy Mongo on the ECS, may need to shard it heavily + write custom application logic due to the limited RAM of ECS machines</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Orange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44"/>
                    </a:solidFill>
                  </a:tcPr>
                </a:tc>
              </a:tr>
              <a:tr h="220524">
                <a:tc>
                  <a:txBody>
                    <a:bodyPr/>
                    <a:lstStyle/>
                    <a:p>
                      <a:pPr algn="l" fontAlgn="ctr"/>
                      <a:r>
                        <a:rPr lang="en-US" sz="700" b="0" i="0" u="none" strike="noStrike">
                          <a:solidFill>
                            <a:srgbClr val="000000"/>
                          </a:solidFill>
                          <a:effectLst/>
                          <a:latin typeface="Calibri"/>
                        </a:rPr>
                        <a:t>ElasticCache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OCS (Open Caching Service)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Good Enough</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Green</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441047">
                <a:tc>
                  <a:txBody>
                    <a:bodyPr/>
                    <a:lstStyle/>
                    <a:p>
                      <a:pPr algn="l" fontAlgn="ctr"/>
                      <a:r>
                        <a:rPr lang="en-US" sz="700" b="0" i="0" u="none" strike="noStrike">
                          <a:solidFill>
                            <a:srgbClr val="000000"/>
                          </a:solidFill>
                          <a:effectLst/>
                          <a:latin typeface="Calibri"/>
                        </a:rPr>
                        <a:t>EMR</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ODPS (Open Data Processing Service) (Advertised but disabled)</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EMR provides a lot of flexibility, be it running raw MapReduce jars, python streaming jobs, s3 streaming jobs, etc… ODPS forces you into a Hive like language on-top of the OTS</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We can't rely on our SP process nor on any analytics jobs to be run nor to leverage internal products like Similarity</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We can continue to run on older processes or work really hard on converting them into Aliyun process.  This is a case where the best mitigation is to run everything in AWS and ship results back out into Aliyun</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Orange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44"/>
                    </a:solidFill>
                  </a:tcPr>
                </a:tc>
              </a:tr>
              <a:tr h="113202">
                <a:tc>
                  <a:txBody>
                    <a:bodyPr/>
                    <a:lstStyle/>
                    <a:p>
                      <a:pPr algn="l" fontAlgn="ctr"/>
                      <a:r>
                        <a:rPr lang="en-US" sz="700" b="0" i="0" u="none" strike="noStrike">
                          <a:solidFill>
                            <a:srgbClr val="000000"/>
                          </a:solidFill>
                          <a:effectLst/>
                          <a:latin typeface="Calibri"/>
                        </a:rPr>
                        <a:t>CloudFront</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CDN</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Good Enough</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Green</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330785">
                <a:tc>
                  <a:txBody>
                    <a:bodyPr/>
                    <a:lstStyle/>
                    <a:p>
                      <a:pPr algn="l" fontAlgn="ctr"/>
                      <a:r>
                        <a:rPr lang="en-US" sz="700" b="0" i="0" u="none" strike="noStrike">
                          <a:solidFill>
                            <a:srgbClr val="000000"/>
                          </a:solidFill>
                          <a:effectLst/>
                          <a:latin typeface="Calibri"/>
                        </a:rPr>
                        <a:t>Route53</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Can't use our deployment scripts that rely on dynamically registering instances and discovering them nor creating custom cnames for specific projects and purposes</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(i) Ask Aliyun about recommended DNS services in China, (ii) Will need to bring up our own mini-DNS servrice and re-write tools to use this internal DNS service as opposed to Route 53</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Orange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44"/>
                    </a:solidFill>
                  </a:tcPr>
                </a:tc>
              </a:tr>
              <a:tr h="220524">
                <a:tc>
                  <a:txBody>
                    <a:bodyPr/>
                    <a:lstStyle/>
                    <a:p>
                      <a:pPr algn="l" fontAlgn="ctr"/>
                      <a:r>
                        <a:rPr lang="en-US" sz="700" b="0" i="0" u="none" strike="noStrike">
                          <a:solidFill>
                            <a:srgbClr val="000000"/>
                          </a:solidFill>
                          <a:effectLst/>
                          <a:latin typeface="Calibri"/>
                        </a:rPr>
                        <a:t>Glacier</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Can't use backup processes to control S3 costs and S3 performance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Just spend more money on OSS storage</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a:rPr>
                        <a:t>Green</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330785">
                <a:tc>
                  <a:txBody>
                    <a:bodyPr/>
                    <a:lstStyle/>
                    <a:p>
                      <a:pPr algn="l" fontAlgn="ctr"/>
                      <a:r>
                        <a:rPr lang="en-US" sz="700" b="0" i="0" u="none" strike="noStrike">
                          <a:solidFill>
                            <a:srgbClr val="000000"/>
                          </a:solidFill>
                          <a:effectLst/>
                          <a:latin typeface="Calibri"/>
                        </a:rPr>
                        <a:t>CloudWatch</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Cloud Monitoring</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Seems to be good enough</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Will need to quantify more carefully what / how things are monitored, worse case will use external monitoring tools</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a:solidFill>
                            <a:srgbClr val="000000"/>
                          </a:solidFill>
                          <a:effectLst/>
                          <a:latin typeface="Calibri"/>
                        </a:rPr>
                        <a:t>Use external monitoring tools or deploy an internal ngios like monitoring platform and/or splunk w/ alarms.  Check if Splunk licenses extend to China.</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a:rPr>
                        <a:t>Green</a:t>
                      </a:r>
                    </a:p>
                  </a:txBody>
                  <a:tcPr marL="7351" marR="7351" marT="73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bl>
          </a:graphicData>
        </a:graphic>
      </p:graphicFrame>
    </p:spTree>
    <p:extLst>
      <p:ext uri="{BB962C8B-B14F-4D97-AF65-F5344CB8AC3E}">
        <p14:creationId xmlns:p14="http://schemas.microsoft.com/office/powerpoint/2010/main" val="19139633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A43AD"/>
        </a:solidFill>
        <a:ln>
          <a:noFill/>
        </a:ln>
        <a:effectLst/>
      </a:spPr>
      <a:bodyPr rtlCol="0" anchor="ctr"/>
      <a:lstStyle>
        <a:defPPr algn="ctr">
          <a:defRPr sz="1400" dirty="0" smtClean="0">
            <a:solidFill>
              <a:schemeClr val="bg1"/>
            </a:solidFill>
            <a:latin typeface="Helvetica Neue Light"/>
            <a:cs typeface="Helvetica Neue Light"/>
          </a:defRPr>
        </a:defPPr>
      </a:lstStyle>
      <a:style>
        <a:lnRef idx="1">
          <a:schemeClr val="accent1"/>
        </a:lnRef>
        <a:fillRef idx="3">
          <a:schemeClr val="accent1"/>
        </a:fillRef>
        <a:effectRef idx="2">
          <a:schemeClr val="accent1"/>
        </a:effectRef>
        <a:fontRef idx="minor">
          <a:schemeClr val="lt1"/>
        </a:fontRef>
      </a:style>
    </a:spDef>
    <a:lnDef>
      <a:spPr>
        <a:ln w="6350" cap="flat">
          <a:solidFill>
            <a:srgbClr val="5B6573"/>
          </a:solidFill>
        </a:ln>
        <a:effectLst/>
      </a:spPr>
      <a:bodyPr/>
      <a:lstStyle/>
      <a:style>
        <a:lnRef idx="2">
          <a:schemeClr val="accent1"/>
        </a:lnRef>
        <a:fillRef idx="0">
          <a:schemeClr val="accent1"/>
        </a:fillRef>
        <a:effectRef idx="1">
          <a:schemeClr val="accent1"/>
        </a:effectRef>
        <a:fontRef idx="minor">
          <a:schemeClr val="tx1"/>
        </a:fontRef>
      </a:style>
    </a:lnDef>
    <a:txDef>
      <a:spPr>
        <a:noFill/>
        <a:ln>
          <a:solidFill>
            <a:srgbClr val="9DA4AB"/>
          </a:solidFill>
        </a:ln>
      </a:spPr>
      <a:bodyPr wrap="square" rtlCol="0">
        <a:noAutofit/>
      </a:bodyPr>
      <a:lstStyle>
        <a:defPPr algn="ctr">
          <a:defRPr sz="1100" dirty="0" smtClean="0">
            <a:solidFill>
              <a:srgbClr val="4AA5E5"/>
            </a:solidFill>
            <a:latin typeface="Helvetica Neue Light"/>
            <a:cs typeface="Helvetica Neue Light"/>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A43AD"/>
        </a:solidFill>
        <a:ln>
          <a:noFill/>
        </a:ln>
        <a:effectLst/>
      </a:spPr>
      <a:bodyPr rtlCol="0" anchor="ctr"/>
      <a:lstStyle>
        <a:defPPr algn="ctr">
          <a:defRPr sz="1400" dirty="0" smtClean="0">
            <a:solidFill>
              <a:schemeClr val="bg1"/>
            </a:solidFill>
            <a:latin typeface="Helvetica Neue Light"/>
            <a:cs typeface="Helvetica Neue Light"/>
          </a:defRPr>
        </a:defPPr>
      </a:lstStyle>
      <a:style>
        <a:lnRef idx="1">
          <a:schemeClr val="accent1"/>
        </a:lnRef>
        <a:fillRef idx="3">
          <a:schemeClr val="accent1"/>
        </a:fillRef>
        <a:effectRef idx="2">
          <a:schemeClr val="accent1"/>
        </a:effectRef>
        <a:fontRef idx="minor">
          <a:schemeClr val="lt1"/>
        </a:fontRef>
      </a:style>
    </a:spDef>
    <a:lnDef>
      <a:spPr>
        <a:ln w="6350" cap="flat">
          <a:solidFill>
            <a:srgbClr val="5B6573"/>
          </a:solidFill>
        </a:ln>
        <a:effectLst/>
      </a:spPr>
      <a:bodyPr/>
      <a:lstStyle/>
      <a:style>
        <a:lnRef idx="2">
          <a:schemeClr val="accent1"/>
        </a:lnRef>
        <a:fillRef idx="0">
          <a:schemeClr val="accent1"/>
        </a:fillRef>
        <a:effectRef idx="1">
          <a:schemeClr val="accent1"/>
        </a:effectRef>
        <a:fontRef idx="minor">
          <a:schemeClr val="tx1"/>
        </a:fontRef>
      </a:style>
    </a:lnDef>
    <a:txDef>
      <a:spPr>
        <a:noFill/>
        <a:ln>
          <a:solidFill>
            <a:srgbClr val="9DA4AB"/>
          </a:solidFill>
        </a:ln>
      </a:spPr>
      <a:bodyPr wrap="square" rtlCol="0">
        <a:noAutofit/>
      </a:bodyPr>
      <a:lstStyle>
        <a:defPPr algn="ctr">
          <a:defRPr sz="1100" dirty="0" smtClean="0">
            <a:solidFill>
              <a:srgbClr val="4AA5E5"/>
            </a:solidFill>
            <a:latin typeface="Helvetica Neue Light"/>
            <a:cs typeface="Helvetica Neue Ligh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0</TotalTime>
  <Words>648</Words>
  <Application>Microsoft Macintosh PowerPoint</Application>
  <PresentationFormat>On-screen Show (16:9)</PresentationFormat>
  <Paragraphs>73</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Default Theme</vt:lpstr>
      <vt:lpstr>1_Office Theme</vt:lpstr>
      <vt:lpstr>Gap Analysis</vt:lpstr>
    </vt:vector>
  </TitlesOfParts>
  <Company>Quixey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Gap Analysis</dc:title>
  <dc:creator>Gary Liew</dc:creator>
  <cp:lastModifiedBy>Gary Liew</cp:lastModifiedBy>
  <cp:revision>1</cp:revision>
  <dcterms:created xsi:type="dcterms:W3CDTF">2014-01-14T20:35:26Z</dcterms:created>
  <dcterms:modified xsi:type="dcterms:W3CDTF">2014-01-14T20:35:49Z</dcterms:modified>
</cp:coreProperties>
</file>