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781A13-1ACB-7A46-9075-D931F74E677E}" type="datetimeFigureOut">
              <a:rPr lang="en-US" smtClean="0"/>
              <a:t>9/10/15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A8A27-272D-B948-84D0-4EEF2C2B82E6}" type="slidenum">
              <a:rPr lang="en-US" smtClean="0"/>
              <a:t>‹#›</a:t>
            </a:fld>
            <a:endParaRPr lang="en-US"/>
          </a:p>
        </p:txBody>
      </p:sp>
    </p:spTree>
    <p:extLst>
      <p:ext uri="{BB962C8B-B14F-4D97-AF65-F5344CB8AC3E}">
        <p14:creationId xmlns:p14="http://schemas.microsoft.com/office/powerpoint/2010/main" val="95768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781A13-1ACB-7A46-9075-D931F74E677E}" type="datetimeFigureOut">
              <a:rPr lang="en-US" smtClean="0"/>
              <a:t>9/10/15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A8A27-272D-B948-84D0-4EEF2C2B82E6}" type="slidenum">
              <a:rPr lang="en-US" smtClean="0"/>
              <a:t>‹#›</a:t>
            </a:fld>
            <a:endParaRPr lang="en-US"/>
          </a:p>
        </p:txBody>
      </p:sp>
    </p:spTree>
    <p:extLst>
      <p:ext uri="{BB962C8B-B14F-4D97-AF65-F5344CB8AC3E}">
        <p14:creationId xmlns:p14="http://schemas.microsoft.com/office/powerpoint/2010/main" val="251230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781A13-1ACB-7A46-9075-D931F74E677E}" type="datetimeFigureOut">
              <a:rPr lang="en-US" smtClean="0"/>
              <a:t>9/10/15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A8A27-272D-B948-84D0-4EEF2C2B82E6}" type="slidenum">
              <a:rPr lang="en-US" smtClean="0"/>
              <a:t>‹#›</a:t>
            </a:fld>
            <a:endParaRPr lang="en-US"/>
          </a:p>
        </p:txBody>
      </p:sp>
    </p:spTree>
    <p:extLst>
      <p:ext uri="{BB962C8B-B14F-4D97-AF65-F5344CB8AC3E}">
        <p14:creationId xmlns:p14="http://schemas.microsoft.com/office/powerpoint/2010/main" val="281356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781A13-1ACB-7A46-9075-D931F74E677E}" type="datetimeFigureOut">
              <a:rPr lang="en-US" smtClean="0"/>
              <a:t>9/10/15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A8A27-272D-B948-84D0-4EEF2C2B82E6}" type="slidenum">
              <a:rPr lang="en-US" smtClean="0"/>
              <a:t>‹#›</a:t>
            </a:fld>
            <a:endParaRPr lang="en-US"/>
          </a:p>
        </p:txBody>
      </p:sp>
    </p:spTree>
    <p:extLst>
      <p:ext uri="{BB962C8B-B14F-4D97-AF65-F5344CB8AC3E}">
        <p14:creationId xmlns:p14="http://schemas.microsoft.com/office/powerpoint/2010/main" val="222613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781A13-1ACB-7A46-9075-D931F74E677E}" type="datetimeFigureOut">
              <a:rPr lang="en-US" smtClean="0"/>
              <a:t>9/10/15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A8A27-272D-B948-84D0-4EEF2C2B82E6}" type="slidenum">
              <a:rPr lang="en-US" smtClean="0"/>
              <a:t>‹#›</a:t>
            </a:fld>
            <a:endParaRPr lang="en-US"/>
          </a:p>
        </p:txBody>
      </p:sp>
    </p:spTree>
    <p:extLst>
      <p:ext uri="{BB962C8B-B14F-4D97-AF65-F5344CB8AC3E}">
        <p14:creationId xmlns:p14="http://schemas.microsoft.com/office/powerpoint/2010/main" val="2228911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781A13-1ACB-7A46-9075-D931F74E677E}" type="datetimeFigureOut">
              <a:rPr lang="en-US" smtClean="0"/>
              <a:t>9/10/15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A8A27-272D-B948-84D0-4EEF2C2B82E6}" type="slidenum">
              <a:rPr lang="en-US" smtClean="0"/>
              <a:t>‹#›</a:t>
            </a:fld>
            <a:endParaRPr lang="en-US"/>
          </a:p>
        </p:txBody>
      </p:sp>
    </p:spTree>
    <p:extLst>
      <p:ext uri="{BB962C8B-B14F-4D97-AF65-F5344CB8AC3E}">
        <p14:creationId xmlns:p14="http://schemas.microsoft.com/office/powerpoint/2010/main" val="117200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781A13-1ACB-7A46-9075-D931F74E677E}" type="datetimeFigureOut">
              <a:rPr lang="en-US" smtClean="0"/>
              <a:t>9/10/15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0A8A27-272D-B948-84D0-4EEF2C2B82E6}" type="slidenum">
              <a:rPr lang="en-US" smtClean="0"/>
              <a:t>‹#›</a:t>
            </a:fld>
            <a:endParaRPr lang="en-US"/>
          </a:p>
        </p:txBody>
      </p:sp>
    </p:spTree>
    <p:extLst>
      <p:ext uri="{BB962C8B-B14F-4D97-AF65-F5344CB8AC3E}">
        <p14:creationId xmlns:p14="http://schemas.microsoft.com/office/powerpoint/2010/main" val="76905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781A13-1ACB-7A46-9075-D931F74E677E}" type="datetimeFigureOut">
              <a:rPr lang="en-US" smtClean="0"/>
              <a:t>9/10/15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A8A27-272D-B948-84D0-4EEF2C2B82E6}" type="slidenum">
              <a:rPr lang="en-US" smtClean="0"/>
              <a:t>‹#›</a:t>
            </a:fld>
            <a:endParaRPr lang="en-US"/>
          </a:p>
        </p:txBody>
      </p:sp>
    </p:spTree>
    <p:extLst>
      <p:ext uri="{BB962C8B-B14F-4D97-AF65-F5344CB8AC3E}">
        <p14:creationId xmlns:p14="http://schemas.microsoft.com/office/powerpoint/2010/main" val="275844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81A13-1ACB-7A46-9075-D931F74E677E}" type="datetimeFigureOut">
              <a:rPr lang="en-US" smtClean="0"/>
              <a:t>9/10/15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0A8A27-272D-B948-84D0-4EEF2C2B82E6}" type="slidenum">
              <a:rPr lang="en-US" smtClean="0"/>
              <a:t>‹#›</a:t>
            </a:fld>
            <a:endParaRPr lang="en-US"/>
          </a:p>
        </p:txBody>
      </p:sp>
    </p:spTree>
    <p:extLst>
      <p:ext uri="{BB962C8B-B14F-4D97-AF65-F5344CB8AC3E}">
        <p14:creationId xmlns:p14="http://schemas.microsoft.com/office/powerpoint/2010/main" val="57407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81A13-1ACB-7A46-9075-D931F74E677E}" type="datetimeFigureOut">
              <a:rPr lang="en-US" smtClean="0"/>
              <a:t>9/10/15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A8A27-272D-B948-84D0-4EEF2C2B82E6}" type="slidenum">
              <a:rPr lang="en-US" smtClean="0"/>
              <a:t>‹#›</a:t>
            </a:fld>
            <a:endParaRPr lang="en-US"/>
          </a:p>
        </p:txBody>
      </p:sp>
    </p:spTree>
    <p:extLst>
      <p:ext uri="{BB962C8B-B14F-4D97-AF65-F5344CB8AC3E}">
        <p14:creationId xmlns:p14="http://schemas.microsoft.com/office/powerpoint/2010/main" val="217694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81A13-1ACB-7A46-9075-D931F74E677E}" type="datetimeFigureOut">
              <a:rPr lang="en-US" smtClean="0"/>
              <a:t>9/10/15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A8A27-272D-B948-84D0-4EEF2C2B82E6}" type="slidenum">
              <a:rPr lang="en-US" smtClean="0"/>
              <a:t>‹#›</a:t>
            </a:fld>
            <a:endParaRPr lang="en-US"/>
          </a:p>
        </p:txBody>
      </p:sp>
    </p:spTree>
    <p:extLst>
      <p:ext uri="{BB962C8B-B14F-4D97-AF65-F5344CB8AC3E}">
        <p14:creationId xmlns:p14="http://schemas.microsoft.com/office/powerpoint/2010/main" val="29184974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781A13-1ACB-7A46-9075-D931F74E677E}" type="datetimeFigureOut">
              <a:rPr lang="en-US" smtClean="0"/>
              <a:t>9/10/15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A8A27-272D-B948-84D0-4EEF2C2B82E6}" type="slidenum">
              <a:rPr lang="en-US" smtClean="0"/>
              <a:t>‹#›</a:t>
            </a:fld>
            <a:endParaRPr lang="en-US"/>
          </a:p>
        </p:txBody>
      </p:sp>
    </p:spTree>
    <p:extLst>
      <p:ext uri="{BB962C8B-B14F-4D97-AF65-F5344CB8AC3E}">
        <p14:creationId xmlns:p14="http://schemas.microsoft.com/office/powerpoint/2010/main" val="223774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Quixey – </a:t>
            </a:r>
            <a:r>
              <a:rPr lang="en-US" dirty="0" err="1" smtClean="0"/>
              <a:t>AliYun</a:t>
            </a:r>
            <a:r>
              <a:rPr lang="en-US" dirty="0" smtClean="0"/>
              <a:t/>
            </a:r>
            <a:br>
              <a:rPr lang="en-US" dirty="0" smtClean="0"/>
            </a:br>
            <a:r>
              <a:rPr lang="en-US" dirty="0" smtClean="0"/>
              <a:t>Past, Present, and Future</a:t>
            </a:r>
            <a:endParaRPr lang="en-US" dirty="0"/>
          </a:p>
        </p:txBody>
      </p:sp>
      <p:sp>
        <p:nvSpPr>
          <p:cNvPr id="3" name="Subtitle 2"/>
          <p:cNvSpPr>
            <a:spLocks noGrp="1"/>
          </p:cNvSpPr>
          <p:nvPr>
            <p:ph type="subTitle" idx="1"/>
          </p:nvPr>
        </p:nvSpPr>
        <p:spPr/>
        <p:txBody>
          <a:bodyPr/>
          <a:lstStyle/>
          <a:p>
            <a:r>
              <a:rPr lang="en-US" dirty="0" smtClean="0"/>
              <a:t>Leigh L. Klotz, Jr.</a:t>
            </a:r>
          </a:p>
          <a:p>
            <a:r>
              <a:rPr lang="en-US" dirty="0" smtClean="0"/>
              <a:t>Chief Architect, Quixey</a:t>
            </a:r>
          </a:p>
        </p:txBody>
      </p:sp>
      <p:sp>
        <p:nvSpPr>
          <p:cNvPr id="4" name="TextBox 3"/>
          <p:cNvSpPr txBox="1"/>
          <p:nvPr/>
        </p:nvSpPr>
        <p:spPr>
          <a:xfrm>
            <a:off x="6495143" y="6195181"/>
            <a:ext cx="2339102" cy="369332"/>
          </a:xfrm>
          <a:prstGeom prst="rect">
            <a:avLst/>
          </a:prstGeom>
          <a:noFill/>
        </p:spPr>
        <p:txBody>
          <a:bodyPr wrap="none" rtlCol="0">
            <a:spAutoFit/>
          </a:bodyPr>
          <a:lstStyle/>
          <a:p>
            <a:r>
              <a:rPr lang="en-US" dirty="0" smtClean="0"/>
              <a:t>QUIXEY CONFIDENTIAL</a:t>
            </a:r>
            <a:endParaRPr lang="en-US" dirty="0"/>
          </a:p>
        </p:txBody>
      </p:sp>
    </p:spTree>
    <p:extLst>
      <p:ext uri="{BB962C8B-B14F-4D97-AF65-F5344CB8AC3E}">
        <p14:creationId xmlns:p14="http://schemas.microsoft.com/office/powerpoint/2010/main" val="146133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At </a:t>
            </a:r>
            <a:r>
              <a:rPr lang="en-US" dirty="0" err="1" smtClean="0"/>
              <a:t>Alibaba’s</a:t>
            </a:r>
            <a:r>
              <a:rPr lang="en-US" dirty="0" smtClean="0"/>
              <a:t> request, Quixe</a:t>
            </a:r>
            <a:r>
              <a:rPr lang="en-US" dirty="0" smtClean="0"/>
              <a:t>y ported its </a:t>
            </a:r>
            <a:r>
              <a:rPr lang="en-US" dirty="0" err="1" smtClean="0"/>
              <a:t>SaaS</a:t>
            </a:r>
            <a:r>
              <a:rPr lang="en-US" dirty="0" smtClean="0"/>
              <a:t> offering from AWS to </a:t>
            </a:r>
            <a:r>
              <a:rPr lang="en-US" dirty="0" err="1" smtClean="0"/>
              <a:t>AliYun</a:t>
            </a:r>
            <a:r>
              <a:rPr lang="en-US" dirty="0" smtClean="0"/>
              <a:t> at a time when the </a:t>
            </a:r>
            <a:r>
              <a:rPr lang="en-US" dirty="0" err="1" smtClean="0"/>
              <a:t>SaaS</a:t>
            </a:r>
            <a:r>
              <a:rPr lang="en-US" dirty="0" smtClean="0"/>
              <a:t> offering was still in development.</a:t>
            </a:r>
          </a:p>
          <a:p>
            <a:r>
              <a:rPr lang="en-US" dirty="0" smtClean="0"/>
              <a:t>This choice gave us a product working on </a:t>
            </a:r>
            <a:r>
              <a:rPr lang="en-US" dirty="0" err="1" smtClean="0"/>
              <a:t>AliYun</a:t>
            </a:r>
            <a:r>
              <a:rPr lang="en-US" dirty="0" smtClean="0"/>
              <a:t>, but it caused significant damage to QCD in both markets, and had a significant opportunity cost to Quixey.</a:t>
            </a:r>
          </a:p>
          <a:p>
            <a:r>
              <a:rPr lang="en-US" dirty="0"/>
              <a:t>B</a:t>
            </a:r>
            <a:r>
              <a:rPr lang="en-US" dirty="0" smtClean="0"/>
              <a:t>ecause of the lack of automation, the </a:t>
            </a:r>
            <a:r>
              <a:rPr lang="en-US" dirty="0" smtClean="0"/>
              <a:t>base footprint necessary for software deployment and operations is high, but the </a:t>
            </a:r>
            <a:r>
              <a:rPr lang="en-US" dirty="0"/>
              <a:t>m</a:t>
            </a:r>
            <a:r>
              <a:rPr lang="en-US" dirty="0" smtClean="0"/>
              <a:t>arginal Cost Per Query is much lower than would be expected from the deployment size,</a:t>
            </a:r>
          </a:p>
          <a:p>
            <a:r>
              <a:rPr lang="en-US" dirty="0" smtClean="0"/>
              <a:t>Having focused until now on product features and and </a:t>
            </a:r>
            <a:r>
              <a:rPr lang="en-US" dirty="0" smtClean="0"/>
              <a:t>time-to-market in QCD, </a:t>
            </a:r>
            <a:r>
              <a:rPr lang="en-US" dirty="0" smtClean="0"/>
              <a:t>Quixey does not have adequate processes and software for controlling instance count.</a:t>
            </a:r>
          </a:p>
          <a:p>
            <a:r>
              <a:rPr lang="en-US" dirty="0" smtClean="0"/>
              <a:t>Quixey-Alibaba deployments are an extreme case, because Quixe</a:t>
            </a:r>
            <a:r>
              <a:rPr lang="en-US" dirty="0" smtClean="0"/>
              <a:t>y was granted free use of </a:t>
            </a:r>
            <a:r>
              <a:rPr lang="en-US" dirty="0" err="1" smtClean="0"/>
              <a:t>AliYun</a:t>
            </a:r>
            <a:r>
              <a:rPr lang="en-US" dirty="0" smtClean="0"/>
              <a:t> with no constraints and no charges, and because time to market was the most important QCD driver for Alibaba business.</a:t>
            </a:r>
          </a:p>
          <a:p>
            <a:r>
              <a:rPr lang="en-US" dirty="0" err="1" smtClean="0"/>
              <a:t>AliYun</a:t>
            </a:r>
            <a:r>
              <a:rPr lang="en-US" dirty="0" smtClean="0"/>
              <a:t> and AWS are significantly different services, and </a:t>
            </a:r>
            <a:r>
              <a:rPr lang="en-US" dirty="0" err="1" smtClean="0"/>
              <a:t>AliYun</a:t>
            </a:r>
            <a:r>
              <a:rPr lang="en-US" dirty="0" smtClean="0"/>
              <a:t> has lacked the reliability and infrastructure features necessary to support Quixey’s software and processes, and </a:t>
            </a:r>
            <a:r>
              <a:rPr lang="en-US" b="1" dirty="0" smtClean="0"/>
              <a:t>significantly hampered Quixey’s efforts to improve in these areas.</a:t>
            </a:r>
          </a:p>
          <a:p>
            <a:r>
              <a:rPr lang="en-US" dirty="0" smtClean="0"/>
              <a:t>Quixey should re-evaluate the way the Alibaba deployment uses </a:t>
            </a:r>
            <a:r>
              <a:rPr lang="en-US" dirty="0" err="1" smtClean="0"/>
              <a:t>AliYun</a:t>
            </a:r>
            <a:r>
              <a:rPr lang="en-US" dirty="0" smtClean="0"/>
              <a:t>, and consider changes and other hosting options that avoid the problems seen and that give Quixey the ability to leverage best practices across all its deployments.  This can lead to improved TTM and to reduced </a:t>
            </a:r>
            <a:r>
              <a:rPr lang="en-US" smtClean="0"/>
              <a:t>initial footprint.</a:t>
            </a:r>
          </a:p>
          <a:p>
            <a:pPr marL="0" indent="0">
              <a:buNone/>
            </a:pPr>
            <a:endParaRPr lang="en-US" dirty="0" smtClean="0"/>
          </a:p>
        </p:txBody>
      </p:sp>
    </p:spTree>
    <p:extLst>
      <p:ext uri="{BB962C8B-B14F-4D97-AF65-F5344CB8AC3E}">
        <p14:creationId xmlns:p14="http://schemas.microsoft.com/office/powerpoint/2010/main" val="384326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Effect of </a:t>
            </a:r>
            <a:r>
              <a:rPr lang="en-US" dirty="0" err="1" smtClean="0"/>
              <a:t>AliYun</a:t>
            </a:r>
            <a:r>
              <a:rPr lang="en-US" dirty="0" smtClean="0"/>
              <a:t> on Quixey’s QCD</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Quixey developed its Software-as-a-Service offerings in AWS, a Platform-as-a-Service / Infrastructure-as-a-Service environment, which supports a methodology for rapid </a:t>
            </a:r>
            <a:r>
              <a:rPr lang="en-US" dirty="0" err="1" smtClean="0"/>
              <a:t>dev</a:t>
            </a:r>
            <a:r>
              <a:rPr lang="en-US" dirty="0" smtClean="0"/>
              <a:t>-deploy iteration referred to a </a:t>
            </a:r>
            <a:r>
              <a:rPr lang="en-US" dirty="0" err="1" smtClean="0"/>
              <a:t>sInfrastructure</a:t>
            </a:r>
            <a:r>
              <a:rPr lang="en-US" dirty="0" smtClean="0"/>
              <a:t>-as-Code (</a:t>
            </a:r>
            <a:r>
              <a:rPr lang="en-US" dirty="0" err="1" smtClean="0"/>
              <a:t>IaC</a:t>
            </a:r>
            <a:r>
              <a:rPr lang="en-US" dirty="0" smtClean="0"/>
              <a:t>).</a:t>
            </a:r>
          </a:p>
          <a:p>
            <a:r>
              <a:rPr lang="en-US" dirty="0" smtClean="0"/>
              <a:t>In 2014, Quixey agreed to provide its </a:t>
            </a:r>
            <a:r>
              <a:rPr lang="en-US" dirty="0" err="1" smtClean="0"/>
              <a:t>SaaS</a:t>
            </a:r>
            <a:r>
              <a:rPr lang="en-US" dirty="0" smtClean="0"/>
              <a:t> product to Alibaba businesses by porting its SAAS offering to </a:t>
            </a:r>
            <a:r>
              <a:rPr lang="en-US" dirty="0" err="1" smtClean="0"/>
              <a:t>AliYun</a:t>
            </a:r>
            <a:r>
              <a:rPr lang="en-US" dirty="0" smtClean="0"/>
              <a:t>, acting as a very early test customer of </a:t>
            </a:r>
            <a:r>
              <a:rPr lang="en-US" dirty="0" err="1" smtClean="0"/>
              <a:t>AliYun</a:t>
            </a:r>
            <a:r>
              <a:rPr lang="en-US" dirty="0" smtClean="0"/>
              <a:t>.</a:t>
            </a:r>
          </a:p>
          <a:p>
            <a:r>
              <a:rPr lang="en-US" dirty="0" smtClean="0"/>
              <a:t>Mostly due to the immaturity of the </a:t>
            </a:r>
            <a:r>
              <a:rPr lang="en-US" dirty="0" err="1" smtClean="0"/>
              <a:t>AliYun</a:t>
            </a:r>
            <a:r>
              <a:rPr lang="en-US" dirty="0" smtClean="0"/>
              <a:t> product, deploying and maintaining services on </a:t>
            </a:r>
            <a:r>
              <a:rPr lang="en-US" dirty="0" err="1" smtClean="0"/>
              <a:t>AliYun</a:t>
            </a:r>
            <a:r>
              <a:rPr lang="en-US" dirty="0" smtClean="0"/>
              <a:t> was extremely time-consuming.</a:t>
            </a:r>
          </a:p>
          <a:p>
            <a:r>
              <a:rPr lang="en-US" dirty="0" smtClean="0"/>
              <a:t>Solving the problems posed by </a:t>
            </a:r>
            <a:r>
              <a:rPr lang="en-US" dirty="0" err="1" smtClean="0"/>
              <a:t>AliYun</a:t>
            </a:r>
            <a:r>
              <a:rPr lang="en-US" dirty="0" smtClean="0"/>
              <a:t> prevented Quixey from focusing on more important problems due to time and staff constraints.  The engineering effort to walk a path midway between dedicated server hosting an </a:t>
            </a:r>
            <a:r>
              <a:rPr lang="en-US" dirty="0" err="1" smtClean="0"/>
              <a:t>IaaS</a:t>
            </a:r>
            <a:r>
              <a:rPr lang="en-US" dirty="0" smtClean="0"/>
              <a:t> reduced Quixey’s ability to deliver in all markets, and damaged software quality.</a:t>
            </a:r>
          </a:p>
          <a:p>
            <a:r>
              <a:rPr lang="en-US" dirty="0" smtClean="0"/>
              <a:t>Quixey was forced to duplicate environments instead of using modern techniques, leading to a large number of servers statically allocated, and slowing use of modern </a:t>
            </a:r>
            <a:r>
              <a:rPr lang="en-US" dirty="0" err="1" smtClean="0"/>
              <a:t>microservices</a:t>
            </a:r>
            <a:r>
              <a:rPr lang="en-US" dirty="0" smtClean="0"/>
              <a:t> techniques such as isolated A/B deployment testing, feature flags, and immutable services.</a:t>
            </a:r>
          </a:p>
          <a:p>
            <a:endParaRPr lang="en-US" dirty="0" smtClean="0"/>
          </a:p>
        </p:txBody>
      </p:sp>
    </p:spTree>
    <p:extLst>
      <p:ext uri="{BB962C8B-B14F-4D97-AF65-F5344CB8AC3E}">
        <p14:creationId xmlns:p14="http://schemas.microsoft.com/office/powerpoint/2010/main" val="176812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Points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temporary spike </a:t>
            </a:r>
            <a:r>
              <a:rPr lang="en-US" dirty="0" err="1" smtClean="0"/>
              <a:t>meizu</a:t>
            </a:r>
            <a:r>
              <a:rPr lang="en-US" dirty="0" smtClean="0"/>
              <a:t> -- handled -- that is the goal of the cloud. it will happen again. </a:t>
            </a:r>
          </a:p>
          <a:p>
            <a:r>
              <a:rPr lang="en-US" dirty="0" smtClean="0"/>
              <a:t>Quixey  never got cost or bills from </a:t>
            </a:r>
            <a:r>
              <a:rPr lang="en-US" dirty="0" err="1" smtClean="0"/>
              <a:t>aliyun</a:t>
            </a:r>
            <a:r>
              <a:rPr lang="en-US" dirty="0" smtClean="0"/>
              <a:t>. We got no communications about node count until a casual mention from Ryan </a:t>
            </a:r>
            <a:r>
              <a:rPr lang="en-US" dirty="0" err="1" smtClean="0"/>
              <a:t>Xu</a:t>
            </a:r>
            <a:r>
              <a:rPr lang="en-US" dirty="0" smtClean="0"/>
              <a:t> on August 26, 2015.</a:t>
            </a:r>
          </a:p>
          <a:p>
            <a:r>
              <a:rPr lang="en-US" dirty="0" smtClean="0"/>
              <a:t>No high-level communication until even more recently.</a:t>
            </a:r>
          </a:p>
          <a:p>
            <a:r>
              <a:rPr lang="en-US" dirty="0"/>
              <a:t>I</a:t>
            </a:r>
            <a:r>
              <a:rPr lang="en-US" dirty="0" smtClean="0"/>
              <a:t>gnoring that temporary jump, for the remaining node count, what is it. is it too high?  can we reach 400?  </a:t>
            </a:r>
            <a:r>
              <a:rPr lang="en-US" dirty="0" err="1" smtClean="0"/>
              <a:t>alibaba</a:t>
            </a:r>
            <a:r>
              <a:rPr lang="en-US" dirty="0" smtClean="0"/>
              <a:t> asks for 40. prod is 120 nodes.  </a:t>
            </a:r>
            <a:r>
              <a:rPr lang="en-US" dirty="0" err="1" smtClean="0"/>
              <a:t>dev</a:t>
            </a:r>
            <a:r>
              <a:rPr lang="en-US" dirty="0" smtClean="0"/>
              <a:t>/stage/</a:t>
            </a:r>
            <a:r>
              <a:rPr lang="en-US" dirty="0" err="1" smtClean="0"/>
              <a:t>preprod</a:t>
            </a:r>
            <a:r>
              <a:rPr lang="en-US" dirty="0" smtClean="0"/>
              <a:t> add to &gt;300.  blue/green?</a:t>
            </a:r>
          </a:p>
          <a:p>
            <a:r>
              <a:rPr lang="en-US" dirty="0" smtClean="0"/>
              <a:t>Quixey will say </a:t>
            </a:r>
            <a:r>
              <a:rPr lang="en-US" dirty="0" err="1" smtClean="0"/>
              <a:t>aliyun</a:t>
            </a:r>
            <a:r>
              <a:rPr lang="en-US" dirty="0" smtClean="0"/>
              <a:t> cloud does not give as much value as </a:t>
            </a:r>
            <a:r>
              <a:rPr lang="en-US" dirty="0" err="1" smtClean="0"/>
              <a:t>aws</a:t>
            </a:r>
            <a:r>
              <a:rPr lang="en-US" dirty="0" smtClean="0"/>
              <a:t>;  </a:t>
            </a:r>
            <a:r>
              <a:rPr lang="en-US" dirty="0" err="1" smtClean="0"/>
              <a:t>alibaba</a:t>
            </a:r>
            <a:r>
              <a:rPr lang="en-US" dirty="0" smtClean="0"/>
              <a:t> will say quixey is being careless (multiple environments)</a:t>
            </a:r>
          </a:p>
          <a:p>
            <a:r>
              <a:rPr lang="en-US" dirty="0" smtClean="0"/>
              <a:t>Can we move out of </a:t>
            </a:r>
            <a:r>
              <a:rPr lang="en-US" dirty="0" err="1" smtClean="0"/>
              <a:t>aliyun</a:t>
            </a:r>
            <a:r>
              <a:rPr lang="en-US" dirty="0" smtClean="0"/>
              <a:t> to </a:t>
            </a:r>
            <a:r>
              <a:rPr lang="en-US" dirty="0" err="1" smtClean="0"/>
              <a:t>aws</a:t>
            </a:r>
            <a:r>
              <a:rPr lang="en-US" dirty="0" smtClean="0"/>
              <a:t> </a:t>
            </a:r>
            <a:r>
              <a:rPr lang="en-US" dirty="0" err="1" smtClean="0"/>
              <a:t>beijing</a:t>
            </a:r>
            <a:r>
              <a:rPr lang="en-US" dirty="0" smtClean="0"/>
              <a:t>? can we move out to </a:t>
            </a:r>
            <a:r>
              <a:rPr lang="en-US" dirty="0" err="1" smtClean="0"/>
              <a:t>alibaba</a:t>
            </a:r>
            <a:r>
              <a:rPr lang="en-US" dirty="0" smtClean="0"/>
              <a:t> hosted dedicated?  do any other </a:t>
            </a:r>
            <a:r>
              <a:rPr lang="en-US" dirty="0" err="1" smtClean="0"/>
              <a:t>alibaba</a:t>
            </a:r>
            <a:r>
              <a:rPr lang="en-US" dirty="0" smtClean="0"/>
              <a:t> businesses use </a:t>
            </a:r>
            <a:r>
              <a:rPr lang="en-US" dirty="0" err="1" smtClean="0"/>
              <a:t>aliyun</a:t>
            </a:r>
            <a:r>
              <a:rPr lang="en-US" dirty="0" smtClean="0"/>
              <a:t> for production traffic?  40 nodes won't work.</a:t>
            </a:r>
          </a:p>
          <a:p>
            <a:endParaRPr lang="en-US" dirty="0"/>
          </a:p>
        </p:txBody>
      </p:sp>
    </p:spTree>
    <p:extLst>
      <p:ext uri="{BB962C8B-B14F-4D97-AF65-F5344CB8AC3E}">
        <p14:creationId xmlns:p14="http://schemas.microsoft.com/office/powerpoint/2010/main" val="60037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 we agree too many nodes right now </a:t>
            </a:r>
          </a:p>
          <a:p>
            <a:r>
              <a:rPr lang="en-US" dirty="0" smtClean="0"/>
              <a:t>- we did not get the cost until recently</a:t>
            </a:r>
          </a:p>
          <a:p>
            <a:r>
              <a:rPr lang="en-US" dirty="0" smtClean="0"/>
              <a:t>- we think the cost structure is wrong for ECS</a:t>
            </a:r>
          </a:p>
          <a:p>
            <a:r>
              <a:rPr lang="en-US" dirty="0" smtClean="0"/>
              <a:t>- </a:t>
            </a:r>
            <a:r>
              <a:rPr lang="en-US" dirty="0" err="1" smtClean="0"/>
              <a:t>aliyun</a:t>
            </a:r>
            <a:r>
              <a:rPr lang="en-US" dirty="0" smtClean="0"/>
              <a:t> lack of facilities led to manual operations instead of automation</a:t>
            </a:r>
          </a:p>
          <a:p>
            <a:r>
              <a:rPr lang="en-US" dirty="0" smtClean="0"/>
              <a:t>- </a:t>
            </a:r>
            <a:r>
              <a:rPr lang="en-US" dirty="0" err="1" smtClean="0"/>
              <a:t>aliyun</a:t>
            </a:r>
            <a:r>
              <a:rPr lang="en-US" dirty="0" smtClean="0"/>
              <a:t> made some improvements but we have not taken time of all of them</a:t>
            </a:r>
          </a:p>
          <a:p>
            <a:r>
              <a:rPr lang="en-US" dirty="0" smtClean="0"/>
              <a:t>- were we careless? if so show where.</a:t>
            </a:r>
          </a:p>
          <a:p>
            <a:r>
              <a:rPr lang="en-US" dirty="0" smtClean="0"/>
              <a:t>- all the test cases with dedicated environments, why did we not use feature flags?  when will we have it?</a:t>
            </a:r>
          </a:p>
          <a:p>
            <a:r>
              <a:rPr lang="en-US" dirty="0" smtClean="0"/>
              <a:t>- the 500 nodes was a temporary spike (2-3 months) for </a:t>
            </a:r>
            <a:r>
              <a:rPr lang="en-US" dirty="0" err="1" smtClean="0"/>
              <a:t>meizu</a:t>
            </a:r>
            <a:r>
              <a:rPr lang="en-US" dirty="0" smtClean="0"/>
              <a:t>; </a:t>
            </a:r>
            <a:r>
              <a:rPr lang="en-US" dirty="0" err="1" smtClean="0"/>
              <a:t>decomissioned</a:t>
            </a:r>
            <a:r>
              <a:rPr lang="en-US" dirty="0" smtClean="0"/>
              <a:t> 3-4 weeks ago.</a:t>
            </a:r>
          </a:p>
          <a:p>
            <a:r>
              <a:rPr lang="en-US" dirty="0" smtClean="0"/>
              <a:t>- when will we achieve 500 nodes?  can we achieve 40 nodes?</a:t>
            </a:r>
          </a:p>
          <a:p>
            <a:r>
              <a:rPr lang="en-US" dirty="0" smtClean="0"/>
              <a:t>- were we changed for a month for a node that was used only an hour, where on </a:t>
            </a:r>
            <a:r>
              <a:rPr lang="en-US" dirty="0" err="1" smtClean="0"/>
              <a:t>aws</a:t>
            </a:r>
            <a:r>
              <a:rPr lang="en-US" dirty="0" smtClean="0"/>
              <a:t> it would be an hour</a:t>
            </a:r>
          </a:p>
          <a:p>
            <a:r>
              <a:rPr lang="en-US" dirty="0" smtClean="0"/>
              <a:t>- we were forced to use </a:t>
            </a:r>
            <a:r>
              <a:rPr lang="en-US" dirty="0" err="1" smtClean="0"/>
              <a:t>aliyun</a:t>
            </a:r>
            <a:r>
              <a:rPr lang="en-US" dirty="0" smtClean="0"/>
              <a:t> to begin with</a:t>
            </a:r>
          </a:p>
          <a:p>
            <a:r>
              <a:rPr lang="en-US" dirty="0" smtClean="0"/>
              <a:t>- no matter how hard we try, ignoring the </a:t>
            </a:r>
            <a:r>
              <a:rPr lang="en-US" dirty="0" err="1" smtClean="0"/>
              <a:t>meizu</a:t>
            </a:r>
            <a:r>
              <a:rPr lang="en-US" dirty="0" smtClean="0"/>
              <a:t> spike, what is the number of nodes we need?</a:t>
            </a:r>
          </a:p>
          <a:p>
            <a:endParaRPr lang="en-US" dirty="0"/>
          </a:p>
        </p:txBody>
      </p:sp>
    </p:spTree>
    <p:extLst>
      <p:ext uri="{BB962C8B-B14F-4D97-AF65-F5344CB8AC3E}">
        <p14:creationId xmlns:p14="http://schemas.microsoft.com/office/powerpoint/2010/main" val="148948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Mistakes / Going Forward</a:t>
            </a:r>
            <a:endParaRPr lang="en-US" dirty="0"/>
          </a:p>
        </p:txBody>
      </p:sp>
      <p:sp>
        <p:nvSpPr>
          <p:cNvPr id="3" name="Content Placeholder 2"/>
          <p:cNvSpPr>
            <a:spLocks noGrp="1"/>
          </p:cNvSpPr>
          <p:nvPr>
            <p:ph idx="1"/>
          </p:nvPr>
        </p:nvSpPr>
        <p:spPr/>
        <p:txBody>
          <a:bodyPr>
            <a:normAutofit fontScale="92500"/>
          </a:bodyPr>
          <a:lstStyle/>
          <a:p>
            <a:r>
              <a:rPr lang="en-US" dirty="0" smtClean="0"/>
              <a:t>march/</a:t>
            </a:r>
            <a:r>
              <a:rPr lang="en-US" dirty="0" err="1" smtClean="0"/>
              <a:t>april</a:t>
            </a:r>
            <a:r>
              <a:rPr lang="en-US" dirty="0" smtClean="0"/>
              <a:t> temporary spike; duplicate environments instead of combined environments; lack of visibility into cost; </a:t>
            </a:r>
          </a:p>
          <a:p>
            <a:r>
              <a:rPr lang="en-US" dirty="0" smtClean="0"/>
              <a:t>need to uptake </a:t>
            </a:r>
            <a:r>
              <a:rPr lang="en-US" dirty="0" err="1" smtClean="0"/>
              <a:t>AliYun</a:t>
            </a:r>
            <a:r>
              <a:rPr lang="en-US" dirty="0" smtClean="0"/>
              <a:t> improvements or move into Alibaba hosting, AWS, or something else</a:t>
            </a:r>
          </a:p>
          <a:p>
            <a:r>
              <a:rPr lang="en-US" dirty="0" smtClean="0"/>
              <a:t>Need to move forward with </a:t>
            </a:r>
            <a:r>
              <a:rPr lang="en-US" dirty="0" err="1" smtClean="0"/>
              <a:t>IaC</a:t>
            </a:r>
            <a:r>
              <a:rPr lang="en-US" dirty="0" smtClean="0"/>
              <a:t>: blue/green, bucket testing/feature flags, canary downsize, eliminate stage/pre-prod; change </a:t>
            </a:r>
            <a:r>
              <a:rPr lang="en-US" dirty="0" err="1" smtClean="0"/>
              <a:t>dev</a:t>
            </a:r>
            <a:r>
              <a:rPr lang="en-US" dirty="0" smtClean="0"/>
              <a:t> to leverage cloud, not code to lowest-common denominator</a:t>
            </a:r>
          </a:p>
          <a:p>
            <a:endParaRPr lang="en-US" dirty="0" smtClean="0"/>
          </a:p>
          <a:p>
            <a:endParaRPr lang="en-US" dirty="0"/>
          </a:p>
        </p:txBody>
      </p:sp>
    </p:spTree>
    <p:extLst>
      <p:ext uri="{BB962C8B-B14F-4D97-AF65-F5344CB8AC3E}">
        <p14:creationId xmlns:p14="http://schemas.microsoft.com/office/powerpoint/2010/main" val="118626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TotalTime>
  <Words>906</Words>
  <Application>Microsoft Macintosh PowerPoint</Application>
  <PresentationFormat>On-screen Show (4:3)</PresentationFormat>
  <Paragraphs>42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Quixey – AliYun Past, Present, and Future</vt:lpstr>
      <vt:lpstr>Summary</vt:lpstr>
      <vt:lpstr>Effect of AliYun on Quixey’s QCD</vt:lpstr>
      <vt:lpstr>Specific Points</vt:lpstr>
      <vt:lpstr>Details</vt:lpstr>
      <vt:lpstr>Mistakes / Going Forward</vt:lpstr>
    </vt:vector>
  </TitlesOfParts>
  <Company>Quixey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Quixey – AliYun Past, Present, and Future</dc:title>
  <dc:creator>Leigh Klotz, Jr</dc:creator>
  <cp:lastModifiedBy>Leigh Klotz, Jr</cp:lastModifiedBy>
  <cp:revision>7</cp:revision>
  <dcterms:created xsi:type="dcterms:W3CDTF">2015-09-11T01:11:08Z</dcterms:created>
  <dcterms:modified xsi:type="dcterms:W3CDTF">2015-09-11T02:12:36Z</dcterms:modified>
</cp:coreProperties>
</file>