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72" r:id="rId2"/>
    <p:sldId id="273" r:id="rId3"/>
    <p:sldId id="274" r:id="rId4"/>
    <p:sldId id="275" r:id="rId5"/>
    <p:sldId id="278" r:id="rId6"/>
    <p:sldId id="277" r:id="rId7"/>
    <p:sldId id="291" r:id="rId8"/>
    <p:sldId id="279" r:id="rId9"/>
    <p:sldId id="280" r:id="rId10"/>
    <p:sldId id="281" r:id="rId11"/>
    <p:sldId id="257" r:id="rId12"/>
    <p:sldId id="276" r:id="rId13"/>
    <p:sldId id="260" r:id="rId14"/>
    <p:sldId id="258" r:id="rId15"/>
    <p:sldId id="259" r:id="rId16"/>
    <p:sldId id="261" r:id="rId17"/>
    <p:sldId id="263" r:id="rId18"/>
    <p:sldId id="264" r:id="rId19"/>
    <p:sldId id="266" r:id="rId20"/>
    <p:sldId id="267" r:id="rId21"/>
    <p:sldId id="268" r:id="rId22"/>
    <p:sldId id="269" r:id="rId23"/>
    <p:sldId id="270" r:id="rId24"/>
    <p:sldId id="271" r:id="rId25"/>
    <p:sldId id="262" r:id="rId26"/>
    <p:sldId id="292" r:id="rId27"/>
    <p:sldId id="293" r:id="rId28"/>
    <p:sldId id="294" r:id="rId29"/>
    <p:sldId id="282" r:id="rId30"/>
    <p:sldId id="283" r:id="rId31"/>
    <p:sldId id="284" r:id="rId32"/>
    <p:sldId id="285" r:id="rId33"/>
    <p:sldId id="286" r:id="rId34"/>
    <p:sldId id="287" r:id="rId35"/>
    <p:sldId id="288" r:id="rId36"/>
    <p:sldId id="289" r:id="rId37"/>
    <p:sldId id="29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CC6F13-0A26-4A5A-A303-584EF2E687F6}" v="12" dt="2024-04-26T09:33:39.901"/>
    <p1510:client id="{1B2022AF-ADD7-4C43-9E09-316049D82006}" v="26" dt="2024-04-27T06:35:50.7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064" autoAdjust="0"/>
  </p:normalViewPr>
  <p:slideViewPr>
    <p:cSldViewPr snapToGrid="0" showGuides="1">
      <p:cViewPr varScale="1">
        <p:scale>
          <a:sx n="82" d="100"/>
          <a:sy n="82" d="100"/>
        </p:scale>
        <p:origin x="336" y="72"/>
      </p:cViewPr>
      <p:guideLst>
        <p:guide orient="horz" pos="2160"/>
        <p:guide pos="3840"/>
      </p:guideLst>
    </p:cSldViewPr>
  </p:slideViewPr>
  <p:notesTextViewPr>
    <p:cViewPr>
      <p:scale>
        <a:sx n="1" d="1"/>
        <a:sy n="1" d="1"/>
      </p:scale>
      <p:origin x="0" y="0"/>
    </p:cViewPr>
  </p:notesTextViewPr>
  <p:sorterViewPr>
    <p:cViewPr>
      <p:scale>
        <a:sx n="100" d="100"/>
        <a:sy n="100" d="100"/>
      </p:scale>
      <p:origin x="0" y="-1797"/>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4616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5C6B4A9-1611-4792-9094-5F34BCA07E0B}" type="datetimeFigureOut">
              <a:rPr lang="en-US" smtClean="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666694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186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2A54C80-263E-416B-A8E0-580EDEADCBDC}" type="datetimeFigureOut">
              <a:rPr lang="en-US" smtClean="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637693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6544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2A54C80-263E-416B-A8E0-580EDEADCBDC}" type="datetimeFigureOut">
              <a:rPr lang="en-US" smtClean="0"/>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563459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61BEF0D-F0BB-DE4B-95CE-6DB70DBA9567}" type="datetimeFigureOut">
              <a:rPr lang="en-US" smtClean="0"/>
              <a:pPr/>
              <a:t>4/27/2024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8129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61BEF0D-F0BB-DE4B-95CE-6DB70DBA9567}" type="datetimeFigureOut">
              <a:rPr lang="en-US" smtClean="0"/>
              <a:pPr/>
              <a:t>4/27/2024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2777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9875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408279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7885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4/27/2024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823089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DE25-4DAB-85E4-2F3A-4BD5C92A3ECB}"/>
              </a:ext>
            </a:extLst>
          </p:cNvPr>
          <p:cNvSpPr>
            <a:spLocks noGrp="1"/>
          </p:cNvSpPr>
          <p:nvPr>
            <p:ph type="ctrTitle"/>
          </p:nvPr>
        </p:nvSpPr>
        <p:spPr/>
        <p:txBody>
          <a:bodyPr/>
          <a:lstStyle/>
          <a:p>
            <a:endParaRPr lang="en-IN" dirty="0"/>
          </a:p>
        </p:txBody>
      </p:sp>
      <p:pic>
        <p:nvPicPr>
          <p:cNvPr id="5" name="Picture 4">
            <a:extLst>
              <a:ext uri="{FF2B5EF4-FFF2-40B4-BE49-F238E27FC236}">
                <a16:creationId xmlns:a16="http://schemas.microsoft.com/office/drawing/2014/main" id="{F6542DEF-6513-1B9B-E9A2-872363C0C3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062"/>
            <a:ext cx="12192000" cy="6858000"/>
          </a:xfrm>
          <a:prstGeom prst="rect">
            <a:avLst/>
          </a:prstGeom>
        </p:spPr>
      </p:pic>
      <p:sp>
        <p:nvSpPr>
          <p:cNvPr id="6" name="Rectangle 5">
            <a:extLst>
              <a:ext uri="{FF2B5EF4-FFF2-40B4-BE49-F238E27FC236}">
                <a16:creationId xmlns:a16="http://schemas.microsoft.com/office/drawing/2014/main" id="{9DEC38AC-A1A7-6C80-32B4-69962D661420}"/>
              </a:ext>
            </a:extLst>
          </p:cNvPr>
          <p:cNvSpPr/>
          <p:nvPr/>
        </p:nvSpPr>
        <p:spPr>
          <a:xfrm>
            <a:off x="7855973" y="4434337"/>
            <a:ext cx="6381134" cy="238760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dirty="0"/>
              <a:t>DR. </a:t>
            </a:r>
            <a:r>
              <a:rPr lang="en-US" dirty="0" err="1"/>
              <a:t>Lankapalli</a:t>
            </a:r>
            <a:r>
              <a:rPr lang="en-US" dirty="0"/>
              <a:t> </a:t>
            </a:r>
            <a:r>
              <a:rPr lang="en-US" dirty="0" err="1"/>
              <a:t>Bullayya</a:t>
            </a:r>
            <a:r>
              <a:rPr lang="en-US" dirty="0"/>
              <a:t> Degree &amp; PG College</a:t>
            </a:r>
          </a:p>
          <a:p>
            <a:pPr marL="285750" indent="-285750">
              <a:buFont typeface="Arial" panose="020B0604020202020204" pitchFamily="34" charset="0"/>
              <a:buChar char="•"/>
            </a:pPr>
            <a:r>
              <a:rPr lang="en-US" dirty="0">
                <a:latin typeface="Aptos" panose="020B0004020202020204" pitchFamily="34" charset="0"/>
              </a:rPr>
              <a:t>Team Leader : </a:t>
            </a:r>
            <a:r>
              <a:rPr lang="en-US" dirty="0" err="1">
                <a:latin typeface="Aptos" panose="020B0004020202020204" pitchFamily="34" charset="0"/>
              </a:rPr>
              <a:t>A.Venu</a:t>
            </a:r>
            <a:r>
              <a:rPr lang="en-US" dirty="0">
                <a:latin typeface="Aptos" panose="020B0004020202020204" pitchFamily="34" charset="0"/>
              </a:rPr>
              <a:t> </a:t>
            </a:r>
            <a:r>
              <a:rPr lang="en-US" dirty="0" err="1">
                <a:latin typeface="Aptos" panose="020B0004020202020204" pitchFamily="34" charset="0"/>
              </a:rPr>
              <a:t>kumari</a:t>
            </a:r>
            <a:endParaRPr lang="en-US" dirty="0">
              <a:latin typeface="Aptos" panose="020B0004020202020204" pitchFamily="34" charset="0"/>
            </a:endParaRPr>
          </a:p>
          <a:p>
            <a:pPr marL="285750" indent="-285750">
              <a:buFont typeface="Arial" panose="020B0604020202020204" pitchFamily="34" charset="0"/>
              <a:buChar char="•"/>
            </a:pPr>
            <a:r>
              <a:rPr lang="en-US" dirty="0">
                <a:latin typeface="Aptos" panose="020B0004020202020204" pitchFamily="34" charset="0"/>
              </a:rPr>
              <a:t>1. </a:t>
            </a:r>
            <a:r>
              <a:rPr lang="en-US" dirty="0" err="1">
                <a:latin typeface="Aptos" panose="020B0004020202020204" pitchFamily="34" charset="0"/>
              </a:rPr>
              <a:t>B.Prasad</a:t>
            </a:r>
            <a:r>
              <a:rPr lang="en-US" dirty="0">
                <a:latin typeface="Aptos" panose="020B0004020202020204" pitchFamily="34" charset="0"/>
              </a:rPr>
              <a:t> </a:t>
            </a:r>
          </a:p>
          <a:p>
            <a:pPr marL="285750" indent="-285750">
              <a:buFont typeface="Arial" panose="020B0604020202020204" pitchFamily="34" charset="0"/>
              <a:buChar char="•"/>
            </a:pPr>
            <a:r>
              <a:rPr lang="en-US" dirty="0">
                <a:latin typeface="Aptos" panose="020B0004020202020204" pitchFamily="34" charset="0"/>
              </a:rPr>
              <a:t>2. </a:t>
            </a:r>
            <a:r>
              <a:rPr lang="en-US" dirty="0" err="1">
                <a:latin typeface="Aptos" panose="020B0004020202020204" pitchFamily="34" charset="0"/>
              </a:rPr>
              <a:t>A.Sai</a:t>
            </a:r>
            <a:endParaRPr lang="en-US" dirty="0">
              <a:latin typeface="Aptos" panose="020B0004020202020204" pitchFamily="34" charset="0"/>
            </a:endParaRPr>
          </a:p>
          <a:p>
            <a:pPr marL="285750" indent="-285750">
              <a:buFont typeface="Arial" panose="020B0604020202020204" pitchFamily="34" charset="0"/>
              <a:buChar char="•"/>
            </a:pPr>
            <a:r>
              <a:rPr lang="en-US" dirty="0">
                <a:latin typeface="Aptos" panose="020B0004020202020204" pitchFamily="34" charset="0"/>
              </a:rPr>
              <a:t>3. </a:t>
            </a:r>
            <a:r>
              <a:rPr lang="en-US" dirty="0" err="1">
                <a:latin typeface="Aptos" panose="020B0004020202020204" pitchFamily="34" charset="0"/>
              </a:rPr>
              <a:t>A.Jagadesh</a:t>
            </a:r>
            <a:r>
              <a:rPr lang="en-US" dirty="0">
                <a:latin typeface="Aptos" panose="020B0004020202020204" pitchFamily="34" charset="0"/>
              </a:rPr>
              <a:t> </a:t>
            </a:r>
          </a:p>
          <a:p>
            <a:pPr marL="285750" indent="-285750">
              <a:buFont typeface="Arial" panose="020B0604020202020204" pitchFamily="34" charset="0"/>
              <a:buChar char="•"/>
            </a:pPr>
            <a:r>
              <a:rPr lang="en-US" dirty="0">
                <a:latin typeface="Aptos" panose="020B0004020202020204" pitchFamily="34" charset="0"/>
              </a:rPr>
              <a:t>4. </a:t>
            </a:r>
            <a:r>
              <a:rPr lang="en-US" dirty="0" err="1">
                <a:latin typeface="Aptos" panose="020B0004020202020204" pitchFamily="34" charset="0"/>
              </a:rPr>
              <a:t>A.Praveen</a:t>
            </a:r>
            <a:r>
              <a:rPr lang="en-US" dirty="0">
                <a:latin typeface="Aptos" panose="020B0004020202020204" pitchFamily="34" charset="0"/>
              </a:rPr>
              <a:t> </a:t>
            </a:r>
            <a:r>
              <a:rPr lang="en-US" dirty="0" err="1">
                <a:latin typeface="Aptos" panose="020B0004020202020204" pitchFamily="34" charset="0"/>
              </a:rPr>
              <a:t>kumar</a:t>
            </a:r>
            <a:endParaRPr lang="en-US" dirty="0">
              <a:latin typeface="Aptos" panose="020B0004020202020204" pitchFamily="34" charset="0"/>
            </a:endParaRPr>
          </a:p>
          <a:p>
            <a:pPr marL="285750" indent="-285750">
              <a:buFont typeface="Arial" panose="020B0604020202020204" pitchFamily="34" charset="0"/>
              <a:buChar char="•"/>
            </a:pPr>
            <a:r>
              <a:rPr lang="en-US" dirty="0">
                <a:latin typeface="Aptos" panose="020B0004020202020204" pitchFamily="34" charset="0"/>
              </a:rPr>
              <a:t>5. </a:t>
            </a:r>
            <a:r>
              <a:rPr lang="en-US" dirty="0" err="1">
                <a:latin typeface="Aptos" panose="020B0004020202020204" pitchFamily="34" charset="0"/>
              </a:rPr>
              <a:t>A.Venu</a:t>
            </a:r>
            <a:r>
              <a:rPr lang="en-US" dirty="0">
                <a:latin typeface="Aptos" panose="020B0004020202020204" pitchFamily="34" charset="0"/>
              </a:rPr>
              <a:t> </a:t>
            </a:r>
            <a:r>
              <a:rPr lang="en-US" dirty="0" err="1">
                <a:latin typeface="Aptos" panose="020B0004020202020204" pitchFamily="34" charset="0"/>
              </a:rPr>
              <a:t>kumari</a:t>
            </a:r>
            <a:endParaRPr lang="en-IN" dirty="0">
              <a:latin typeface="Aptos" panose="020B0004020202020204" pitchFamily="34" charset="0"/>
            </a:endParaRPr>
          </a:p>
        </p:txBody>
      </p:sp>
    </p:spTree>
    <p:extLst>
      <p:ext uri="{BB962C8B-B14F-4D97-AF65-F5344CB8AC3E}">
        <p14:creationId xmlns:p14="http://schemas.microsoft.com/office/powerpoint/2010/main" val="2195211617"/>
      </p:ext>
    </p:extLst>
  </p:cSld>
  <p:clrMapOvr>
    <a:masterClrMapping/>
  </p:clrMapOvr>
  <mc:AlternateContent xmlns:mc="http://schemas.openxmlformats.org/markup-compatibility/2006" xmlns:p14="http://schemas.microsoft.com/office/powerpoint/2010/main">
    <mc:Choice Requires="p14">
      <p:transition spd="slow" p14:dur="2000" advTm="1997"/>
    </mc:Choice>
    <mc:Fallback xmlns="">
      <p:transition spd="slow" advTm="199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75BD0-512A-C8EC-0826-A855851B5B71}"/>
              </a:ext>
            </a:extLst>
          </p:cNvPr>
          <p:cNvSpPr>
            <a:spLocks noGrp="1"/>
          </p:cNvSpPr>
          <p:nvPr>
            <p:ph type="title"/>
          </p:nvPr>
        </p:nvSpPr>
        <p:spPr>
          <a:xfrm>
            <a:off x="763555" y="205176"/>
            <a:ext cx="10515600" cy="951722"/>
          </a:xfrm>
        </p:spPr>
        <p:txBody>
          <a:bodyPr>
            <a:normAutofit/>
          </a:bodyPr>
          <a:lstStyle/>
          <a:p>
            <a:r>
              <a:rPr lang="en-US" sz="4000" b="1" dirty="0">
                <a:latin typeface="Cambria" panose="02040503050406030204" pitchFamily="18" charset="0"/>
                <a:ea typeface="Cambria" panose="02040503050406030204" pitchFamily="18" charset="0"/>
              </a:rPr>
              <a:t>SWOT</a:t>
            </a:r>
            <a:endParaRPr lang="en-IN" sz="4000" b="1"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D4A14F96-7332-491A-74E4-166E45C9F993}"/>
              </a:ext>
            </a:extLst>
          </p:cNvPr>
          <p:cNvSpPr>
            <a:spLocks noGrp="1"/>
          </p:cNvSpPr>
          <p:nvPr>
            <p:ph idx="1"/>
          </p:nvPr>
        </p:nvSpPr>
        <p:spPr>
          <a:xfrm>
            <a:off x="838200" y="802433"/>
            <a:ext cx="10515600" cy="5374530"/>
          </a:xfrm>
        </p:spPr>
        <p:txBody>
          <a:bodyPr>
            <a:normAutofit lnSpcReduction="10000"/>
          </a:bodyPr>
          <a:lstStyle/>
          <a:p>
            <a:pPr marL="0" indent="0">
              <a:buNone/>
            </a:pPr>
            <a:r>
              <a:rPr lang="en-US" b="1" dirty="0">
                <a:latin typeface="Cambria" panose="02040503050406030204" pitchFamily="18" charset="0"/>
                <a:ea typeface="Cambria" panose="02040503050406030204" pitchFamily="18" charset="0"/>
              </a:rPr>
              <a:t>Opportunities : </a:t>
            </a:r>
            <a:r>
              <a:rPr lang="en-US" dirty="0">
                <a:latin typeface="Cambria" panose="02040503050406030204" pitchFamily="18" charset="0"/>
                <a:ea typeface="Cambria" panose="02040503050406030204" pitchFamily="18" charset="0"/>
              </a:rPr>
              <a:t>Amul, the dairy cooperative, has various opportunities for growth and expansion. They could focus on diversifying their product range , expanding into new markets. domestically or internationally.</a:t>
            </a:r>
          </a:p>
          <a:p>
            <a:pPr marL="0" indent="0">
              <a:buNone/>
            </a:pPr>
            <a:endParaRPr lang="en-US" b="1" dirty="0">
              <a:latin typeface="Cambria" panose="02040503050406030204" pitchFamily="18" charset="0"/>
              <a:ea typeface="Cambria" panose="02040503050406030204" pitchFamily="18" charset="0"/>
            </a:endParaRPr>
          </a:p>
          <a:p>
            <a:pPr marL="0" indent="0">
              <a:buNone/>
            </a:pPr>
            <a:r>
              <a:rPr lang="en-US" b="1" dirty="0">
                <a:latin typeface="Cambria" panose="02040503050406030204" pitchFamily="18" charset="0"/>
                <a:ea typeface="Cambria" panose="02040503050406030204" pitchFamily="18" charset="0"/>
              </a:rPr>
              <a:t>THERATS:</a:t>
            </a:r>
          </a:p>
          <a:p>
            <a:r>
              <a:rPr lang="en-US" dirty="0">
                <a:latin typeface="Cambria" panose="02040503050406030204" pitchFamily="18" charset="0"/>
                <a:ea typeface="Cambria" panose="02040503050406030204" pitchFamily="18" charset="0"/>
              </a:rPr>
              <a:t>Competition intense competition from domestic and international dairy companies could impact market share and pricing strategies</a:t>
            </a:r>
          </a:p>
          <a:p>
            <a:r>
              <a:rPr lang="en-US" dirty="0">
                <a:latin typeface="Cambria" panose="02040503050406030204" pitchFamily="18" charset="0"/>
                <a:ea typeface="Cambria" panose="02040503050406030204" pitchFamily="18" charset="0"/>
              </a:rPr>
              <a:t>Price fluctuations in raw material prices, especially milk can affect profitability</a:t>
            </a:r>
          </a:p>
          <a:p>
            <a:r>
              <a:rPr lang="en-US" dirty="0">
                <a:latin typeface="Cambria" panose="02040503050406030204" pitchFamily="18" charset="0"/>
                <a:ea typeface="Cambria" panose="02040503050406030204" pitchFamily="18" charset="0"/>
              </a:rPr>
              <a:t>Regulatory challenges in government regulations or policies related to the dairy industry can pose challenges for operation and expansion plans.                 </a:t>
            </a:r>
          </a:p>
          <a:p>
            <a:pPr marL="0" indent="0">
              <a:buNone/>
            </a:pP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46329974"/>
      </p:ext>
    </p:extLst>
  </p:cSld>
  <p:clrMapOvr>
    <a:masterClrMapping/>
  </p:clrMapOvr>
  <mc:AlternateContent xmlns:mc="http://schemas.openxmlformats.org/markup-compatibility/2006" xmlns:p14="http://schemas.microsoft.com/office/powerpoint/2010/main">
    <mc:Choice Requires="p14">
      <p:transition spd="slow" p14:dur="2000" advTm="1064"/>
    </mc:Choice>
    <mc:Fallback xmlns="">
      <p:transition spd="slow" advTm="1064"/>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0EF623-799F-9DF9-9D1B-E17993F259C6}"/>
              </a:ext>
            </a:extLst>
          </p:cNvPr>
          <p:cNvSpPr>
            <a:spLocks noGrp="1"/>
          </p:cNvSpPr>
          <p:nvPr>
            <p:ph type="title"/>
          </p:nvPr>
        </p:nvSpPr>
        <p:spPr>
          <a:xfrm>
            <a:off x="104775" y="80963"/>
            <a:ext cx="11249025" cy="1458588"/>
          </a:xfrm>
        </p:spPr>
        <p:txBody>
          <a:bodyPr>
            <a:normAutofit/>
          </a:bodyPr>
          <a:lstStyle/>
          <a:p>
            <a:r>
              <a:rPr lang="en-US" sz="3200" b="1" dirty="0">
                <a:latin typeface="Cambria" panose="02040503050406030204" pitchFamily="18" charset="0"/>
                <a:ea typeface="Cambria" panose="02040503050406030204" pitchFamily="18" charset="0"/>
              </a:rPr>
              <a:t>Competitor 2: </a:t>
            </a:r>
            <a:br>
              <a:rPr lang="en-US" sz="2400" dirty="0"/>
            </a:br>
            <a:r>
              <a:rPr lang="en-US" sz="2400" dirty="0"/>
              <a:t>      </a:t>
            </a:r>
            <a:endParaRPr lang="en-IN" sz="2400" dirty="0"/>
          </a:p>
        </p:txBody>
      </p:sp>
      <p:sp>
        <p:nvSpPr>
          <p:cNvPr id="6" name="Content Placeholder 5">
            <a:extLst>
              <a:ext uri="{FF2B5EF4-FFF2-40B4-BE49-F238E27FC236}">
                <a16:creationId xmlns:a16="http://schemas.microsoft.com/office/drawing/2014/main" id="{23CF00DC-FCCD-1CFB-A453-814340B77E56}"/>
              </a:ext>
            </a:extLst>
          </p:cNvPr>
          <p:cNvSpPr>
            <a:spLocks noGrp="1"/>
          </p:cNvSpPr>
          <p:nvPr>
            <p:ph idx="1"/>
          </p:nvPr>
        </p:nvSpPr>
        <p:spPr>
          <a:xfrm>
            <a:off x="104775" y="1143000"/>
            <a:ext cx="9496425" cy="5033963"/>
          </a:xfrm>
        </p:spPr>
        <p:txBody>
          <a:bodyPr>
            <a:normAutofit lnSpcReduction="10000"/>
          </a:bodyPr>
          <a:lstStyle/>
          <a:p>
            <a:pPr marL="0" indent="0">
              <a:buNone/>
            </a:pPr>
            <a:r>
              <a:rPr lang="en-US" b="1" dirty="0">
                <a:latin typeface="Cambria" panose="02040503050406030204" pitchFamily="18" charset="0"/>
                <a:ea typeface="Cambria" panose="02040503050406030204" pitchFamily="18" charset="0"/>
              </a:rPr>
              <a:t>USP: </a:t>
            </a:r>
            <a:r>
              <a:rPr lang="en-US" dirty="0" err="1">
                <a:latin typeface="Cambria" panose="02040503050406030204" pitchFamily="18" charset="0"/>
                <a:ea typeface="Cambria" panose="02040503050406030204" pitchFamily="18" charset="0"/>
              </a:rPr>
              <a:t>Vadilal’s</a:t>
            </a:r>
            <a:r>
              <a:rPr lang="en-US" dirty="0">
                <a:latin typeface="Cambria" panose="02040503050406030204" pitchFamily="18" charset="0"/>
                <a:ea typeface="Cambria" panose="02040503050406030204" pitchFamily="18" charset="0"/>
              </a:rPr>
              <a:t> USP lies in its commitment to </a:t>
            </a:r>
            <a:r>
              <a:rPr lang="en-US" dirty="0" err="1">
                <a:latin typeface="Cambria" panose="02040503050406030204" pitchFamily="18" charset="0"/>
                <a:ea typeface="Cambria" panose="02040503050406030204" pitchFamily="18" charset="0"/>
              </a:rPr>
              <a:t>quaility</a:t>
            </a:r>
            <a:r>
              <a:rPr lang="en-US" dirty="0">
                <a:latin typeface="Cambria" panose="02040503050406030204" pitchFamily="18" charset="0"/>
                <a:ea typeface="Cambria" panose="02040503050406030204" pitchFamily="18" charset="0"/>
              </a:rPr>
              <a:t>, </a:t>
            </a:r>
          </a:p>
          <a:p>
            <a:pPr marL="0" indent="0">
              <a:buNone/>
            </a:pPr>
            <a:r>
              <a:rPr lang="en-US" dirty="0">
                <a:latin typeface="Cambria" panose="02040503050406030204" pitchFamily="18" charset="0"/>
                <a:ea typeface="Cambria" panose="02040503050406030204" pitchFamily="18" charset="0"/>
              </a:rPr>
              <a:t>innovation and a wide range of ice cream flavors that </a:t>
            </a:r>
          </a:p>
          <a:p>
            <a:pPr marL="0" indent="0">
              <a:buNone/>
            </a:pPr>
            <a:r>
              <a:rPr lang="en-US" dirty="0">
                <a:latin typeface="Cambria" panose="02040503050406030204" pitchFamily="18" charset="0"/>
                <a:ea typeface="Cambria" panose="02040503050406030204" pitchFamily="18" charset="0"/>
              </a:rPr>
              <a:t>Cater to diverse tastes. They have a rich legacy of crafting delicious frozen treats, making them a trusted choice for ice cream lovers.</a:t>
            </a:r>
          </a:p>
          <a:p>
            <a:pPr marL="0" indent="0">
              <a:buNone/>
            </a:pPr>
            <a:endParaRPr lang="en-US" dirty="0">
              <a:latin typeface="Cambria" panose="02040503050406030204" pitchFamily="18" charset="0"/>
              <a:ea typeface="Cambria" panose="02040503050406030204" pitchFamily="18" charset="0"/>
            </a:endParaRPr>
          </a:p>
          <a:p>
            <a:pPr marL="0" indent="0">
              <a:buNone/>
            </a:pPr>
            <a:r>
              <a:rPr lang="en-US" b="1" dirty="0">
                <a:latin typeface="Cambria" panose="02040503050406030204" pitchFamily="18" charset="0"/>
                <a:ea typeface="Cambria" panose="02040503050406030204" pitchFamily="18" charset="0"/>
              </a:rPr>
              <a:t>ONLINE </a:t>
            </a:r>
            <a:r>
              <a:rPr lang="en-US" b="1" dirty="0" err="1">
                <a:latin typeface="Cambria" panose="02040503050406030204" pitchFamily="18" charset="0"/>
                <a:ea typeface="Cambria" panose="02040503050406030204" pitchFamily="18" charset="0"/>
              </a:rPr>
              <a:t>COMMUNICATION</a:t>
            </a:r>
            <a:r>
              <a:rPr lang="en-US" dirty="0" err="1">
                <a:latin typeface="Cambria" panose="02040503050406030204" pitchFamily="18" charset="0"/>
                <a:ea typeface="Cambria" panose="02040503050406030204" pitchFamily="18" charset="0"/>
              </a:rPr>
              <a:t>:Vadilal</a:t>
            </a:r>
            <a:r>
              <a:rPr lang="en-US" dirty="0">
                <a:latin typeface="Cambria" panose="02040503050406030204" pitchFamily="18" charset="0"/>
                <a:ea typeface="Cambria" panose="02040503050406030204" pitchFamily="18" charset="0"/>
              </a:rPr>
              <a:t> communicates with its customers through various channels, including social media platforms like </a:t>
            </a:r>
            <a:r>
              <a:rPr lang="en-US" dirty="0" err="1">
                <a:latin typeface="Cambria" panose="02040503050406030204" pitchFamily="18" charset="0"/>
                <a:ea typeface="Cambria" panose="02040503050406030204" pitchFamily="18" charset="0"/>
              </a:rPr>
              <a:t>facebook</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instagram</a:t>
            </a:r>
            <a:r>
              <a:rPr lang="en-US" dirty="0">
                <a:latin typeface="Cambria" panose="02040503050406030204" pitchFamily="18" charset="0"/>
                <a:ea typeface="Cambria" panose="02040503050406030204" pitchFamily="18" charset="0"/>
              </a:rPr>
              <a:t> and twitter. They use these platforms to share updates about their products, promotions, events and engage with their audience through contests, polls and interactive content. </a:t>
            </a:r>
          </a:p>
          <a:p>
            <a:pPr marL="0" indent="0">
              <a:buNone/>
            </a:pPr>
            <a:endParaRPr lang="en-IN" dirty="0">
              <a:latin typeface="Cambria" panose="02040503050406030204" pitchFamily="18" charset="0"/>
              <a:ea typeface="Cambria" panose="02040503050406030204" pitchFamily="18" charset="0"/>
            </a:endParaRPr>
          </a:p>
          <a:p>
            <a:pPr marL="0" indent="0">
              <a:buNone/>
            </a:pPr>
            <a:endParaRPr lang="en-IN" dirty="0"/>
          </a:p>
        </p:txBody>
      </p:sp>
      <p:pic>
        <p:nvPicPr>
          <p:cNvPr id="2050" name="Picture 2" descr="Vadilal ice cream -Salem">
            <a:extLst>
              <a:ext uri="{FF2B5EF4-FFF2-40B4-BE49-F238E27FC236}">
                <a16:creationId xmlns:a16="http://schemas.microsoft.com/office/drawing/2014/main" id="{DF65C0DC-1288-5C5C-6FA0-584B405454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6887" y="80963"/>
            <a:ext cx="2805113" cy="2659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112182"/>
      </p:ext>
    </p:extLst>
  </p:cSld>
  <p:clrMapOvr>
    <a:masterClrMapping/>
  </p:clrMapOvr>
  <mc:AlternateContent xmlns:mc="http://schemas.openxmlformats.org/markup-compatibility/2006" xmlns:p14="http://schemas.microsoft.com/office/powerpoint/2010/main">
    <mc:Choice Requires="p14">
      <p:transition spd="slow" p14:dur="2000" advTm="1050"/>
    </mc:Choice>
    <mc:Fallback xmlns="">
      <p:transition spd="slow" advTm="105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5D71FD9-18AA-E531-DEE7-FA5A701FD400}"/>
              </a:ext>
            </a:extLst>
          </p:cNvPr>
          <p:cNvSpPr>
            <a:spLocks noGrp="1"/>
          </p:cNvSpPr>
          <p:nvPr>
            <p:ph type="title"/>
          </p:nvPr>
        </p:nvSpPr>
        <p:spPr>
          <a:xfrm>
            <a:off x="838200" y="123825"/>
            <a:ext cx="10515600" cy="762001"/>
          </a:xfrm>
        </p:spPr>
        <p:txBody>
          <a:bodyPr>
            <a:normAutofit/>
          </a:bodyPr>
          <a:lstStyle/>
          <a:p>
            <a:r>
              <a:rPr lang="en-US" dirty="0">
                <a:latin typeface="Cambria" panose="02040503050406030204" pitchFamily="18" charset="0"/>
                <a:ea typeface="Cambria" panose="02040503050406030204" pitchFamily="18" charset="0"/>
              </a:rPr>
              <a:t>SWOT</a:t>
            </a:r>
          </a:p>
        </p:txBody>
      </p:sp>
      <p:sp>
        <p:nvSpPr>
          <p:cNvPr id="2" name="Content Placeholder 1">
            <a:extLst>
              <a:ext uri="{FF2B5EF4-FFF2-40B4-BE49-F238E27FC236}">
                <a16:creationId xmlns:a16="http://schemas.microsoft.com/office/drawing/2014/main" id="{571D2F2A-02D9-DFCA-0424-3DCD1FF3624E}"/>
              </a:ext>
            </a:extLst>
          </p:cNvPr>
          <p:cNvSpPr>
            <a:spLocks noGrp="1"/>
          </p:cNvSpPr>
          <p:nvPr>
            <p:ph idx="1"/>
          </p:nvPr>
        </p:nvSpPr>
        <p:spPr>
          <a:xfrm>
            <a:off x="333375" y="714376"/>
            <a:ext cx="11020425" cy="5462588"/>
          </a:xfrm>
        </p:spPr>
        <p:txBody>
          <a:bodyPr>
            <a:normAutofit fontScale="85000" lnSpcReduction="20000"/>
          </a:bodyPr>
          <a:lstStyle/>
          <a:p>
            <a:pPr marL="0" indent="0">
              <a:buNone/>
            </a:pPr>
            <a:r>
              <a:rPr lang="en-US" b="1" dirty="0">
                <a:latin typeface="Cambria" panose="02040503050406030204" pitchFamily="18" charset="0"/>
                <a:ea typeface="Cambria" panose="02040503050406030204" pitchFamily="18" charset="0"/>
              </a:rPr>
              <a:t>Strengths:</a:t>
            </a:r>
          </a:p>
          <a:p>
            <a:pPr marL="0" indent="0">
              <a:buNone/>
            </a:pPr>
            <a:r>
              <a:rPr lang="en-US" dirty="0">
                <a:latin typeface="Cambria" panose="02040503050406030204" pitchFamily="18" charset="0"/>
                <a:ea typeface="Cambria" panose="02040503050406030204" pitchFamily="18" charset="0"/>
              </a:rPr>
              <a:t>-Established brand </a:t>
            </a:r>
            <a:r>
              <a:rPr lang="en-US" dirty="0" err="1">
                <a:latin typeface="Cambria" panose="02040503050406030204" pitchFamily="18" charset="0"/>
                <a:ea typeface="Cambria" panose="02040503050406030204" pitchFamily="18" charset="0"/>
              </a:rPr>
              <a:t>vadilal</a:t>
            </a:r>
            <a:r>
              <a:rPr lang="en-US" dirty="0">
                <a:latin typeface="Cambria" panose="02040503050406030204" pitchFamily="18" charset="0"/>
                <a:ea typeface="Cambria" panose="02040503050406030204" pitchFamily="18" charset="0"/>
              </a:rPr>
              <a:t> is a well known brand in the </a:t>
            </a:r>
            <a:r>
              <a:rPr lang="en-US" dirty="0" err="1">
                <a:latin typeface="Cambria" panose="02040503050406030204" pitchFamily="18" charset="0"/>
                <a:ea typeface="Cambria" panose="02040503050406030204" pitchFamily="18" charset="0"/>
              </a:rPr>
              <a:t>icecream</a:t>
            </a:r>
            <a:r>
              <a:rPr lang="en-US" dirty="0">
                <a:latin typeface="Cambria" panose="02040503050406030204" pitchFamily="18" charset="0"/>
                <a:ea typeface="Cambria" panose="02040503050406030204" pitchFamily="18" charset="0"/>
              </a:rPr>
              <a:t> industry with a long history dating back to 1907</a:t>
            </a:r>
          </a:p>
          <a:p>
            <a:pPr marL="0" indent="0">
              <a:buNone/>
            </a:pPr>
            <a:r>
              <a:rPr lang="en-US" dirty="0">
                <a:latin typeface="Cambria" panose="02040503050406030204" pitchFamily="18" charset="0"/>
                <a:ea typeface="Cambria" panose="02040503050406030204" pitchFamily="18" charset="0"/>
              </a:rPr>
              <a:t>-Diverse product range </a:t>
            </a:r>
            <a:r>
              <a:rPr lang="en-US" dirty="0" err="1">
                <a:latin typeface="Cambria" panose="02040503050406030204" pitchFamily="18" charset="0"/>
                <a:ea typeface="Cambria" panose="02040503050406030204" pitchFamily="18" charset="0"/>
              </a:rPr>
              <a:t>vadilal</a:t>
            </a:r>
            <a:r>
              <a:rPr lang="en-US" dirty="0">
                <a:latin typeface="Cambria" panose="02040503050406030204" pitchFamily="18" charset="0"/>
                <a:ea typeface="Cambria" panose="02040503050406030204" pitchFamily="18" charset="0"/>
              </a:rPr>
              <a:t> offers a wide variety of </a:t>
            </a:r>
            <a:r>
              <a:rPr lang="en-US" dirty="0" err="1">
                <a:latin typeface="Cambria" panose="02040503050406030204" pitchFamily="18" charset="0"/>
                <a:ea typeface="Cambria" panose="02040503050406030204" pitchFamily="18" charset="0"/>
              </a:rPr>
              <a:t>icecream</a:t>
            </a:r>
            <a:r>
              <a:rPr lang="en-US" dirty="0">
                <a:latin typeface="Cambria" panose="02040503050406030204" pitchFamily="18" charset="0"/>
                <a:ea typeface="Cambria" panose="02040503050406030204" pitchFamily="18" charset="0"/>
              </a:rPr>
              <a:t> flavors and products catering to different tastes and preferences </a:t>
            </a:r>
          </a:p>
          <a:p>
            <a:pPr marL="0" indent="0">
              <a:buNone/>
            </a:pPr>
            <a:r>
              <a:rPr lang="en-US" dirty="0">
                <a:latin typeface="Cambria" panose="02040503050406030204" pitchFamily="18" charset="0"/>
                <a:ea typeface="Cambria" panose="02040503050406030204" pitchFamily="18" charset="0"/>
              </a:rPr>
              <a:t>-Strong distribution network the company has a widespread distribution network, enabling it to reach customers a cross various regions. </a:t>
            </a:r>
          </a:p>
          <a:p>
            <a:pPr marL="0" indent="0">
              <a:buNone/>
            </a:pPr>
            <a:endParaRPr lang="en-US" dirty="0">
              <a:latin typeface="Cambria" panose="02040503050406030204" pitchFamily="18" charset="0"/>
              <a:ea typeface="Cambria" panose="02040503050406030204" pitchFamily="18" charset="0"/>
            </a:endParaRPr>
          </a:p>
          <a:p>
            <a:pPr marL="0" indent="0">
              <a:buNone/>
            </a:pPr>
            <a:r>
              <a:rPr lang="en-US" b="1" dirty="0">
                <a:latin typeface="Cambria" panose="02040503050406030204" pitchFamily="18" charset="0"/>
                <a:ea typeface="Cambria" panose="02040503050406030204" pitchFamily="18" charset="0"/>
              </a:rPr>
              <a:t>Weakness:</a:t>
            </a:r>
          </a:p>
          <a:p>
            <a:pPr marL="0" indent="0">
              <a:buNone/>
            </a:pPr>
            <a:r>
              <a:rPr lang="en-US" dirty="0">
                <a:latin typeface="Cambria" panose="02040503050406030204" pitchFamily="18" charset="0"/>
                <a:ea typeface="Cambria" panose="02040503050406030204" pitchFamily="18" charset="0"/>
              </a:rPr>
              <a:t>-Regional concentration while </a:t>
            </a:r>
            <a:r>
              <a:rPr lang="en-US" dirty="0" err="1">
                <a:latin typeface="Cambria" panose="02040503050406030204" pitchFamily="18" charset="0"/>
                <a:ea typeface="Cambria" panose="02040503050406030204" pitchFamily="18" charset="0"/>
              </a:rPr>
              <a:t>Vadilal</a:t>
            </a:r>
            <a:r>
              <a:rPr lang="en-US" dirty="0">
                <a:latin typeface="Cambria" panose="02040503050406030204" pitchFamily="18" charset="0"/>
                <a:ea typeface="Cambria" panose="02040503050406030204" pitchFamily="18" charset="0"/>
              </a:rPr>
              <a:t> has a strong presence in certain regions of </a:t>
            </a:r>
            <a:r>
              <a:rPr lang="en-US" dirty="0" err="1">
                <a:latin typeface="Cambria" panose="02040503050406030204" pitchFamily="18" charset="0"/>
                <a:ea typeface="Cambria" panose="02040503050406030204" pitchFamily="18" charset="0"/>
              </a:rPr>
              <a:t>india</a:t>
            </a:r>
            <a:r>
              <a:rPr lang="en-US" dirty="0">
                <a:latin typeface="Cambria" panose="02040503050406030204" pitchFamily="18" charset="0"/>
                <a:ea typeface="Cambria" panose="02040503050406030204" pitchFamily="18" charset="0"/>
              </a:rPr>
              <a:t> , it may lack nationwide penetration </a:t>
            </a:r>
            <a:r>
              <a:rPr lang="en-US" dirty="0" err="1">
                <a:latin typeface="Cambria" panose="02040503050406030204" pitchFamily="18" charset="0"/>
                <a:ea typeface="Cambria" panose="02040503050406030204" pitchFamily="18" charset="0"/>
              </a:rPr>
              <a:t>comoared</a:t>
            </a:r>
            <a:r>
              <a:rPr lang="en-US" dirty="0">
                <a:latin typeface="Cambria" panose="02040503050406030204" pitchFamily="18" charset="0"/>
                <a:ea typeface="Cambria" panose="02040503050406030204" pitchFamily="18" charset="0"/>
              </a:rPr>
              <a:t> to some competitors.</a:t>
            </a:r>
          </a:p>
          <a:p>
            <a:pPr marL="0" indent="0">
              <a:buNone/>
            </a:pPr>
            <a:r>
              <a:rPr lang="en-US" dirty="0">
                <a:latin typeface="Cambria" panose="02040503050406030204" pitchFamily="18" charset="0"/>
                <a:ea typeface="Cambria" panose="02040503050406030204" pitchFamily="18" charset="0"/>
              </a:rPr>
              <a:t>-Pricing in a price sensitive market, the premium pricing of </a:t>
            </a:r>
            <a:r>
              <a:rPr lang="en-US" dirty="0" err="1">
                <a:latin typeface="Cambria" panose="02040503050406030204" pitchFamily="18" charset="0"/>
                <a:ea typeface="Cambria" panose="02040503050406030204" pitchFamily="18" charset="0"/>
              </a:rPr>
              <a:t>Vadilal’s</a:t>
            </a:r>
            <a:r>
              <a:rPr lang="en-US" dirty="0">
                <a:latin typeface="Cambria" panose="02040503050406030204" pitchFamily="18" charset="0"/>
                <a:ea typeface="Cambria" panose="02040503050406030204" pitchFamily="18" charset="0"/>
              </a:rPr>
              <a:t> products may limit accessibility to a certain segment of consumers.</a:t>
            </a:r>
          </a:p>
          <a:p>
            <a:pPr marL="0" indent="0">
              <a:buNone/>
            </a:pPr>
            <a:r>
              <a:rPr lang="en-US" dirty="0">
                <a:latin typeface="Cambria" panose="02040503050406030204" pitchFamily="18" charset="0"/>
                <a:ea typeface="Cambria" panose="02040503050406030204" pitchFamily="18" charset="0"/>
              </a:rPr>
              <a:t>-Dependence on seasonal demand ice creams sales are often seasonal, which can lead to fluctuations in revenue and profitability.</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59332485"/>
      </p:ext>
    </p:extLst>
  </p:cSld>
  <p:clrMapOvr>
    <a:masterClrMapping/>
  </p:clrMapOvr>
  <mc:AlternateContent xmlns:mc="http://schemas.openxmlformats.org/markup-compatibility/2006" xmlns:p14="http://schemas.microsoft.com/office/powerpoint/2010/main">
    <mc:Choice Requires="p14">
      <p:transition spd="slow" p14:dur="2000" advTm="1156"/>
    </mc:Choice>
    <mc:Fallback xmlns="">
      <p:transition spd="slow" advTm="1156"/>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FC52B8-7329-A135-42E5-996E9CD069F0}"/>
              </a:ext>
            </a:extLst>
          </p:cNvPr>
          <p:cNvSpPr>
            <a:spLocks noGrp="1"/>
          </p:cNvSpPr>
          <p:nvPr>
            <p:ph idx="1"/>
          </p:nvPr>
        </p:nvSpPr>
        <p:spPr>
          <a:xfrm>
            <a:off x="149290" y="1530219"/>
            <a:ext cx="11204510" cy="4646743"/>
          </a:xfrm>
        </p:spPr>
        <p:txBody>
          <a:bodyPr>
            <a:normAutofit fontScale="77500" lnSpcReduction="20000"/>
          </a:bodyPr>
          <a:lstStyle/>
          <a:p>
            <a:pPr marL="0" indent="0">
              <a:buNone/>
            </a:pPr>
            <a:r>
              <a:rPr lang="en-US" b="1" dirty="0">
                <a:latin typeface="Cambria" panose="02040503050406030204" pitchFamily="18" charset="0"/>
                <a:ea typeface="Cambria" panose="02040503050406030204" pitchFamily="18" charset="0"/>
              </a:rPr>
              <a:t>Opportunities: </a:t>
            </a:r>
          </a:p>
          <a:p>
            <a:pPr marL="0" indent="0">
              <a:buNone/>
            </a:pPr>
            <a:r>
              <a:rPr lang="en-US" dirty="0">
                <a:latin typeface="Cambria" panose="02040503050406030204" pitchFamily="18" charset="0"/>
                <a:ea typeface="Cambria" panose="02040503050406030204" pitchFamily="18" charset="0"/>
              </a:rPr>
              <a:t>-Health and wellness trends with the growing focus on health-conscious eating, </a:t>
            </a:r>
            <a:r>
              <a:rPr lang="en-US" dirty="0" err="1">
                <a:latin typeface="Cambria" panose="02040503050406030204" pitchFamily="18" charset="0"/>
                <a:ea typeface="Cambria" panose="02040503050406030204" pitchFamily="18" charset="0"/>
              </a:rPr>
              <a:t>Vadilal</a:t>
            </a:r>
            <a:r>
              <a:rPr lang="en-US" dirty="0">
                <a:latin typeface="Cambria" panose="02040503050406030204" pitchFamily="18" charset="0"/>
                <a:ea typeface="Cambria" panose="02040503050406030204" pitchFamily="18" charset="0"/>
              </a:rPr>
              <a:t> can explore opportunities in low sugar low-fat, or healthier ice cream options.</a:t>
            </a:r>
          </a:p>
          <a:p>
            <a:pPr>
              <a:buFontTx/>
              <a:buChar char="-"/>
            </a:pPr>
            <a:r>
              <a:rPr lang="en-US" dirty="0">
                <a:latin typeface="Cambria" panose="02040503050406030204" pitchFamily="18" charset="0"/>
                <a:ea typeface="Cambria" panose="02040503050406030204" pitchFamily="18" charset="0"/>
              </a:rPr>
              <a:t>Export markets expanding into international markets can provide new revenue streams and global brand recognition.</a:t>
            </a:r>
          </a:p>
          <a:p>
            <a:pPr>
              <a:buFontTx/>
              <a:buChar char="-"/>
            </a:pPr>
            <a:r>
              <a:rPr lang="en-US" dirty="0">
                <a:latin typeface="Cambria" panose="02040503050406030204" pitchFamily="18" charset="0"/>
                <a:ea typeface="Cambria" panose="02040503050406030204" pitchFamily="18" charset="0"/>
              </a:rPr>
              <a:t>Online sales increasing online presence and e-commerce initiatives can tap into the growing trend of online grocery shopping and direct to consumer sales</a:t>
            </a:r>
          </a:p>
          <a:p>
            <a:pPr marL="0" indent="0">
              <a:buNone/>
            </a:pPr>
            <a:r>
              <a:rPr lang="en-US" b="1" dirty="0">
                <a:latin typeface="Cambria" panose="02040503050406030204" pitchFamily="18" charset="0"/>
                <a:ea typeface="Cambria" panose="02040503050406030204" pitchFamily="18" charset="0"/>
              </a:rPr>
              <a:t>Threats:</a:t>
            </a:r>
          </a:p>
          <a:p>
            <a:pPr marL="0" indent="0">
              <a:buNone/>
            </a:pPr>
            <a:r>
              <a:rPr lang="en-US" dirty="0">
                <a:latin typeface="Cambria" panose="02040503050406030204" pitchFamily="18" charset="0"/>
                <a:ea typeface="Cambria" panose="02040503050406030204" pitchFamily="18" charset="0"/>
              </a:rPr>
              <a:t>-Intense competitions </a:t>
            </a:r>
            <a:r>
              <a:rPr lang="en-US" dirty="0" err="1">
                <a:latin typeface="Cambria" panose="02040503050406030204" pitchFamily="18" charset="0"/>
                <a:ea typeface="Cambria" panose="02040503050406030204" pitchFamily="18" charset="0"/>
              </a:rPr>
              <a:t>Vadilal</a:t>
            </a:r>
            <a:r>
              <a:rPr lang="en-US" dirty="0">
                <a:latin typeface="Cambria" panose="02040503050406030204" pitchFamily="18" charset="0"/>
                <a:ea typeface="Cambria" panose="02040503050406030204" pitchFamily="18" charset="0"/>
              </a:rPr>
              <a:t> faces competition from both domestic and internation ice cream brands, leading to prices wars and market share battles.</a:t>
            </a:r>
          </a:p>
          <a:p>
            <a:pPr marL="0" indent="0">
              <a:buNone/>
            </a:pPr>
            <a:r>
              <a:rPr lang="en-US" dirty="0">
                <a:latin typeface="Cambria" panose="02040503050406030204" pitchFamily="18" charset="0"/>
                <a:ea typeface="Cambria" panose="02040503050406030204" pitchFamily="18" charset="0"/>
              </a:rPr>
              <a:t>-Changing consumers preference shifts in </a:t>
            </a:r>
            <a:r>
              <a:rPr lang="en-US" dirty="0" err="1">
                <a:latin typeface="Cambria" panose="02040503050406030204" pitchFamily="18" charset="0"/>
                <a:ea typeface="Cambria" panose="02040503050406030204" pitchFamily="18" charset="0"/>
              </a:rPr>
              <a:t>comsumers</a:t>
            </a:r>
            <a:r>
              <a:rPr lang="en-US" dirty="0">
                <a:latin typeface="Cambria" panose="02040503050406030204" pitchFamily="18" charset="0"/>
                <a:ea typeface="Cambria" panose="02040503050406030204" pitchFamily="18" charset="0"/>
              </a:rPr>
              <a:t> preferences towards healthier or alternative dessert options could impact traditional ice creams sales. </a:t>
            </a:r>
          </a:p>
          <a:p>
            <a:pPr marL="0" indent="0">
              <a:buNone/>
            </a:pPr>
            <a:r>
              <a:rPr lang="en-US" dirty="0">
                <a:latin typeface="Cambria" panose="02040503050406030204" pitchFamily="18" charset="0"/>
                <a:ea typeface="Cambria" panose="02040503050406030204" pitchFamily="18" charset="0"/>
              </a:rPr>
              <a:t>-Regulatory changes in food safety regulations or taxation policies can affect production costs and profitability. </a:t>
            </a:r>
          </a:p>
        </p:txBody>
      </p:sp>
      <p:sp>
        <p:nvSpPr>
          <p:cNvPr id="7" name="Title 6">
            <a:extLst>
              <a:ext uri="{FF2B5EF4-FFF2-40B4-BE49-F238E27FC236}">
                <a16:creationId xmlns:a16="http://schemas.microsoft.com/office/drawing/2014/main" id="{840C5A1B-D8AD-6A07-D081-A61A28859248}"/>
              </a:ext>
            </a:extLst>
          </p:cNvPr>
          <p:cNvSpPr>
            <a:spLocks noGrp="1"/>
          </p:cNvSpPr>
          <p:nvPr>
            <p:ph type="title"/>
          </p:nvPr>
        </p:nvSpPr>
        <p:spPr>
          <a:xfrm>
            <a:off x="149290" y="-615816"/>
            <a:ext cx="10646228" cy="2285996"/>
          </a:xfrm>
        </p:spPr>
        <p:txBody>
          <a:bodyPr/>
          <a:lstStyle/>
          <a:p>
            <a:r>
              <a:rPr lang="en-US" b="1" dirty="0">
                <a:latin typeface="Cambria" panose="02040503050406030204" pitchFamily="18" charset="0"/>
                <a:ea typeface="Cambria" panose="02040503050406030204" pitchFamily="18" charset="0"/>
              </a:rPr>
              <a:t>SWOT</a:t>
            </a:r>
          </a:p>
        </p:txBody>
      </p:sp>
    </p:spTree>
    <p:extLst>
      <p:ext uri="{BB962C8B-B14F-4D97-AF65-F5344CB8AC3E}">
        <p14:creationId xmlns:p14="http://schemas.microsoft.com/office/powerpoint/2010/main" val="1738926038"/>
      </p:ext>
    </p:extLst>
  </p:cSld>
  <p:clrMapOvr>
    <a:masterClrMapping/>
  </p:clrMapOvr>
  <mc:AlternateContent xmlns:mc="http://schemas.openxmlformats.org/markup-compatibility/2006" xmlns:p14="http://schemas.microsoft.com/office/powerpoint/2010/main">
    <mc:Choice Requires="p14">
      <p:transition spd="slow" p14:dur="2000" advTm="811"/>
    </mc:Choice>
    <mc:Fallback xmlns="">
      <p:transition spd="slow" advTm="811"/>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BC8491-F860-261D-46A8-27A1AA3E2A59}"/>
              </a:ext>
            </a:extLst>
          </p:cNvPr>
          <p:cNvSpPr>
            <a:spLocks noGrp="1"/>
          </p:cNvSpPr>
          <p:nvPr>
            <p:ph type="title"/>
          </p:nvPr>
        </p:nvSpPr>
        <p:spPr>
          <a:xfrm>
            <a:off x="130630" y="-643811"/>
            <a:ext cx="10515600" cy="2230016"/>
          </a:xfrm>
        </p:spPr>
        <p:txBody>
          <a:bodyPr/>
          <a:lstStyle/>
          <a:p>
            <a:r>
              <a:rPr lang="en-US" dirty="0">
                <a:highlight>
                  <a:srgbClr val="FFFF00"/>
                </a:highlight>
                <a:latin typeface="Cambria" panose="02040503050406030204" pitchFamily="18" charset="0"/>
                <a:ea typeface="Cambria" panose="02040503050406030204" pitchFamily="18" charset="0"/>
              </a:rPr>
              <a:t>Competitor 3:</a:t>
            </a:r>
          </a:p>
        </p:txBody>
      </p:sp>
      <p:sp>
        <p:nvSpPr>
          <p:cNvPr id="8" name="Content Placeholder 7">
            <a:extLst>
              <a:ext uri="{FF2B5EF4-FFF2-40B4-BE49-F238E27FC236}">
                <a16:creationId xmlns:a16="http://schemas.microsoft.com/office/drawing/2014/main" id="{42E8AE80-D5E5-761B-BCF7-2ECABCA5ADEB}"/>
              </a:ext>
            </a:extLst>
          </p:cNvPr>
          <p:cNvSpPr>
            <a:spLocks noGrp="1"/>
          </p:cNvSpPr>
          <p:nvPr>
            <p:ph idx="1"/>
          </p:nvPr>
        </p:nvSpPr>
        <p:spPr>
          <a:xfrm>
            <a:off x="150042" y="950833"/>
            <a:ext cx="11793142" cy="5711223"/>
          </a:xfrm>
        </p:spPr>
        <p:txBody>
          <a:bodyPr>
            <a:normAutofit fontScale="92500" lnSpcReduction="10000"/>
          </a:bodyPr>
          <a:lstStyle/>
          <a:p>
            <a:r>
              <a:rPr lang="en-US" b="1" dirty="0">
                <a:latin typeface="Cambria" panose="02040503050406030204" pitchFamily="18" charset="0"/>
                <a:ea typeface="Cambria" panose="02040503050406030204" pitchFamily="18" charset="0"/>
              </a:rPr>
              <a:t>USP :</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kwality</a:t>
            </a:r>
            <a:r>
              <a:rPr lang="en-US" dirty="0">
                <a:latin typeface="Cambria" panose="02040503050406030204" pitchFamily="18" charset="0"/>
                <a:ea typeface="Cambria" panose="02040503050406030204" pitchFamily="18" charset="0"/>
              </a:rPr>
              <a:t> wall’s has a rich heritage and legacy in the</a:t>
            </a:r>
          </a:p>
          <a:p>
            <a:pPr marL="0" indent="0">
              <a:buNone/>
            </a:pPr>
            <a:r>
              <a:rPr lang="en-US" dirty="0">
                <a:latin typeface="Cambria" panose="02040503050406030204" pitchFamily="18" charset="0"/>
                <a:ea typeface="Cambria" panose="02040503050406030204" pitchFamily="18" charset="0"/>
              </a:rPr>
              <a:t> ice cream industry, dating back to 1956. the long standing </a:t>
            </a:r>
          </a:p>
          <a:p>
            <a:pPr marL="0" indent="0">
              <a:buNone/>
            </a:pPr>
            <a:r>
              <a:rPr lang="en-US" dirty="0">
                <a:latin typeface="Cambria" panose="02040503050406030204" pitchFamily="18" charset="0"/>
                <a:ea typeface="Cambria" panose="02040503050406030204" pitchFamily="18" charset="0"/>
              </a:rPr>
              <a:t>presence and experience contribute to its brand trust and </a:t>
            </a:r>
          </a:p>
          <a:p>
            <a:pPr marL="0" indent="0">
              <a:buNone/>
            </a:pPr>
            <a:r>
              <a:rPr lang="en-US" dirty="0">
                <a:latin typeface="Cambria" panose="02040503050406030204" pitchFamily="18" charset="0"/>
                <a:ea typeface="Cambria" panose="02040503050406030204" pitchFamily="18" charset="0"/>
              </a:rPr>
              <a:t>recognition.</a:t>
            </a:r>
            <a:endParaRPr lang="en-US" b="1" dirty="0">
              <a:latin typeface="Cambria" panose="02040503050406030204" pitchFamily="18" charset="0"/>
              <a:ea typeface="Cambria" panose="02040503050406030204" pitchFamily="18" charset="0"/>
            </a:endParaRPr>
          </a:p>
          <a:p>
            <a:pPr marL="0" indent="0">
              <a:buNone/>
            </a:pPr>
            <a:r>
              <a:rPr lang="en-US" b="1" dirty="0">
                <a:latin typeface="Cambria" panose="02040503050406030204" pitchFamily="18" charset="0"/>
                <a:ea typeface="Cambria" panose="02040503050406030204" pitchFamily="18" charset="0"/>
              </a:rPr>
              <a:t>ONLINE COMMUNICATION :</a:t>
            </a:r>
            <a:r>
              <a:rPr lang="en-US" dirty="0">
                <a:latin typeface="Cambria" panose="02040503050406030204" pitchFamily="18" charset="0"/>
                <a:ea typeface="Cambria" panose="02040503050406030204" pitchFamily="18" charset="0"/>
              </a:rPr>
              <a:t> Refers to the exchange of information, messages, or platforms over the internet. This can include various forms of communication such media, video calls and more. Online communication has become increasingly important in todays digital age due to its convenience, speed and global reach. It enables individuals, business, and organizations to connect, collaborate and share information regardless of geographical distances. Online communication plays a crucial role in areas such as business operations, education, social interactions, and entertainment, facilitating seamless and efficient interactions across different devices and platforms.</a:t>
            </a:r>
          </a:p>
          <a:p>
            <a:pPr marL="0" indent="0">
              <a:buNone/>
            </a:pPr>
            <a:r>
              <a:rPr lang="en-US" dirty="0">
                <a:latin typeface="Cambria" panose="02040503050406030204" pitchFamily="18" charset="0"/>
                <a:ea typeface="Cambria" panose="02040503050406030204" pitchFamily="18" charset="0"/>
              </a:rPr>
              <a:t> </a:t>
            </a:r>
          </a:p>
        </p:txBody>
      </p:sp>
      <p:pic>
        <p:nvPicPr>
          <p:cNvPr id="1026" name="Picture 2" descr="Kwality Walls Fruit &amp; Nut Carte D'or Cup 750 millilitre - GoToChef">
            <a:extLst>
              <a:ext uri="{FF2B5EF4-FFF2-40B4-BE49-F238E27FC236}">
                <a16:creationId xmlns:a16="http://schemas.microsoft.com/office/drawing/2014/main" id="{29ED9DD8-E804-E40D-DAF8-9E3E0C40D2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2154" y="270490"/>
            <a:ext cx="3449216" cy="2167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585527"/>
      </p:ext>
    </p:extLst>
  </p:cSld>
  <p:clrMapOvr>
    <a:masterClrMapping/>
  </p:clrMapOvr>
  <mc:AlternateContent xmlns:mc="http://schemas.openxmlformats.org/markup-compatibility/2006" xmlns:p14="http://schemas.microsoft.com/office/powerpoint/2010/main">
    <mc:Choice Requires="p14">
      <p:transition spd="slow" p14:dur="2000" advTm="500"/>
    </mc:Choice>
    <mc:Fallback xmlns="">
      <p:transition spd="slow" advTm="500"/>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F6F97F-4652-5D70-84F7-C1F80A4B2DBF}"/>
              </a:ext>
            </a:extLst>
          </p:cNvPr>
          <p:cNvSpPr>
            <a:spLocks noGrp="1"/>
          </p:cNvSpPr>
          <p:nvPr>
            <p:ph idx="1"/>
          </p:nvPr>
        </p:nvSpPr>
        <p:spPr>
          <a:xfrm>
            <a:off x="419878" y="905069"/>
            <a:ext cx="10933922" cy="5271894"/>
          </a:xfrm>
        </p:spPr>
        <p:txBody>
          <a:bodyPr/>
          <a:lstStyle/>
          <a:p>
            <a:pPr marL="0" indent="0">
              <a:buNone/>
            </a:pPr>
            <a:r>
              <a:rPr lang="en-US" b="1" dirty="0">
                <a:latin typeface="Cambria" panose="02040503050406030204" pitchFamily="18" charset="0"/>
                <a:ea typeface="Cambria" panose="02040503050406030204" pitchFamily="18" charset="0"/>
              </a:rPr>
              <a:t>Strengths: </a:t>
            </a:r>
            <a:endParaRPr lang="en-US" sz="2000" b="1"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 STRONG BRAND: </a:t>
            </a:r>
            <a:r>
              <a:rPr lang="en-US" sz="2000" dirty="0" err="1">
                <a:latin typeface="Cambria" panose="02040503050406030204" pitchFamily="18" charset="0"/>
                <a:ea typeface="Cambria" panose="02040503050406030204" pitchFamily="18" charset="0"/>
              </a:rPr>
              <a:t>Kawality</a:t>
            </a:r>
            <a:r>
              <a:rPr lang="en-US" sz="2000" dirty="0">
                <a:latin typeface="Cambria" panose="02040503050406030204" pitchFamily="18" charset="0"/>
                <a:ea typeface="Cambria" panose="02040503050406030204" pitchFamily="18" charset="0"/>
              </a:rPr>
              <a:t> Walls has a well –established brand known for quality ice cream products.</a:t>
            </a:r>
          </a:p>
          <a:p>
            <a:r>
              <a:rPr lang="en-US" sz="2000" dirty="0">
                <a:latin typeface="Cambria" panose="02040503050406030204" pitchFamily="18" charset="0"/>
                <a:ea typeface="Cambria" panose="02040503050406030204" pitchFamily="18" charset="0"/>
              </a:rPr>
              <a:t> WIDE PRODUCT RANGE: They offer a diverse range of ice cream flavors and products catering to various tastes and </a:t>
            </a:r>
            <a:r>
              <a:rPr lang="en-US" sz="2000" dirty="0" err="1">
                <a:latin typeface="Cambria" panose="02040503050406030204" pitchFamily="18" charset="0"/>
                <a:ea typeface="Cambria" panose="02040503050406030204" pitchFamily="18" charset="0"/>
              </a:rPr>
              <a:t>prefernces</a:t>
            </a:r>
            <a:r>
              <a:rPr lang="en-US" sz="2000" dirty="0">
                <a:latin typeface="Cambria" panose="02040503050406030204" pitchFamily="18" charset="0"/>
                <a:ea typeface="Cambria" panose="02040503050406030204" pitchFamily="18" charset="0"/>
              </a:rPr>
              <a:t>.</a:t>
            </a:r>
          </a:p>
          <a:p>
            <a:r>
              <a:rPr lang="en-US" sz="2000" dirty="0">
                <a:latin typeface="Cambria" panose="02040503050406030204" pitchFamily="18" charset="0"/>
                <a:ea typeface="Cambria" panose="02040503050406030204" pitchFamily="18" charset="0"/>
              </a:rPr>
              <a:t> DISTRIBUTION NETWORK : They have an extensive distribution network, ensuring their products are widely available.</a:t>
            </a:r>
          </a:p>
          <a:p>
            <a:pPr marL="0" indent="0">
              <a:buNone/>
            </a:pPr>
            <a:r>
              <a:rPr lang="en-US" b="1" dirty="0">
                <a:latin typeface="Cambria" panose="02040503050406030204" pitchFamily="18" charset="0"/>
                <a:ea typeface="Cambria" panose="02040503050406030204" pitchFamily="18" charset="0"/>
              </a:rPr>
              <a:t>Weakness</a:t>
            </a:r>
            <a:r>
              <a:rPr lang="en-US" sz="2000" b="1" dirty="0">
                <a:latin typeface="Cambria" panose="02040503050406030204" pitchFamily="18" charset="0"/>
                <a:ea typeface="Cambria" panose="02040503050406030204" pitchFamily="18" charset="0"/>
              </a:rPr>
              <a:t>:</a:t>
            </a:r>
          </a:p>
          <a:p>
            <a:r>
              <a:rPr lang="en-US" sz="2000" dirty="0">
                <a:latin typeface="Cambria" panose="02040503050406030204" pitchFamily="18" charset="0"/>
                <a:ea typeface="Cambria" panose="02040503050406030204" pitchFamily="18" charset="0"/>
              </a:rPr>
              <a:t>Seasonal Demand: Ice cream consumption tends to be seasonal, leading to fluctuations in sales.</a:t>
            </a:r>
          </a:p>
          <a:p>
            <a:r>
              <a:rPr lang="en-US" sz="2000" dirty="0">
                <a:latin typeface="Cambria" panose="02040503050406030204" pitchFamily="18" charset="0"/>
                <a:ea typeface="Cambria" panose="02040503050406030204" pitchFamily="18" charset="0"/>
              </a:rPr>
              <a:t>Dependency on Dairy: The company’s products heavily rely on dairy, which can be a limitation for vegan or lactose- intolerant customers.</a:t>
            </a:r>
          </a:p>
          <a:p>
            <a:r>
              <a:rPr lang="en-US" sz="2000" dirty="0" err="1">
                <a:latin typeface="Cambria" panose="02040503050406030204" pitchFamily="18" charset="0"/>
                <a:ea typeface="Cambria" panose="02040503050406030204" pitchFamily="18" charset="0"/>
              </a:rPr>
              <a:t>Competiton</a:t>
            </a:r>
            <a:r>
              <a:rPr lang="en-US" sz="2000" dirty="0">
                <a:latin typeface="Cambria" panose="02040503050406030204" pitchFamily="18" charset="0"/>
                <a:ea typeface="Cambria" panose="02040503050406030204" pitchFamily="18" charset="0"/>
              </a:rPr>
              <a:t> : There are numerous competitors in the ice cream market, posing a challenge to market share.  </a:t>
            </a:r>
          </a:p>
        </p:txBody>
      </p:sp>
      <p:sp>
        <p:nvSpPr>
          <p:cNvPr id="7" name="Title 6">
            <a:extLst>
              <a:ext uri="{FF2B5EF4-FFF2-40B4-BE49-F238E27FC236}">
                <a16:creationId xmlns:a16="http://schemas.microsoft.com/office/drawing/2014/main" id="{F5EE0B46-A7E9-83F5-6E20-8E6C37D04073}"/>
              </a:ext>
            </a:extLst>
          </p:cNvPr>
          <p:cNvSpPr>
            <a:spLocks noGrp="1"/>
          </p:cNvSpPr>
          <p:nvPr>
            <p:ph type="title"/>
          </p:nvPr>
        </p:nvSpPr>
        <p:spPr>
          <a:xfrm>
            <a:off x="354563" y="149291"/>
            <a:ext cx="10999237" cy="830423"/>
          </a:xfrm>
        </p:spPr>
        <p:txBody>
          <a:bodyPr/>
          <a:lstStyle/>
          <a:p>
            <a:r>
              <a:rPr lang="en-US" b="1" dirty="0">
                <a:latin typeface="Cambria" panose="02040503050406030204" pitchFamily="18" charset="0"/>
                <a:ea typeface="Cambria" panose="02040503050406030204" pitchFamily="18" charset="0"/>
              </a:rPr>
              <a:t>SWOT</a:t>
            </a:r>
            <a:r>
              <a:rPr lang="en-US" dirty="0"/>
              <a:t> </a:t>
            </a:r>
          </a:p>
        </p:txBody>
      </p:sp>
    </p:spTree>
    <p:extLst>
      <p:ext uri="{BB962C8B-B14F-4D97-AF65-F5344CB8AC3E}">
        <p14:creationId xmlns:p14="http://schemas.microsoft.com/office/powerpoint/2010/main" val="55386875"/>
      </p:ext>
    </p:extLst>
  </p:cSld>
  <p:clrMapOvr>
    <a:masterClrMapping/>
  </p:clrMapOvr>
  <mc:AlternateContent xmlns:mc="http://schemas.openxmlformats.org/markup-compatibility/2006" xmlns:p14="http://schemas.microsoft.com/office/powerpoint/2010/main">
    <mc:Choice Requires="p14">
      <p:transition spd="slow" p14:dur="2000" advTm="278"/>
    </mc:Choice>
    <mc:Fallback xmlns="">
      <p:transition spd="slow" advTm="278"/>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389B-11D4-856B-748A-F0EBC0A9D360}"/>
              </a:ext>
            </a:extLst>
          </p:cNvPr>
          <p:cNvSpPr>
            <a:spLocks noGrp="1"/>
          </p:cNvSpPr>
          <p:nvPr>
            <p:ph type="title"/>
          </p:nvPr>
        </p:nvSpPr>
        <p:spPr>
          <a:xfrm>
            <a:off x="270588" y="130629"/>
            <a:ext cx="11083212" cy="718457"/>
          </a:xfrm>
        </p:spPr>
        <p:txBody>
          <a:bodyPr/>
          <a:lstStyle/>
          <a:p>
            <a:r>
              <a:rPr lang="en-US" sz="3200" b="1" dirty="0">
                <a:latin typeface="Cambria" panose="02040503050406030204" pitchFamily="18" charset="0"/>
                <a:ea typeface="Cambria" panose="02040503050406030204" pitchFamily="18" charset="0"/>
              </a:rPr>
              <a:t>Opportunities</a:t>
            </a:r>
            <a:r>
              <a:rPr lang="en-US" dirty="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83EBD522-3712-4839-EB08-C2C49336DED4}"/>
              </a:ext>
            </a:extLst>
          </p:cNvPr>
          <p:cNvSpPr>
            <a:spLocks noGrp="1"/>
          </p:cNvSpPr>
          <p:nvPr>
            <p:ph idx="1"/>
          </p:nvPr>
        </p:nvSpPr>
        <p:spPr>
          <a:xfrm>
            <a:off x="382555" y="849086"/>
            <a:ext cx="10971245" cy="5327876"/>
          </a:xfrm>
        </p:spPr>
        <p:txBody>
          <a:bodyPr/>
          <a:lstStyle/>
          <a:p>
            <a:r>
              <a:rPr lang="en-US"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Health Trends: Expanding into healthier or vegan options can tap into growing health- conscious consumer segments.</a:t>
            </a:r>
          </a:p>
          <a:p>
            <a:r>
              <a:rPr lang="en-US" sz="2400" dirty="0">
                <a:latin typeface="Cambria" panose="02040503050406030204" pitchFamily="18" charset="0"/>
                <a:ea typeface="Cambria" panose="02040503050406030204" pitchFamily="18" charset="0"/>
              </a:rPr>
              <a:t> International Expansion: Exploring markets outside the current geographic areas can lead to new growth opportunities.</a:t>
            </a:r>
          </a:p>
          <a:p>
            <a:r>
              <a:rPr lang="en-US" sz="2400" dirty="0">
                <a:latin typeface="Cambria" panose="02040503050406030204" pitchFamily="18" charset="0"/>
                <a:ea typeface="Cambria" panose="02040503050406030204" pitchFamily="18" charset="0"/>
              </a:rPr>
              <a:t> E-commerce: Leveraging e-commerce channels can reach a wider customer base and improve convenience.</a:t>
            </a:r>
          </a:p>
          <a:p>
            <a:pPr marL="0" indent="0">
              <a:buNone/>
            </a:pPr>
            <a:r>
              <a:rPr lang="en-US" sz="3200" b="1" dirty="0">
                <a:latin typeface="Cambria" panose="02040503050406030204" pitchFamily="18" charset="0"/>
                <a:ea typeface="Cambria" panose="02040503050406030204" pitchFamily="18" charset="0"/>
              </a:rPr>
              <a:t>Threats:</a:t>
            </a:r>
            <a:endParaRPr lang="en-US" sz="2400" b="1" dirty="0">
              <a:latin typeface="Cambria" panose="02040503050406030204" pitchFamily="18" charset="0"/>
              <a:ea typeface="Cambria" panose="02040503050406030204" pitchFamily="18" charset="0"/>
            </a:endParaRPr>
          </a:p>
          <a:p>
            <a:r>
              <a:rPr lang="en-US" sz="2400" dirty="0"/>
              <a:t> </a:t>
            </a:r>
            <a:r>
              <a:rPr lang="en-US" sz="2400" dirty="0">
                <a:latin typeface="Cambria" panose="02040503050406030204" pitchFamily="18" charset="0"/>
                <a:ea typeface="Cambria" panose="02040503050406030204" pitchFamily="18" charset="0"/>
              </a:rPr>
              <a:t>Health Regulations: Changes in health regulations regarding sugar content or ingredients can impact product formulation.</a:t>
            </a:r>
          </a:p>
          <a:p>
            <a:r>
              <a:rPr lang="en-US" sz="2400" dirty="0">
                <a:latin typeface="Cambria" panose="02040503050406030204" pitchFamily="18" charset="0"/>
                <a:ea typeface="Cambria" panose="02040503050406030204" pitchFamily="18" charset="0"/>
              </a:rPr>
              <a:t> Economic conditions: Economic downturns may affect consumer spending on discretionary items like ice cream.</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54853131"/>
      </p:ext>
    </p:extLst>
  </p:cSld>
  <p:clrMapOvr>
    <a:masterClrMapping/>
  </p:clrMapOvr>
  <mc:AlternateContent xmlns:mc="http://schemas.openxmlformats.org/markup-compatibility/2006" xmlns:p14="http://schemas.microsoft.com/office/powerpoint/2010/main">
    <mc:Choice Requires="p14">
      <p:transition spd="slow" p14:dur="2000" advTm="496"/>
    </mc:Choice>
    <mc:Fallback xmlns="">
      <p:transition spd="slow" advTm="496"/>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75657" y="530886"/>
            <a:ext cx="8867926" cy="726413"/>
          </a:xfrm>
        </p:spPr>
        <p:txBody>
          <a:bodyPr>
            <a:normAutofit fontScale="90000"/>
          </a:bodyPr>
          <a:lstStyle/>
          <a:p>
            <a:pPr algn="ctr"/>
            <a:r>
              <a:rPr lang="en-US" sz="4000" b="1" dirty="0">
                <a:solidFill>
                  <a:schemeClr val="bg2">
                    <a:lumMod val="10000"/>
                  </a:schemeClr>
                </a:solidFill>
                <a:latin typeface="Cambria" panose="02040503050406030204" pitchFamily="18" charset="0"/>
                <a:ea typeface="Cambria" panose="02040503050406030204" pitchFamily="18" charset="0"/>
              </a:rPr>
              <a:t> </a:t>
            </a:r>
            <a:r>
              <a:rPr lang="en-US" sz="4000" b="1" dirty="0">
                <a:solidFill>
                  <a:schemeClr val="bg2">
                    <a:lumMod val="10000"/>
                  </a:schemeClr>
                </a:solidFill>
                <a:highlight>
                  <a:srgbClr val="FFFF00"/>
                </a:highlight>
                <a:latin typeface="Cambria" panose="02040503050406030204" pitchFamily="18" charset="0"/>
                <a:ea typeface="Cambria" panose="02040503050406030204" pitchFamily="18" charset="0"/>
              </a:rPr>
              <a:t>Part 2: SEO AND KEYWORDS RESEARCH</a:t>
            </a:r>
            <a:endParaRPr lang="en-IN" sz="4000" b="1" dirty="0">
              <a:solidFill>
                <a:schemeClr val="bg2">
                  <a:lumMod val="10000"/>
                </a:schemeClr>
              </a:solidFill>
              <a:highlight>
                <a:srgbClr val="FFFF00"/>
              </a:highlight>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325880" y="1920241"/>
            <a:ext cx="8797713" cy="4406872"/>
          </a:xfrm>
        </p:spPr>
        <p:txBody>
          <a:bodyPr>
            <a:normAutofit fontScale="55000" lnSpcReduction="20000"/>
          </a:bodyPr>
          <a:lstStyle/>
          <a:p>
            <a:r>
              <a:rPr lang="en-US" b="1" dirty="0">
                <a:latin typeface="Cambria" panose="02040503050406030204" pitchFamily="18" charset="0"/>
                <a:ea typeface="Cambria" panose="02040503050406030204" pitchFamily="18" charset="0"/>
              </a:rPr>
              <a:t>SEO AUDIT : </a:t>
            </a:r>
            <a:r>
              <a:rPr lang="en-US" sz="2900" dirty="0">
                <a:latin typeface="Cambria" panose="02040503050406030204" pitchFamily="18" charset="0"/>
                <a:ea typeface="Cambria" panose="02040503050406030204" pitchFamily="18" charset="0"/>
              </a:rPr>
              <a:t>A SEO audit is a comprehensive analysis of a website's factors affecting search engine visibility.</a:t>
            </a:r>
          </a:p>
          <a:p>
            <a:pPr marL="0" indent="0">
              <a:buNone/>
            </a:pPr>
            <a:endParaRPr lang="en-US" sz="2900" u="sng" dirty="0">
              <a:latin typeface="Cambria" panose="02040503050406030204" pitchFamily="18" charset="0"/>
              <a:ea typeface="Cambria" panose="02040503050406030204" pitchFamily="18" charset="0"/>
            </a:endParaRPr>
          </a:p>
          <a:p>
            <a:r>
              <a:rPr lang="en-US" sz="2900" b="1" dirty="0">
                <a:latin typeface="Cambria" panose="02040503050406030204" pitchFamily="18" charset="0"/>
                <a:ea typeface="Cambria" panose="02040503050406030204" pitchFamily="18" charset="0"/>
              </a:rPr>
              <a:t>KEYWORD RESEARCH :</a:t>
            </a:r>
            <a:r>
              <a:rPr lang="en-US" sz="2900" dirty="0">
                <a:latin typeface="Cambria" panose="02040503050406030204" pitchFamily="18" charset="0"/>
                <a:ea typeface="Cambria" panose="02040503050406030204" pitchFamily="18" charset="0"/>
              </a:rPr>
              <a:t>Keyword research involves identifying the words and phrases people use when searching for information online, relevant to your business or content. It helps you understand what your target audience is looking for so you can optimize your content to attract more organic traffic. </a:t>
            </a:r>
          </a:p>
          <a:p>
            <a:pPr marL="0" indent="0">
              <a:buNone/>
            </a:pPr>
            <a:endParaRPr lang="en-US" sz="2900" b="1" dirty="0">
              <a:latin typeface="Cambria" panose="02040503050406030204" pitchFamily="18" charset="0"/>
              <a:ea typeface="Cambria" panose="02040503050406030204" pitchFamily="18" charset="0"/>
            </a:endParaRPr>
          </a:p>
          <a:p>
            <a:r>
              <a:rPr lang="en-US" sz="2900" b="1" dirty="0">
                <a:latin typeface="Cambria" panose="02040503050406030204" pitchFamily="18" charset="0"/>
                <a:ea typeface="Cambria" panose="02040503050406030204" pitchFamily="18" charset="0"/>
              </a:rPr>
              <a:t>ON PAGE OPTIMIZATION :</a:t>
            </a:r>
            <a:r>
              <a:rPr lang="en-US" sz="2900" dirty="0">
                <a:latin typeface="Cambria" panose="02040503050406030204" pitchFamily="18" charset="0"/>
                <a:ea typeface="Cambria" panose="02040503050406030204" pitchFamily="18" charset="0"/>
              </a:rPr>
              <a:t>META TAG OPITIMIZATION AND CONTENT OPITIMIZATION</a:t>
            </a:r>
          </a:p>
          <a:p>
            <a:endParaRPr lang="en-US" sz="2900" b="1" dirty="0">
              <a:latin typeface="Cambria" panose="02040503050406030204" pitchFamily="18" charset="0"/>
              <a:ea typeface="Cambria" panose="02040503050406030204" pitchFamily="18" charset="0"/>
            </a:endParaRPr>
          </a:p>
          <a:p>
            <a:pPr marL="0" indent="0">
              <a:buNone/>
            </a:pPr>
            <a:endParaRPr lang="en-US" sz="2900" dirty="0">
              <a:latin typeface="Cambria" panose="02040503050406030204" pitchFamily="18" charset="0"/>
              <a:ea typeface="Cambria" panose="02040503050406030204" pitchFamily="18" charset="0"/>
            </a:endParaRPr>
          </a:p>
          <a:p>
            <a:r>
              <a:rPr lang="en-US" sz="2900" dirty="0">
                <a:latin typeface="Cambria" panose="02040503050406030204" pitchFamily="18" charset="0"/>
                <a:ea typeface="Cambria" panose="02040503050406030204" pitchFamily="18" charset="0"/>
              </a:rPr>
              <a:t>On-page optimization refers to the process of optimizing individual web pages to rank higher and earn more relevant traffic in search engines. This involves optimizing content, HTML source code, and other on-page elements to improve visibility, relevance, and user experience. It includes tasks like optimizing meta tags, headings, images, and internal linking, as well as ensuring the content is valuable and aligned with user intent.</a:t>
            </a:r>
            <a:endParaRPr lang="en-IN" sz="29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50898048"/>
      </p:ext>
    </p:extLst>
  </p:cSld>
  <p:clrMapOvr>
    <a:masterClrMapping/>
  </p:clrMapOvr>
  <mc:AlternateContent xmlns:mc="http://schemas.openxmlformats.org/markup-compatibility/2006" xmlns:p14="http://schemas.microsoft.com/office/powerpoint/2010/main">
    <mc:Choice Requires="p14">
      <p:transition spd="slow" p14:dur="2000" advTm="473"/>
    </mc:Choice>
    <mc:Fallback xmlns="">
      <p:transition spd="slow" advTm="473"/>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65173" y="365125"/>
            <a:ext cx="3015343" cy="1127773"/>
          </a:xfrm>
        </p:spPr>
        <p:txBody>
          <a:bodyPr>
            <a:noAutofit/>
          </a:bodyPr>
          <a:lstStyle/>
          <a:p>
            <a:r>
              <a:rPr lang="en-US" sz="4000" b="1" u="sng" dirty="0">
                <a:solidFill>
                  <a:schemeClr val="bg2">
                    <a:lumMod val="10000"/>
                  </a:schemeClr>
                </a:solidFill>
                <a:highlight>
                  <a:srgbClr val="FFFF00"/>
                </a:highlight>
                <a:latin typeface="Cambria" panose="02040503050406030204" pitchFamily="18" charset="0"/>
                <a:ea typeface="Cambria" panose="02040503050406030204" pitchFamily="18" charset="0"/>
              </a:rPr>
              <a:t>SEO AUDIT</a:t>
            </a:r>
            <a:r>
              <a:rPr lang="en-US" sz="4000" u="sng" dirty="0">
                <a:solidFill>
                  <a:schemeClr val="bg2">
                    <a:lumMod val="10000"/>
                  </a:schemeClr>
                </a:solidFill>
                <a:highlight>
                  <a:srgbClr val="FFFF00"/>
                </a:highlight>
                <a:latin typeface="Cambria" panose="02040503050406030204" pitchFamily="18" charset="0"/>
                <a:ea typeface="Cambria" panose="02040503050406030204" pitchFamily="18" charset="0"/>
              </a:rPr>
              <a:t> </a:t>
            </a:r>
            <a:endParaRPr lang="en-IN" sz="4000" u="sng" dirty="0">
              <a:solidFill>
                <a:schemeClr val="bg2">
                  <a:lumMod val="10000"/>
                </a:schemeClr>
              </a:solidFill>
              <a:highlight>
                <a:srgbClr val="FFFF00"/>
              </a:highlight>
              <a:latin typeface="Cambria" panose="02040503050406030204" pitchFamily="18" charset="0"/>
              <a:ea typeface="Cambria" panose="02040503050406030204" pitchFamily="18" charset="0"/>
            </a:endParaRPr>
          </a:p>
        </p:txBody>
      </p:sp>
      <p:pic>
        <p:nvPicPr>
          <p:cNvPr id="11" name="Content Placeholder 10">
            <a:extLst>
              <a:ext uri="{FF2B5EF4-FFF2-40B4-BE49-F238E27FC236}">
                <a16:creationId xmlns:a16="http://schemas.microsoft.com/office/drawing/2014/main" id="{69D2E900-5A8D-191B-6B91-AD1A3D8F709D}"/>
              </a:ext>
            </a:extLst>
          </p:cNvPr>
          <p:cNvPicPr>
            <a:picLocks noGrp="1" noChangeAspect="1"/>
          </p:cNvPicPr>
          <p:nvPr>
            <p:ph idx="1"/>
          </p:nvPr>
        </p:nvPicPr>
        <p:blipFill>
          <a:blip r:embed="rId2"/>
          <a:stretch>
            <a:fillRect/>
          </a:stretch>
        </p:blipFill>
        <p:spPr>
          <a:xfrm>
            <a:off x="1583852" y="1825625"/>
            <a:ext cx="9024295" cy="4351338"/>
          </a:xfrm>
        </p:spPr>
      </p:pic>
    </p:spTree>
    <p:extLst>
      <p:ext uri="{BB962C8B-B14F-4D97-AF65-F5344CB8AC3E}">
        <p14:creationId xmlns:p14="http://schemas.microsoft.com/office/powerpoint/2010/main" val="1454904528"/>
      </p:ext>
    </p:extLst>
  </p:cSld>
  <p:clrMapOvr>
    <a:masterClrMapping/>
  </p:clrMapOvr>
  <mc:AlternateContent xmlns:mc="http://schemas.openxmlformats.org/markup-compatibility/2006" xmlns:p14="http://schemas.microsoft.com/office/powerpoint/2010/main">
    <mc:Choice Requires="p14">
      <p:transition spd="slow" p14:dur="2000" advTm="976"/>
    </mc:Choice>
    <mc:Fallback xmlns="">
      <p:transition spd="slow" advTm="97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0104" y="400050"/>
            <a:ext cx="2714942" cy="776288"/>
          </a:xfrm>
        </p:spPr>
        <p:txBody>
          <a:bodyPr>
            <a:normAutofit fontScale="90000"/>
          </a:bodyPr>
          <a:lstStyle/>
          <a:p>
            <a:r>
              <a:rPr lang="en-US" b="1" u="sng" dirty="0">
                <a:highlight>
                  <a:srgbClr val="FFFF00"/>
                </a:highlight>
                <a:latin typeface="Cambria" panose="02040503050406030204" pitchFamily="18" charset="0"/>
                <a:ea typeface="Cambria" panose="02040503050406030204" pitchFamily="18" charset="0"/>
              </a:rPr>
              <a:t>SEO AUDIT</a:t>
            </a:r>
            <a:r>
              <a:rPr lang="en-US" b="1" u="sng" dirty="0"/>
              <a:t> </a:t>
            </a:r>
            <a:endParaRPr lang="en-IN" b="1" u="sng" dirty="0"/>
          </a:p>
        </p:txBody>
      </p:sp>
      <p:sp>
        <p:nvSpPr>
          <p:cNvPr id="3" name="Text Placeholder 2"/>
          <p:cNvSpPr>
            <a:spLocks noGrp="1"/>
          </p:cNvSpPr>
          <p:nvPr>
            <p:ph type="body" idx="1"/>
          </p:nvPr>
        </p:nvSpPr>
        <p:spPr>
          <a:xfrm>
            <a:off x="839788" y="1298417"/>
            <a:ext cx="5157787" cy="650716"/>
          </a:xfrm>
        </p:spPr>
        <p:txBody>
          <a:bodyPr/>
          <a:lstStyle/>
          <a:p>
            <a:r>
              <a:rPr lang="en-US" dirty="0">
                <a:latin typeface="Cambria" panose="02040503050406030204" pitchFamily="18" charset="0"/>
                <a:ea typeface="Cambria" panose="02040503050406030204" pitchFamily="18" charset="0"/>
              </a:rPr>
              <a:t>RECOMMENDATIONS :</a:t>
            </a:r>
            <a:endParaRPr lang="en-IN" dirty="0">
              <a:latin typeface="Cambria" panose="02040503050406030204" pitchFamily="18" charset="0"/>
              <a:ea typeface="Cambria" panose="02040503050406030204" pitchFamily="18" charset="0"/>
            </a:endParaRPr>
          </a:p>
        </p:txBody>
      </p:sp>
      <p:pic>
        <p:nvPicPr>
          <p:cNvPr id="8" name="Content Placeholder 7">
            <a:extLst>
              <a:ext uri="{FF2B5EF4-FFF2-40B4-BE49-F238E27FC236}">
                <a16:creationId xmlns:a16="http://schemas.microsoft.com/office/drawing/2014/main" id="{9305FCCC-9AB7-FD1F-8698-B575EEB32A8B}"/>
              </a:ext>
            </a:extLst>
          </p:cNvPr>
          <p:cNvPicPr>
            <a:picLocks noGrp="1" noChangeAspect="1"/>
          </p:cNvPicPr>
          <p:nvPr>
            <p:ph sz="half" idx="2"/>
          </p:nvPr>
        </p:nvPicPr>
        <p:blipFill>
          <a:blip r:embed="rId2"/>
          <a:stretch>
            <a:fillRect/>
          </a:stretch>
        </p:blipFill>
        <p:spPr>
          <a:xfrm>
            <a:off x="839788" y="2127466"/>
            <a:ext cx="5157787" cy="3617481"/>
          </a:xfrm>
        </p:spPr>
      </p:pic>
      <p:sp>
        <p:nvSpPr>
          <p:cNvPr id="5" name="Text Placeholder 4"/>
          <p:cNvSpPr>
            <a:spLocks noGrp="1"/>
          </p:cNvSpPr>
          <p:nvPr>
            <p:ph type="body" sz="quarter" idx="3"/>
          </p:nvPr>
        </p:nvSpPr>
        <p:spPr>
          <a:xfrm>
            <a:off x="6096000" y="8056880"/>
            <a:ext cx="5802630" cy="640080"/>
          </a:xfrm>
        </p:spPr>
        <p:txBody>
          <a:bodyPr/>
          <a:lstStyle/>
          <a:p>
            <a:endParaRPr lang="en-IN" dirty="0"/>
          </a:p>
        </p:txBody>
      </p:sp>
      <p:sp>
        <p:nvSpPr>
          <p:cNvPr id="6" name="Content Placeholder 5"/>
          <p:cNvSpPr>
            <a:spLocks noGrp="1"/>
          </p:cNvSpPr>
          <p:nvPr>
            <p:ph sz="quarter" idx="4"/>
          </p:nvPr>
        </p:nvSpPr>
        <p:spPr>
          <a:xfrm>
            <a:off x="6343650" y="2346801"/>
            <a:ext cx="5326380" cy="3345339"/>
          </a:xfrm>
        </p:spPr>
        <p:txBody>
          <a:bodyPr>
            <a:normAutofit/>
          </a:bodyPr>
          <a:lstStyle/>
          <a:p>
            <a:pPr marL="0" indent="0">
              <a:buNone/>
            </a:pPr>
            <a:r>
              <a:rPr lang="en-US" sz="1800" dirty="0">
                <a:latin typeface="Cambria" panose="02040503050406030204" pitchFamily="18" charset="0"/>
                <a:ea typeface="Cambria" panose="02040503050406030204" pitchFamily="18" charset="0"/>
              </a:rPr>
              <a:t>HERE ARE SOME POINTS OF HOW THE WEBSITE CAN IMPROVE ITS SEO</a:t>
            </a:r>
          </a:p>
          <a:p>
            <a:endParaRPr lang="en-US" sz="1800" dirty="0">
              <a:latin typeface="Cambria" panose="02040503050406030204" pitchFamily="18" charset="0"/>
              <a:ea typeface="Cambria" panose="02040503050406030204" pitchFamily="18" charset="0"/>
            </a:endParaRPr>
          </a:p>
          <a:p>
            <a:r>
              <a:rPr lang="en-US" sz="1800" dirty="0" err="1">
                <a:latin typeface="Cambria" panose="02040503050406030204" pitchFamily="18" charset="0"/>
                <a:ea typeface="Cambria" panose="02040503050406030204" pitchFamily="18" charset="0"/>
              </a:rPr>
              <a:t>Optimise</a:t>
            </a:r>
            <a:r>
              <a:rPr lang="en-US" sz="1800" dirty="0">
                <a:latin typeface="Cambria" panose="02040503050406030204" pitchFamily="18" charset="0"/>
                <a:ea typeface="Cambria" panose="02040503050406030204" pitchFamily="18" charset="0"/>
              </a:rPr>
              <a:t> image and other assets by compressing them</a:t>
            </a:r>
          </a:p>
          <a:p>
            <a:r>
              <a:rPr lang="en-US" sz="1800" dirty="0">
                <a:latin typeface="Cambria" panose="02040503050406030204" pitchFamily="18" charset="0"/>
                <a:ea typeface="Cambria" panose="02040503050406030204" pitchFamily="18" charset="0"/>
              </a:rPr>
              <a:t>use h1 for the heading </a:t>
            </a:r>
          </a:p>
          <a:p>
            <a:r>
              <a:rPr lang="en-US" sz="1800" dirty="0">
                <a:latin typeface="Cambria" panose="02040503050406030204" pitchFamily="18" charset="0"/>
                <a:ea typeface="Cambria" panose="02040503050406030204" pitchFamily="18" charset="0"/>
              </a:rPr>
              <a:t>start with off page </a:t>
            </a:r>
            <a:r>
              <a:rPr lang="en-US" sz="1800" dirty="0" err="1">
                <a:latin typeface="Cambria" panose="02040503050406030204" pitchFamily="18" charset="0"/>
                <a:ea typeface="Cambria" panose="02040503050406030204" pitchFamily="18" charset="0"/>
              </a:rPr>
              <a:t>actitvites</a:t>
            </a:r>
            <a:r>
              <a:rPr lang="en-US" sz="1800" dirty="0">
                <a:latin typeface="Cambria" panose="02040503050406030204" pitchFamily="18" charset="0"/>
                <a:ea typeface="Cambria" panose="02040503050406030204" pitchFamily="18" charset="0"/>
              </a:rPr>
              <a:t> such as link building.</a:t>
            </a:r>
            <a:endParaRPr lang="en-IN"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57044471"/>
      </p:ext>
    </p:extLst>
  </p:cSld>
  <p:clrMapOvr>
    <a:masterClrMapping/>
  </p:clrMapOvr>
  <mc:AlternateContent xmlns:mc="http://schemas.openxmlformats.org/markup-compatibility/2006" xmlns:p14="http://schemas.microsoft.com/office/powerpoint/2010/main">
    <mc:Choice Requires="p14">
      <p:transition spd="slow" p14:dur="2000" advTm="633"/>
    </mc:Choice>
    <mc:Fallback xmlns="">
      <p:transition spd="slow" advTm="63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0E3B6-15C8-C442-4205-6FB12DD6396D}"/>
              </a:ext>
            </a:extLst>
          </p:cNvPr>
          <p:cNvSpPr>
            <a:spLocks noGrp="1"/>
          </p:cNvSpPr>
          <p:nvPr>
            <p:ph type="title"/>
          </p:nvPr>
        </p:nvSpPr>
        <p:spPr/>
        <p:txBody>
          <a:bodyPr/>
          <a:lstStyle/>
          <a:p>
            <a:pPr algn="ctr"/>
            <a:r>
              <a:rPr lang="en-US" b="1" dirty="0">
                <a:highlight>
                  <a:srgbClr val="FFFF00"/>
                </a:highlight>
              </a:rPr>
              <a:t>  INDEX</a:t>
            </a:r>
            <a:endParaRPr lang="en-IN" b="1" dirty="0">
              <a:highlight>
                <a:srgbClr val="FFFF00"/>
              </a:highlight>
            </a:endParaRPr>
          </a:p>
        </p:txBody>
      </p:sp>
      <p:sp>
        <p:nvSpPr>
          <p:cNvPr id="3" name="Content Placeholder 2">
            <a:extLst>
              <a:ext uri="{FF2B5EF4-FFF2-40B4-BE49-F238E27FC236}">
                <a16:creationId xmlns:a16="http://schemas.microsoft.com/office/drawing/2014/main" id="{E33900A3-A1F7-86BA-2489-3AAEB9DDDED7}"/>
              </a:ext>
            </a:extLst>
          </p:cNvPr>
          <p:cNvSpPr>
            <a:spLocks noGrp="1"/>
          </p:cNvSpPr>
          <p:nvPr>
            <p:ph idx="1"/>
          </p:nvPr>
        </p:nvSpPr>
        <p:spPr/>
        <p:txBody>
          <a:bodyPr>
            <a:normAutofit/>
          </a:bodyPr>
          <a:lstStyle/>
          <a:p>
            <a:r>
              <a:rPr lang="en-US" sz="2400" dirty="0">
                <a:latin typeface="Cambria" panose="02040503050406030204" pitchFamily="18" charset="0"/>
                <a:ea typeface="Cambria" panose="02040503050406030204" pitchFamily="18" charset="0"/>
              </a:rPr>
              <a:t>Part 1: Brand study, Competitor Analysis&amp; Buyer’/Audience’s Personal</a:t>
            </a:r>
          </a:p>
          <a:p>
            <a:r>
              <a:rPr lang="en-US" sz="2400" dirty="0">
                <a:latin typeface="Cambria" panose="02040503050406030204" pitchFamily="18" charset="0"/>
                <a:ea typeface="Cambria" panose="02040503050406030204" pitchFamily="18" charset="0"/>
              </a:rPr>
              <a:t> Part 2: SEO &amp; Keyword Research </a:t>
            </a:r>
          </a:p>
          <a:p>
            <a:r>
              <a:rPr lang="en-US" sz="2400" dirty="0">
                <a:latin typeface="Cambria" panose="02040503050406030204" pitchFamily="18" charset="0"/>
                <a:ea typeface="Cambria" panose="02040503050406030204" pitchFamily="18" charset="0"/>
              </a:rPr>
              <a:t> Part 3: Content Ideas and Marketing </a:t>
            </a:r>
            <a:r>
              <a:rPr lang="en-US" sz="2400" dirty="0" err="1">
                <a:latin typeface="Cambria" panose="02040503050406030204" pitchFamily="18" charset="0"/>
                <a:ea typeface="Cambria" panose="02040503050406030204" pitchFamily="18" charset="0"/>
              </a:rPr>
              <a:t>Startegies</a:t>
            </a:r>
            <a:r>
              <a:rPr lang="en-US" sz="2400" dirty="0">
                <a:latin typeface="Cambria" panose="02040503050406030204" pitchFamily="18" charset="0"/>
                <a:ea typeface="Cambria" panose="02040503050406030204" pitchFamily="18" charset="0"/>
              </a:rPr>
              <a:t> </a:t>
            </a:r>
          </a:p>
          <a:p>
            <a:r>
              <a:rPr lang="en-US" sz="2400" dirty="0">
                <a:latin typeface="Cambria" panose="02040503050406030204" pitchFamily="18" charset="0"/>
                <a:ea typeface="Cambria" panose="02040503050406030204" pitchFamily="18" charset="0"/>
              </a:rPr>
              <a:t> Part 4: Content Creation and Curation (Post </a:t>
            </a:r>
            <a:r>
              <a:rPr lang="en-US" sz="2400" dirty="0" err="1">
                <a:latin typeface="Cambria" panose="02040503050406030204" pitchFamily="18" charset="0"/>
                <a:ea typeface="Cambria" panose="02040503050406030204" pitchFamily="18" charset="0"/>
              </a:rPr>
              <a:t>Creations,designs</a:t>
            </a:r>
            <a:r>
              <a:rPr lang="en-US" sz="2400" dirty="0">
                <a:latin typeface="Cambria" panose="02040503050406030204" pitchFamily="18" charset="0"/>
                <a:ea typeface="Cambria" panose="02040503050406030204" pitchFamily="18" charset="0"/>
              </a:rPr>
              <a:t>/Video Editing, Ad   Campaigns Over Social Media and Email ideation and Creation</a:t>
            </a:r>
            <a:endParaRPr lang="en-IN" sz="3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61147083"/>
      </p:ext>
    </p:extLst>
  </p:cSld>
  <p:clrMapOvr>
    <a:masterClrMapping/>
  </p:clrMapOvr>
  <mc:AlternateContent xmlns:mc="http://schemas.openxmlformats.org/markup-compatibility/2006" xmlns:p14="http://schemas.microsoft.com/office/powerpoint/2010/main">
    <mc:Choice Requires="p14">
      <p:transition spd="slow" p14:dur="2000" advTm="2024"/>
    </mc:Choice>
    <mc:Fallback xmlns="">
      <p:transition spd="slow" advTm="2024"/>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743" y="205105"/>
            <a:ext cx="6462765" cy="1325563"/>
          </a:xfrm>
        </p:spPr>
        <p:txBody>
          <a:bodyPr/>
          <a:lstStyle/>
          <a:p>
            <a:pPr algn="ctr"/>
            <a:r>
              <a:rPr lang="en-US" b="1" dirty="0">
                <a:highlight>
                  <a:srgbClr val="FFFF00"/>
                </a:highlight>
                <a:latin typeface="Cambria" panose="02040503050406030204" pitchFamily="18" charset="0"/>
                <a:ea typeface="Cambria" panose="02040503050406030204" pitchFamily="18" charset="0"/>
              </a:rPr>
              <a:t>KEYWORD RESEARCH</a:t>
            </a:r>
            <a:endParaRPr lang="en-IN" b="1" dirty="0">
              <a:highlight>
                <a:srgbClr val="FFFF00"/>
              </a:highlight>
              <a:latin typeface="Cambria" panose="02040503050406030204" pitchFamily="18" charset="0"/>
              <a:ea typeface="Cambria" panose="02040503050406030204" pitchFamily="18" charset="0"/>
            </a:endParaRPr>
          </a:p>
        </p:txBody>
      </p:sp>
      <p:pic>
        <p:nvPicPr>
          <p:cNvPr id="4" name="Content Placeholder 3">
            <a:extLst>
              <a:ext uri="{FF2B5EF4-FFF2-40B4-BE49-F238E27FC236}">
                <a16:creationId xmlns:a16="http://schemas.microsoft.com/office/drawing/2014/main" id="{A905D7E2-EC2F-2DA4-1820-1A3FC25C689F}"/>
              </a:ext>
            </a:extLst>
          </p:cNvPr>
          <p:cNvPicPr>
            <a:picLocks noGrp="1" noChangeAspect="1"/>
          </p:cNvPicPr>
          <p:nvPr>
            <p:ph sz="half" idx="1"/>
          </p:nvPr>
        </p:nvPicPr>
        <p:blipFill>
          <a:blip r:embed="rId2"/>
          <a:stretch>
            <a:fillRect/>
          </a:stretch>
        </p:blipFill>
        <p:spPr>
          <a:xfrm>
            <a:off x="198436" y="1498957"/>
            <a:ext cx="5801147" cy="4351338"/>
          </a:xfrm>
        </p:spPr>
      </p:pic>
      <p:sp>
        <p:nvSpPr>
          <p:cNvPr id="8" name="Content Placeholder 7"/>
          <p:cNvSpPr>
            <a:spLocks noGrp="1"/>
          </p:cNvSpPr>
          <p:nvPr>
            <p:ph sz="half" idx="2"/>
          </p:nvPr>
        </p:nvSpPr>
        <p:spPr>
          <a:xfrm>
            <a:off x="6103620" y="1734185"/>
            <a:ext cx="5181600" cy="4351338"/>
          </a:xfrm>
        </p:spPr>
        <p:txBody>
          <a:bodyPr>
            <a:normAutofit/>
          </a:bodyPr>
          <a:lstStyle/>
          <a:p>
            <a:r>
              <a:rPr lang="en-US" sz="2000" dirty="0">
                <a:latin typeface="Cambria" panose="02040503050406030204" pitchFamily="18" charset="0"/>
                <a:ea typeface="Cambria" panose="02040503050406030204" pitchFamily="18" charset="0"/>
              </a:rPr>
              <a:t>KEYWORD OBJECTIVE : SALE ORIENTED</a:t>
            </a:r>
          </a:p>
          <a:p>
            <a:pPr marL="0" indent="0">
              <a:buNone/>
            </a:pPr>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BLACK FOREST</a:t>
            </a:r>
          </a:p>
          <a:p>
            <a:r>
              <a:rPr lang="en-US" sz="2000" dirty="0">
                <a:latin typeface="Cambria" panose="02040503050406030204" pitchFamily="18" charset="0"/>
                <a:ea typeface="Cambria" panose="02040503050406030204" pitchFamily="18" charset="0"/>
              </a:rPr>
              <a:t>SANDWICH ICE CREAM</a:t>
            </a:r>
          </a:p>
          <a:p>
            <a:r>
              <a:rPr lang="en-US" sz="2000" dirty="0">
                <a:latin typeface="Cambria" panose="02040503050406030204" pitchFamily="18" charset="0"/>
                <a:ea typeface="Cambria" panose="02040503050406030204" pitchFamily="18" charset="0"/>
              </a:rPr>
              <a:t>KULFI</a:t>
            </a:r>
          </a:p>
          <a:p>
            <a:r>
              <a:rPr lang="en-US" sz="2000" dirty="0">
                <a:latin typeface="Cambria" panose="02040503050406030204" pitchFamily="18" charset="0"/>
                <a:ea typeface="Cambria" panose="02040503050406030204" pitchFamily="18" charset="0"/>
              </a:rPr>
              <a:t>CHOCO BROWNIE</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WE CAN USE THESE 4 AS PRIMARY KEYWORDS SINCE THEY HAVE DECENT VOLUME AND ARE RELEVANT TO THE BRANDS PRODUCTS .</a:t>
            </a:r>
          </a:p>
        </p:txBody>
      </p:sp>
    </p:spTree>
    <p:extLst>
      <p:ext uri="{BB962C8B-B14F-4D97-AF65-F5344CB8AC3E}">
        <p14:creationId xmlns:p14="http://schemas.microsoft.com/office/powerpoint/2010/main" val="119731693"/>
      </p:ext>
    </p:extLst>
  </p:cSld>
  <p:clrMapOvr>
    <a:masterClrMapping/>
  </p:clrMapOvr>
  <mc:AlternateContent xmlns:mc="http://schemas.openxmlformats.org/markup-compatibility/2006" xmlns:p14="http://schemas.microsoft.com/office/powerpoint/2010/main">
    <mc:Choice Requires="p14">
      <p:transition spd="slow" p14:dur="2000" advTm="793"/>
    </mc:Choice>
    <mc:Fallback xmlns="">
      <p:transition spd="slow" advTm="793"/>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0931" y="468630"/>
            <a:ext cx="7248719" cy="1097280"/>
          </a:xfrm>
        </p:spPr>
        <p:txBody>
          <a:bodyPr>
            <a:normAutofit/>
          </a:bodyPr>
          <a:lstStyle/>
          <a:p>
            <a:pPr algn="ctr"/>
            <a:r>
              <a:rPr lang="en-US" b="1" dirty="0">
                <a:highlight>
                  <a:srgbClr val="FFFF00"/>
                </a:highlight>
                <a:latin typeface="Cambria" panose="02040503050406030204" pitchFamily="18" charset="0"/>
                <a:ea typeface="Cambria" panose="02040503050406030204" pitchFamily="18" charset="0"/>
              </a:rPr>
              <a:t>ON PAGE OPTIMIZATION</a:t>
            </a:r>
            <a:endParaRPr lang="en-IN" b="1" dirty="0">
              <a:highlight>
                <a:srgbClr val="FFFF00"/>
              </a:highlight>
              <a:latin typeface="Cambria" panose="02040503050406030204" pitchFamily="18" charset="0"/>
              <a:ea typeface="Cambria" panose="02040503050406030204" pitchFamily="18" charset="0"/>
            </a:endParaRPr>
          </a:p>
        </p:txBody>
      </p:sp>
      <p:sp>
        <p:nvSpPr>
          <p:cNvPr id="5" name="Content Placeholder 4"/>
          <p:cNvSpPr>
            <a:spLocks noGrp="1"/>
          </p:cNvSpPr>
          <p:nvPr>
            <p:ph idx="1"/>
          </p:nvPr>
        </p:nvSpPr>
        <p:spPr>
          <a:xfrm>
            <a:off x="87630" y="1859915"/>
            <a:ext cx="10515600" cy="4351338"/>
          </a:xfrm>
        </p:spPr>
        <p:txBody>
          <a:bodyPr>
            <a:normAutofit/>
          </a:bodyPr>
          <a:lstStyle/>
          <a:p>
            <a:r>
              <a:rPr lang="en-US" b="1" dirty="0">
                <a:latin typeface="Cambria" panose="02040503050406030204" pitchFamily="18" charset="0"/>
                <a:ea typeface="Cambria" panose="02040503050406030204" pitchFamily="18" charset="0"/>
              </a:rPr>
              <a:t>focus keywords</a:t>
            </a:r>
            <a:r>
              <a:rPr lang="en-US" dirty="0">
                <a:latin typeface="Cambria" panose="02040503050406030204" pitchFamily="18" charset="0"/>
                <a:ea typeface="Cambria" panose="02040503050406030204" pitchFamily="18" charset="0"/>
              </a:rPr>
              <a:t> :</a:t>
            </a:r>
            <a:r>
              <a:rPr lang="en-US" dirty="0">
                <a:solidFill>
                  <a:schemeClr val="bg2">
                    <a:lumMod val="10000"/>
                  </a:schemeClr>
                </a:solidFill>
                <a:latin typeface="Cambria" panose="02040503050406030204" pitchFamily="18" charset="0"/>
                <a:ea typeface="Cambria" panose="02040503050406030204" pitchFamily="18" charset="0"/>
              </a:rPr>
              <a:t>Black forest, sandwich ice cream ,kulfi, </a:t>
            </a:r>
            <a:r>
              <a:rPr lang="en-US" dirty="0" err="1">
                <a:solidFill>
                  <a:schemeClr val="bg2">
                    <a:lumMod val="10000"/>
                  </a:schemeClr>
                </a:solidFill>
                <a:latin typeface="Cambria" panose="02040503050406030204" pitchFamily="18" charset="0"/>
                <a:ea typeface="Cambria" panose="02040503050406030204" pitchFamily="18" charset="0"/>
              </a:rPr>
              <a:t>choco</a:t>
            </a:r>
            <a:r>
              <a:rPr lang="en-US" dirty="0">
                <a:solidFill>
                  <a:schemeClr val="bg2">
                    <a:lumMod val="10000"/>
                  </a:schemeClr>
                </a:solidFill>
                <a:latin typeface="Cambria" panose="02040503050406030204" pitchFamily="18" charset="0"/>
                <a:ea typeface="Cambria" panose="02040503050406030204" pitchFamily="18" charset="0"/>
              </a:rPr>
              <a:t> </a:t>
            </a:r>
            <a:r>
              <a:rPr lang="en-US" dirty="0" err="1">
                <a:solidFill>
                  <a:schemeClr val="bg2">
                    <a:lumMod val="10000"/>
                  </a:schemeClr>
                </a:solidFill>
                <a:latin typeface="Cambria" panose="02040503050406030204" pitchFamily="18" charset="0"/>
                <a:ea typeface="Cambria" panose="02040503050406030204" pitchFamily="18" charset="0"/>
              </a:rPr>
              <a:t>browine</a:t>
            </a:r>
            <a:r>
              <a:rPr lang="en-US" dirty="0">
                <a:solidFill>
                  <a:schemeClr val="bg2">
                    <a:lumMod val="10000"/>
                  </a:schemeClr>
                </a:solidFill>
                <a:latin typeface="Cambria" panose="02040503050406030204" pitchFamily="18" charset="0"/>
                <a:ea typeface="Cambria" panose="02040503050406030204" pitchFamily="18" charset="0"/>
              </a:rPr>
              <a:t> </a:t>
            </a:r>
          </a:p>
          <a:p>
            <a:r>
              <a:rPr lang="en-US" b="1" dirty="0">
                <a:latin typeface="Cambria" panose="02040503050406030204" pitchFamily="18" charset="0"/>
                <a:ea typeface="Cambria" panose="02040503050406030204" pitchFamily="18" charset="0"/>
              </a:rPr>
              <a:t>meta title </a:t>
            </a:r>
            <a:r>
              <a:rPr lang="en-US" dirty="0">
                <a:latin typeface="Cambria" panose="02040503050406030204" pitchFamily="18" charset="0"/>
                <a:ea typeface="Cambria" panose="02040503050406030204" pitchFamily="18" charset="0"/>
              </a:rPr>
              <a:t>: </a:t>
            </a:r>
            <a:r>
              <a:rPr lang="en-US" dirty="0" err="1">
                <a:solidFill>
                  <a:schemeClr val="bg2">
                    <a:lumMod val="10000"/>
                  </a:schemeClr>
                </a:solidFill>
                <a:latin typeface="Cambria" panose="02040503050406030204" pitchFamily="18" charset="0"/>
                <a:ea typeface="Cambria" panose="02040503050406030204" pitchFamily="18" charset="0"/>
              </a:rPr>
              <a:t>Havmor</a:t>
            </a:r>
            <a:r>
              <a:rPr lang="en-US" dirty="0">
                <a:solidFill>
                  <a:schemeClr val="bg2">
                    <a:lumMod val="10000"/>
                  </a:schemeClr>
                </a:solidFill>
                <a:latin typeface="Cambria" panose="02040503050406030204" pitchFamily="18" charset="0"/>
                <a:ea typeface="Cambria" panose="02040503050406030204" pitchFamily="18" charset="0"/>
              </a:rPr>
              <a:t> ice cream discover our delicious </a:t>
            </a:r>
            <a:r>
              <a:rPr lang="en-US" dirty="0" err="1">
                <a:solidFill>
                  <a:schemeClr val="bg2">
                    <a:lumMod val="10000"/>
                  </a:schemeClr>
                </a:solidFill>
                <a:latin typeface="Cambria" panose="02040503050406030204" pitchFamily="18" charset="0"/>
                <a:ea typeface="Cambria" panose="02040503050406030204" pitchFamily="18" charset="0"/>
              </a:rPr>
              <a:t>flavours</a:t>
            </a:r>
            <a:r>
              <a:rPr lang="en-US" dirty="0">
                <a:solidFill>
                  <a:schemeClr val="bg2">
                    <a:lumMod val="10000"/>
                  </a:schemeClr>
                </a:solidFill>
                <a:latin typeface="Cambria" panose="02040503050406030204" pitchFamily="18" charset="0"/>
                <a:ea typeface="Cambria" panose="02040503050406030204" pitchFamily="18" charset="0"/>
              </a:rPr>
              <a:t> and treats</a:t>
            </a:r>
          </a:p>
          <a:p>
            <a:r>
              <a:rPr lang="en-US" b="1" dirty="0">
                <a:latin typeface="Cambria" panose="02040503050406030204" pitchFamily="18" charset="0"/>
                <a:ea typeface="Cambria" panose="02040503050406030204" pitchFamily="18" charset="0"/>
              </a:rPr>
              <a:t>meta </a:t>
            </a:r>
            <a:r>
              <a:rPr lang="en-US" b="1" dirty="0" err="1">
                <a:latin typeface="Cambria" panose="02040503050406030204" pitchFamily="18" charset="0"/>
                <a:ea typeface="Cambria" panose="02040503050406030204" pitchFamily="18" charset="0"/>
              </a:rPr>
              <a:t>discription</a:t>
            </a:r>
            <a:r>
              <a:rPr lang="en-US" b="1" dirty="0">
                <a:latin typeface="Cambria" panose="02040503050406030204" pitchFamily="18" charset="0"/>
                <a:ea typeface="Cambria" panose="02040503050406030204" pitchFamily="18" charset="0"/>
              </a:rPr>
              <a:t>: </a:t>
            </a:r>
            <a:r>
              <a:rPr lang="en-US" dirty="0" err="1">
                <a:solidFill>
                  <a:schemeClr val="bg2">
                    <a:lumMod val="10000"/>
                  </a:schemeClr>
                </a:solidFill>
                <a:latin typeface="Cambria" panose="02040503050406030204" pitchFamily="18" charset="0"/>
                <a:ea typeface="Cambria" panose="02040503050406030204" pitchFamily="18" charset="0"/>
              </a:rPr>
              <a:t>Havmor</a:t>
            </a:r>
            <a:r>
              <a:rPr lang="en-US" dirty="0">
                <a:solidFill>
                  <a:schemeClr val="bg2">
                    <a:lumMod val="10000"/>
                  </a:schemeClr>
                </a:solidFill>
                <a:latin typeface="Cambria" panose="02040503050406030204" pitchFamily="18" charset="0"/>
                <a:ea typeface="Cambria" panose="02040503050406030204" pitchFamily="18" charset="0"/>
              </a:rPr>
              <a:t> offering including the creamy texture of their ice cream the variety of </a:t>
            </a:r>
            <a:r>
              <a:rPr lang="en-US" dirty="0" err="1">
                <a:solidFill>
                  <a:schemeClr val="bg2">
                    <a:lumMod val="10000"/>
                  </a:schemeClr>
                </a:solidFill>
                <a:latin typeface="Cambria" panose="02040503050406030204" pitchFamily="18" charset="0"/>
                <a:ea typeface="Cambria" panose="02040503050406030204" pitchFamily="18" charset="0"/>
              </a:rPr>
              <a:t>flavours</a:t>
            </a:r>
            <a:r>
              <a:rPr lang="en-US" dirty="0">
                <a:solidFill>
                  <a:schemeClr val="bg2">
                    <a:lumMod val="10000"/>
                  </a:schemeClr>
                </a:solidFill>
                <a:latin typeface="Cambria" panose="02040503050406030204" pitchFamily="18" charset="0"/>
                <a:ea typeface="Cambria" panose="02040503050406030204" pitchFamily="18" charset="0"/>
              </a:rPr>
              <a:t> </a:t>
            </a:r>
            <a:r>
              <a:rPr lang="en-US" dirty="0" err="1">
                <a:solidFill>
                  <a:schemeClr val="bg2">
                    <a:lumMod val="10000"/>
                  </a:schemeClr>
                </a:solidFill>
                <a:latin typeface="Cambria" panose="02040503050406030204" pitchFamily="18" charset="0"/>
                <a:ea typeface="Cambria" panose="02040503050406030204" pitchFamily="18" charset="0"/>
              </a:rPr>
              <a:t>avaliable</a:t>
            </a:r>
            <a:r>
              <a:rPr lang="en-US" dirty="0">
                <a:solidFill>
                  <a:schemeClr val="bg2">
                    <a:lumMod val="10000"/>
                  </a:schemeClr>
                </a:solidFill>
                <a:latin typeface="Cambria" panose="02040503050406030204" pitchFamily="18" charset="0"/>
                <a:ea typeface="Cambria" panose="02040503050406030204" pitchFamily="18" charset="0"/>
              </a:rPr>
              <a:t> the use of premium ingredients and the overall enjoyment that comes with including in their deserts adjustment can be made to better reflect specific brand messaging or marketing objectives</a:t>
            </a:r>
            <a:endParaRPr lang="en-IN" b="1" dirty="0">
              <a:solidFill>
                <a:schemeClr val="bg2">
                  <a:lumMod val="1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85727236"/>
      </p:ext>
    </p:extLst>
  </p:cSld>
  <p:clrMapOvr>
    <a:masterClrMapping/>
  </p:clrMapOvr>
  <mc:AlternateContent xmlns:mc="http://schemas.openxmlformats.org/markup-compatibility/2006" xmlns:p14="http://schemas.microsoft.com/office/powerpoint/2010/main">
    <mc:Choice Requires="p14">
      <p:transition spd="slow" p14:dur="2000" advTm="633"/>
    </mc:Choice>
    <mc:Fallback xmlns="">
      <p:transition spd="slow" advTm="633"/>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90805"/>
            <a:ext cx="9224010" cy="892175"/>
          </a:xfrm>
        </p:spPr>
        <p:txBody>
          <a:bodyPr>
            <a:normAutofit fontScale="90000"/>
          </a:bodyPr>
          <a:lstStyle/>
          <a:p>
            <a:r>
              <a:rPr lang="en-US" sz="3200" b="1" dirty="0">
                <a:highlight>
                  <a:srgbClr val="FFFF00"/>
                </a:highlight>
                <a:latin typeface="Cambria" panose="02040503050406030204" pitchFamily="18" charset="0"/>
                <a:ea typeface="Cambria" panose="02040503050406030204" pitchFamily="18" charset="0"/>
              </a:rPr>
              <a:t>ON PAGE OPTIMIZATION (CONTENT OPTIMIZATION</a:t>
            </a:r>
            <a:r>
              <a:rPr lang="en-US" dirty="0">
                <a:highlight>
                  <a:srgbClr val="FFFF00"/>
                </a:highlight>
                <a:latin typeface="Cambria" panose="02040503050406030204" pitchFamily="18" charset="0"/>
                <a:ea typeface="Cambria" panose="02040503050406030204" pitchFamily="18" charset="0"/>
              </a:rPr>
              <a:t>)</a:t>
            </a:r>
            <a:endParaRPr lang="en-IN" dirty="0">
              <a:highlight>
                <a:srgbClr val="FFFF00"/>
              </a:highlight>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226695" y="1154430"/>
            <a:ext cx="11738610" cy="5600700"/>
          </a:xfrm>
        </p:spPr>
        <p:txBody>
          <a:bodyPr>
            <a:normAutofit fontScale="85000" lnSpcReduction="20000"/>
          </a:bodyPr>
          <a:lstStyle/>
          <a:p>
            <a:pPr marL="0" indent="0">
              <a:buNone/>
            </a:pPr>
            <a:r>
              <a:rPr lang="en-US" sz="2600" b="1" dirty="0">
                <a:latin typeface="Cambria" panose="02040503050406030204" pitchFamily="18" charset="0"/>
                <a:ea typeface="Cambria" panose="02040503050406030204" pitchFamily="18" charset="0"/>
              </a:rPr>
              <a:t>introduction</a:t>
            </a:r>
            <a:r>
              <a:rPr lang="en-US" sz="2600" dirty="0">
                <a:latin typeface="Cambria" panose="02040503050406030204" pitchFamily="18" charset="0"/>
                <a:ea typeface="Cambria" panose="02040503050406030204" pitchFamily="18" charset="0"/>
              </a:rPr>
              <a:t> </a:t>
            </a:r>
            <a:r>
              <a:rPr lang="en-US" sz="2600">
                <a:latin typeface="Cambria" panose="02040503050406030204" pitchFamily="18" charset="0"/>
                <a:ea typeface="Cambria" panose="02040503050406030204" pitchFamily="18" charset="0"/>
              </a:rPr>
              <a:t>: This industry </a:t>
            </a:r>
            <a:r>
              <a:rPr lang="en-US" sz="2600" dirty="0">
                <a:latin typeface="Cambria" panose="02040503050406030204" pitchFamily="18" charset="0"/>
                <a:ea typeface="Cambria" panose="02040503050406030204" pitchFamily="18" charset="0"/>
              </a:rPr>
              <a:t>was established before our independence. </a:t>
            </a:r>
            <a:r>
              <a:rPr lang="en-US" sz="2600" dirty="0" err="1">
                <a:latin typeface="Cambria" panose="02040503050406030204" pitchFamily="18" charset="0"/>
                <a:ea typeface="Cambria" panose="02040503050406030204" pitchFamily="18" charset="0"/>
              </a:rPr>
              <a:t>Havmor</a:t>
            </a:r>
            <a:r>
              <a:rPr lang="en-US" sz="2600" dirty="0">
                <a:latin typeface="Cambria" panose="02040503050406030204" pitchFamily="18" charset="0"/>
                <a:ea typeface="Cambria" panose="02040503050406030204" pitchFamily="18" charset="0"/>
              </a:rPr>
              <a:t> is established in </a:t>
            </a:r>
          </a:p>
          <a:p>
            <a:pPr marL="0" indent="0">
              <a:buNone/>
            </a:pPr>
            <a:r>
              <a:rPr lang="en-US" sz="2600" dirty="0">
                <a:latin typeface="Cambria" panose="02040503050406030204" pitchFamily="18" charset="0"/>
                <a:ea typeface="Cambria" panose="02040503050406030204" pitchFamily="18" charset="0"/>
              </a:rPr>
              <a:t>                               </a:t>
            </a:r>
            <a:r>
              <a:rPr lang="en-US" sz="2600" dirty="0" err="1">
                <a:latin typeface="Cambria" panose="02040503050406030204" pitchFamily="18" charset="0"/>
                <a:ea typeface="Cambria" panose="02040503050406030204" pitchFamily="18" charset="0"/>
              </a:rPr>
              <a:t>karachi</a:t>
            </a:r>
            <a:r>
              <a:rPr lang="en-US" sz="2600" dirty="0">
                <a:latin typeface="Cambria" panose="02040503050406030204" pitchFamily="18" charset="0"/>
                <a:ea typeface="Cambria" panose="02040503050406030204" pitchFamily="18" charset="0"/>
              </a:rPr>
              <a:t> in1944. </a:t>
            </a:r>
            <a:r>
              <a:rPr lang="en-US" sz="2600" dirty="0" err="1">
                <a:latin typeface="Cambria" panose="02040503050406030204" pitchFamily="18" charset="0"/>
                <a:ea typeface="Cambria" panose="02040503050406030204" pitchFamily="18" charset="0"/>
              </a:rPr>
              <a:t>havmor</a:t>
            </a:r>
            <a:r>
              <a:rPr lang="en-US" sz="2600" dirty="0">
                <a:latin typeface="Cambria" panose="02040503050406030204" pitchFamily="18" charset="0"/>
                <a:ea typeface="Cambria" panose="02040503050406030204" pitchFamily="18" charset="0"/>
              </a:rPr>
              <a:t> is very popular in </a:t>
            </a:r>
            <a:r>
              <a:rPr lang="en-US" sz="2600" dirty="0" err="1">
                <a:latin typeface="Cambria" panose="02040503050406030204" pitchFamily="18" charset="0"/>
                <a:ea typeface="Cambria" panose="02040503050406030204" pitchFamily="18" charset="0"/>
              </a:rPr>
              <a:t>gujarat</a:t>
            </a:r>
            <a:r>
              <a:rPr lang="en-US" sz="2600" dirty="0">
                <a:latin typeface="Cambria" panose="02040503050406030204" pitchFamily="18" charset="0"/>
                <a:ea typeface="Cambria" panose="02040503050406030204" pitchFamily="18" charset="0"/>
              </a:rPr>
              <a:t>.</a:t>
            </a:r>
          </a:p>
          <a:p>
            <a:pPr marL="0" indent="0">
              <a:buNone/>
            </a:pPr>
            <a:endParaRPr lang="en-US" sz="2600" dirty="0">
              <a:latin typeface="Cambria" panose="02040503050406030204" pitchFamily="18" charset="0"/>
              <a:ea typeface="Cambria" panose="02040503050406030204" pitchFamily="18" charset="0"/>
            </a:endParaRPr>
          </a:p>
          <a:p>
            <a:r>
              <a:rPr lang="en-US" sz="2300" b="1" dirty="0">
                <a:latin typeface="Cambria" panose="02040503050406030204" pitchFamily="18" charset="0"/>
                <a:ea typeface="Cambria" panose="02040503050406030204" pitchFamily="18" charset="0"/>
              </a:rPr>
              <a:t>section 1: </a:t>
            </a:r>
            <a:r>
              <a:rPr lang="en-US" sz="2300" dirty="0">
                <a:latin typeface="Cambria" panose="02040503050406030204" pitchFamily="18" charset="0"/>
                <a:ea typeface="Cambria" panose="02040503050406030204" pitchFamily="18" charset="0"/>
              </a:rPr>
              <a:t>variety of flavors  </a:t>
            </a:r>
            <a:r>
              <a:rPr lang="en-US" sz="2300" dirty="0" err="1">
                <a:latin typeface="Cambria" panose="02040503050406030204" pitchFamily="18" charset="0"/>
                <a:ea typeface="Cambria" panose="02040503050406030204" pitchFamily="18" charset="0"/>
              </a:rPr>
              <a:t>havmor</a:t>
            </a:r>
            <a:r>
              <a:rPr lang="en-US" sz="2300" dirty="0">
                <a:latin typeface="Cambria" panose="02040503050406030204" pitchFamily="18" charset="0"/>
                <a:ea typeface="Cambria" panose="02040503050406030204" pitchFamily="18" charset="0"/>
              </a:rPr>
              <a:t> offers a diverse selection of ice cream flavors catering to various tastes and preferences. from classic flavors like chocolate, vanilla, and strawberry to exotic options like mango, kesar </a:t>
            </a:r>
            <a:r>
              <a:rPr lang="en-US" sz="2300" dirty="0" err="1">
                <a:latin typeface="Cambria" panose="02040503050406030204" pitchFamily="18" charset="0"/>
                <a:ea typeface="Cambria" panose="02040503050406030204" pitchFamily="18" charset="0"/>
              </a:rPr>
              <a:t>pista</a:t>
            </a:r>
            <a:r>
              <a:rPr lang="en-US" sz="2300" dirty="0">
                <a:latin typeface="Cambria" panose="02040503050406030204" pitchFamily="18" charset="0"/>
                <a:ea typeface="Cambria" panose="02040503050406030204" pitchFamily="18" charset="0"/>
              </a:rPr>
              <a:t>, and black currant, there's something for everyone.</a:t>
            </a:r>
          </a:p>
          <a:p>
            <a:r>
              <a:rPr lang="en-US" sz="2300" b="1" dirty="0">
                <a:latin typeface="Cambria" panose="02040503050406030204" pitchFamily="18" charset="0"/>
                <a:ea typeface="Cambria" panose="02040503050406030204" pitchFamily="18" charset="0"/>
              </a:rPr>
              <a:t>section 2</a:t>
            </a:r>
            <a:r>
              <a:rPr lang="en-US" sz="2300" dirty="0">
                <a:latin typeface="Cambria" panose="02040503050406030204" pitchFamily="18" charset="0"/>
                <a:ea typeface="Cambria" panose="02040503050406030204" pitchFamily="18" charset="0"/>
              </a:rPr>
              <a:t>: quality ingredients  </a:t>
            </a:r>
            <a:r>
              <a:rPr lang="en-US" sz="2300" dirty="0" err="1">
                <a:latin typeface="Cambria" panose="02040503050406030204" pitchFamily="18" charset="0"/>
                <a:ea typeface="Cambria" panose="02040503050406030204" pitchFamily="18" charset="0"/>
              </a:rPr>
              <a:t>havmor</a:t>
            </a:r>
            <a:r>
              <a:rPr lang="en-US" sz="2300" dirty="0">
                <a:latin typeface="Cambria" panose="02040503050406030204" pitchFamily="18" charset="0"/>
                <a:ea typeface="Cambria" panose="02040503050406030204" pitchFamily="18" charset="0"/>
              </a:rPr>
              <a:t> prides itself on using high-quality ingredients to create its ice creams. they source fresh milk, cream, fruits, nuts, and other ingredients to ensure premium taste and texture in every scoop</a:t>
            </a:r>
          </a:p>
          <a:p>
            <a:r>
              <a:rPr lang="en-US" sz="2300" b="1" dirty="0">
                <a:latin typeface="Cambria" panose="02040503050406030204" pitchFamily="18" charset="0"/>
                <a:ea typeface="Cambria" panose="02040503050406030204" pitchFamily="18" charset="0"/>
              </a:rPr>
              <a:t>section 3: </a:t>
            </a:r>
            <a:r>
              <a:rPr lang="en-US" sz="2300" dirty="0">
                <a:latin typeface="Cambria" panose="02040503050406030204" pitchFamily="18" charset="0"/>
                <a:ea typeface="Cambria" panose="02040503050406030204" pitchFamily="18" charset="0"/>
              </a:rPr>
              <a:t>customer experience </a:t>
            </a:r>
            <a:r>
              <a:rPr lang="en-US" sz="2300" dirty="0" err="1">
                <a:latin typeface="Cambria" panose="02040503050406030204" pitchFamily="18" charset="0"/>
                <a:ea typeface="Cambria" panose="02040503050406030204" pitchFamily="18" charset="0"/>
              </a:rPr>
              <a:t>havmor</a:t>
            </a:r>
            <a:r>
              <a:rPr lang="en-US" sz="2300" dirty="0">
                <a:latin typeface="Cambria" panose="02040503050406030204" pitchFamily="18" charset="0"/>
                <a:ea typeface="Cambria" panose="02040503050406030204" pitchFamily="18" charset="0"/>
              </a:rPr>
              <a:t> focuses on providing a delightful customer experience, whether through its vibrant ice cream parlors, convenient take-home packs, or online ordering options. they strive to create memorable moments for customers enjoying their ice creams</a:t>
            </a:r>
          </a:p>
          <a:p>
            <a:r>
              <a:rPr lang="en-US" sz="2300" b="1" dirty="0">
                <a:latin typeface="Cambria" panose="02040503050406030204" pitchFamily="18" charset="0"/>
                <a:ea typeface="Cambria" panose="02040503050406030204" pitchFamily="18" charset="0"/>
              </a:rPr>
              <a:t>section 4: </a:t>
            </a:r>
            <a:r>
              <a:rPr lang="en-US" sz="2300" dirty="0">
                <a:latin typeface="Cambria" panose="02040503050406030204" pitchFamily="18" charset="0"/>
                <a:ea typeface="Cambria" panose="02040503050406030204" pitchFamily="18" charset="0"/>
              </a:rPr>
              <a:t>customer experience </a:t>
            </a:r>
            <a:r>
              <a:rPr lang="en-US" sz="2300" dirty="0" err="1">
                <a:latin typeface="Cambria" panose="02040503050406030204" pitchFamily="18" charset="0"/>
                <a:ea typeface="Cambria" panose="02040503050406030204" pitchFamily="18" charset="0"/>
              </a:rPr>
              <a:t>havmor</a:t>
            </a:r>
            <a:r>
              <a:rPr lang="en-US" sz="2300" dirty="0">
                <a:latin typeface="Cambria" panose="02040503050406030204" pitchFamily="18" charset="0"/>
                <a:ea typeface="Cambria" panose="02040503050406030204" pitchFamily="18" charset="0"/>
              </a:rPr>
              <a:t> focuses on providing a delightful customer experience, whether through its vibrant ice cream parlors, convenient take-home packs, or online ordering options. they strive to create memorable moments for customers enjoying their ice creams</a:t>
            </a:r>
          </a:p>
          <a:p>
            <a:r>
              <a:rPr lang="en-US" sz="2300" b="1" dirty="0">
                <a:latin typeface="Cambria" panose="02040503050406030204" pitchFamily="18" charset="0"/>
                <a:ea typeface="Cambria" panose="02040503050406030204" pitchFamily="18" charset="0"/>
              </a:rPr>
              <a:t>conclusion : </a:t>
            </a:r>
            <a:r>
              <a:rPr lang="en-US" sz="2300" dirty="0" err="1">
                <a:latin typeface="Cambria" panose="02040503050406030204" pitchFamily="18" charset="0"/>
                <a:ea typeface="Cambria" panose="02040503050406030204" pitchFamily="18" charset="0"/>
              </a:rPr>
              <a:t>havmor</a:t>
            </a:r>
            <a:r>
              <a:rPr lang="en-US" sz="2300" dirty="0">
                <a:latin typeface="Cambria" panose="02040503050406030204" pitchFamily="18" charset="0"/>
                <a:ea typeface="Cambria" panose="02040503050406030204" pitchFamily="18" charset="0"/>
              </a:rPr>
              <a:t> ice cream, founded in </a:t>
            </a:r>
            <a:r>
              <a:rPr lang="en-US" sz="2300" dirty="0" err="1">
                <a:latin typeface="Cambria" panose="02040503050406030204" pitchFamily="18" charset="0"/>
                <a:ea typeface="Cambria" panose="02040503050406030204" pitchFamily="18" charset="0"/>
              </a:rPr>
              <a:t>india</a:t>
            </a:r>
            <a:r>
              <a:rPr lang="en-US" sz="2300" dirty="0">
                <a:latin typeface="Cambria" panose="02040503050406030204" pitchFamily="18" charset="0"/>
                <a:ea typeface="Cambria" panose="02040503050406030204" pitchFamily="18" charset="0"/>
              </a:rPr>
              <a:t> in 1944, has grown into a popular brand known for its wide range of flavors and quality products. its conclusion depends on various factors such as market trends, consumer preferences, and business strategies. without specific context, </a:t>
            </a:r>
            <a:r>
              <a:rPr lang="en-US" sz="2300" dirty="0" err="1">
                <a:latin typeface="Cambria" panose="02040503050406030204" pitchFamily="18" charset="0"/>
                <a:ea typeface="Cambria" panose="02040503050406030204" pitchFamily="18" charset="0"/>
              </a:rPr>
              <a:t>i</a:t>
            </a:r>
            <a:r>
              <a:rPr lang="en-US" sz="2300" dirty="0">
                <a:latin typeface="Cambria" panose="02040503050406030204" pitchFamily="18" charset="0"/>
                <a:ea typeface="Cambria" panose="02040503050406030204" pitchFamily="18" charset="0"/>
              </a:rPr>
              <a:t> can't provide a definitive conclusion. however, it's likely that </a:t>
            </a:r>
            <a:r>
              <a:rPr lang="en-US" sz="2300" dirty="0" err="1">
                <a:latin typeface="Cambria" panose="02040503050406030204" pitchFamily="18" charset="0"/>
                <a:ea typeface="Cambria" panose="02040503050406030204" pitchFamily="18" charset="0"/>
              </a:rPr>
              <a:t>havmor</a:t>
            </a:r>
            <a:r>
              <a:rPr lang="en-US" sz="2300" dirty="0">
                <a:latin typeface="Cambria" panose="02040503050406030204" pitchFamily="18" charset="0"/>
                <a:ea typeface="Cambria" panose="02040503050406030204" pitchFamily="18" charset="0"/>
              </a:rPr>
              <a:t> continues to innovate and adapt to remain competitive in the ice cream market</a:t>
            </a:r>
            <a:r>
              <a:rPr lang="en-US" sz="2400"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3405620979"/>
      </p:ext>
    </p:extLst>
  </p:cSld>
  <p:clrMapOvr>
    <a:masterClrMapping/>
  </p:clrMapOvr>
  <mc:AlternateContent xmlns:mc="http://schemas.openxmlformats.org/markup-compatibility/2006" xmlns:p14="http://schemas.microsoft.com/office/powerpoint/2010/main">
    <mc:Choice Requires="p14">
      <p:transition spd="slow" p14:dur="2000" advTm="668"/>
    </mc:Choice>
    <mc:Fallback xmlns="">
      <p:transition spd="slow" advTm="668"/>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330" y="400051"/>
            <a:ext cx="11670030" cy="1131570"/>
          </a:xfrm>
        </p:spPr>
        <p:txBody>
          <a:bodyPr>
            <a:noAutofit/>
          </a:bodyPr>
          <a:lstStyle/>
          <a:p>
            <a:r>
              <a:rPr lang="en-US" sz="2800" b="1" dirty="0">
                <a:latin typeface="Cambria" panose="02040503050406030204" pitchFamily="18" charset="0"/>
                <a:ea typeface="Cambria" panose="02040503050406030204" pitchFamily="18" charset="0"/>
              </a:rPr>
              <a:t>Document the challenges faced during the research and analysis phase, as well as the key insights gained from the keyword research process</a:t>
            </a:r>
            <a:endParaRPr lang="en-IN" sz="28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217170" y="1531621"/>
            <a:ext cx="11136630" cy="4645342"/>
          </a:xfrm>
        </p:spPr>
        <p:txBody>
          <a:bodyPr/>
          <a:lstStyle/>
          <a:p>
            <a:r>
              <a:rPr lang="en-US" b="1" dirty="0">
                <a:latin typeface="Cambria" panose="02040503050406030204" pitchFamily="18" charset="0"/>
                <a:ea typeface="Cambria" panose="02040503050406030204" pitchFamily="18" charset="0"/>
              </a:rPr>
              <a:t>popular flavors </a:t>
            </a:r>
            <a:r>
              <a:rPr lang="en-US" dirty="0">
                <a:latin typeface="Cambria" panose="02040503050406030204" pitchFamily="18" charset="0"/>
                <a:ea typeface="Cambria" panose="02040503050406030204" pitchFamily="18" charset="0"/>
              </a:rPr>
              <a:t>: through keyword research insights into the most popular </a:t>
            </a:r>
            <a:r>
              <a:rPr lang="en-US" dirty="0" err="1">
                <a:latin typeface="Cambria" panose="02040503050406030204" pitchFamily="18" charset="0"/>
                <a:ea typeface="Cambria" panose="02040503050406030204" pitchFamily="18" charset="0"/>
              </a:rPr>
              <a:t>havmor</a:t>
            </a:r>
            <a:r>
              <a:rPr lang="en-US" dirty="0">
                <a:latin typeface="Cambria" panose="02040503050406030204" pitchFamily="18" charset="0"/>
                <a:ea typeface="Cambria" panose="02040503050406030204" pitchFamily="18" charset="0"/>
              </a:rPr>
              <a:t> ice cream flavors can be gained.</a:t>
            </a:r>
            <a:endParaRPr lang="en-IN" dirty="0">
              <a:latin typeface="Cambria" panose="02040503050406030204" pitchFamily="18" charset="0"/>
              <a:ea typeface="Cambria" panose="02040503050406030204" pitchFamily="18" charset="0"/>
            </a:endParaRPr>
          </a:p>
          <a:p>
            <a:r>
              <a:rPr lang="en-US" b="1" dirty="0">
                <a:latin typeface="Cambria" panose="02040503050406030204" pitchFamily="18" charset="0"/>
                <a:ea typeface="Cambria" panose="02040503050406030204" pitchFamily="18" charset="0"/>
              </a:rPr>
              <a:t>brand perception</a:t>
            </a:r>
            <a:r>
              <a:rPr lang="en-US" dirty="0">
                <a:latin typeface="Cambria" panose="02040503050406030204" pitchFamily="18" charset="0"/>
                <a:ea typeface="Cambria" panose="02040503050406030204" pitchFamily="18" charset="0"/>
              </a:rPr>
              <a:t>: keyword research can reveal how customers perceive the </a:t>
            </a:r>
            <a:r>
              <a:rPr lang="en-US" dirty="0" err="1">
                <a:latin typeface="Cambria" panose="02040503050406030204" pitchFamily="18" charset="0"/>
                <a:ea typeface="Cambria" panose="02040503050406030204" pitchFamily="18" charset="0"/>
              </a:rPr>
              <a:t>havmor</a:t>
            </a:r>
            <a:r>
              <a:rPr lang="en-US" dirty="0">
                <a:latin typeface="Cambria" panose="02040503050406030204" pitchFamily="18" charset="0"/>
                <a:ea typeface="Cambria" panose="02040503050406030204" pitchFamily="18" charset="0"/>
              </a:rPr>
              <a:t> brand compared to competitors monitoring branded keywords and sentiment analysis can provide actionable insights for brand reputation management.</a:t>
            </a:r>
          </a:p>
          <a:p>
            <a:r>
              <a:rPr lang="en-US" dirty="0">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local search trends</a:t>
            </a:r>
            <a:r>
              <a:rPr lang="en-US" dirty="0">
                <a:latin typeface="Cambria" panose="02040503050406030204" pitchFamily="18" charset="0"/>
                <a:ea typeface="Cambria" panose="02040503050406030204" pitchFamily="18" charset="0"/>
              </a:rPr>
              <a:t>: analyzing local search trends and location based keywords provides valuable insights into where potential customers are searching for </a:t>
            </a:r>
            <a:r>
              <a:rPr lang="en-US" dirty="0" err="1">
                <a:latin typeface="Cambria" panose="02040503050406030204" pitchFamily="18" charset="0"/>
                <a:ea typeface="Cambria" panose="02040503050406030204" pitchFamily="18" charset="0"/>
              </a:rPr>
              <a:t>havmor</a:t>
            </a:r>
            <a:r>
              <a:rPr lang="en-US" dirty="0">
                <a:latin typeface="Cambria" panose="02040503050406030204" pitchFamily="18" charset="0"/>
                <a:ea typeface="Cambria" panose="02040503050406030204" pitchFamily="18" charset="0"/>
              </a:rPr>
              <a:t> ice cream guiding local </a:t>
            </a:r>
            <a:r>
              <a:rPr lang="en-US" dirty="0" err="1">
                <a:latin typeface="Cambria" panose="02040503050406030204" pitchFamily="18" charset="0"/>
                <a:ea typeface="Cambria" panose="02040503050406030204" pitchFamily="18" charset="0"/>
              </a:rPr>
              <a:t>seo</a:t>
            </a:r>
            <a:r>
              <a:rPr lang="en-US" dirty="0">
                <a:latin typeface="Cambria" panose="02040503050406030204" pitchFamily="18" charset="0"/>
                <a:ea typeface="Cambria" panose="02040503050406030204" pitchFamily="18" charset="0"/>
              </a:rPr>
              <a:t> strategies and targeted advertising campaigns.</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3093675"/>
      </p:ext>
    </p:extLst>
  </p:cSld>
  <p:clrMapOvr>
    <a:masterClrMapping/>
  </p:clrMapOvr>
  <mc:AlternateContent xmlns:mc="http://schemas.openxmlformats.org/markup-compatibility/2006" xmlns:p14="http://schemas.microsoft.com/office/powerpoint/2010/main">
    <mc:Choice Requires="p14">
      <p:transition spd="slow" p14:dur="2000" advTm="636"/>
    </mc:Choice>
    <mc:Fallback xmlns="">
      <p:transition spd="slow" advTm="636"/>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7910"/>
            <a:ext cx="10515600" cy="2659223"/>
          </a:xfrm>
        </p:spPr>
        <p:txBody>
          <a:bodyPr/>
          <a:lstStyle/>
          <a:p>
            <a:pPr algn="ctr"/>
            <a:r>
              <a:rPr lang="en-US" dirty="0"/>
              <a:t>  </a:t>
            </a:r>
            <a:r>
              <a:rPr lang="en-US" sz="3600" b="1" dirty="0">
                <a:highlight>
                  <a:srgbClr val="FFFF00"/>
                </a:highlight>
                <a:latin typeface="Cambria" panose="02040503050406030204" pitchFamily="18" charset="0"/>
                <a:ea typeface="Cambria" panose="02040503050406030204" pitchFamily="18" charset="0"/>
              </a:rPr>
              <a:t>PART 3: Content Ideas and Marketing Strategies</a:t>
            </a:r>
            <a:endParaRPr lang="en-IN" sz="3600" b="1" dirty="0">
              <a:highlight>
                <a:srgbClr val="FFFF00"/>
              </a:highlight>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r>
              <a:rPr lang="en-IN" dirty="0">
                <a:latin typeface="Cambria" panose="02040503050406030204" pitchFamily="18" charset="0"/>
                <a:ea typeface="Cambria" panose="02040503050406030204" pitchFamily="18" charset="0"/>
              </a:rPr>
              <a:t>Content Idea Generation &amp; Strategy :</a:t>
            </a:r>
          </a:p>
          <a:p>
            <a:r>
              <a:rPr lang="en-IN"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Havmor</a:t>
            </a:r>
            <a:r>
              <a:rPr lang="en-US" dirty="0">
                <a:latin typeface="Cambria" panose="02040503050406030204" pitchFamily="18" charset="0"/>
                <a:ea typeface="Cambria" panose="02040503050406030204" pitchFamily="18" charset="0"/>
              </a:rPr>
              <a:t> of the Month </a:t>
            </a:r>
            <a:r>
              <a:rPr lang="en-US" dirty="0" err="1">
                <a:latin typeface="Cambria" panose="02040503050406030204" pitchFamily="18" charset="0"/>
                <a:ea typeface="Cambria" panose="02040503050406030204" pitchFamily="18" charset="0"/>
              </a:rPr>
              <a:t>Series:Create</a:t>
            </a:r>
            <a:r>
              <a:rPr lang="en-US" dirty="0">
                <a:latin typeface="Cambria" panose="02040503050406030204" pitchFamily="18" charset="0"/>
                <a:ea typeface="Cambria" panose="02040503050406030204" pitchFamily="18" charset="0"/>
              </a:rPr>
              <a:t> monthly content focusing on a highlighted </a:t>
            </a:r>
            <a:r>
              <a:rPr lang="en-US" dirty="0" err="1">
                <a:latin typeface="Cambria" panose="02040503050406030204" pitchFamily="18" charset="0"/>
                <a:ea typeface="Cambria" panose="02040503050406030204" pitchFamily="18" charset="0"/>
              </a:rPr>
              <a:t>havmor</a:t>
            </a:r>
            <a:r>
              <a:rPr lang="en-US" dirty="0">
                <a:latin typeface="Cambria" panose="02040503050406030204" pitchFamily="18" charset="0"/>
                <a:ea typeface="Cambria" panose="02040503050406030204" pitchFamily="18" charset="0"/>
              </a:rPr>
              <a:t> ice cream flavor including its unique features taste profiles and pairing suggestions</a:t>
            </a:r>
          </a:p>
          <a:p>
            <a:r>
              <a:rPr lang="en-US" dirty="0">
                <a:latin typeface="Cambria" panose="02040503050406030204" pitchFamily="18" charset="0"/>
                <a:ea typeface="Cambria" panose="02040503050406030204" pitchFamily="18" charset="0"/>
              </a:rPr>
              <a:t>Interactive Quizzes: Develop fun and interactive quizzes on social media or the website allowing customers to discover their ideal </a:t>
            </a:r>
            <a:r>
              <a:rPr lang="en-US" dirty="0" err="1">
                <a:latin typeface="Cambria" panose="02040503050406030204" pitchFamily="18" charset="0"/>
                <a:ea typeface="Cambria" panose="02040503050406030204" pitchFamily="18" charset="0"/>
              </a:rPr>
              <a:t>havmor</a:t>
            </a:r>
            <a:r>
              <a:rPr lang="en-US" dirty="0">
                <a:latin typeface="Cambria" panose="02040503050406030204" pitchFamily="18" charset="0"/>
                <a:ea typeface="Cambria" panose="02040503050406030204" pitchFamily="18" charset="0"/>
              </a:rPr>
              <a:t> ice cream flavor based on their preferences</a:t>
            </a:r>
          </a:p>
          <a:p>
            <a:r>
              <a:rPr lang="en-US" dirty="0">
                <a:latin typeface="Cambria" panose="02040503050406030204" pitchFamily="18" charset="0"/>
                <a:ea typeface="Cambria" panose="02040503050406030204" pitchFamily="18" charset="0"/>
              </a:rPr>
              <a:t>Ice Cream DIY: Share DIY ice cream recipes using </a:t>
            </a:r>
            <a:r>
              <a:rPr lang="en-US" dirty="0" err="1">
                <a:latin typeface="Cambria" panose="02040503050406030204" pitchFamily="18" charset="0"/>
                <a:ea typeface="Cambria" panose="02040503050406030204" pitchFamily="18" charset="0"/>
              </a:rPr>
              <a:t>havmor</a:t>
            </a:r>
            <a:r>
              <a:rPr lang="en-US" dirty="0">
                <a:latin typeface="Cambria" panose="02040503050406030204" pitchFamily="18" charset="0"/>
                <a:ea typeface="Cambria" panose="02040503050406030204" pitchFamily="18" charset="0"/>
              </a:rPr>
              <a:t> products, such as homemade ice cream cakes popsicles and customized sundaes with creative toppings</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26077914"/>
      </p:ext>
    </p:extLst>
  </p:cSld>
  <p:clrMapOvr>
    <a:masterClrMapping/>
  </p:clrMapOvr>
  <mc:AlternateContent xmlns:mc="http://schemas.openxmlformats.org/markup-compatibility/2006" xmlns:p14="http://schemas.microsoft.com/office/powerpoint/2010/main">
    <mc:Choice Requires="p14">
      <p:transition spd="slow" p14:dur="2000" advTm="637"/>
    </mc:Choice>
    <mc:Fallback xmlns="">
      <p:transition spd="slow" advTm="637"/>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bg1">
            <a:alpha val="99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74DC28-87B3-B010-7DC0-461240CE641F}"/>
              </a:ext>
            </a:extLst>
          </p:cNvPr>
          <p:cNvSpPr>
            <a:spLocks noGrp="1"/>
          </p:cNvSpPr>
          <p:nvPr>
            <p:ph type="title"/>
          </p:nvPr>
        </p:nvSpPr>
        <p:spPr/>
        <p:txBody>
          <a:bodyPr>
            <a:normAutofit/>
          </a:bodyPr>
          <a:lstStyle/>
          <a:p>
            <a:pPr algn="ctr"/>
            <a:r>
              <a:rPr lang="en-US" sz="4000" b="1" dirty="0">
                <a:highlight>
                  <a:srgbClr val="FFFF00"/>
                </a:highlight>
                <a:latin typeface="Cambria" panose="02040503050406030204" pitchFamily="18" charset="0"/>
                <a:ea typeface="Cambria" panose="02040503050406030204" pitchFamily="18" charset="0"/>
              </a:rPr>
              <a:t>CONTENT CALENADER- 2024</a:t>
            </a:r>
          </a:p>
        </p:txBody>
      </p:sp>
      <p:pic>
        <p:nvPicPr>
          <p:cNvPr id="6" name="Content Placeholder 5">
            <a:extLst>
              <a:ext uri="{FF2B5EF4-FFF2-40B4-BE49-F238E27FC236}">
                <a16:creationId xmlns:a16="http://schemas.microsoft.com/office/drawing/2014/main" id="{4539D264-4E1B-BDBE-F96A-D1D2D2DC32A8}"/>
              </a:ext>
            </a:extLst>
          </p:cNvPr>
          <p:cNvPicPr>
            <a:picLocks noGrp="1" noChangeAspect="1"/>
          </p:cNvPicPr>
          <p:nvPr>
            <p:ph idx="1"/>
          </p:nvPr>
        </p:nvPicPr>
        <p:blipFill>
          <a:blip r:embed="rId2"/>
          <a:stretch>
            <a:fillRect/>
          </a:stretch>
        </p:blipFill>
        <p:spPr>
          <a:xfrm>
            <a:off x="1287624" y="1715622"/>
            <a:ext cx="9385339" cy="4461341"/>
          </a:xfrm>
        </p:spPr>
      </p:pic>
    </p:spTree>
    <p:extLst>
      <p:ext uri="{BB962C8B-B14F-4D97-AF65-F5344CB8AC3E}">
        <p14:creationId xmlns:p14="http://schemas.microsoft.com/office/powerpoint/2010/main" val="3626711615"/>
      </p:ext>
    </p:extLst>
  </p:cSld>
  <p:clrMapOvr>
    <a:masterClrMapping/>
  </p:clrMapOvr>
  <mc:AlternateContent xmlns:mc="http://schemas.openxmlformats.org/markup-compatibility/2006" xmlns:p14="http://schemas.microsoft.com/office/powerpoint/2010/main">
    <mc:Choice Requires="p14">
      <p:transition spd="slow" p14:dur="2000" advTm="444"/>
    </mc:Choice>
    <mc:Fallback xmlns="">
      <p:transition spd="slow" advTm="444"/>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35C83-D4C2-E34E-B690-0071987371DF}"/>
              </a:ext>
            </a:extLst>
          </p:cNvPr>
          <p:cNvSpPr>
            <a:spLocks noGrp="1"/>
          </p:cNvSpPr>
          <p:nvPr>
            <p:ph type="title"/>
          </p:nvPr>
        </p:nvSpPr>
        <p:spPr/>
        <p:txBody>
          <a:bodyPr/>
          <a:lstStyle/>
          <a:p>
            <a:r>
              <a:rPr lang="en-IN" dirty="0">
                <a:highlight>
                  <a:srgbClr val="FFFF00"/>
                </a:highlight>
                <a:latin typeface="+mn-lt"/>
              </a:rPr>
              <a:t>Strategy Aim and the Idea behind this story</a:t>
            </a:r>
          </a:p>
        </p:txBody>
      </p:sp>
      <p:sp>
        <p:nvSpPr>
          <p:cNvPr id="7" name="Content Placeholder 6">
            <a:extLst>
              <a:ext uri="{FF2B5EF4-FFF2-40B4-BE49-F238E27FC236}">
                <a16:creationId xmlns:a16="http://schemas.microsoft.com/office/drawing/2014/main" id="{A5625629-82E6-3D30-A98A-C845C27EDAAF}"/>
              </a:ext>
            </a:extLst>
          </p:cNvPr>
          <p:cNvSpPr>
            <a:spLocks noGrp="1"/>
          </p:cNvSpPr>
          <p:nvPr>
            <p:ph idx="1"/>
          </p:nvPr>
        </p:nvSpPr>
        <p:spPr/>
        <p:txBody>
          <a:bodyPr/>
          <a:lstStyle/>
          <a:p>
            <a:pPr marL="0" indent="0" algn="r">
              <a:buNone/>
            </a:pPr>
            <a:r>
              <a:rPr lang="en-IN" sz="1800" dirty="0"/>
              <a:t>Delicious Chocolate &amp; cake ka</a:t>
            </a:r>
          </a:p>
          <a:p>
            <a:pPr marL="0" indent="0" algn="r">
              <a:buNone/>
            </a:pPr>
            <a:r>
              <a:rPr lang="en-IN" sz="1800" dirty="0"/>
              <a:t>Perfect combo </a:t>
            </a:r>
            <a:r>
              <a:rPr lang="en-IN" sz="1800" dirty="0" err="1"/>
              <a:t>lekar</a:t>
            </a:r>
            <a:r>
              <a:rPr lang="en-IN" sz="1800" dirty="0"/>
              <a:t> </a:t>
            </a:r>
            <a:r>
              <a:rPr lang="en-IN" sz="1800" dirty="0" err="1"/>
              <a:t>aaye</a:t>
            </a:r>
            <a:r>
              <a:rPr lang="en-IN" sz="1800" dirty="0"/>
              <a:t> </a:t>
            </a:r>
            <a:r>
              <a:rPr lang="en-IN" sz="1800" dirty="0" err="1"/>
              <a:t>hai</a:t>
            </a:r>
            <a:r>
              <a:rPr lang="en-IN" sz="1800" dirty="0"/>
              <a:t>  </a:t>
            </a:r>
          </a:p>
          <a:p>
            <a:pPr marL="0" indent="0" algn="r">
              <a:buNone/>
            </a:pPr>
            <a:r>
              <a:rPr lang="en-IN" sz="1800" dirty="0"/>
              <a:t>Karna </a:t>
            </a:r>
            <a:r>
              <a:rPr lang="en-IN" sz="1800" dirty="0" err="1"/>
              <a:t>toh</a:t>
            </a:r>
            <a:r>
              <a:rPr lang="en-IN" sz="1800" dirty="0"/>
              <a:t> </a:t>
            </a:r>
            <a:r>
              <a:rPr lang="en-IN" sz="1800" dirty="0" err="1"/>
              <a:t>banta</a:t>
            </a:r>
            <a:r>
              <a:rPr lang="en-IN" sz="1800" dirty="0"/>
              <a:t> </a:t>
            </a:r>
            <a:r>
              <a:rPr lang="en-IN" sz="1800" dirty="0" err="1"/>
              <a:t>hai</a:t>
            </a:r>
            <a:r>
              <a:rPr lang="en-IN" sz="1800" dirty="0"/>
              <a:t> </a:t>
            </a:r>
            <a:r>
              <a:rPr lang="en-IN" dirty="0"/>
              <a:t> </a:t>
            </a:r>
          </a:p>
        </p:txBody>
      </p:sp>
      <p:pic>
        <p:nvPicPr>
          <p:cNvPr id="9" name="Picture 8">
            <a:extLst>
              <a:ext uri="{FF2B5EF4-FFF2-40B4-BE49-F238E27FC236}">
                <a16:creationId xmlns:a16="http://schemas.microsoft.com/office/drawing/2014/main" id="{64A27599-7E9C-CDD0-75F6-4B43096BD407}"/>
              </a:ext>
            </a:extLst>
          </p:cNvPr>
          <p:cNvPicPr>
            <a:picLocks noChangeAspect="1"/>
          </p:cNvPicPr>
          <p:nvPr/>
        </p:nvPicPr>
        <p:blipFill>
          <a:blip r:embed="rId2"/>
          <a:stretch>
            <a:fillRect/>
          </a:stretch>
        </p:blipFill>
        <p:spPr>
          <a:xfrm>
            <a:off x="2295524" y="1594644"/>
            <a:ext cx="3286125" cy="4813300"/>
          </a:xfrm>
          <a:prstGeom prst="rect">
            <a:avLst/>
          </a:prstGeom>
        </p:spPr>
      </p:pic>
    </p:spTree>
    <p:extLst>
      <p:ext uri="{BB962C8B-B14F-4D97-AF65-F5344CB8AC3E}">
        <p14:creationId xmlns:p14="http://schemas.microsoft.com/office/powerpoint/2010/main" val="376298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F2334-CF1A-1C53-8486-17D9E8DD9117}"/>
              </a:ext>
            </a:extLst>
          </p:cNvPr>
          <p:cNvSpPr>
            <a:spLocks noGrp="1"/>
          </p:cNvSpPr>
          <p:nvPr>
            <p:ph type="title"/>
          </p:nvPr>
        </p:nvSpPr>
        <p:spPr/>
        <p:txBody>
          <a:bodyPr/>
          <a:lstStyle/>
          <a:p>
            <a:r>
              <a:rPr lang="en-IN" dirty="0"/>
              <a:t>Strategy, Aim and the Idea behind this post</a:t>
            </a:r>
          </a:p>
        </p:txBody>
      </p:sp>
      <p:sp>
        <p:nvSpPr>
          <p:cNvPr id="3" name="Content Placeholder 2">
            <a:extLst>
              <a:ext uri="{FF2B5EF4-FFF2-40B4-BE49-F238E27FC236}">
                <a16:creationId xmlns:a16="http://schemas.microsoft.com/office/drawing/2014/main" id="{3F9EA61E-D87F-71FA-AF79-7908263B5F3D}"/>
              </a:ext>
            </a:extLst>
          </p:cNvPr>
          <p:cNvSpPr>
            <a:spLocks noGrp="1"/>
          </p:cNvSpPr>
          <p:nvPr>
            <p:ph idx="1"/>
          </p:nvPr>
        </p:nvSpPr>
        <p:spPr/>
        <p:txBody>
          <a:bodyPr>
            <a:normAutofit/>
          </a:bodyPr>
          <a:lstStyle/>
          <a:p>
            <a:pPr marL="0" indent="0" algn="r">
              <a:buNone/>
            </a:pPr>
            <a:r>
              <a:rPr lang="en-IN" sz="1800" dirty="0"/>
              <a:t>Satisfy your sweet cravings</a:t>
            </a:r>
          </a:p>
          <a:p>
            <a:pPr marL="0" indent="0" algn="r">
              <a:buNone/>
            </a:pPr>
            <a:r>
              <a:rPr lang="en-IN" sz="1800" dirty="0"/>
              <a:t>With layers of velvety chocolate</a:t>
            </a:r>
          </a:p>
          <a:p>
            <a:pPr marL="0" indent="0" algn="r">
              <a:buNone/>
            </a:pPr>
            <a:r>
              <a:rPr lang="en-IN" sz="1800" dirty="0"/>
              <a:t>Cake adorned with succulent</a:t>
            </a:r>
          </a:p>
          <a:p>
            <a:pPr marL="0" indent="0" algn="r">
              <a:buNone/>
            </a:pPr>
            <a:r>
              <a:rPr lang="en-IN" sz="1800" dirty="0"/>
              <a:t>Strawberries and crowned with</a:t>
            </a:r>
          </a:p>
          <a:p>
            <a:pPr marL="0" indent="0" algn="r">
              <a:buNone/>
            </a:pPr>
            <a:r>
              <a:rPr lang="en-IN" sz="1800" dirty="0"/>
              <a:t>Features a simple yet amazing</a:t>
            </a:r>
          </a:p>
          <a:p>
            <a:pPr marL="0" indent="0" algn="r">
              <a:buNone/>
            </a:pPr>
            <a:r>
              <a:rPr lang="en-IN" sz="1800" dirty="0"/>
              <a:t>Chocolate cake.</a:t>
            </a:r>
          </a:p>
        </p:txBody>
      </p:sp>
      <p:pic>
        <p:nvPicPr>
          <p:cNvPr id="5" name="Picture 4">
            <a:extLst>
              <a:ext uri="{FF2B5EF4-FFF2-40B4-BE49-F238E27FC236}">
                <a16:creationId xmlns:a16="http://schemas.microsoft.com/office/drawing/2014/main" id="{8C9B7CB1-6E85-0F80-7447-608474ECB3F3}"/>
              </a:ext>
            </a:extLst>
          </p:cNvPr>
          <p:cNvPicPr>
            <a:picLocks noChangeAspect="1"/>
          </p:cNvPicPr>
          <p:nvPr/>
        </p:nvPicPr>
        <p:blipFill>
          <a:blip r:embed="rId2"/>
          <a:stretch>
            <a:fillRect/>
          </a:stretch>
        </p:blipFill>
        <p:spPr>
          <a:xfrm>
            <a:off x="542925" y="1330325"/>
            <a:ext cx="3609975" cy="5162550"/>
          </a:xfrm>
          <a:prstGeom prst="rect">
            <a:avLst/>
          </a:prstGeom>
        </p:spPr>
      </p:pic>
      <p:pic>
        <p:nvPicPr>
          <p:cNvPr id="7" name="Picture 6">
            <a:extLst>
              <a:ext uri="{FF2B5EF4-FFF2-40B4-BE49-F238E27FC236}">
                <a16:creationId xmlns:a16="http://schemas.microsoft.com/office/drawing/2014/main" id="{62B3A0E1-DC3E-F50D-95CE-32817B87AA4D}"/>
              </a:ext>
            </a:extLst>
          </p:cNvPr>
          <p:cNvPicPr>
            <a:picLocks noChangeAspect="1"/>
          </p:cNvPicPr>
          <p:nvPr/>
        </p:nvPicPr>
        <p:blipFill>
          <a:blip r:embed="rId3"/>
          <a:stretch>
            <a:fillRect/>
          </a:stretch>
        </p:blipFill>
        <p:spPr>
          <a:xfrm>
            <a:off x="4152899" y="2006600"/>
            <a:ext cx="2733675" cy="4486275"/>
          </a:xfrm>
          <a:prstGeom prst="rect">
            <a:avLst/>
          </a:prstGeom>
        </p:spPr>
      </p:pic>
    </p:spTree>
    <p:extLst>
      <p:ext uri="{BB962C8B-B14F-4D97-AF65-F5344CB8AC3E}">
        <p14:creationId xmlns:p14="http://schemas.microsoft.com/office/powerpoint/2010/main" val="2409268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06AE5-823E-D562-DE73-B49DE25829BD}"/>
              </a:ext>
            </a:extLst>
          </p:cNvPr>
          <p:cNvSpPr>
            <a:spLocks noGrp="1"/>
          </p:cNvSpPr>
          <p:nvPr>
            <p:ph type="title"/>
          </p:nvPr>
        </p:nvSpPr>
        <p:spPr/>
        <p:txBody>
          <a:bodyPr/>
          <a:lstStyle/>
          <a:p>
            <a:pPr algn="ctr"/>
            <a:r>
              <a:rPr lang="en-IN" sz="4000" dirty="0">
                <a:highlight>
                  <a:srgbClr val="FFFF00"/>
                </a:highlight>
              </a:rPr>
              <a:t>Part 3: Content Ideas and marketing strategies</a:t>
            </a:r>
            <a:endParaRPr lang="en-IN" dirty="0">
              <a:highlight>
                <a:srgbClr val="FFFF00"/>
              </a:highlight>
            </a:endParaRPr>
          </a:p>
        </p:txBody>
      </p:sp>
      <p:sp>
        <p:nvSpPr>
          <p:cNvPr id="3" name="Content Placeholder 2">
            <a:extLst>
              <a:ext uri="{FF2B5EF4-FFF2-40B4-BE49-F238E27FC236}">
                <a16:creationId xmlns:a16="http://schemas.microsoft.com/office/drawing/2014/main" id="{698E9830-497D-51FD-968F-3DE7E88F5A4C}"/>
              </a:ext>
            </a:extLst>
          </p:cNvPr>
          <p:cNvSpPr>
            <a:spLocks noGrp="1"/>
          </p:cNvSpPr>
          <p:nvPr>
            <p:ph idx="1"/>
          </p:nvPr>
        </p:nvSpPr>
        <p:spPr/>
        <p:txBody>
          <a:bodyPr>
            <a:normAutofit/>
          </a:bodyPr>
          <a:lstStyle/>
          <a:p>
            <a:pPr marL="0" indent="0">
              <a:buNone/>
            </a:pPr>
            <a:r>
              <a:rPr lang="en-IN" sz="2400" dirty="0" err="1"/>
              <a:t>Havmor</a:t>
            </a:r>
            <a:r>
              <a:rPr lang="en-IN" sz="2400" dirty="0"/>
              <a:t> you could consider reaching out through their official website contact form social media platforms like Facebook or Twitter or even via email if you have a specific department or person in mind.</a:t>
            </a:r>
          </a:p>
          <a:p>
            <a:pPr marL="0" indent="0">
              <a:buNone/>
            </a:pPr>
            <a:r>
              <a:rPr lang="en-IN" sz="2400" dirty="0"/>
              <a:t>This could include hosting ice cream tasting sessions sponsoring community events or collaborating on limited-edition </a:t>
            </a:r>
            <a:r>
              <a:rPr lang="en-IN" sz="2400" dirty="0" err="1"/>
              <a:t>flavors</a:t>
            </a:r>
            <a:r>
              <a:rPr lang="en-IN" sz="2400" dirty="0"/>
              <a:t>. Summer promotion highlighting refreshing </a:t>
            </a:r>
            <a:r>
              <a:rPr lang="en-IN" sz="2400" dirty="0" err="1"/>
              <a:t>flavors</a:t>
            </a:r>
            <a:r>
              <a:rPr lang="en-IN" sz="2400" dirty="0"/>
              <a:t> or winter promotions focusing on warm treats like hot chocolate sundaes.</a:t>
            </a:r>
          </a:p>
          <a:p>
            <a:pPr marL="0" indent="0">
              <a:buNone/>
            </a:pPr>
            <a:r>
              <a:rPr lang="en-IN" sz="2400" dirty="0"/>
              <a:t>Develop an email newsletter for  subscribers with updates on new </a:t>
            </a:r>
            <a:r>
              <a:rPr lang="en-IN" sz="2400" dirty="0" err="1"/>
              <a:t>flavors</a:t>
            </a:r>
            <a:r>
              <a:rPr lang="en-IN" sz="2400" dirty="0"/>
              <a:t> promotions and exclusive  offers. Personalize content based on customer </a:t>
            </a:r>
            <a:r>
              <a:rPr lang="en-IN" sz="2400" dirty="0" err="1"/>
              <a:t>perferences</a:t>
            </a:r>
            <a:r>
              <a:rPr lang="en-IN" sz="2400" dirty="0"/>
              <a:t> and </a:t>
            </a:r>
            <a:r>
              <a:rPr lang="en-IN" sz="2400" dirty="0" err="1"/>
              <a:t>behavior</a:t>
            </a:r>
            <a:r>
              <a:rPr lang="en-IN" sz="2400" dirty="0"/>
              <a:t>.</a:t>
            </a:r>
            <a:endParaRPr lang="en-IN" sz="1800" dirty="0"/>
          </a:p>
        </p:txBody>
      </p:sp>
    </p:spTree>
    <p:extLst>
      <p:ext uri="{BB962C8B-B14F-4D97-AF65-F5344CB8AC3E}">
        <p14:creationId xmlns:p14="http://schemas.microsoft.com/office/powerpoint/2010/main" val="3814668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1CACA-0E6E-D7E2-D89E-20B6A96A84AA}"/>
              </a:ext>
            </a:extLst>
          </p:cNvPr>
          <p:cNvSpPr>
            <a:spLocks noGrp="1"/>
          </p:cNvSpPr>
          <p:nvPr>
            <p:ph type="title"/>
          </p:nvPr>
        </p:nvSpPr>
        <p:spPr>
          <a:xfrm>
            <a:off x="1472682" y="681038"/>
            <a:ext cx="10515600" cy="578596"/>
          </a:xfrm>
        </p:spPr>
        <p:txBody>
          <a:bodyPr>
            <a:normAutofit fontScale="90000"/>
          </a:bodyPr>
          <a:lstStyle/>
          <a:p>
            <a:pPr algn="ctr"/>
            <a:r>
              <a:rPr lang="en-IN" b="1" dirty="0">
                <a:highlight>
                  <a:srgbClr val="FFFF00"/>
                </a:highlight>
                <a:latin typeface="Cambria" panose="02040503050406030204" pitchFamily="18" charset="0"/>
                <a:ea typeface="Cambria" panose="02040503050406030204" pitchFamily="18" charset="0"/>
              </a:rPr>
              <a:t>PART 4 : Content Creation and Curation  </a:t>
            </a:r>
            <a:br>
              <a:rPr lang="en-IN" dirty="0">
                <a:latin typeface="Cambria" panose="02040503050406030204" pitchFamily="18" charset="0"/>
                <a:ea typeface="Cambria" panose="02040503050406030204" pitchFamily="18" charset="0"/>
              </a:rPr>
            </a:br>
            <a:r>
              <a:rPr lang="en-IN" dirty="0"/>
              <a:t> </a:t>
            </a:r>
          </a:p>
        </p:txBody>
      </p:sp>
      <p:sp>
        <p:nvSpPr>
          <p:cNvPr id="3" name="Content Placeholder 2">
            <a:extLst>
              <a:ext uri="{FF2B5EF4-FFF2-40B4-BE49-F238E27FC236}">
                <a16:creationId xmlns:a16="http://schemas.microsoft.com/office/drawing/2014/main" id="{9FBC68A0-43C9-13C8-8BE3-D1A1462A1E3C}"/>
              </a:ext>
            </a:extLst>
          </p:cNvPr>
          <p:cNvSpPr>
            <a:spLocks noGrp="1"/>
          </p:cNvSpPr>
          <p:nvPr>
            <p:ph idx="1"/>
          </p:nvPr>
        </p:nvSpPr>
        <p:spPr/>
        <p:txBody>
          <a:bodyPr/>
          <a:lstStyle/>
          <a:p>
            <a:pPr marL="0" indent="0">
              <a:buNone/>
            </a:pPr>
            <a:r>
              <a:rPr lang="en-US" sz="2400" b="1" dirty="0">
                <a:latin typeface="Cambria" panose="02040503050406030204" pitchFamily="18" charset="0"/>
                <a:ea typeface="Cambria" panose="02040503050406030204" pitchFamily="18" charset="0"/>
              </a:rPr>
              <a:t>P</a:t>
            </a:r>
            <a:r>
              <a:rPr lang="en-IN" sz="2400" b="1" dirty="0" err="1">
                <a:latin typeface="Cambria" panose="02040503050406030204" pitchFamily="18" charset="0"/>
                <a:ea typeface="Cambria" panose="02040503050406030204" pitchFamily="18" charset="0"/>
              </a:rPr>
              <a:t>ost</a:t>
            </a:r>
            <a:r>
              <a:rPr lang="en-IN" sz="2400" b="1" dirty="0">
                <a:latin typeface="Cambria" panose="02040503050406030204" pitchFamily="18" charset="0"/>
                <a:ea typeface="Cambria" panose="02040503050406030204" pitchFamily="18" charset="0"/>
              </a:rPr>
              <a:t> Creation:</a:t>
            </a:r>
            <a:endParaRPr lang="en-IN" b="1" dirty="0">
              <a:latin typeface="Cambria" panose="02040503050406030204" pitchFamily="18" charset="0"/>
              <a:ea typeface="Cambria" panose="02040503050406030204" pitchFamily="18" charset="0"/>
            </a:endParaRPr>
          </a:p>
          <a:p>
            <a:r>
              <a:rPr lang="en-IN" sz="1800" b="1" dirty="0">
                <a:latin typeface="Cambria" panose="02040503050406030204" pitchFamily="18" charset="0"/>
                <a:ea typeface="Cambria" panose="02040503050406030204" pitchFamily="18" charset="0"/>
              </a:rPr>
              <a:t> Select Content Categories: </a:t>
            </a:r>
            <a:r>
              <a:rPr lang="en-IN" sz="1800" dirty="0">
                <a:latin typeface="Cambria" panose="02040503050406030204" pitchFamily="18" charset="0"/>
                <a:ea typeface="Cambria" panose="02040503050406030204" pitchFamily="18" charset="0"/>
              </a:rPr>
              <a:t>The </a:t>
            </a:r>
            <a:r>
              <a:rPr lang="en-IN" sz="1800" dirty="0" err="1">
                <a:latin typeface="Cambria" panose="02040503050406030204" pitchFamily="18" charset="0"/>
                <a:ea typeface="Cambria" panose="02040503050406030204" pitchFamily="18" charset="0"/>
              </a:rPr>
              <a:t>Havmor</a:t>
            </a:r>
            <a:r>
              <a:rPr lang="en-IN" sz="1800" dirty="0">
                <a:latin typeface="Cambria" panose="02040503050406030204" pitchFamily="18" charset="0"/>
                <a:ea typeface="Cambria" panose="02040503050406030204" pitchFamily="18" charset="0"/>
              </a:rPr>
              <a:t> Ice Creams Product Modal of development is highlight different </a:t>
            </a:r>
            <a:r>
              <a:rPr lang="en-IN" sz="1800" dirty="0" err="1">
                <a:latin typeface="Cambria" panose="02040503050406030204" pitchFamily="18" charset="0"/>
                <a:ea typeface="Cambria" panose="02040503050406030204" pitchFamily="18" charset="0"/>
              </a:rPr>
              <a:t>flavors</a:t>
            </a:r>
            <a:r>
              <a:rPr lang="en-IN" sz="1800" dirty="0">
                <a:latin typeface="Cambria" panose="02040503050406030204" pitchFamily="18" charset="0"/>
                <a:ea typeface="Cambria" panose="02040503050406030204" pitchFamily="18" charset="0"/>
              </a:rPr>
              <a:t> of </a:t>
            </a:r>
            <a:r>
              <a:rPr lang="en-IN" sz="1800" dirty="0" err="1">
                <a:latin typeface="Cambria" panose="02040503050406030204" pitchFamily="18" charset="0"/>
                <a:ea typeface="Cambria" panose="02040503050406030204" pitchFamily="18" charset="0"/>
              </a:rPr>
              <a:t>Havmor</a:t>
            </a:r>
            <a:r>
              <a:rPr lang="en-IN" sz="1800" dirty="0">
                <a:latin typeface="Cambria" panose="02040503050406030204" pitchFamily="18" charset="0"/>
                <a:ea typeface="Cambria" panose="02040503050406030204" pitchFamily="18" charset="0"/>
              </a:rPr>
              <a:t> ice cream, providing details on taste profiles and ingredients. Share recipes that incorporate </a:t>
            </a:r>
            <a:r>
              <a:rPr lang="en-IN" sz="1800" dirty="0" err="1">
                <a:latin typeface="Cambria" panose="02040503050406030204" pitchFamily="18" charset="0"/>
                <a:ea typeface="Cambria" panose="02040503050406030204" pitchFamily="18" charset="0"/>
              </a:rPr>
              <a:t>Havmor</a:t>
            </a:r>
            <a:r>
              <a:rPr lang="en-IN" sz="1800" dirty="0">
                <a:latin typeface="Cambria" panose="02040503050406030204" pitchFamily="18" charset="0"/>
                <a:ea typeface="Cambria" panose="02040503050406030204" pitchFamily="18" charset="0"/>
              </a:rPr>
              <a:t> ice cream as a key ingredient, such as milkshakes, sundaes, and ice cream cakes.</a:t>
            </a:r>
          </a:p>
          <a:p>
            <a:r>
              <a:rPr lang="en-IN" sz="1800" b="1" dirty="0">
                <a:latin typeface="Cambria" panose="02040503050406030204" pitchFamily="18" charset="0"/>
                <a:ea typeface="Cambria" panose="02040503050406030204" pitchFamily="18" charset="0"/>
              </a:rPr>
              <a:t> Format 1: </a:t>
            </a:r>
            <a:r>
              <a:rPr lang="en-IN" sz="1800" dirty="0" err="1">
                <a:latin typeface="Cambria" panose="02040503050406030204" pitchFamily="18" charset="0"/>
                <a:ea typeface="Cambria" panose="02040503050406030204" pitchFamily="18" charset="0"/>
              </a:rPr>
              <a:t>Havmor</a:t>
            </a:r>
            <a:r>
              <a:rPr lang="en-IN" sz="1800" dirty="0">
                <a:latin typeface="Cambria" panose="02040503050406030204" pitchFamily="18" charset="0"/>
                <a:ea typeface="Cambria" panose="02040503050406030204" pitchFamily="18" charset="0"/>
              </a:rPr>
              <a:t> ice creams</a:t>
            </a:r>
            <a:r>
              <a:rPr lang="en-IN" sz="1800" b="1" dirty="0">
                <a:latin typeface="Cambria" panose="02040503050406030204" pitchFamily="18" charset="0"/>
                <a:ea typeface="Cambria" panose="02040503050406030204" pitchFamily="18" charset="0"/>
              </a:rPr>
              <a:t> </a:t>
            </a:r>
          </a:p>
          <a:p>
            <a:pPr marL="0" indent="0">
              <a:buNone/>
            </a:pPr>
            <a:r>
              <a:rPr lang="en-IN" sz="1800" b="1" dirty="0">
                <a:latin typeface="Cambria" panose="02040503050406030204" pitchFamily="18" charset="0"/>
                <a:ea typeface="Cambria" panose="02040503050406030204" pitchFamily="18" charset="0"/>
              </a:rPr>
              <a:t> </a:t>
            </a:r>
          </a:p>
          <a:p>
            <a:r>
              <a:rPr lang="en-IN" sz="1800" b="1" dirty="0">
                <a:latin typeface="Cambria" panose="02040503050406030204" pitchFamily="18" charset="0"/>
                <a:ea typeface="Cambria" panose="02040503050406030204" pitchFamily="18" charset="0"/>
              </a:rPr>
              <a:t> Format 2: </a:t>
            </a:r>
            <a:r>
              <a:rPr lang="en-IN" sz="1800" dirty="0" err="1">
                <a:latin typeface="Cambria" panose="02040503050406030204" pitchFamily="18" charset="0"/>
                <a:ea typeface="Cambria" panose="02040503050406030204" pitchFamily="18" charset="0"/>
              </a:rPr>
              <a:t>Havmor</a:t>
            </a:r>
            <a:r>
              <a:rPr lang="en-IN" sz="1800" dirty="0">
                <a:latin typeface="Cambria" panose="02040503050406030204" pitchFamily="18" charset="0"/>
                <a:ea typeface="Cambria" panose="02040503050406030204" pitchFamily="18" charset="0"/>
              </a:rPr>
              <a:t> chocolate cake </a:t>
            </a:r>
          </a:p>
          <a:p>
            <a:pPr marL="0" indent="0">
              <a:buNone/>
            </a:pPr>
            <a:endParaRPr lang="en-IN" sz="1800" b="1" dirty="0">
              <a:latin typeface="Cambria" panose="02040503050406030204" pitchFamily="18" charset="0"/>
              <a:ea typeface="Cambria" panose="02040503050406030204" pitchFamily="18" charset="0"/>
            </a:endParaRPr>
          </a:p>
          <a:p>
            <a:r>
              <a:rPr lang="en-IN" sz="1800" b="1" dirty="0">
                <a:latin typeface="Cambria" panose="02040503050406030204" pitchFamily="18" charset="0"/>
                <a:ea typeface="Cambria" panose="02040503050406030204" pitchFamily="18" charset="0"/>
              </a:rPr>
              <a:t> Format 3: </a:t>
            </a:r>
            <a:r>
              <a:rPr lang="en-IN" sz="1800" dirty="0" err="1">
                <a:latin typeface="Cambria" panose="02040503050406030204" pitchFamily="18" charset="0"/>
                <a:ea typeface="Cambria" panose="02040503050406030204" pitchFamily="18" charset="0"/>
              </a:rPr>
              <a:t>Havmor</a:t>
            </a:r>
            <a:r>
              <a:rPr lang="en-IN" sz="1800" dirty="0">
                <a:latin typeface="Cambria" panose="02040503050406030204" pitchFamily="18" charset="0"/>
                <a:ea typeface="Cambria" panose="02040503050406030204" pitchFamily="18" charset="0"/>
              </a:rPr>
              <a:t> blueberry cheese cake</a:t>
            </a:r>
            <a:r>
              <a:rPr lang="en-IN" sz="1800" b="1" dirty="0">
                <a:latin typeface="Cambria" panose="02040503050406030204" pitchFamily="18" charset="0"/>
                <a:ea typeface="Cambria" panose="02040503050406030204" pitchFamily="18" charset="0"/>
              </a:rPr>
              <a:t> </a:t>
            </a:r>
            <a:endParaRPr lang="en-IN"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62001206"/>
      </p:ext>
    </p:extLst>
  </p:cSld>
  <p:clrMapOvr>
    <a:masterClrMapping/>
  </p:clrMapOvr>
  <mc:AlternateContent xmlns:mc="http://schemas.openxmlformats.org/markup-compatibility/2006" xmlns:p14="http://schemas.microsoft.com/office/powerpoint/2010/main">
    <mc:Choice Requires="p14">
      <p:transition spd="slow" p14:dur="2000" advTm="603"/>
    </mc:Choice>
    <mc:Fallback xmlns="">
      <p:transition spd="slow" advTm="60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7634A-7DF6-F284-755D-644BB6BB2C27}"/>
              </a:ext>
            </a:extLst>
          </p:cNvPr>
          <p:cNvSpPr>
            <a:spLocks noGrp="1"/>
          </p:cNvSpPr>
          <p:nvPr>
            <p:ph type="title"/>
          </p:nvPr>
        </p:nvSpPr>
        <p:spPr>
          <a:xfrm>
            <a:off x="838200" y="365125"/>
            <a:ext cx="10515600" cy="991727"/>
          </a:xfrm>
        </p:spPr>
        <p:txBody>
          <a:bodyPr/>
          <a:lstStyle/>
          <a:p>
            <a:pPr algn="ctr"/>
            <a:r>
              <a:rPr lang="en-US" sz="2800" b="1" dirty="0">
                <a:highlight>
                  <a:srgbClr val="FFFF00"/>
                </a:highlight>
                <a:latin typeface="Cambria" panose="02040503050406030204" pitchFamily="18" charset="0"/>
                <a:ea typeface="Cambria" panose="02040503050406030204" pitchFamily="18" charset="0"/>
              </a:rPr>
              <a:t>Part 1: Brand study, Competitor Analysis &amp;Buyers/Audience’s persona</a:t>
            </a:r>
            <a:endParaRPr lang="en-IN" b="1" dirty="0">
              <a:highlight>
                <a:srgbClr val="FFFF00"/>
              </a:highligh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05A8A4FC-5AFE-FC24-479B-8C3A4520FE5C}"/>
              </a:ext>
            </a:extLst>
          </p:cNvPr>
          <p:cNvSpPr>
            <a:spLocks noGrp="1"/>
          </p:cNvSpPr>
          <p:nvPr>
            <p:ph idx="1"/>
          </p:nvPr>
        </p:nvSpPr>
        <p:spPr>
          <a:xfrm>
            <a:off x="838200" y="1356852"/>
            <a:ext cx="10515600" cy="5329083"/>
          </a:xfrm>
        </p:spPr>
        <p:txBody>
          <a:bodyPr>
            <a:normAutofit/>
          </a:bodyPr>
          <a:lstStyle/>
          <a:p>
            <a:r>
              <a:rPr lang="en-US" b="1" dirty="0">
                <a:latin typeface="Cambria" panose="02040503050406030204" pitchFamily="18" charset="0"/>
                <a:ea typeface="Cambria" panose="02040503050406030204" pitchFamily="18" charset="0"/>
              </a:rPr>
              <a:t> Research Brand:</a:t>
            </a:r>
          </a:p>
          <a:p>
            <a:pPr marL="0" indent="0">
              <a:buNone/>
            </a:pPr>
            <a:r>
              <a:rPr lang="en-US" b="1" dirty="0" err="1">
                <a:latin typeface="Cambria" panose="02040503050406030204" pitchFamily="18" charset="0"/>
                <a:ea typeface="Cambria" panose="02040503050406030204" pitchFamily="18" charset="0"/>
              </a:rPr>
              <a:t>Misssion</a:t>
            </a:r>
            <a:r>
              <a:rPr lang="en-US" b="1" dirty="0">
                <a:latin typeface="Cambria" panose="02040503050406030204" pitchFamily="18" charset="0"/>
                <a:ea typeface="Cambria" panose="02040503050406030204" pitchFamily="18" charset="0"/>
              </a:rPr>
              <a:t>/Values :</a:t>
            </a:r>
            <a:r>
              <a:rPr lang="en-US" sz="2400" b="1"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Havmor’s</a:t>
            </a:r>
            <a:r>
              <a:rPr lang="en-US" sz="2400" dirty="0">
                <a:latin typeface="Cambria" panose="02040503050406030204" pitchFamily="18" charset="0"/>
                <a:ea typeface="Cambria" panose="02040503050406030204" pitchFamily="18" charset="0"/>
              </a:rPr>
              <a:t> mission could be something like “To delight our customers with irresistible ice cream experiences that bring joy to every moment.”</a:t>
            </a:r>
          </a:p>
          <a:p>
            <a:pPr marL="0" indent="0">
              <a:buNone/>
            </a:pPr>
            <a:endParaRPr lang="en-IN" sz="2400" dirty="0">
              <a:latin typeface="Cambria" panose="02040503050406030204" pitchFamily="18" charset="0"/>
              <a:ea typeface="Cambria" panose="02040503050406030204" pitchFamily="18" charset="0"/>
            </a:endParaRPr>
          </a:p>
          <a:p>
            <a:pPr marL="0" indent="0">
              <a:buNone/>
            </a:pPr>
            <a:r>
              <a:rPr lang="en-IN" sz="2400" b="1" dirty="0">
                <a:latin typeface="Cambria" panose="02040503050406030204" pitchFamily="18" charset="0"/>
                <a:ea typeface="Cambria" panose="02040503050406030204" pitchFamily="18" charset="0"/>
              </a:rPr>
              <a:t>USP: </a:t>
            </a:r>
            <a:r>
              <a:rPr lang="en-IN" sz="2400" dirty="0">
                <a:latin typeface="Cambria" panose="02040503050406030204" pitchFamily="18" charset="0"/>
                <a:ea typeface="Cambria" panose="02040503050406030204" pitchFamily="18" charset="0"/>
              </a:rPr>
              <a:t>Unique Selling Proposition, and </a:t>
            </a:r>
            <a:r>
              <a:rPr lang="en-IN" sz="2400" dirty="0" err="1">
                <a:latin typeface="Cambria" panose="02040503050406030204" pitchFamily="18" charset="0"/>
                <a:ea typeface="Cambria" panose="02040503050406030204" pitchFamily="18" charset="0"/>
              </a:rPr>
              <a:t>Havmor</a:t>
            </a:r>
            <a:r>
              <a:rPr lang="en-IN" sz="2400" dirty="0">
                <a:latin typeface="Cambria" panose="02040503050406030204" pitchFamily="18" charset="0"/>
                <a:ea typeface="Cambria" panose="02040503050406030204" pitchFamily="18" charset="0"/>
              </a:rPr>
              <a:t> is an ice cream brand. so, the USP of </a:t>
            </a:r>
            <a:r>
              <a:rPr lang="en-IN" sz="2400" dirty="0" err="1">
                <a:latin typeface="Cambria" panose="02040503050406030204" pitchFamily="18" charset="0"/>
                <a:ea typeface="Cambria" panose="02040503050406030204" pitchFamily="18" charset="0"/>
              </a:rPr>
              <a:t>Havmor</a:t>
            </a:r>
            <a:r>
              <a:rPr lang="en-IN" sz="2400" dirty="0">
                <a:latin typeface="Cambria" panose="02040503050406030204" pitchFamily="18" charset="0"/>
                <a:ea typeface="Cambria" panose="02040503050406030204" pitchFamily="18" charset="0"/>
              </a:rPr>
              <a:t> could be its range of unique.</a:t>
            </a:r>
          </a:p>
          <a:p>
            <a:pPr marL="0" indent="0">
              <a:buNone/>
            </a:pPr>
            <a:endParaRPr lang="en-IN" sz="2400" dirty="0">
              <a:latin typeface="Cambria" panose="02040503050406030204" pitchFamily="18" charset="0"/>
              <a:ea typeface="Cambria" panose="02040503050406030204" pitchFamily="18" charset="0"/>
            </a:endParaRPr>
          </a:p>
          <a:p>
            <a:pPr marL="0" indent="0">
              <a:buNone/>
            </a:pPr>
            <a:r>
              <a:rPr lang="en-IN" sz="2400" b="1" dirty="0" err="1">
                <a:latin typeface="Cambria" panose="02040503050406030204" pitchFamily="18" charset="0"/>
                <a:ea typeface="Cambria" panose="02040503050406030204" pitchFamily="18" charset="0"/>
              </a:rPr>
              <a:t>Analyze</a:t>
            </a:r>
            <a:r>
              <a:rPr lang="en-IN" sz="2400" b="1" dirty="0">
                <a:latin typeface="Cambria" panose="02040503050406030204" pitchFamily="18" charset="0"/>
                <a:ea typeface="Cambria" panose="02040503050406030204" pitchFamily="18" charset="0"/>
              </a:rPr>
              <a:t> Brand Tone and Identity :</a:t>
            </a:r>
            <a:r>
              <a:rPr lang="en-IN" sz="2400" dirty="0">
                <a:latin typeface="Cambria" panose="02040503050406030204" pitchFamily="18" charset="0"/>
                <a:ea typeface="Cambria" panose="02040503050406030204" pitchFamily="18" charset="0"/>
              </a:rPr>
              <a:t> </a:t>
            </a:r>
            <a:r>
              <a:rPr lang="en-IN" sz="2400" dirty="0" err="1">
                <a:latin typeface="Cambria" panose="02040503050406030204" pitchFamily="18" charset="0"/>
                <a:ea typeface="Cambria" panose="02040503050406030204" pitchFamily="18" charset="0"/>
              </a:rPr>
              <a:t>Havmor</a:t>
            </a:r>
            <a:r>
              <a:rPr lang="en-IN" sz="2400" dirty="0">
                <a:latin typeface="Cambria" panose="02040503050406030204" pitchFamily="18" charset="0"/>
                <a:ea typeface="Cambria" panose="02040503050406030204" pitchFamily="18" charset="0"/>
              </a:rPr>
              <a:t>, an Indian ice cream brand, often adopts a friendly and approachable tone in its communication, reflecting its commitment to creating delightful experiences for its customers.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556385354"/>
      </p:ext>
    </p:extLst>
  </p:cSld>
  <p:clrMapOvr>
    <a:masterClrMapping/>
  </p:clrMapOvr>
  <mc:AlternateContent xmlns:mc="http://schemas.openxmlformats.org/markup-compatibility/2006" xmlns:p14="http://schemas.microsoft.com/office/powerpoint/2010/main">
    <mc:Choice Requires="p14">
      <p:transition spd="slow" p14:dur="2000" advTm="1033"/>
    </mc:Choice>
    <mc:Fallback xmlns="">
      <p:transition spd="slow" advTm="1033"/>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EC33-26EF-911A-1529-BDFCD858C877}"/>
              </a:ext>
            </a:extLst>
          </p:cNvPr>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Format 1:  </a:t>
            </a:r>
            <a:r>
              <a:rPr lang="en-US" b="1" dirty="0" err="1">
                <a:latin typeface="Cambria" panose="02040503050406030204" pitchFamily="18" charset="0"/>
                <a:ea typeface="Cambria" panose="02040503050406030204" pitchFamily="18" charset="0"/>
              </a:rPr>
              <a:t>Havmor</a:t>
            </a:r>
            <a:r>
              <a:rPr lang="en-US" b="1" dirty="0">
                <a:latin typeface="Cambria" panose="02040503050406030204" pitchFamily="18" charset="0"/>
                <a:ea typeface="Cambria" panose="02040503050406030204" pitchFamily="18" charset="0"/>
              </a:rPr>
              <a:t> ice creams</a:t>
            </a:r>
            <a:endParaRPr lang="en-IN" b="1"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D9025386-56F0-D818-DAB8-AED423D6F72B}"/>
              </a:ext>
            </a:extLst>
          </p:cNvPr>
          <p:cNvSpPr>
            <a:spLocks noGrp="1"/>
          </p:cNvSpPr>
          <p:nvPr>
            <p:ph idx="1"/>
          </p:nvPr>
        </p:nvSpPr>
        <p:spPr/>
        <p:txBody>
          <a:bodyPr>
            <a:normAutofit fontScale="77500" lnSpcReduction="20000"/>
          </a:bodyPr>
          <a:lstStyle/>
          <a:p>
            <a:r>
              <a:rPr lang="en-US" sz="2000" b="1" dirty="0">
                <a:latin typeface="Cambria" panose="02040503050406030204" pitchFamily="18" charset="0"/>
                <a:ea typeface="Cambria" panose="02040503050406030204" pitchFamily="18" charset="0"/>
              </a:rPr>
              <a:t>Caption</a:t>
            </a:r>
            <a:r>
              <a:rPr lang="en-US" sz="2000" dirty="0">
                <a:latin typeface="Cambria" panose="02040503050406030204" pitchFamily="18" charset="0"/>
                <a:ea typeface="Cambria" panose="02040503050406030204" pitchFamily="18" charset="0"/>
              </a:rPr>
              <a:t>: Isn’t eating world </a:t>
            </a:r>
            <a:r>
              <a:rPr lang="en-US" sz="2000" dirty="0" err="1">
                <a:latin typeface="Cambria" panose="02040503050406030204" pitchFamily="18" charset="0"/>
                <a:ea typeface="Cambria" panose="02040503050406030204" pitchFamily="18" charset="0"/>
              </a:rPr>
              <a:t>Havmor</a:t>
            </a:r>
            <a:r>
              <a:rPr lang="en-US" sz="2000" dirty="0">
                <a:latin typeface="Cambria" panose="02040503050406030204" pitchFamily="18" charset="0"/>
                <a:ea typeface="Cambria" panose="02040503050406030204" pitchFamily="18" charset="0"/>
              </a:rPr>
              <a:t> Ice cream easy, </a:t>
            </a:r>
            <a:r>
              <a:rPr lang="en-US" sz="2000" dirty="0" err="1">
                <a:latin typeface="Cambria" panose="02040503050406030204" pitchFamily="18" charset="0"/>
                <a:ea typeface="Cambria" panose="02040503050406030204" pitchFamily="18" charset="0"/>
              </a:rPr>
              <a:t>peasy</a:t>
            </a:r>
            <a:r>
              <a:rPr lang="en-US" sz="2000" dirty="0">
                <a:latin typeface="Cambria" panose="02040503050406030204" pitchFamily="18" charset="0"/>
                <a:ea typeface="Cambria" panose="02040503050406030204" pitchFamily="18" charset="0"/>
              </a:rPr>
              <a:t>, just open the cone effortlessly and lose yourself in its delicious taste. </a:t>
            </a:r>
          </a:p>
          <a:p>
            <a:r>
              <a:rPr lang="en-US" sz="2000" b="1" dirty="0">
                <a:latin typeface="Cambria" panose="02040503050406030204" pitchFamily="18" charset="0"/>
                <a:ea typeface="Cambria" panose="02040503050406030204" pitchFamily="18" charset="0"/>
              </a:rPr>
              <a:t> Link: </a:t>
            </a:r>
            <a:r>
              <a:rPr lang="en-US" sz="2000" b="1" u="sng" dirty="0">
                <a:solidFill>
                  <a:schemeClr val="accent1"/>
                </a:solidFill>
                <a:latin typeface="Cambria" panose="02040503050406030204" pitchFamily="18" charset="0"/>
                <a:ea typeface="Cambria" panose="02040503050406030204" pitchFamily="18" charset="0"/>
              </a:rPr>
              <a:t>https://www.instagram.com/p/C6F9ub5Pr3i/?igsh=MXhqdXVyN2k1d3lrOQ==</a:t>
            </a:r>
          </a:p>
          <a:p>
            <a:endParaRPr lang="en-US" sz="2000" b="1" dirty="0">
              <a:latin typeface="Cambria" panose="02040503050406030204" pitchFamily="18" charset="0"/>
              <a:ea typeface="Cambria" panose="02040503050406030204" pitchFamily="18" charset="0"/>
            </a:endParaRPr>
          </a:p>
          <a:p>
            <a:pPr marL="0" indent="0">
              <a:buNone/>
            </a:pPr>
            <a:endParaRPr lang="en-US" sz="2000" b="1" dirty="0">
              <a:latin typeface="Cambria" panose="02040503050406030204" pitchFamily="18" charset="0"/>
              <a:ea typeface="Cambria" panose="02040503050406030204" pitchFamily="18" charset="0"/>
            </a:endParaRPr>
          </a:p>
          <a:p>
            <a:r>
              <a:rPr lang="en-US" sz="2000" b="1" dirty="0">
                <a:latin typeface="Cambria" panose="02040503050406030204" pitchFamily="18" charset="0"/>
                <a:ea typeface="Cambria" panose="02040503050406030204" pitchFamily="18" charset="0"/>
              </a:rPr>
              <a:t> Post:</a:t>
            </a:r>
          </a:p>
          <a:p>
            <a:endParaRPr lang="en-US" sz="2000" b="1" dirty="0">
              <a:latin typeface="Cambria" panose="02040503050406030204" pitchFamily="18" charset="0"/>
              <a:ea typeface="Cambria" panose="02040503050406030204" pitchFamily="18" charset="0"/>
            </a:endParaRPr>
          </a:p>
          <a:p>
            <a:endParaRPr lang="en-US" sz="2000" b="1" dirty="0">
              <a:latin typeface="Cambria" panose="02040503050406030204" pitchFamily="18" charset="0"/>
              <a:ea typeface="Cambria" panose="02040503050406030204" pitchFamily="18" charset="0"/>
            </a:endParaRPr>
          </a:p>
          <a:p>
            <a:endParaRPr lang="en-US" sz="2000" b="1" dirty="0">
              <a:latin typeface="Cambria" panose="02040503050406030204" pitchFamily="18" charset="0"/>
              <a:ea typeface="Cambria" panose="02040503050406030204" pitchFamily="18" charset="0"/>
            </a:endParaRPr>
          </a:p>
          <a:p>
            <a:endParaRPr lang="en-US" sz="2000" b="1" dirty="0">
              <a:latin typeface="Cambria" panose="02040503050406030204" pitchFamily="18" charset="0"/>
              <a:ea typeface="Cambria" panose="02040503050406030204" pitchFamily="18" charset="0"/>
            </a:endParaRPr>
          </a:p>
          <a:p>
            <a:endParaRPr lang="en-US" sz="2000" b="1" dirty="0">
              <a:latin typeface="Cambria" panose="02040503050406030204" pitchFamily="18" charset="0"/>
              <a:ea typeface="Cambria" panose="02040503050406030204" pitchFamily="18" charset="0"/>
            </a:endParaRPr>
          </a:p>
          <a:p>
            <a:endParaRPr lang="en-US" sz="2000" b="1" dirty="0">
              <a:latin typeface="Cambria" panose="02040503050406030204" pitchFamily="18" charset="0"/>
              <a:ea typeface="Cambria" panose="02040503050406030204" pitchFamily="18" charset="0"/>
            </a:endParaRPr>
          </a:p>
          <a:p>
            <a:pPr marL="0" indent="0">
              <a:buNone/>
            </a:pPr>
            <a:endParaRPr lang="en-US" sz="2000" b="1" dirty="0">
              <a:latin typeface="Cambria" panose="02040503050406030204" pitchFamily="18" charset="0"/>
              <a:ea typeface="Cambria" panose="02040503050406030204" pitchFamily="18" charset="0"/>
            </a:endParaRPr>
          </a:p>
          <a:p>
            <a:pPr marL="0" indent="0">
              <a:buNone/>
            </a:pPr>
            <a:r>
              <a:rPr lang="en-US" sz="2000" b="1" dirty="0">
                <a:latin typeface="Cambria" panose="02040503050406030204" pitchFamily="18" charset="0"/>
                <a:ea typeface="Cambria" panose="02040503050406030204" pitchFamily="18" charset="0"/>
              </a:rPr>
              <a:t> </a:t>
            </a:r>
          </a:p>
          <a:p>
            <a:r>
              <a:rPr lang="en-US" sz="2000" b="1" dirty="0">
                <a:latin typeface="Cambria" panose="02040503050406030204" pitchFamily="18" charset="0"/>
                <a:ea typeface="Cambria" panose="02040503050406030204" pitchFamily="18" charset="0"/>
              </a:rPr>
              <a:t> Hashtags: </a:t>
            </a:r>
            <a:r>
              <a:rPr lang="en-US" sz="2000" dirty="0">
                <a:latin typeface="Cambria" panose="02040503050406030204" pitchFamily="18" charset="0"/>
                <a:ea typeface="Cambria" panose="02040503050406030204" pitchFamily="18" charset="0"/>
              </a:rPr>
              <a:t>#Havmor #Ice cream </a:t>
            </a:r>
            <a:endParaRPr lang="en-IN"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61031876-B1AA-9FAC-C91D-3A303BD8D47C}"/>
              </a:ext>
            </a:extLst>
          </p:cNvPr>
          <p:cNvPicPr>
            <a:picLocks noChangeAspect="1"/>
          </p:cNvPicPr>
          <p:nvPr/>
        </p:nvPicPr>
        <p:blipFill>
          <a:blip r:embed="rId2"/>
          <a:stretch>
            <a:fillRect/>
          </a:stretch>
        </p:blipFill>
        <p:spPr>
          <a:xfrm>
            <a:off x="3551792" y="2785188"/>
            <a:ext cx="3259616" cy="2872290"/>
          </a:xfrm>
          <a:prstGeom prst="rect">
            <a:avLst/>
          </a:prstGeom>
        </p:spPr>
      </p:pic>
    </p:spTree>
    <p:extLst>
      <p:ext uri="{BB962C8B-B14F-4D97-AF65-F5344CB8AC3E}">
        <p14:creationId xmlns:p14="http://schemas.microsoft.com/office/powerpoint/2010/main" val="4252847455"/>
      </p:ext>
    </p:extLst>
  </p:cSld>
  <p:clrMapOvr>
    <a:masterClrMapping/>
  </p:clrMapOvr>
  <mc:AlternateContent xmlns:mc="http://schemas.openxmlformats.org/markup-compatibility/2006" xmlns:p14="http://schemas.microsoft.com/office/powerpoint/2010/main">
    <mc:Choice Requires="p14">
      <p:transition spd="slow" p14:dur="2000" advTm="681"/>
    </mc:Choice>
    <mc:Fallback xmlns="">
      <p:transition spd="slow" advTm="681"/>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9B6BC-D445-E982-FB10-A50D31636BF6}"/>
              </a:ext>
            </a:extLst>
          </p:cNvPr>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Format 2: </a:t>
            </a:r>
            <a:r>
              <a:rPr lang="en-US" b="1" dirty="0" err="1">
                <a:latin typeface="Cambria" panose="02040503050406030204" pitchFamily="18" charset="0"/>
                <a:ea typeface="Cambria" panose="02040503050406030204" pitchFamily="18" charset="0"/>
              </a:rPr>
              <a:t>Havmor</a:t>
            </a:r>
            <a:r>
              <a:rPr lang="en-US" b="1" dirty="0">
                <a:latin typeface="Cambria" panose="02040503050406030204" pitchFamily="18" charset="0"/>
                <a:ea typeface="Cambria" panose="02040503050406030204" pitchFamily="18" charset="0"/>
              </a:rPr>
              <a:t> Chocolate cake</a:t>
            </a:r>
            <a:endParaRPr lang="en-IN" b="1"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0F0E4FF6-B029-BB69-25E3-1CF410029FAE}"/>
              </a:ext>
            </a:extLst>
          </p:cNvPr>
          <p:cNvSpPr>
            <a:spLocks noGrp="1"/>
          </p:cNvSpPr>
          <p:nvPr>
            <p:ph idx="1"/>
          </p:nvPr>
        </p:nvSpPr>
        <p:spPr/>
        <p:txBody>
          <a:bodyPr/>
          <a:lstStyle/>
          <a:p>
            <a:r>
              <a:rPr lang="en-US" sz="1800" b="1" dirty="0">
                <a:latin typeface="Cambria" panose="02040503050406030204" pitchFamily="18" charset="0"/>
                <a:ea typeface="Cambria" panose="02040503050406030204" pitchFamily="18" charset="0"/>
              </a:rPr>
              <a:t> Caption: </a:t>
            </a:r>
            <a:r>
              <a:rPr lang="en-US" sz="1800" dirty="0">
                <a:latin typeface="Cambria" panose="02040503050406030204" pitchFamily="18" charset="0"/>
                <a:ea typeface="Cambria" panose="02040503050406030204" pitchFamily="18" charset="0"/>
              </a:rPr>
              <a:t>If you’ve eaten Chocolate cake, you already know the answer and if not, stay turned to explore effortless ‘Easy Tear’ feature of this delicious cone.</a:t>
            </a:r>
          </a:p>
          <a:p>
            <a:r>
              <a:rPr lang="en-US" sz="1800" b="1" dirty="0">
                <a:latin typeface="Cambria" panose="02040503050406030204" pitchFamily="18" charset="0"/>
                <a:ea typeface="Cambria" panose="02040503050406030204" pitchFamily="18" charset="0"/>
              </a:rPr>
              <a:t> Link: </a:t>
            </a:r>
            <a:r>
              <a:rPr lang="en-US" sz="1800" b="1" u="sng" dirty="0">
                <a:solidFill>
                  <a:schemeClr val="accent1"/>
                </a:solidFill>
                <a:latin typeface="Cambria" panose="02040503050406030204" pitchFamily="18" charset="0"/>
                <a:ea typeface="Cambria" panose="02040503050406030204" pitchFamily="18" charset="0"/>
              </a:rPr>
              <a:t>https://www.instagram.com/p/C6F9ub5Pr3i/?igsh=MXhqdXVyN2k1d3lrOQ==</a:t>
            </a:r>
          </a:p>
          <a:p>
            <a:pPr marL="0" indent="0">
              <a:buNone/>
            </a:pPr>
            <a:endParaRPr lang="en-US" sz="1800" b="1" dirty="0">
              <a:latin typeface="Cambria" panose="02040503050406030204" pitchFamily="18" charset="0"/>
              <a:ea typeface="Cambria" panose="02040503050406030204" pitchFamily="18" charset="0"/>
            </a:endParaRPr>
          </a:p>
          <a:p>
            <a:r>
              <a:rPr lang="en-US" sz="1800" b="1" dirty="0">
                <a:latin typeface="Cambria" panose="02040503050406030204" pitchFamily="18" charset="0"/>
                <a:ea typeface="Cambria" panose="02040503050406030204" pitchFamily="18" charset="0"/>
              </a:rPr>
              <a:t> Post:</a:t>
            </a:r>
          </a:p>
          <a:p>
            <a:endParaRPr lang="en-US" sz="1800" b="1" dirty="0">
              <a:latin typeface="Cambria" panose="02040503050406030204" pitchFamily="18" charset="0"/>
              <a:ea typeface="Cambria" panose="02040503050406030204" pitchFamily="18" charset="0"/>
            </a:endParaRPr>
          </a:p>
          <a:p>
            <a:endParaRPr lang="en-US" sz="1800" b="1" dirty="0">
              <a:latin typeface="Cambria" panose="02040503050406030204" pitchFamily="18" charset="0"/>
              <a:ea typeface="Cambria" panose="02040503050406030204" pitchFamily="18" charset="0"/>
            </a:endParaRPr>
          </a:p>
          <a:p>
            <a:endParaRPr lang="en-US" sz="1800" b="1" dirty="0">
              <a:latin typeface="Cambria" panose="02040503050406030204" pitchFamily="18" charset="0"/>
              <a:ea typeface="Cambria" panose="02040503050406030204" pitchFamily="18" charset="0"/>
            </a:endParaRPr>
          </a:p>
          <a:p>
            <a:endParaRPr lang="en-US" sz="1800" b="1" dirty="0">
              <a:latin typeface="Cambria" panose="02040503050406030204" pitchFamily="18" charset="0"/>
              <a:ea typeface="Cambria" panose="02040503050406030204" pitchFamily="18" charset="0"/>
            </a:endParaRPr>
          </a:p>
          <a:p>
            <a:pPr marL="0" indent="0">
              <a:buNone/>
            </a:pPr>
            <a:endParaRPr lang="en-US" sz="1800" b="1" dirty="0">
              <a:latin typeface="Cambria" panose="02040503050406030204" pitchFamily="18" charset="0"/>
              <a:ea typeface="Cambria" panose="02040503050406030204" pitchFamily="18" charset="0"/>
            </a:endParaRPr>
          </a:p>
          <a:p>
            <a:r>
              <a:rPr lang="en-US" sz="1800" b="1" dirty="0">
                <a:latin typeface="Cambria" panose="02040503050406030204" pitchFamily="18" charset="0"/>
                <a:ea typeface="Cambria" panose="02040503050406030204" pitchFamily="18" charset="0"/>
              </a:rPr>
              <a:t> Hashtags: </a:t>
            </a:r>
            <a:r>
              <a:rPr lang="en-US" sz="1800" dirty="0">
                <a:latin typeface="Cambria" panose="02040503050406030204" pitchFamily="18" charset="0"/>
                <a:ea typeface="Cambria" panose="02040503050406030204" pitchFamily="18" charset="0"/>
              </a:rPr>
              <a:t>#LOTTE #HavmorOnline </a:t>
            </a:r>
            <a:endParaRPr lang="en-US" sz="1800" b="1"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93DE4542-AD60-1712-34EC-4BA75EC4E50E}"/>
              </a:ext>
            </a:extLst>
          </p:cNvPr>
          <p:cNvPicPr>
            <a:picLocks noChangeAspect="1"/>
          </p:cNvPicPr>
          <p:nvPr/>
        </p:nvPicPr>
        <p:blipFill>
          <a:blip r:embed="rId2"/>
          <a:stretch>
            <a:fillRect/>
          </a:stretch>
        </p:blipFill>
        <p:spPr>
          <a:xfrm>
            <a:off x="4377849" y="2901820"/>
            <a:ext cx="2125588" cy="2500605"/>
          </a:xfrm>
          <a:prstGeom prst="rect">
            <a:avLst/>
          </a:prstGeom>
        </p:spPr>
      </p:pic>
    </p:spTree>
    <p:extLst>
      <p:ext uri="{BB962C8B-B14F-4D97-AF65-F5344CB8AC3E}">
        <p14:creationId xmlns:p14="http://schemas.microsoft.com/office/powerpoint/2010/main" val="2225677943"/>
      </p:ext>
    </p:extLst>
  </p:cSld>
  <p:clrMapOvr>
    <a:masterClrMapping/>
  </p:clrMapOvr>
  <mc:AlternateContent xmlns:mc="http://schemas.openxmlformats.org/markup-compatibility/2006" xmlns:p14="http://schemas.microsoft.com/office/powerpoint/2010/main">
    <mc:Choice Requires="p14">
      <p:transition spd="slow" p14:dur="2000" advTm="617"/>
    </mc:Choice>
    <mc:Fallback xmlns="">
      <p:transition spd="slow" advTm="617"/>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857DC-A410-F1A3-A8E7-DCA5565CC720}"/>
              </a:ext>
            </a:extLst>
          </p:cNvPr>
          <p:cNvSpPr>
            <a:spLocks noGrp="1"/>
          </p:cNvSpPr>
          <p:nvPr>
            <p:ph type="title"/>
          </p:nvPr>
        </p:nvSpPr>
        <p:spPr/>
        <p:txBody>
          <a:bodyPr>
            <a:normAutofit/>
          </a:bodyPr>
          <a:lstStyle/>
          <a:p>
            <a:r>
              <a:rPr lang="en-US" sz="4000" b="1" dirty="0">
                <a:latin typeface="Cambria" panose="02040503050406030204" pitchFamily="18" charset="0"/>
                <a:ea typeface="Cambria" panose="02040503050406030204" pitchFamily="18" charset="0"/>
              </a:rPr>
              <a:t>Format 3: </a:t>
            </a:r>
            <a:r>
              <a:rPr lang="en-US" sz="4000" b="1" dirty="0" err="1">
                <a:latin typeface="Cambria" panose="02040503050406030204" pitchFamily="18" charset="0"/>
                <a:ea typeface="Cambria" panose="02040503050406030204" pitchFamily="18" charset="0"/>
              </a:rPr>
              <a:t>Havmor</a:t>
            </a:r>
            <a:r>
              <a:rPr lang="en-US" sz="4000" b="1" dirty="0">
                <a:latin typeface="Cambria" panose="02040503050406030204" pitchFamily="18" charset="0"/>
                <a:ea typeface="Cambria" panose="02040503050406030204" pitchFamily="18" charset="0"/>
              </a:rPr>
              <a:t> Blueberry Cheesecake </a:t>
            </a:r>
            <a:endParaRPr lang="en-IN" sz="4000" b="1"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C848C6A1-47A0-08E4-3E3A-8915383EEC3F}"/>
              </a:ext>
            </a:extLst>
          </p:cNvPr>
          <p:cNvSpPr>
            <a:spLocks noGrp="1"/>
          </p:cNvSpPr>
          <p:nvPr>
            <p:ph idx="1"/>
          </p:nvPr>
        </p:nvSpPr>
        <p:spPr>
          <a:xfrm>
            <a:off x="838200" y="1362269"/>
            <a:ext cx="10515600" cy="4814694"/>
          </a:xfrm>
        </p:spPr>
        <p:txBody>
          <a:bodyPr>
            <a:normAutofit lnSpcReduction="10000"/>
          </a:bodyPr>
          <a:lstStyle/>
          <a:p>
            <a:r>
              <a:rPr lang="en-US" dirty="0">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Caption: </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Yehi</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hai</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woh</a:t>
            </a:r>
            <a:r>
              <a:rPr lang="en-US" dirty="0">
                <a:latin typeface="Cambria" panose="02040503050406030204" pitchFamily="18" charset="0"/>
                <a:ea typeface="Cambria" panose="02040503050406030204" pitchFamily="18" charset="0"/>
              </a:rPr>
              <a:t> Blueberry cheesecake our ice cream ka coolest combo, jo </a:t>
            </a:r>
            <a:r>
              <a:rPr lang="en-US" dirty="0" err="1">
                <a:latin typeface="Cambria" panose="02040503050406030204" pitchFamily="18" charset="0"/>
                <a:ea typeface="Cambria" panose="02040503050406030204" pitchFamily="18" charset="0"/>
              </a:rPr>
              <a:t>tumhara</a:t>
            </a:r>
            <a:r>
              <a:rPr lang="en-US" dirty="0">
                <a:latin typeface="Cambria" panose="02040503050406030204" pitchFamily="18" charset="0"/>
                <a:ea typeface="Cambria" panose="02040503050406030204" pitchFamily="18" charset="0"/>
              </a:rPr>
              <a:t> new </a:t>
            </a:r>
            <a:r>
              <a:rPr lang="en-US" dirty="0" err="1">
                <a:latin typeface="Cambria" panose="02040503050406030204" pitchFamily="18" charset="0"/>
                <a:ea typeface="Cambria" panose="02040503050406030204" pitchFamily="18" charset="0"/>
              </a:rPr>
              <a:t>favouirte</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banne</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wala</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hai</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Link: </a:t>
            </a:r>
            <a:r>
              <a:rPr lang="en-US" sz="2200" dirty="0">
                <a:solidFill>
                  <a:schemeClr val="accent1"/>
                </a:solidFill>
                <a:latin typeface="Cambria" panose="02040503050406030204" pitchFamily="18" charset="0"/>
                <a:ea typeface="Cambria" panose="02040503050406030204" pitchFamily="18" charset="0"/>
              </a:rPr>
              <a:t>https://www.instagram.com/p/C6OD6Pjv3Hi/?igsh=cTg3dzVkcXRvY2xs</a:t>
            </a:r>
          </a:p>
          <a:p>
            <a:pPr marL="0" indent="0">
              <a:buNone/>
            </a:pPr>
            <a:endParaRPr lang="en-US" b="1" dirty="0">
              <a:latin typeface="Cambria" panose="02040503050406030204" pitchFamily="18" charset="0"/>
              <a:ea typeface="Cambria" panose="02040503050406030204" pitchFamily="18" charset="0"/>
            </a:endParaRPr>
          </a:p>
          <a:p>
            <a:r>
              <a:rPr lang="en-US" b="1" dirty="0">
                <a:latin typeface="Cambria" panose="02040503050406030204" pitchFamily="18" charset="0"/>
                <a:ea typeface="Cambria" panose="02040503050406030204" pitchFamily="18" charset="0"/>
              </a:rPr>
              <a:t> Post:</a:t>
            </a:r>
          </a:p>
          <a:p>
            <a:pPr marL="0" indent="0">
              <a:buNone/>
            </a:pPr>
            <a:endParaRPr lang="en-US" b="1" dirty="0">
              <a:latin typeface="Cambria" panose="02040503050406030204" pitchFamily="18" charset="0"/>
              <a:ea typeface="Cambria" panose="02040503050406030204" pitchFamily="18" charset="0"/>
            </a:endParaRPr>
          </a:p>
          <a:p>
            <a:endParaRPr lang="en-US" b="1" dirty="0">
              <a:latin typeface="Cambria" panose="02040503050406030204" pitchFamily="18" charset="0"/>
              <a:ea typeface="Cambria" panose="02040503050406030204" pitchFamily="18" charset="0"/>
            </a:endParaRPr>
          </a:p>
          <a:p>
            <a:endParaRPr lang="en-US" b="1" dirty="0">
              <a:latin typeface="Cambria" panose="02040503050406030204" pitchFamily="18" charset="0"/>
              <a:ea typeface="Cambria" panose="02040503050406030204" pitchFamily="18" charset="0"/>
            </a:endParaRPr>
          </a:p>
          <a:p>
            <a:pPr marL="0" indent="0">
              <a:buNone/>
            </a:pPr>
            <a:endParaRPr lang="en-US" b="1" dirty="0">
              <a:latin typeface="Cambria" panose="02040503050406030204" pitchFamily="18" charset="0"/>
              <a:ea typeface="Cambria" panose="02040503050406030204" pitchFamily="18" charset="0"/>
            </a:endParaRPr>
          </a:p>
          <a:p>
            <a:r>
              <a:rPr lang="en-US" b="1" dirty="0">
                <a:latin typeface="Cambria" panose="02040503050406030204" pitchFamily="18" charset="0"/>
                <a:ea typeface="Cambria" panose="02040503050406030204" pitchFamily="18" charset="0"/>
              </a:rPr>
              <a:t> Hashtags: </a:t>
            </a:r>
            <a:r>
              <a:rPr lang="en-US" dirty="0">
                <a:latin typeface="Cambria" panose="02040503050406030204" pitchFamily="18" charset="0"/>
                <a:ea typeface="Cambria" panose="02040503050406030204" pitchFamily="18" charset="0"/>
              </a:rPr>
              <a:t> #Blueberrycheesecake #havmoricecream </a:t>
            </a:r>
            <a:endParaRPr lang="en-IN"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52E42CFE-960F-1BAC-B761-07DADD5380FC}"/>
              </a:ext>
            </a:extLst>
          </p:cNvPr>
          <p:cNvPicPr>
            <a:picLocks noChangeAspect="1"/>
          </p:cNvPicPr>
          <p:nvPr/>
        </p:nvPicPr>
        <p:blipFill>
          <a:blip r:embed="rId2"/>
          <a:stretch>
            <a:fillRect/>
          </a:stretch>
        </p:blipFill>
        <p:spPr>
          <a:xfrm>
            <a:off x="3219061" y="2780522"/>
            <a:ext cx="1875453" cy="2528596"/>
          </a:xfrm>
          <a:prstGeom prst="rect">
            <a:avLst/>
          </a:prstGeom>
        </p:spPr>
      </p:pic>
    </p:spTree>
    <p:extLst>
      <p:ext uri="{BB962C8B-B14F-4D97-AF65-F5344CB8AC3E}">
        <p14:creationId xmlns:p14="http://schemas.microsoft.com/office/powerpoint/2010/main" val="2873912553"/>
      </p:ext>
    </p:extLst>
  </p:cSld>
  <p:clrMapOvr>
    <a:masterClrMapping/>
  </p:clrMapOvr>
  <mc:AlternateContent xmlns:mc="http://schemas.openxmlformats.org/markup-compatibility/2006" xmlns:p14="http://schemas.microsoft.com/office/powerpoint/2010/main">
    <mc:Choice Requires="p14">
      <p:transition spd="slow" p14:dur="2000" advTm="620"/>
    </mc:Choice>
    <mc:Fallback xmlns="">
      <p:transition spd="slow" advTm="62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99343-74C2-9851-0252-E54A322D215B}"/>
              </a:ext>
            </a:extLst>
          </p:cNvPr>
          <p:cNvSpPr>
            <a:spLocks noGrp="1"/>
          </p:cNvSpPr>
          <p:nvPr>
            <p:ph type="title"/>
          </p:nvPr>
        </p:nvSpPr>
        <p:spPr>
          <a:xfrm>
            <a:off x="838200" y="365126"/>
            <a:ext cx="10515600" cy="810532"/>
          </a:xfrm>
        </p:spPr>
        <p:txBody>
          <a:bodyPr/>
          <a:lstStyle/>
          <a:p>
            <a:pPr algn="ctr"/>
            <a:r>
              <a:rPr lang="en-US" b="1" dirty="0">
                <a:highlight>
                  <a:srgbClr val="FFFF00"/>
                </a:highlight>
                <a:latin typeface="Cambria" panose="02040503050406030204" pitchFamily="18" charset="0"/>
                <a:ea typeface="Cambria" panose="02040503050406030204" pitchFamily="18" charset="0"/>
              </a:rPr>
              <a:t>Instagram Story</a:t>
            </a:r>
            <a:endParaRPr lang="en-IN" b="1" dirty="0">
              <a:highlight>
                <a:srgbClr val="FFFF00"/>
              </a:highligh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111807DC-B566-5822-5B72-3983AE041C9E}"/>
              </a:ext>
            </a:extLst>
          </p:cNvPr>
          <p:cNvSpPr>
            <a:spLocks noGrp="1"/>
          </p:cNvSpPr>
          <p:nvPr>
            <p:ph idx="1"/>
          </p:nvPr>
        </p:nvSpPr>
        <p:spPr>
          <a:xfrm>
            <a:off x="838200" y="1390261"/>
            <a:ext cx="10515600" cy="4786702"/>
          </a:xfrm>
        </p:spPr>
        <p:txBody>
          <a:bodyPr/>
          <a:lstStyle/>
          <a:p>
            <a:pPr marL="0" indent="0">
              <a:buNone/>
            </a:pPr>
            <a:r>
              <a:rPr lang="en-US" b="1" dirty="0">
                <a:latin typeface="Cambria" panose="02040503050406030204" pitchFamily="18" charset="0"/>
                <a:ea typeface="Cambria" panose="02040503050406030204" pitchFamily="18" charset="0"/>
              </a:rPr>
              <a:t>Screenshots of story</a:t>
            </a:r>
          </a:p>
          <a:p>
            <a:pPr marL="0" indent="0">
              <a:buNone/>
            </a:pPr>
            <a:r>
              <a:rPr lang="en-US" sz="1600" b="1" u="sng" dirty="0">
                <a:solidFill>
                  <a:schemeClr val="accent1"/>
                </a:solidFill>
                <a:latin typeface="Cambria" panose="02040503050406030204" pitchFamily="18" charset="0"/>
                <a:ea typeface="Cambria" panose="02040503050406030204" pitchFamily="18" charset="0"/>
              </a:rPr>
              <a:t>https://www.instagram.com/stories/havmor___icecream96/3352407438115304506?utm_source=ig_story_item_share&amp;igsh=MTl6NmQ2d3B4azh0dQ== </a:t>
            </a:r>
            <a:endParaRPr lang="en-IN" sz="1600" b="1" u="sng" dirty="0">
              <a:solidFill>
                <a:schemeClr val="accent1"/>
              </a:solidFill>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74D7E8E7-98FB-2497-7AAD-E80F29082CDB}"/>
              </a:ext>
            </a:extLst>
          </p:cNvPr>
          <p:cNvPicPr>
            <a:picLocks noChangeAspect="1"/>
          </p:cNvPicPr>
          <p:nvPr/>
        </p:nvPicPr>
        <p:blipFill>
          <a:blip r:embed="rId2"/>
          <a:stretch>
            <a:fillRect/>
          </a:stretch>
        </p:blipFill>
        <p:spPr>
          <a:xfrm>
            <a:off x="1413738" y="2824714"/>
            <a:ext cx="1604671" cy="3173639"/>
          </a:xfrm>
          <a:prstGeom prst="rect">
            <a:avLst/>
          </a:prstGeom>
        </p:spPr>
      </p:pic>
    </p:spTree>
    <p:extLst>
      <p:ext uri="{BB962C8B-B14F-4D97-AF65-F5344CB8AC3E}">
        <p14:creationId xmlns:p14="http://schemas.microsoft.com/office/powerpoint/2010/main" val="40612954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3A9AA-EA11-9279-356A-B05167AFA0EE}"/>
              </a:ext>
            </a:extLst>
          </p:cNvPr>
          <p:cNvSpPr>
            <a:spLocks noGrp="1"/>
          </p:cNvSpPr>
          <p:nvPr>
            <p:ph type="title"/>
          </p:nvPr>
        </p:nvSpPr>
        <p:spPr/>
        <p:txBody>
          <a:bodyPr/>
          <a:lstStyle/>
          <a:p>
            <a:pPr algn="ctr"/>
            <a:r>
              <a:rPr lang="en-US" b="1" dirty="0" err="1">
                <a:highlight>
                  <a:srgbClr val="FFFF00"/>
                </a:highlight>
                <a:latin typeface="Cambria" panose="02040503050406030204" pitchFamily="18" charset="0"/>
                <a:ea typeface="Cambria" panose="02040503050406030204" pitchFamily="18" charset="0"/>
              </a:rPr>
              <a:t>HighLights</a:t>
            </a:r>
            <a:r>
              <a:rPr lang="en-US" b="1" dirty="0">
                <a:highlight>
                  <a:srgbClr val="FFFF00"/>
                </a:highlight>
                <a:latin typeface="Cambria" panose="02040503050406030204" pitchFamily="18" charset="0"/>
                <a:ea typeface="Cambria" panose="02040503050406030204" pitchFamily="18" charset="0"/>
              </a:rPr>
              <a:t> for Story</a:t>
            </a:r>
            <a:endParaRPr lang="en-IN" b="1" dirty="0">
              <a:highlight>
                <a:srgbClr val="FFFF00"/>
              </a:highligh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72364191-FF99-4418-9DF6-6A98C6207A73}"/>
              </a:ext>
            </a:extLst>
          </p:cNvPr>
          <p:cNvSpPr>
            <a:spLocks noGrp="1"/>
          </p:cNvSpPr>
          <p:nvPr>
            <p:ph idx="1"/>
          </p:nvPr>
        </p:nvSpPr>
        <p:spPr/>
        <p:txBody>
          <a:bodyPr/>
          <a:lstStyle/>
          <a:p>
            <a:pPr marL="0" indent="0">
              <a:buNone/>
            </a:pPr>
            <a:r>
              <a:rPr lang="en-IN" sz="2000" u="sng" dirty="0">
                <a:solidFill>
                  <a:schemeClr val="accent5"/>
                </a:solidFill>
                <a:latin typeface="Cambria" panose="02040503050406030204" pitchFamily="18" charset="0"/>
                <a:ea typeface="Cambria" panose="02040503050406030204" pitchFamily="18" charset="0"/>
              </a:rPr>
              <a:t>https://www.instagram.com/s/aGlnaGxpZ2h0OjE4MDIzMTk5OTcxMTI1OTMx?story_media_id=</a:t>
            </a:r>
            <a:r>
              <a:rPr lang="en-IN" sz="2000" dirty="0">
                <a:solidFill>
                  <a:schemeClr val="accent5"/>
                </a:solidFill>
                <a:latin typeface="Cambria" panose="02040503050406030204" pitchFamily="18" charset="0"/>
                <a:ea typeface="Cambria" panose="02040503050406030204" pitchFamily="18" charset="0"/>
              </a:rPr>
              <a:t>3352359489754645034_66247047869</a:t>
            </a:r>
            <a:r>
              <a:rPr lang="en-IN" sz="2000" u="sng" dirty="0">
                <a:solidFill>
                  <a:schemeClr val="accent5"/>
                </a:solidFill>
                <a:latin typeface="Cambria" panose="02040503050406030204" pitchFamily="18" charset="0"/>
                <a:ea typeface="Cambria" panose="02040503050406030204" pitchFamily="18" charset="0"/>
              </a:rPr>
              <a:t>&amp;igsh=ZmsybHFrZnFmMWgx</a:t>
            </a:r>
            <a:endParaRPr lang="en-IN" u="sng" dirty="0">
              <a:solidFill>
                <a:schemeClr val="accent5"/>
              </a:solidFill>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ABFBC02C-906B-4478-5F4C-84A20A37B15A}"/>
              </a:ext>
            </a:extLst>
          </p:cNvPr>
          <p:cNvPicPr>
            <a:picLocks noChangeAspect="1"/>
          </p:cNvPicPr>
          <p:nvPr/>
        </p:nvPicPr>
        <p:blipFill>
          <a:blip r:embed="rId2"/>
          <a:stretch>
            <a:fillRect/>
          </a:stretch>
        </p:blipFill>
        <p:spPr>
          <a:xfrm>
            <a:off x="2920093" y="2546026"/>
            <a:ext cx="4441760" cy="3946849"/>
          </a:xfrm>
          <a:prstGeom prst="rect">
            <a:avLst/>
          </a:prstGeom>
        </p:spPr>
      </p:pic>
    </p:spTree>
    <p:extLst>
      <p:ext uri="{BB962C8B-B14F-4D97-AF65-F5344CB8AC3E}">
        <p14:creationId xmlns:p14="http://schemas.microsoft.com/office/powerpoint/2010/main" val="40804791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42A1D-C5BF-8F56-1012-0514E87F4EBE}"/>
              </a:ext>
            </a:extLst>
          </p:cNvPr>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Story Insights – Q&amp;A</a:t>
            </a:r>
            <a:endParaRPr lang="en-IN" b="1"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11BC7A4D-4163-B4FF-2E09-CC9A18F9078B}"/>
              </a:ext>
            </a:extLst>
          </p:cNvPr>
          <p:cNvSpPr>
            <a:spLocks noGrp="1"/>
          </p:cNvSpPr>
          <p:nvPr>
            <p:ph idx="1"/>
          </p:nvPr>
        </p:nvSpPr>
        <p:spPr/>
        <p:txBody>
          <a:bodyPr>
            <a:normAutofit lnSpcReduction="10000"/>
          </a:bodyPr>
          <a:lstStyle/>
          <a:p>
            <a:pPr marL="0" indent="0">
              <a:buNone/>
            </a:pPr>
            <a:r>
              <a:rPr lang="en-US" b="1" dirty="0">
                <a:latin typeface="Cambria" panose="02040503050406030204" pitchFamily="18" charset="0"/>
                <a:ea typeface="Cambria" panose="02040503050406030204" pitchFamily="18" charset="0"/>
              </a:rPr>
              <a:t>Reach is 250</a:t>
            </a:r>
          </a:p>
          <a:p>
            <a:pPr marL="0" indent="0">
              <a:buNone/>
            </a:pPr>
            <a:r>
              <a:rPr lang="en-US" b="1" dirty="0">
                <a:latin typeface="Cambria" panose="02040503050406030204" pitchFamily="18" charset="0"/>
                <a:ea typeface="Cambria" panose="02040503050406030204" pitchFamily="18" charset="0"/>
              </a:rPr>
              <a:t>Impressions is 755</a:t>
            </a:r>
          </a:p>
          <a:p>
            <a:pPr marL="0" indent="0">
              <a:buNone/>
            </a:pPr>
            <a:r>
              <a:rPr lang="en-US" b="1" dirty="0">
                <a:latin typeface="Cambria" panose="02040503050406030204" pitchFamily="18" charset="0"/>
                <a:ea typeface="Cambria" panose="02040503050406030204" pitchFamily="18" charset="0"/>
              </a:rPr>
              <a:t>Like is_________ </a:t>
            </a:r>
          </a:p>
          <a:p>
            <a:pPr marL="0" indent="0">
              <a:buNone/>
            </a:pPr>
            <a:r>
              <a:rPr lang="en-US" b="1" dirty="0" err="1">
                <a:latin typeface="Cambria" panose="02040503050406030204" pitchFamily="18" charset="0"/>
                <a:ea typeface="Cambria" panose="02040503050406030204" pitchFamily="18" charset="0"/>
              </a:rPr>
              <a:t>Etc</a:t>
            </a:r>
            <a:r>
              <a:rPr lang="en-US" b="1" dirty="0">
                <a:latin typeface="Cambria" panose="02040503050406030204" pitchFamily="18" charset="0"/>
                <a:ea typeface="Cambria" panose="02040503050406030204" pitchFamily="18" charset="0"/>
              </a:rPr>
              <a:t>……</a:t>
            </a:r>
          </a:p>
          <a:p>
            <a:pPr marL="0" indent="0">
              <a:buNone/>
            </a:pPr>
            <a:endParaRPr lang="en-US" b="1" dirty="0">
              <a:latin typeface="Cambria" panose="02040503050406030204" pitchFamily="18" charset="0"/>
              <a:ea typeface="Cambria" panose="02040503050406030204" pitchFamily="18" charset="0"/>
            </a:endParaRPr>
          </a:p>
          <a:p>
            <a:pPr marL="0" indent="0">
              <a:buNone/>
            </a:pPr>
            <a:r>
              <a:rPr lang="en-US" b="1" dirty="0">
                <a:latin typeface="Cambria" panose="02040503050406030204" pitchFamily="18" charset="0"/>
                <a:ea typeface="Cambria" panose="02040503050406030204" pitchFamily="18" charset="0"/>
              </a:rPr>
              <a:t>Area for improvement:</a:t>
            </a:r>
          </a:p>
          <a:p>
            <a:r>
              <a:rPr lang="en-US" sz="2000" dirty="0">
                <a:latin typeface="Cambria" panose="02040503050406030204" pitchFamily="18" charset="0"/>
                <a:ea typeface="Cambria" panose="02040503050406030204" pitchFamily="18" charset="0"/>
              </a:rPr>
              <a:t>The product </a:t>
            </a:r>
            <a:r>
              <a:rPr lang="en-US" sz="2000" dirty="0" err="1">
                <a:latin typeface="Cambria" panose="02040503050406030204" pitchFamily="18" charset="0"/>
                <a:ea typeface="Cambria" panose="02040503050406030204" pitchFamily="18" charset="0"/>
              </a:rPr>
              <a:t>Havmor</a:t>
            </a:r>
            <a:r>
              <a:rPr lang="en-US" sz="2000" dirty="0">
                <a:latin typeface="Cambria" panose="02040503050406030204" pitchFamily="18" charset="0"/>
                <a:ea typeface="Cambria" panose="02040503050406030204" pitchFamily="18" charset="0"/>
              </a:rPr>
              <a:t> Ice Cream they could focus on introduce new and unique flavors or product variations to cater to changing consumer.</a:t>
            </a:r>
          </a:p>
          <a:p>
            <a:r>
              <a:rPr lang="en-US" sz="2000" dirty="0">
                <a:latin typeface="Cambria" panose="02040503050406030204" pitchFamily="18" charset="0"/>
                <a:ea typeface="Cambria" panose="02040503050406030204" pitchFamily="18" charset="0"/>
              </a:rPr>
              <a:t> Customer experience enhance the overall customer experience by improving service quality, ambiance in stores and online ordering convenience.</a:t>
            </a:r>
          </a:p>
        </p:txBody>
      </p:sp>
    </p:spTree>
    <p:extLst>
      <p:ext uri="{BB962C8B-B14F-4D97-AF65-F5344CB8AC3E}">
        <p14:creationId xmlns:p14="http://schemas.microsoft.com/office/powerpoint/2010/main" val="6500741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730CA-E5DD-BD03-E8CD-92E7B3C9778C}"/>
              </a:ext>
            </a:extLst>
          </p:cNvPr>
          <p:cNvSpPr>
            <a:spLocks noGrp="1"/>
          </p:cNvSpPr>
          <p:nvPr>
            <p:ph type="title"/>
          </p:nvPr>
        </p:nvSpPr>
        <p:spPr/>
        <p:txBody>
          <a:bodyPr>
            <a:normAutofit/>
          </a:bodyPr>
          <a:lstStyle/>
          <a:p>
            <a:pPr algn="ctr"/>
            <a:r>
              <a:rPr lang="en-US" sz="2400" b="1" dirty="0">
                <a:highlight>
                  <a:srgbClr val="FFFF00"/>
                </a:highlight>
                <a:latin typeface="Cambria" panose="02040503050406030204" pitchFamily="18" charset="0"/>
                <a:ea typeface="Cambria" panose="02040503050406030204" pitchFamily="18" charset="0"/>
              </a:rPr>
              <a:t>Part 4: Content Creation and Curation </a:t>
            </a:r>
            <a:endParaRPr lang="en-IN" sz="2400" b="1" dirty="0">
              <a:highlight>
                <a:srgbClr val="FFFF00"/>
              </a:highligh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B01F7664-136F-CA82-7CA2-E276B6E4BDC1}"/>
              </a:ext>
            </a:extLst>
          </p:cNvPr>
          <p:cNvSpPr>
            <a:spLocks noGrp="1"/>
          </p:cNvSpPr>
          <p:nvPr>
            <p:ph idx="1"/>
          </p:nvPr>
        </p:nvSpPr>
        <p:spPr/>
        <p:txBody>
          <a:bodyPr>
            <a:normAutofit/>
          </a:bodyPr>
          <a:lstStyle/>
          <a:p>
            <a:pPr marL="0" indent="0" algn="ctr">
              <a:buNone/>
            </a:pPr>
            <a:r>
              <a:rPr lang="en-US" sz="4400" b="1" dirty="0">
                <a:latin typeface="Cambria" panose="02040503050406030204" pitchFamily="18" charset="0"/>
                <a:ea typeface="Cambria" panose="02040503050406030204" pitchFamily="18" charset="0"/>
              </a:rPr>
              <a:t>Designs/Video Editing</a:t>
            </a:r>
          </a:p>
          <a:p>
            <a:pPr marL="0" indent="0">
              <a:buNone/>
            </a:pPr>
            <a:endParaRPr lang="en-US" sz="2000" b="1" dirty="0">
              <a:latin typeface="Cambria" panose="02040503050406030204" pitchFamily="18" charset="0"/>
              <a:ea typeface="Cambria" panose="02040503050406030204" pitchFamily="18" charset="0"/>
            </a:endParaRPr>
          </a:p>
          <a:p>
            <a:pPr marL="0" indent="0">
              <a:buNone/>
            </a:pPr>
            <a:endParaRPr lang="en-US" sz="2000" b="1" dirty="0"/>
          </a:p>
          <a:p>
            <a:pPr marL="0" indent="0">
              <a:buNone/>
            </a:pPr>
            <a:r>
              <a:rPr lang="en-US" sz="2000" dirty="0">
                <a:latin typeface="Cambria" panose="02040503050406030204" pitchFamily="18" charset="0"/>
                <a:ea typeface="Cambria" panose="02040503050406030204" pitchFamily="18" charset="0"/>
              </a:rPr>
              <a:t>Designs Tools for Content creation and curation use Canva app for making photos editing.</a:t>
            </a:r>
          </a:p>
          <a:p>
            <a:pPr marL="0" indent="0">
              <a:buNone/>
            </a:pPr>
            <a:r>
              <a:rPr lang="en-US" sz="2000" dirty="0">
                <a:latin typeface="Cambria" panose="02040503050406030204" pitchFamily="18" charset="0"/>
                <a:ea typeface="Cambria" panose="02040503050406030204" pitchFamily="18" charset="0"/>
              </a:rPr>
              <a:t>Video Creation : The video Tools </a:t>
            </a:r>
            <a:r>
              <a:rPr lang="en-US" sz="2000" dirty="0" err="1">
                <a:latin typeface="Cambria" panose="02040503050406030204" pitchFamily="18" charset="0"/>
                <a:ea typeface="Cambria" panose="02040503050406030204" pitchFamily="18" charset="0"/>
              </a:rPr>
              <a:t>Inshort</a:t>
            </a:r>
            <a:r>
              <a:rPr lang="en-US" sz="2000" dirty="0">
                <a:latin typeface="Cambria" panose="02040503050406030204" pitchFamily="18" charset="0"/>
                <a:ea typeface="Cambria" panose="02040503050406030204" pitchFamily="18" charset="0"/>
              </a:rPr>
              <a:t> Video Editing App for </a:t>
            </a:r>
            <a:r>
              <a:rPr lang="en-US" sz="2000" dirty="0" err="1">
                <a:latin typeface="Cambria" panose="02040503050406030204" pitchFamily="18" charset="0"/>
                <a:ea typeface="Cambria" panose="02040503050406030204" pitchFamily="18" charset="0"/>
              </a:rPr>
              <a:t>makeing</a:t>
            </a:r>
            <a:r>
              <a:rPr lang="en-US" sz="2000" dirty="0">
                <a:latin typeface="Cambria" panose="02040503050406030204" pitchFamily="18" charset="0"/>
                <a:ea typeface="Cambria" panose="02040503050406030204" pitchFamily="18" charset="0"/>
              </a:rPr>
              <a:t> creativity video. </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092963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1EF67-437A-88FF-5CE7-6A0B1BE4B5AD}"/>
              </a:ext>
            </a:extLst>
          </p:cNvPr>
          <p:cNvSpPr>
            <a:spLocks noGrp="1"/>
          </p:cNvSpPr>
          <p:nvPr>
            <p:ph type="title"/>
          </p:nvPr>
        </p:nvSpPr>
        <p:spPr/>
        <p:txBody>
          <a:bodyPr>
            <a:normAutofit/>
          </a:bodyPr>
          <a:lstStyle/>
          <a:p>
            <a:pPr algn="ctr"/>
            <a:r>
              <a:rPr lang="en-US" sz="6600" b="1" dirty="0"/>
              <a:t> </a:t>
            </a:r>
            <a:endParaRPr lang="en-IN" sz="6600" b="1" dirty="0"/>
          </a:p>
        </p:txBody>
      </p:sp>
      <p:sp>
        <p:nvSpPr>
          <p:cNvPr id="3" name="Content Placeholder 2">
            <a:extLst>
              <a:ext uri="{FF2B5EF4-FFF2-40B4-BE49-F238E27FC236}">
                <a16:creationId xmlns:a16="http://schemas.microsoft.com/office/drawing/2014/main" id="{A0337280-79FE-011D-1C09-7EBE1C42DF49}"/>
              </a:ext>
            </a:extLst>
          </p:cNvPr>
          <p:cNvSpPr>
            <a:spLocks noGrp="1"/>
          </p:cNvSpPr>
          <p:nvPr>
            <p:ph idx="1"/>
          </p:nvPr>
        </p:nvSpPr>
        <p:spPr>
          <a:xfrm>
            <a:off x="726233" y="2603241"/>
            <a:ext cx="10515600" cy="3601713"/>
          </a:xfrm>
        </p:spPr>
        <p:txBody>
          <a:bodyPr>
            <a:normAutofit/>
          </a:bodyPr>
          <a:lstStyle/>
          <a:p>
            <a:pPr marL="0" indent="0" algn="ctr">
              <a:buNone/>
            </a:pPr>
            <a:r>
              <a:rPr lang="en-US" sz="7200" b="1" dirty="0"/>
              <a:t>THANK YOU</a:t>
            </a:r>
            <a:endParaRPr lang="en-US" sz="3600" b="1" dirty="0"/>
          </a:p>
          <a:p>
            <a:pPr marL="0" indent="0" algn="ctr">
              <a:buNone/>
            </a:pPr>
            <a:endParaRPr lang="en-US" sz="3600" dirty="0"/>
          </a:p>
        </p:txBody>
      </p:sp>
    </p:spTree>
    <p:extLst>
      <p:ext uri="{BB962C8B-B14F-4D97-AF65-F5344CB8AC3E}">
        <p14:creationId xmlns:p14="http://schemas.microsoft.com/office/powerpoint/2010/main" val="2625329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77A82-628B-3013-6B3C-3D17E33512EC}"/>
              </a:ext>
            </a:extLst>
          </p:cNvPr>
          <p:cNvSpPr>
            <a:spLocks noGrp="1"/>
          </p:cNvSpPr>
          <p:nvPr>
            <p:ph type="title"/>
          </p:nvPr>
        </p:nvSpPr>
        <p:spPr>
          <a:xfrm>
            <a:off x="838200" y="365126"/>
            <a:ext cx="10515600" cy="726256"/>
          </a:xfrm>
        </p:spPr>
        <p:txBody>
          <a:bodyPr/>
          <a:lstStyle/>
          <a:p>
            <a:pPr algn="ctr"/>
            <a:r>
              <a:rPr lang="en-US" b="1" dirty="0">
                <a:highlight>
                  <a:srgbClr val="FFFF00"/>
                </a:highlight>
                <a:latin typeface="Cambria" panose="02040503050406030204" pitchFamily="18" charset="0"/>
                <a:ea typeface="Cambria" panose="02040503050406030204" pitchFamily="18" charset="0"/>
              </a:rPr>
              <a:t>Brand study (Mission/Values &amp; USP)</a:t>
            </a:r>
            <a:endParaRPr lang="en-IN" b="1" dirty="0">
              <a:highlight>
                <a:srgbClr val="FFFF00"/>
              </a:highligh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EC82462F-E1E7-BB3F-D4D6-C1A9018BDA07}"/>
              </a:ext>
            </a:extLst>
          </p:cNvPr>
          <p:cNvSpPr>
            <a:spLocks noGrp="1"/>
          </p:cNvSpPr>
          <p:nvPr>
            <p:ph idx="1"/>
          </p:nvPr>
        </p:nvSpPr>
        <p:spPr/>
        <p:txBody>
          <a:bodyPr>
            <a:normAutofit fontScale="47500" lnSpcReduction="20000"/>
          </a:bodyPr>
          <a:lstStyle/>
          <a:p>
            <a:r>
              <a:rPr lang="en-US" sz="3300" b="1" dirty="0">
                <a:latin typeface="Cambria" panose="02040503050406030204" pitchFamily="18" charset="0"/>
                <a:ea typeface="Cambria" panose="02040503050406030204" pitchFamily="18" charset="0"/>
              </a:rPr>
              <a:t>Mission &amp; Values</a:t>
            </a:r>
            <a:r>
              <a:rPr lang="en-US" sz="3300" dirty="0">
                <a:latin typeface="Cambria" panose="02040503050406030204" pitchFamily="18" charset="0"/>
                <a:ea typeface="Cambria" panose="02040503050406030204" pitchFamily="18" charset="0"/>
              </a:rPr>
              <a:t>:  </a:t>
            </a:r>
            <a:r>
              <a:rPr lang="en-US" sz="3300" dirty="0" err="1">
                <a:latin typeface="Cambria" panose="02040503050406030204" pitchFamily="18" charset="0"/>
                <a:ea typeface="Cambria" panose="02040503050406030204" pitchFamily="18" charset="0"/>
              </a:rPr>
              <a:t>Havmor’s</a:t>
            </a:r>
            <a:r>
              <a:rPr lang="en-US" sz="3300" dirty="0">
                <a:latin typeface="Cambria" panose="02040503050406030204" pitchFamily="18" charset="0"/>
                <a:ea typeface="Cambria" panose="02040503050406030204" pitchFamily="18" charset="0"/>
              </a:rPr>
              <a:t> mission could be something like “To delight our customers with irresistible ice cream experiences that bring joy to every moment .</a:t>
            </a:r>
          </a:p>
          <a:p>
            <a:endParaRPr lang="en-US" sz="3300" dirty="0">
              <a:latin typeface="Cambria" panose="02040503050406030204" pitchFamily="18" charset="0"/>
              <a:ea typeface="Cambria" panose="02040503050406030204" pitchFamily="18" charset="0"/>
            </a:endParaRPr>
          </a:p>
          <a:p>
            <a:r>
              <a:rPr lang="en-US" sz="3300" b="1" dirty="0">
                <a:latin typeface="Cambria" panose="02040503050406030204" pitchFamily="18" charset="0"/>
                <a:ea typeface="Cambria" panose="02040503050406030204" pitchFamily="18" charset="0"/>
              </a:rPr>
              <a:t>Clean:</a:t>
            </a:r>
            <a:r>
              <a:rPr lang="en-US" sz="3300" dirty="0">
                <a:latin typeface="Cambria" panose="02040503050406030204" pitchFamily="18" charset="0"/>
                <a:ea typeface="Cambria" panose="02040503050406030204" pitchFamily="18" charset="0"/>
              </a:rPr>
              <a:t> “Clean </a:t>
            </a:r>
            <a:r>
              <a:rPr lang="en-US" sz="3300" dirty="0" err="1">
                <a:latin typeface="Cambria" panose="02040503050406030204" pitchFamily="18" charset="0"/>
                <a:ea typeface="Cambria" panose="02040503050406030204" pitchFamily="18" charset="0"/>
              </a:rPr>
              <a:t>Havmor</a:t>
            </a:r>
            <a:r>
              <a:rPr lang="en-US" sz="3300" dirty="0">
                <a:latin typeface="Cambria" panose="02040503050406030204" pitchFamily="18" charset="0"/>
                <a:ea typeface="Cambria" panose="02040503050406030204" pitchFamily="18" charset="0"/>
              </a:rPr>
              <a:t>” sounds like it could refer to ensuring cleanliness at </a:t>
            </a:r>
            <a:r>
              <a:rPr lang="en-US" sz="3300" dirty="0" err="1">
                <a:latin typeface="Cambria" panose="02040503050406030204" pitchFamily="18" charset="0"/>
                <a:ea typeface="Cambria" panose="02040503050406030204" pitchFamily="18" charset="0"/>
              </a:rPr>
              <a:t>Havmor</a:t>
            </a:r>
            <a:r>
              <a:rPr lang="en-US" sz="3300" dirty="0">
                <a:latin typeface="Cambria" panose="02040503050406030204" pitchFamily="18" charset="0"/>
                <a:ea typeface="Cambria" panose="02040503050406030204" pitchFamily="18" charset="0"/>
              </a:rPr>
              <a:t>, which could be a company, a place, or a brand.</a:t>
            </a:r>
          </a:p>
          <a:p>
            <a:endParaRPr lang="en-US" sz="3300" dirty="0">
              <a:latin typeface="Cambria" panose="02040503050406030204" pitchFamily="18" charset="0"/>
              <a:ea typeface="Cambria" panose="02040503050406030204" pitchFamily="18" charset="0"/>
            </a:endParaRPr>
          </a:p>
          <a:p>
            <a:r>
              <a:rPr lang="en-US" sz="3300" b="1" dirty="0">
                <a:latin typeface="Cambria" panose="02040503050406030204" pitchFamily="18" charset="0"/>
                <a:ea typeface="Cambria" panose="02040503050406030204" pitchFamily="18" charset="0"/>
              </a:rPr>
              <a:t>Kind: </a:t>
            </a:r>
            <a:r>
              <a:rPr lang="en-US" sz="3300" dirty="0">
                <a:latin typeface="Cambria" panose="02040503050406030204" pitchFamily="18" charset="0"/>
                <a:ea typeface="Cambria" panose="02040503050406030204" pitchFamily="18" charset="0"/>
              </a:rPr>
              <a:t>“kind </a:t>
            </a:r>
            <a:r>
              <a:rPr lang="en-US" sz="3300" dirty="0" err="1">
                <a:latin typeface="Cambria" panose="02040503050406030204" pitchFamily="18" charset="0"/>
                <a:ea typeface="Cambria" panose="02040503050406030204" pitchFamily="18" charset="0"/>
              </a:rPr>
              <a:t>Havmor</a:t>
            </a:r>
            <a:r>
              <a:rPr lang="en-US" sz="3300" dirty="0">
                <a:latin typeface="Cambria" panose="02040503050406030204" pitchFamily="18" charset="0"/>
                <a:ea typeface="Cambria" panose="02040503050406030204" pitchFamily="18" charset="0"/>
              </a:rPr>
              <a:t>” sounds like a charming name! Is it for a business, a project or something else entirely. </a:t>
            </a:r>
          </a:p>
          <a:p>
            <a:endParaRPr lang="en-US" sz="3300" dirty="0">
              <a:latin typeface="Cambria" panose="02040503050406030204" pitchFamily="18" charset="0"/>
              <a:ea typeface="Cambria" panose="02040503050406030204" pitchFamily="18" charset="0"/>
            </a:endParaRPr>
          </a:p>
          <a:p>
            <a:r>
              <a:rPr lang="en-US" sz="3300" b="1" dirty="0">
                <a:latin typeface="Cambria" panose="02040503050406030204" pitchFamily="18" charset="0"/>
                <a:ea typeface="Cambria" panose="02040503050406030204" pitchFamily="18" charset="0"/>
              </a:rPr>
              <a:t>Effective:</a:t>
            </a:r>
            <a:r>
              <a:rPr lang="en-US" sz="3300" dirty="0">
                <a:latin typeface="Cambria" panose="02040503050406030204" pitchFamily="18" charset="0"/>
                <a:ea typeface="Cambria" panose="02040503050406030204" pitchFamily="18" charset="0"/>
              </a:rPr>
              <a:t> The marketing </a:t>
            </a:r>
            <a:r>
              <a:rPr lang="en-US" sz="3300" dirty="0" err="1">
                <a:latin typeface="Cambria" panose="02040503050406030204" pitchFamily="18" charset="0"/>
                <a:ea typeface="Cambria" panose="02040503050406030204" pitchFamily="18" charset="0"/>
              </a:rPr>
              <a:t>havmor</a:t>
            </a:r>
            <a:r>
              <a:rPr lang="en-US" sz="3300" dirty="0">
                <a:latin typeface="Cambria" panose="02040503050406030204" pitchFamily="18" charset="0"/>
                <a:ea typeface="Cambria" panose="02040503050406030204" pitchFamily="18" charset="0"/>
              </a:rPr>
              <a:t> the Indian ice cream brand more effective. If so, enhancing and marketing strategies, expanding product lines and focusing on customer experience could be key.</a:t>
            </a:r>
          </a:p>
          <a:p>
            <a:pPr marL="0" indent="0">
              <a:buNone/>
            </a:pPr>
            <a:r>
              <a:rPr lang="en-US" sz="3300" dirty="0">
                <a:latin typeface="Cambria" panose="02040503050406030204" pitchFamily="18" charset="0"/>
                <a:ea typeface="Cambria" panose="02040503050406030204" pitchFamily="18" charset="0"/>
              </a:rPr>
              <a:t>	</a:t>
            </a:r>
          </a:p>
          <a:p>
            <a:r>
              <a:rPr lang="en-US" sz="3300" b="1" dirty="0">
                <a:latin typeface="Cambria" panose="02040503050406030204" pitchFamily="18" charset="0"/>
                <a:ea typeface="Cambria" panose="02040503050406030204" pitchFamily="18" charset="0"/>
              </a:rPr>
              <a:t>Unique Selling Proposition(USP)Analysis:</a:t>
            </a:r>
            <a:r>
              <a:rPr lang="en-US" sz="3300" dirty="0">
                <a:latin typeface="Cambria" panose="02040503050406030204" pitchFamily="18" charset="0"/>
                <a:ea typeface="Cambria" panose="02040503050406030204" pitchFamily="18" charset="0"/>
              </a:rPr>
              <a:t> </a:t>
            </a:r>
            <a:r>
              <a:rPr lang="en-US" sz="3300" dirty="0" err="1">
                <a:latin typeface="Cambria" panose="02040503050406030204" pitchFamily="18" charset="0"/>
                <a:ea typeface="Cambria" panose="02040503050406030204" pitchFamily="18" charset="0"/>
              </a:rPr>
              <a:t>Havmor</a:t>
            </a:r>
            <a:r>
              <a:rPr lang="en-US" sz="3300" dirty="0">
                <a:latin typeface="Cambria" panose="02040503050406030204" pitchFamily="18" charset="0"/>
                <a:ea typeface="Cambria" panose="02040503050406030204" pitchFamily="18" charset="0"/>
              </a:rPr>
              <a:t> known for its quality ice cream, could have a unique selling proposition (USP) analysis focusing on its diverse range of flavors, use of natural ingredients, and possibly its commitment to sustainability, depending on their brand positioning. It could highlight how it stands out from competitors emphasizing freshness, variety, or unique flavor combinations.</a:t>
            </a:r>
          </a:p>
          <a:p>
            <a:endParaRPr lang="en-US" dirty="0"/>
          </a:p>
        </p:txBody>
      </p:sp>
    </p:spTree>
    <p:extLst>
      <p:ext uri="{BB962C8B-B14F-4D97-AF65-F5344CB8AC3E}">
        <p14:creationId xmlns:p14="http://schemas.microsoft.com/office/powerpoint/2010/main" val="522700163"/>
      </p:ext>
    </p:extLst>
  </p:cSld>
  <p:clrMapOvr>
    <a:masterClrMapping/>
  </p:clrMapOvr>
  <mc:AlternateContent xmlns:mc="http://schemas.openxmlformats.org/markup-compatibility/2006" xmlns:p14="http://schemas.microsoft.com/office/powerpoint/2010/main">
    <mc:Choice Requires="p14">
      <p:transition spd="slow" p14:dur="2000" advTm="1200"/>
    </mc:Choice>
    <mc:Fallback xmlns="">
      <p:transition spd="slow" advTm="12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D7091-B65C-A168-9405-6AA6F8D605E3}"/>
              </a:ext>
            </a:extLst>
          </p:cNvPr>
          <p:cNvSpPr>
            <a:spLocks noGrp="1"/>
          </p:cNvSpPr>
          <p:nvPr>
            <p:ph type="title"/>
          </p:nvPr>
        </p:nvSpPr>
        <p:spPr>
          <a:xfrm>
            <a:off x="838200" y="365126"/>
            <a:ext cx="10515600" cy="801202"/>
          </a:xfrm>
        </p:spPr>
        <p:txBody>
          <a:bodyPr/>
          <a:lstStyle/>
          <a:p>
            <a:pPr algn="ctr"/>
            <a:r>
              <a:rPr lang="en-US" dirty="0">
                <a:highlight>
                  <a:srgbClr val="FFFF00"/>
                </a:highlight>
                <a:latin typeface="Cambria" panose="02040503050406030204" pitchFamily="18" charset="0"/>
                <a:ea typeface="Cambria" panose="02040503050406030204" pitchFamily="18" charset="0"/>
              </a:rPr>
              <a:t>Brand Study (Brand Tone &amp;KPI)</a:t>
            </a:r>
            <a:endParaRPr lang="en-IN" dirty="0">
              <a:highlight>
                <a:srgbClr val="FFFF00"/>
              </a:highligh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5BFB75E8-1B7D-CE53-85FC-CF374B8325C3}"/>
              </a:ext>
            </a:extLst>
          </p:cNvPr>
          <p:cNvSpPr>
            <a:spLocks noGrp="1"/>
          </p:cNvSpPr>
          <p:nvPr>
            <p:ph idx="1"/>
          </p:nvPr>
        </p:nvSpPr>
        <p:spPr>
          <a:xfrm>
            <a:off x="1024812" y="1349527"/>
            <a:ext cx="10515600" cy="5069933"/>
          </a:xfrm>
        </p:spPr>
        <p:txBody>
          <a:bodyPr>
            <a:normAutofit fontScale="25000" lnSpcReduction="20000"/>
          </a:bodyPr>
          <a:lstStyle/>
          <a:p>
            <a:r>
              <a:rPr lang="en-US" sz="7200" dirty="0">
                <a:latin typeface="Cambria" panose="02040503050406030204" pitchFamily="18" charset="0"/>
                <a:ea typeface="Cambria" panose="02040503050406030204" pitchFamily="18" charset="0"/>
              </a:rPr>
              <a:t> </a:t>
            </a:r>
            <a:r>
              <a:rPr lang="en-US" sz="7200" b="1" dirty="0">
                <a:latin typeface="Cambria" panose="02040503050406030204" pitchFamily="18" charset="0"/>
                <a:ea typeface="Cambria" panose="02040503050406030204" pitchFamily="18" charset="0"/>
              </a:rPr>
              <a:t>Brand Tone:</a:t>
            </a:r>
            <a:r>
              <a:rPr lang="en-US" sz="7200" dirty="0">
                <a:latin typeface="Cambria" panose="02040503050406030204" pitchFamily="18" charset="0"/>
                <a:ea typeface="Cambria" panose="02040503050406030204" pitchFamily="18" charset="0"/>
              </a:rPr>
              <a:t> </a:t>
            </a:r>
            <a:r>
              <a:rPr lang="en-US" sz="7200" dirty="0" err="1">
                <a:latin typeface="Cambria" panose="02040503050406030204" pitchFamily="18" charset="0"/>
                <a:ea typeface="Cambria" panose="02040503050406030204" pitchFamily="18" charset="0"/>
              </a:rPr>
              <a:t>Havmor’s</a:t>
            </a:r>
            <a:r>
              <a:rPr lang="en-US" sz="7200" dirty="0">
                <a:latin typeface="Cambria" panose="02040503050406030204" pitchFamily="18" charset="0"/>
                <a:ea typeface="Cambria" panose="02040503050406030204" pitchFamily="18" charset="0"/>
              </a:rPr>
              <a:t> brand tone is often vibrant, friendly, and inviting, reflecting its focus on delivering delicious ice cream </a:t>
            </a:r>
            <a:r>
              <a:rPr lang="en-US" sz="7200" dirty="0" err="1">
                <a:latin typeface="Cambria" panose="02040503050406030204" pitchFamily="18" charset="0"/>
                <a:ea typeface="Cambria" panose="02040503050406030204" pitchFamily="18" charset="0"/>
              </a:rPr>
              <a:t>experinces</a:t>
            </a:r>
            <a:r>
              <a:rPr lang="en-US" sz="7200" dirty="0">
                <a:latin typeface="Cambria" panose="02040503050406030204" pitchFamily="18" charset="0"/>
                <a:ea typeface="Cambria" panose="02040503050406030204" pitchFamily="18" charset="0"/>
              </a:rPr>
              <a:t>. It resonates with warmth, nostalgia, and the joy of indulging in tasty treats they </a:t>
            </a:r>
            <a:r>
              <a:rPr lang="en-US" sz="7200" dirty="0" err="1">
                <a:latin typeface="Cambria" panose="02040503050406030204" pitchFamily="18" charset="0"/>
                <a:ea typeface="Cambria" panose="02040503050406030204" pitchFamily="18" charset="0"/>
              </a:rPr>
              <a:t>ofter</a:t>
            </a:r>
            <a:r>
              <a:rPr lang="en-US" sz="7200" dirty="0">
                <a:latin typeface="Cambria" panose="02040503050406030204" pitchFamily="18" charset="0"/>
                <a:ea typeface="Cambria" panose="02040503050406030204" pitchFamily="18" charset="0"/>
              </a:rPr>
              <a:t> emphasize quality ingredients, innovation, and the joy of indulging in their delicious treats. </a:t>
            </a:r>
          </a:p>
          <a:p>
            <a:endParaRPr lang="en-US" sz="7200" dirty="0">
              <a:latin typeface="Cambria" panose="02040503050406030204" pitchFamily="18" charset="0"/>
              <a:ea typeface="Cambria" panose="02040503050406030204" pitchFamily="18" charset="0"/>
            </a:endParaRPr>
          </a:p>
          <a:p>
            <a:pPr marL="0" indent="0">
              <a:buNone/>
            </a:pPr>
            <a:r>
              <a:rPr lang="en-US" sz="7200" b="1" dirty="0">
                <a:latin typeface="Cambria" panose="02040503050406030204" pitchFamily="18" charset="0"/>
                <a:ea typeface="Cambria" panose="02040503050406030204" pitchFamily="18" charset="0"/>
              </a:rPr>
              <a:t>  </a:t>
            </a:r>
            <a:r>
              <a:rPr lang="en-US" sz="7200" b="1" dirty="0" err="1">
                <a:latin typeface="Cambria" panose="02040503050406030204" pitchFamily="18" charset="0"/>
                <a:ea typeface="Cambria" panose="02040503050406030204" pitchFamily="18" charset="0"/>
              </a:rPr>
              <a:t>Havmor’s</a:t>
            </a:r>
            <a:r>
              <a:rPr lang="en-US" sz="7200" b="1" dirty="0">
                <a:latin typeface="Cambria" panose="02040503050406030204" pitchFamily="18" charset="0"/>
                <a:ea typeface="Cambria" panose="02040503050406030204" pitchFamily="18" charset="0"/>
              </a:rPr>
              <a:t> KPIs may include: </a:t>
            </a:r>
            <a:r>
              <a:rPr lang="en-US" sz="7200" dirty="0" err="1">
                <a:latin typeface="Cambria" panose="02040503050406030204" pitchFamily="18" charset="0"/>
                <a:ea typeface="Cambria" panose="02040503050406030204" pitchFamily="18" charset="0"/>
              </a:rPr>
              <a:t>Havmor’s</a:t>
            </a:r>
            <a:r>
              <a:rPr lang="en-US" sz="7200" dirty="0">
                <a:latin typeface="Cambria" panose="02040503050406030204" pitchFamily="18" charset="0"/>
                <a:ea typeface="Cambria" panose="02040503050406030204" pitchFamily="18" charset="0"/>
              </a:rPr>
              <a:t> Key Performance Indicators (KPIs) could include metrics like revenue growth, market, share, customer product performance, and employee  engagement. </a:t>
            </a:r>
          </a:p>
          <a:p>
            <a:pPr marL="0" indent="0">
              <a:buNone/>
            </a:pPr>
            <a:endParaRPr lang="en-US" sz="7200" dirty="0">
              <a:latin typeface="Cambria" panose="02040503050406030204" pitchFamily="18" charset="0"/>
              <a:ea typeface="Cambria" panose="02040503050406030204" pitchFamily="18" charset="0"/>
            </a:endParaRPr>
          </a:p>
          <a:p>
            <a:r>
              <a:rPr lang="en-US" sz="7200" b="1" dirty="0">
                <a:latin typeface="Cambria" panose="02040503050406030204" pitchFamily="18" charset="0"/>
                <a:ea typeface="Cambria" panose="02040503050406030204" pitchFamily="18" charset="0"/>
              </a:rPr>
              <a:t>Sales growth: </a:t>
            </a:r>
            <a:r>
              <a:rPr lang="en-US" sz="7200" dirty="0" err="1">
                <a:latin typeface="Cambria" panose="02040503050406030204" pitchFamily="18" charset="0"/>
                <a:ea typeface="Cambria" panose="02040503050406030204" pitchFamily="18" charset="0"/>
              </a:rPr>
              <a:t>Havmor</a:t>
            </a:r>
            <a:r>
              <a:rPr lang="en-US" sz="7200" dirty="0">
                <a:latin typeface="Cambria" panose="02040503050406030204" pitchFamily="18" charset="0"/>
                <a:ea typeface="Cambria" panose="02040503050406030204" pitchFamily="18" charset="0"/>
              </a:rPr>
              <a:t> sales growth typically look at the percentage increase or decrease in their revenue or annually.</a:t>
            </a:r>
          </a:p>
          <a:p>
            <a:pPr marL="0" indent="0">
              <a:buNone/>
            </a:pPr>
            <a:endParaRPr lang="en-US" sz="7200" dirty="0">
              <a:latin typeface="Cambria" panose="02040503050406030204" pitchFamily="18" charset="0"/>
              <a:ea typeface="Cambria" panose="02040503050406030204" pitchFamily="18" charset="0"/>
            </a:endParaRPr>
          </a:p>
          <a:p>
            <a:r>
              <a:rPr lang="en-US" sz="7200" b="1" dirty="0">
                <a:latin typeface="Cambria" panose="02040503050406030204" pitchFamily="18" charset="0"/>
                <a:ea typeface="Cambria" panose="02040503050406030204" pitchFamily="18" charset="0"/>
              </a:rPr>
              <a:t>Customer satisfaction: </a:t>
            </a:r>
            <a:r>
              <a:rPr lang="en-US" sz="7200" dirty="0">
                <a:latin typeface="Cambria" panose="02040503050406030204" pitchFamily="18" charset="0"/>
                <a:ea typeface="Cambria" panose="02040503050406030204" pitchFamily="18" charset="0"/>
              </a:rPr>
              <a:t>The satisfactions </a:t>
            </a:r>
            <a:r>
              <a:rPr lang="en-US" sz="7200" dirty="0" err="1">
                <a:latin typeface="Cambria" panose="02040503050406030204" pitchFamily="18" charset="0"/>
                <a:ea typeface="Cambria" panose="02040503050406030204" pitchFamily="18" charset="0"/>
              </a:rPr>
              <a:t>Havmor</a:t>
            </a:r>
            <a:r>
              <a:rPr lang="en-US" sz="7200" dirty="0">
                <a:latin typeface="Cambria" panose="02040503050406030204" pitchFamily="18" charset="0"/>
                <a:ea typeface="Cambria" panose="02040503050406030204" pitchFamily="18" charset="0"/>
              </a:rPr>
              <a:t> ice cream, you could look for online reviews, customer feedback on social media platforms and ratings on review </a:t>
            </a:r>
            <a:r>
              <a:rPr lang="en-US" sz="7200" dirty="0" err="1">
                <a:latin typeface="Cambria" panose="02040503050406030204" pitchFamily="18" charset="0"/>
                <a:ea typeface="Cambria" panose="02040503050406030204" pitchFamily="18" charset="0"/>
              </a:rPr>
              <a:t>wedsites</a:t>
            </a:r>
            <a:r>
              <a:rPr lang="en-US" sz="7200" dirty="0">
                <a:latin typeface="Cambria" panose="02040503050406030204" pitchFamily="18" charset="0"/>
                <a:ea typeface="Cambria" panose="02040503050406030204" pitchFamily="18" charset="0"/>
              </a:rPr>
              <a:t>. </a:t>
            </a:r>
          </a:p>
          <a:p>
            <a:pPr marL="0" indent="0">
              <a:buNone/>
            </a:pPr>
            <a:endParaRPr lang="en-US" sz="7200" dirty="0">
              <a:latin typeface="Cambria" panose="02040503050406030204" pitchFamily="18" charset="0"/>
              <a:ea typeface="Cambria" panose="02040503050406030204" pitchFamily="18" charset="0"/>
            </a:endParaRPr>
          </a:p>
          <a:p>
            <a:r>
              <a:rPr lang="en-US" sz="7200" b="1" dirty="0">
                <a:latin typeface="Cambria" panose="02040503050406030204" pitchFamily="18" charset="0"/>
                <a:ea typeface="Cambria" panose="02040503050406030204" pitchFamily="18" charset="0"/>
              </a:rPr>
              <a:t>Brand awareness:  </a:t>
            </a:r>
            <a:r>
              <a:rPr lang="en-US" sz="7200" dirty="0">
                <a:latin typeface="Cambria" panose="02040503050406030204" pitchFamily="18" charset="0"/>
                <a:ea typeface="Cambria" panose="02040503050406030204" pitchFamily="18" charset="0"/>
              </a:rPr>
              <a:t>Introducing </a:t>
            </a:r>
            <a:r>
              <a:rPr lang="en-US" sz="7200" dirty="0" err="1">
                <a:latin typeface="Cambria" panose="02040503050406030204" pitchFamily="18" charset="0"/>
                <a:ea typeface="Cambria" panose="02040503050406030204" pitchFamily="18" charset="0"/>
              </a:rPr>
              <a:t>Havmor</a:t>
            </a:r>
            <a:r>
              <a:rPr lang="en-US" sz="7200" dirty="0">
                <a:latin typeface="Cambria" panose="02040503050406030204" pitchFamily="18" charset="0"/>
                <a:ea typeface="Cambria" panose="02040503050406030204" pitchFamily="18" charset="0"/>
              </a:rPr>
              <a:t> Ice Creams where every scoop is a taste of pure delight. Indulge in our creamy, </a:t>
            </a:r>
            <a:r>
              <a:rPr lang="en-US" sz="7200" dirty="0" err="1">
                <a:latin typeface="Cambria" panose="02040503050406030204" pitchFamily="18" charset="0"/>
                <a:ea typeface="Cambria" panose="02040503050406030204" pitchFamily="18" charset="0"/>
              </a:rPr>
              <a:t>Iuscious</a:t>
            </a:r>
            <a:r>
              <a:rPr lang="en-US" sz="7200" dirty="0">
                <a:latin typeface="Cambria" panose="02040503050406030204" pitchFamily="18" charset="0"/>
                <a:ea typeface="Cambria" panose="02040503050406030204" pitchFamily="18" charset="0"/>
              </a:rPr>
              <a:t> flavors crafted with passion and expertise.</a:t>
            </a:r>
          </a:p>
          <a:p>
            <a:pPr marL="0" indent="0">
              <a:buNone/>
            </a:pPr>
            <a:endParaRPr lang="en-US" sz="7200" b="1" dirty="0">
              <a:latin typeface="Cambria" panose="02040503050406030204" pitchFamily="18" charset="0"/>
              <a:ea typeface="Cambria" panose="02040503050406030204" pitchFamily="18" charset="0"/>
            </a:endParaRPr>
          </a:p>
          <a:p>
            <a:r>
              <a:rPr lang="en-US" sz="7200" b="1" dirty="0">
                <a:latin typeface="Cambria" panose="02040503050406030204" pitchFamily="18" charset="0"/>
                <a:ea typeface="Cambria" panose="02040503050406030204" pitchFamily="18" charset="0"/>
              </a:rPr>
              <a:t>Market share: </a:t>
            </a:r>
            <a:r>
              <a:rPr lang="en-US" sz="7200" dirty="0">
                <a:latin typeface="Cambria" panose="02040503050406030204" pitchFamily="18" charset="0"/>
                <a:ea typeface="Cambria" panose="02040503050406030204" pitchFamily="18" charset="0"/>
              </a:rPr>
              <a:t>As of my last update </a:t>
            </a:r>
            <a:r>
              <a:rPr lang="en-US" sz="7200" dirty="0" err="1">
                <a:latin typeface="Cambria" panose="02040503050406030204" pitchFamily="18" charset="0"/>
                <a:ea typeface="Cambria" panose="02040503050406030204" pitchFamily="18" charset="0"/>
              </a:rPr>
              <a:t>Havmor</a:t>
            </a:r>
            <a:r>
              <a:rPr lang="en-US" sz="7200" dirty="0">
                <a:latin typeface="Cambria" panose="02040503050406030204" pitchFamily="18" charset="0"/>
                <a:ea typeface="Cambria" panose="02040503050406030204" pitchFamily="18" charset="0"/>
              </a:rPr>
              <a:t> an Indian ice cream brand held a significant market share in certain regions of India particularly in Gujarat and parts of North India.</a:t>
            </a:r>
          </a:p>
          <a:p>
            <a:pPr marL="0" indent="0">
              <a:buNone/>
            </a:pPr>
            <a:endParaRPr lang="en-US" sz="7200" b="1" dirty="0">
              <a:latin typeface="Cambria" panose="02040503050406030204" pitchFamily="18" charset="0"/>
              <a:ea typeface="Cambria" panose="02040503050406030204" pitchFamily="18" charset="0"/>
            </a:endParaRPr>
          </a:p>
          <a:p>
            <a:pPr marL="0" indent="0">
              <a:buNone/>
            </a:pPr>
            <a:r>
              <a:rPr lang="en-US" sz="7200" dirty="0">
                <a:latin typeface="Cambria" panose="02040503050406030204" pitchFamily="18" charset="0"/>
                <a:ea typeface="Cambria" panose="02040503050406030204" pitchFamily="18" charset="0"/>
              </a:rPr>
              <a:t> </a:t>
            </a:r>
          </a:p>
          <a:p>
            <a:pPr marL="0" indent="0">
              <a:buNone/>
            </a:pPr>
            <a:endParaRPr lang="en-US" sz="7200" dirty="0">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986064827"/>
      </p:ext>
    </p:extLst>
  </p:cSld>
  <p:clrMapOvr>
    <a:masterClrMapping/>
  </p:clrMapOvr>
  <mc:AlternateContent xmlns:mc="http://schemas.openxmlformats.org/markup-compatibility/2006" xmlns:p14="http://schemas.microsoft.com/office/powerpoint/2010/main">
    <mc:Choice Requires="p14">
      <p:transition spd="slow" p14:dur="2000" advTm="1204"/>
    </mc:Choice>
    <mc:Fallback xmlns="">
      <p:transition spd="slow" advTm="120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3ED576-207C-7B80-C8DA-04D38BD32F60}"/>
              </a:ext>
            </a:extLst>
          </p:cNvPr>
          <p:cNvSpPr>
            <a:spLocks noGrp="1"/>
          </p:cNvSpPr>
          <p:nvPr>
            <p:ph type="title"/>
          </p:nvPr>
        </p:nvSpPr>
        <p:spPr>
          <a:xfrm>
            <a:off x="838200" y="365125"/>
            <a:ext cx="10515600" cy="549275"/>
          </a:xfrm>
        </p:spPr>
        <p:txBody>
          <a:bodyPr>
            <a:normAutofit/>
          </a:bodyPr>
          <a:lstStyle/>
          <a:p>
            <a:r>
              <a:rPr lang="en-US" sz="3100" dirty="0">
                <a:highlight>
                  <a:srgbClr val="FFFF00"/>
                </a:highlight>
                <a:latin typeface="Cambria" panose="02040503050406030204" pitchFamily="18" charset="0"/>
                <a:ea typeface="Cambria" panose="02040503050406030204" pitchFamily="18" charset="0"/>
              </a:rPr>
              <a:t>Buyer/Audience Persona</a:t>
            </a:r>
            <a:endParaRPr lang="en-IN" dirty="0">
              <a:highlight>
                <a:srgbClr val="FFFF00"/>
              </a:highlight>
              <a:latin typeface="Cambria" panose="02040503050406030204" pitchFamily="18" charset="0"/>
              <a:ea typeface="Cambria" panose="02040503050406030204" pitchFamily="18" charset="0"/>
            </a:endParaRPr>
          </a:p>
        </p:txBody>
      </p:sp>
      <p:sp>
        <p:nvSpPr>
          <p:cNvPr id="5" name="Content Placeholder 4">
            <a:extLst>
              <a:ext uri="{FF2B5EF4-FFF2-40B4-BE49-F238E27FC236}">
                <a16:creationId xmlns:a16="http://schemas.microsoft.com/office/drawing/2014/main" id="{301DC0F5-8E0B-D523-2A02-864BEA274A6E}"/>
              </a:ext>
            </a:extLst>
          </p:cNvPr>
          <p:cNvSpPr>
            <a:spLocks noGrp="1"/>
          </p:cNvSpPr>
          <p:nvPr>
            <p:ph sz="half" idx="1"/>
          </p:nvPr>
        </p:nvSpPr>
        <p:spPr>
          <a:xfrm>
            <a:off x="963943" y="959853"/>
            <a:ext cx="4930115" cy="6408214"/>
          </a:xfrm>
        </p:spPr>
        <p:txBody>
          <a:bodyPr>
            <a:normAutofit lnSpcReduction="10000"/>
          </a:bodyPr>
          <a:lstStyle/>
          <a:p>
            <a:r>
              <a:rPr lang="en-US" sz="1800" dirty="0"/>
              <a:t>Name: </a:t>
            </a:r>
            <a:r>
              <a:rPr lang="en-US" sz="1800" dirty="0" err="1"/>
              <a:t>vijay</a:t>
            </a:r>
            <a:r>
              <a:rPr lang="en-US" sz="1800" dirty="0"/>
              <a:t> </a:t>
            </a:r>
          </a:p>
          <a:p>
            <a:r>
              <a:rPr lang="en-US" sz="1800" dirty="0"/>
              <a:t> Age: 26</a:t>
            </a:r>
          </a:p>
          <a:p>
            <a:r>
              <a:rPr lang="en-US" sz="1800" dirty="0"/>
              <a:t>Gender: Male</a:t>
            </a:r>
          </a:p>
          <a:p>
            <a:r>
              <a:rPr lang="en-US" sz="1800" dirty="0"/>
              <a:t>Occupation: software </a:t>
            </a:r>
          </a:p>
          <a:p>
            <a:r>
              <a:rPr lang="en-US" sz="1800" dirty="0"/>
              <a:t>Income: 3-4LPA</a:t>
            </a:r>
          </a:p>
          <a:p>
            <a:r>
              <a:rPr lang="en-US" sz="1800" dirty="0"/>
              <a:t>Psychographics:</a:t>
            </a:r>
          </a:p>
          <a:p>
            <a:r>
              <a:rPr lang="en-US" sz="1800" dirty="0"/>
              <a:t>Values: </a:t>
            </a:r>
            <a:r>
              <a:rPr lang="en-US" sz="1800" dirty="0" err="1"/>
              <a:t>Havmor</a:t>
            </a:r>
            <a:r>
              <a:rPr lang="en-US" sz="1800" dirty="0"/>
              <a:t> Ice creams , as a brand , focuses on quality </a:t>
            </a:r>
          </a:p>
          <a:p>
            <a:r>
              <a:rPr lang="en-IN" sz="1800" dirty="0" err="1"/>
              <a:t>Interests:Havmor</a:t>
            </a:r>
            <a:r>
              <a:rPr lang="en-IN" sz="1800" dirty="0"/>
              <a:t> is an Indian ice cream brand knows for its wide range of </a:t>
            </a:r>
            <a:r>
              <a:rPr lang="en-IN" sz="1800" dirty="0" err="1"/>
              <a:t>flavors</a:t>
            </a:r>
            <a:r>
              <a:rPr lang="en-IN" sz="1800" dirty="0"/>
              <a:t> </a:t>
            </a:r>
          </a:p>
          <a:p>
            <a:r>
              <a:rPr lang="en-IN" sz="1800" dirty="0"/>
              <a:t>Personality: If </a:t>
            </a:r>
            <a:r>
              <a:rPr lang="en-IN" sz="1800" dirty="0" err="1"/>
              <a:t>Havmor</a:t>
            </a:r>
            <a:r>
              <a:rPr lang="en-IN" sz="1800" dirty="0"/>
              <a:t> had a personality , it might be described as vibrant and </a:t>
            </a:r>
            <a:r>
              <a:rPr lang="en-IN" sz="1800" dirty="0" err="1"/>
              <a:t>induigent</a:t>
            </a:r>
            <a:r>
              <a:rPr lang="en-IN" sz="1800" dirty="0"/>
              <a:t> </a:t>
            </a:r>
          </a:p>
          <a:p>
            <a:r>
              <a:rPr lang="en-IN" sz="1800" dirty="0"/>
              <a:t> </a:t>
            </a:r>
            <a:r>
              <a:rPr lang="en-IN" sz="1800" dirty="0" err="1"/>
              <a:t>Behavior</a:t>
            </a:r>
            <a:r>
              <a:rPr lang="en-IN" sz="1800" dirty="0"/>
              <a:t>: </a:t>
            </a:r>
            <a:r>
              <a:rPr lang="en-IN" sz="1800" dirty="0" err="1"/>
              <a:t>Havmor</a:t>
            </a:r>
            <a:r>
              <a:rPr lang="en-IN" sz="1800" dirty="0"/>
              <a:t> ice cream behaves as a delightful treat , offering moment </a:t>
            </a:r>
          </a:p>
          <a:p>
            <a:r>
              <a:rPr lang="en-IN" sz="1800" dirty="0"/>
              <a:t> Shopping habits: shopping habits can vary </a:t>
            </a:r>
            <a:r>
              <a:rPr lang="en-IN" sz="1800" dirty="0" err="1"/>
              <a:t>alot</a:t>
            </a:r>
            <a:r>
              <a:rPr lang="en-IN" sz="1800" dirty="0"/>
              <a:t> from person to person, some people prefers to shop online  </a:t>
            </a:r>
          </a:p>
          <a:p>
            <a:r>
              <a:rPr lang="en-IN" sz="1800" dirty="0"/>
              <a:t> Social media </a:t>
            </a:r>
            <a:r>
              <a:rPr lang="en-IN" sz="1800" dirty="0" err="1"/>
              <a:t>usage:Havmor</a:t>
            </a:r>
            <a:r>
              <a:rPr lang="en-IN" sz="1800" dirty="0"/>
              <a:t> ice creams to social media usage is interesting, both can be indulgent in their own ways </a:t>
            </a:r>
            <a:endParaRPr lang="en-IN" dirty="0"/>
          </a:p>
          <a:p>
            <a:endParaRPr lang="en-IN" dirty="0"/>
          </a:p>
          <a:p>
            <a:endParaRPr lang="en-IN" dirty="0"/>
          </a:p>
          <a:p>
            <a:endParaRPr lang="en-IN" dirty="0"/>
          </a:p>
          <a:p>
            <a:endParaRPr lang="en-IN" dirty="0"/>
          </a:p>
        </p:txBody>
      </p:sp>
      <p:sp>
        <p:nvSpPr>
          <p:cNvPr id="6" name="Content Placeholder 5">
            <a:extLst>
              <a:ext uri="{FF2B5EF4-FFF2-40B4-BE49-F238E27FC236}">
                <a16:creationId xmlns:a16="http://schemas.microsoft.com/office/drawing/2014/main" id="{C1787A99-F6E4-F00D-AF5C-241980F9BE1F}"/>
              </a:ext>
            </a:extLst>
          </p:cNvPr>
          <p:cNvSpPr>
            <a:spLocks noGrp="1"/>
          </p:cNvSpPr>
          <p:nvPr>
            <p:ph sz="half" idx="2"/>
          </p:nvPr>
        </p:nvSpPr>
        <p:spPr>
          <a:xfrm>
            <a:off x="6172200" y="914400"/>
            <a:ext cx="5181600" cy="5943600"/>
          </a:xfrm>
        </p:spPr>
        <p:txBody>
          <a:bodyPr>
            <a:normAutofit lnSpcReduction="10000"/>
          </a:bodyPr>
          <a:lstStyle/>
          <a:p>
            <a:r>
              <a:rPr lang="en-US" dirty="0"/>
              <a:t> Goals : </a:t>
            </a:r>
            <a:r>
              <a:rPr lang="en-US" sz="1900" dirty="0"/>
              <a:t>As a busy professional she seeks brands that offer easy access to their products through online platforms or local stores saving her time and effort in purchasing.</a:t>
            </a:r>
            <a:endParaRPr lang="en-US" sz="1700" dirty="0"/>
          </a:p>
          <a:p>
            <a:pPr marL="0" indent="0">
              <a:buNone/>
            </a:pPr>
            <a:endParaRPr lang="en-US" dirty="0"/>
          </a:p>
          <a:p>
            <a:r>
              <a:rPr lang="en-US" dirty="0"/>
              <a:t>Challenges:</a:t>
            </a:r>
          </a:p>
          <a:p>
            <a:r>
              <a:rPr lang="en-US" dirty="0"/>
              <a:t> </a:t>
            </a:r>
            <a:r>
              <a:rPr lang="en-US" sz="1800" dirty="0"/>
              <a:t>Managing limitations due to health allergic and ethics.</a:t>
            </a:r>
          </a:p>
          <a:p>
            <a:r>
              <a:rPr lang="en-US" sz="1800" dirty="0"/>
              <a:t> Minimizing waste while experiencing new recipes.</a:t>
            </a:r>
          </a:p>
          <a:p>
            <a:r>
              <a:rPr lang="en-US" sz="1800" dirty="0"/>
              <a:t> Findings genuine experiences in </a:t>
            </a:r>
            <a:r>
              <a:rPr lang="en-US" sz="1800" dirty="0" err="1"/>
              <a:t>mindsit</a:t>
            </a:r>
            <a:r>
              <a:rPr lang="en-US" sz="1800" dirty="0"/>
              <a:t> of global food trends.</a:t>
            </a:r>
          </a:p>
          <a:p>
            <a:r>
              <a:rPr lang="en-US" sz="1800" dirty="0"/>
              <a:t> Accessing </a:t>
            </a:r>
            <a:r>
              <a:rPr lang="en-US" sz="1800" dirty="0" err="1"/>
              <a:t>exoticing</a:t>
            </a:r>
            <a:r>
              <a:rPr lang="en-US" sz="1800" dirty="0"/>
              <a:t> </a:t>
            </a:r>
            <a:r>
              <a:rPr lang="en-US" sz="1800" dirty="0" err="1"/>
              <a:t>redients</a:t>
            </a:r>
            <a:r>
              <a:rPr lang="en-US" sz="1800" dirty="0"/>
              <a:t> or specially foods.</a:t>
            </a:r>
          </a:p>
          <a:p>
            <a:r>
              <a:rPr lang="en-US" sz="1800" dirty="0"/>
              <a:t> Balancing expenses with </a:t>
            </a:r>
            <a:r>
              <a:rPr lang="en-US" sz="1800" dirty="0" err="1"/>
              <a:t>dictary</a:t>
            </a:r>
            <a:r>
              <a:rPr lang="en-US" sz="1800" dirty="0"/>
              <a:t> </a:t>
            </a:r>
            <a:r>
              <a:rPr lang="en-US" sz="1800" dirty="0" err="1"/>
              <a:t>expioration</a:t>
            </a:r>
            <a:r>
              <a:rPr lang="en-US" sz="1800" dirty="0"/>
              <a:t>.</a:t>
            </a:r>
            <a:endParaRPr lang="en-IN" dirty="0"/>
          </a:p>
        </p:txBody>
      </p:sp>
    </p:spTree>
    <p:extLst>
      <p:ext uri="{BB962C8B-B14F-4D97-AF65-F5344CB8AC3E}">
        <p14:creationId xmlns:p14="http://schemas.microsoft.com/office/powerpoint/2010/main" val="833297371"/>
      </p:ext>
    </p:extLst>
  </p:cSld>
  <p:clrMapOvr>
    <a:masterClrMapping/>
  </p:clrMapOvr>
  <mc:AlternateContent xmlns:mc="http://schemas.openxmlformats.org/markup-compatibility/2006" xmlns:p14="http://schemas.microsoft.com/office/powerpoint/2010/main">
    <mc:Choice Requires="p14">
      <p:transition spd="slow" p14:dur="2000" advTm="1285"/>
    </mc:Choice>
    <mc:Fallback xmlns="">
      <p:transition spd="slow" advTm="128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968729-D80D-9813-AFAF-920838EFFF2F}"/>
              </a:ext>
            </a:extLst>
          </p:cNvPr>
          <p:cNvSpPr>
            <a:spLocks noGrp="1"/>
          </p:cNvSpPr>
          <p:nvPr>
            <p:ph type="title"/>
          </p:nvPr>
        </p:nvSpPr>
        <p:spPr>
          <a:xfrm>
            <a:off x="838200" y="197174"/>
            <a:ext cx="10515600" cy="1325563"/>
          </a:xfrm>
        </p:spPr>
        <p:txBody>
          <a:bodyPr>
            <a:normAutofit/>
          </a:bodyPr>
          <a:lstStyle/>
          <a:p>
            <a:pPr algn="ctr"/>
            <a:r>
              <a:rPr lang="en-IN" sz="3200" b="1" dirty="0">
                <a:highlight>
                  <a:srgbClr val="FFFF00"/>
                </a:highlight>
              </a:rPr>
              <a:t>Part 1: Brand study, Competitor Analysis &amp; Buyer’s/Audience’s Persona</a:t>
            </a:r>
          </a:p>
        </p:txBody>
      </p:sp>
      <p:sp>
        <p:nvSpPr>
          <p:cNvPr id="6" name="Content Placeholder 5">
            <a:extLst>
              <a:ext uri="{FF2B5EF4-FFF2-40B4-BE49-F238E27FC236}">
                <a16:creationId xmlns:a16="http://schemas.microsoft.com/office/drawing/2014/main" id="{55347396-B175-8CA2-BA85-93045116961A}"/>
              </a:ext>
            </a:extLst>
          </p:cNvPr>
          <p:cNvSpPr>
            <a:spLocks noGrp="1"/>
          </p:cNvSpPr>
          <p:nvPr>
            <p:ph idx="1"/>
          </p:nvPr>
        </p:nvSpPr>
        <p:spPr>
          <a:xfrm>
            <a:off x="345234" y="1278294"/>
            <a:ext cx="9470570" cy="4898670"/>
          </a:xfrm>
        </p:spPr>
        <p:txBody>
          <a:bodyPr>
            <a:normAutofit lnSpcReduction="10000"/>
          </a:bodyPr>
          <a:lstStyle/>
          <a:p>
            <a:r>
              <a:rPr lang="en-IN" sz="2400" dirty="0"/>
              <a:t> </a:t>
            </a:r>
            <a:r>
              <a:rPr lang="en-IN" sz="2400" b="1" dirty="0"/>
              <a:t>Competitor Analysis</a:t>
            </a:r>
            <a:r>
              <a:rPr lang="en-IN" sz="2400" dirty="0"/>
              <a:t>: </a:t>
            </a:r>
            <a:r>
              <a:rPr lang="en-IN" sz="2400" dirty="0" err="1"/>
              <a:t>Havmor</a:t>
            </a:r>
            <a:r>
              <a:rPr lang="en-IN" sz="2400" dirty="0"/>
              <a:t> emphasizes the use of premium ingredients to create delicious and </a:t>
            </a:r>
            <a:r>
              <a:rPr lang="en-IN" sz="2400" dirty="0" err="1"/>
              <a:t>flavorful</a:t>
            </a:r>
            <a:r>
              <a:rPr lang="en-IN" sz="2400" dirty="0"/>
              <a:t> ice creams. The focus on quality ensures a </a:t>
            </a:r>
            <a:r>
              <a:rPr lang="en-IN" sz="2400" dirty="0" err="1"/>
              <a:t>consistenly</a:t>
            </a:r>
            <a:r>
              <a:rPr lang="en-IN" sz="2400" dirty="0"/>
              <a:t> satisfying taste experience for consumers.</a:t>
            </a:r>
          </a:p>
          <a:p>
            <a:pPr marL="0" indent="0">
              <a:buNone/>
            </a:pPr>
            <a:r>
              <a:rPr lang="en-IN" sz="2400" dirty="0"/>
              <a:t> -</a:t>
            </a:r>
            <a:r>
              <a:rPr lang="en-IN" sz="2400" b="1" dirty="0"/>
              <a:t> </a:t>
            </a:r>
            <a:r>
              <a:rPr lang="en-IN" sz="2400" b="1" dirty="0" err="1"/>
              <a:t>AMUL</a:t>
            </a:r>
            <a:r>
              <a:rPr lang="en-IN" sz="2400" dirty="0" err="1"/>
              <a:t>:</a:t>
            </a:r>
            <a:r>
              <a:rPr lang="en-IN" sz="2400" dirty="0" err="1">
                <a:latin typeface="Cambria"/>
                <a:ea typeface="Cambria"/>
                <a:cs typeface="Cambria"/>
                <a:sym typeface="Cambria"/>
              </a:rPr>
              <a:t>Analyzing</a:t>
            </a:r>
            <a:r>
              <a:rPr lang="en-IN" sz="2400" dirty="0">
                <a:latin typeface="Cambria"/>
                <a:ea typeface="Cambria"/>
                <a:cs typeface="Cambria"/>
                <a:sym typeface="Cambria"/>
              </a:rPr>
              <a:t> Amul’s competitor provides valuable insights into the dairy industry landscape. Here’s a brief competitor analysis each competitor brings unique strengths and strategies to the table.</a:t>
            </a:r>
          </a:p>
          <a:p>
            <a:pPr marL="0" indent="0">
              <a:buNone/>
            </a:pPr>
            <a:r>
              <a:rPr lang="en-IN" b="1" dirty="0">
                <a:latin typeface="Cambria"/>
                <a:ea typeface="Cambria"/>
                <a:sym typeface="Cambria"/>
              </a:rPr>
              <a:t>-</a:t>
            </a:r>
            <a:r>
              <a:rPr lang="en-IN" b="1" dirty="0" err="1">
                <a:latin typeface="Cambria"/>
                <a:ea typeface="Cambria"/>
                <a:sym typeface="Cambria"/>
              </a:rPr>
              <a:t>vadilal</a:t>
            </a:r>
            <a:r>
              <a:rPr lang="en-IN" b="1" dirty="0">
                <a:latin typeface="Cambria"/>
                <a:ea typeface="Cambria"/>
                <a:sym typeface="Cambria"/>
              </a:rPr>
              <a:t>:</a:t>
            </a:r>
            <a:r>
              <a:rPr lang="en-US" sz="2400" dirty="0" err="1">
                <a:latin typeface="Cambria" panose="02040503050406030204" pitchFamily="18" charset="0"/>
                <a:ea typeface="Cambria" panose="02040503050406030204" pitchFamily="18" charset="0"/>
              </a:rPr>
              <a:t>Vadilal’s</a:t>
            </a:r>
            <a:r>
              <a:rPr lang="en-US" sz="2400" dirty="0">
                <a:latin typeface="Cambria" panose="02040503050406030204" pitchFamily="18" charset="0"/>
                <a:ea typeface="Cambria" panose="02040503050406030204" pitchFamily="18" charset="0"/>
              </a:rPr>
              <a:t> USP lies in its commitment to </a:t>
            </a:r>
            <a:r>
              <a:rPr lang="en-US" sz="2400" dirty="0" err="1">
                <a:latin typeface="Cambria" panose="02040503050406030204" pitchFamily="18" charset="0"/>
                <a:ea typeface="Cambria" panose="02040503050406030204" pitchFamily="18" charset="0"/>
              </a:rPr>
              <a:t>quaility</a:t>
            </a:r>
            <a:r>
              <a:rPr lang="en-US" sz="2400" dirty="0">
                <a:latin typeface="Cambria" panose="02040503050406030204" pitchFamily="18" charset="0"/>
                <a:ea typeface="Cambria" panose="02040503050406030204" pitchFamily="18" charset="0"/>
              </a:rPr>
              <a:t>, innovation and a wide range of ice cream flavors that Cater to diverse tastes. They have a rich legacy of crafting delicious frozen treats, making them a trusted choice for ice cream lovers.</a:t>
            </a:r>
          </a:p>
          <a:p>
            <a:r>
              <a:rPr lang="en-US" dirty="0">
                <a:latin typeface="Cambria" panose="02040503050406030204" pitchFamily="18" charset="0"/>
                <a:ea typeface="Cambria" panose="02040503050406030204" pitchFamily="18" charset="0"/>
              </a:rPr>
              <a:t>-</a:t>
            </a:r>
            <a:r>
              <a:rPr lang="en-US" b="1" dirty="0" err="1">
                <a:latin typeface="Cambria" panose="02040503050406030204" pitchFamily="18" charset="0"/>
                <a:ea typeface="Cambria" panose="02040503050406030204" pitchFamily="18" charset="0"/>
              </a:rPr>
              <a:t>Kawality</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wall’s:</a:t>
            </a:r>
            <a:r>
              <a:rPr lang="en-US" sz="2400" dirty="0" err="1">
                <a:latin typeface="Cambria" panose="02040503050406030204" pitchFamily="18" charset="0"/>
                <a:ea typeface="Cambria" panose="02040503050406030204" pitchFamily="18" charset="0"/>
              </a:rPr>
              <a:t>kwality</a:t>
            </a:r>
            <a:r>
              <a:rPr lang="en-US" sz="2400" dirty="0">
                <a:latin typeface="Cambria" panose="02040503050406030204" pitchFamily="18" charset="0"/>
                <a:ea typeface="Cambria" panose="02040503050406030204" pitchFamily="18" charset="0"/>
              </a:rPr>
              <a:t> wall’s has a rich heritage and legacy in </a:t>
            </a:r>
            <a:r>
              <a:rPr lang="en-US" sz="2400" dirty="0" err="1">
                <a:latin typeface="Cambria" panose="02040503050406030204" pitchFamily="18" charset="0"/>
                <a:ea typeface="Cambria" panose="02040503050406030204" pitchFamily="18" charset="0"/>
              </a:rPr>
              <a:t>theice</a:t>
            </a:r>
            <a:r>
              <a:rPr lang="en-US" sz="2400" dirty="0">
                <a:latin typeface="Cambria" panose="02040503050406030204" pitchFamily="18" charset="0"/>
                <a:ea typeface="Cambria" panose="02040503050406030204" pitchFamily="18" charset="0"/>
              </a:rPr>
              <a:t> cream industry, dating back to 1956. the long standing presence and experience contribute to its brand trust and recognition.</a:t>
            </a:r>
            <a:endParaRPr lang="en-US" sz="2400" b="1" dirty="0">
              <a:latin typeface="Cambria" panose="02040503050406030204" pitchFamily="18" charset="0"/>
              <a:ea typeface="Cambria" panose="02040503050406030204" pitchFamily="18" charset="0"/>
            </a:endParaRPr>
          </a:p>
          <a:p>
            <a:pPr marL="0" indent="0">
              <a:buNone/>
            </a:pPr>
            <a:endParaRPr lang="en-US" b="1" dirty="0">
              <a:latin typeface="Cambria" panose="02040503050406030204" pitchFamily="18" charset="0"/>
              <a:ea typeface="Cambria" panose="02040503050406030204" pitchFamily="18" charset="0"/>
            </a:endParaRPr>
          </a:p>
          <a:p>
            <a:pPr marL="0" indent="0">
              <a:buNone/>
            </a:pPr>
            <a:endParaRPr lang="en-IN" b="1" dirty="0"/>
          </a:p>
        </p:txBody>
      </p:sp>
      <p:pic>
        <p:nvPicPr>
          <p:cNvPr id="2" name="Picture 8" descr="Amul - Wikipedia">
            <a:extLst>
              <a:ext uri="{FF2B5EF4-FFF2-40B4-BE49-F238E27FC236}">
                <a16:creationId xmlns:a16="http://schemas.microsoft.com/office/drawing/2014/main" id="{4201FB9E-613C-295B-5D77-8A621792C5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5637" y="2183363"/>
            <a:ext cx="1418163" cy="10832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Vadilal ice cream -Salem">
            <a:extLst>
              <a:ext uri="{FF2B5EF4-FFF2-40B4-BE49-F238E27FC236}">
                <a16:creationId xmlns:a16="http://schemas.microsoft.com/office/drawing/2014/main" id="{0D3EEF4F-3285-A5A8-FD12-333C1D6106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9844" y="3266638"/>
            <a:ext cx="1629747" cy="154508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Kwality Walls Fruit &amp; Nut Carte D'or Cup 750 millilitre - GoToChef">
            <a:extLst>
              <a:ext uri="{FF2B5EF4-FFF2-40B4-BE49-F238E27FC236}">
                <a16:creationId xmlns:a16="http://schemas.microsoft.com/office/drawing/2014/main" id="{563237D4-430A-409D-15F1-090DBB7F75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84610" y="4811723"/>
            <a:ext cx="2362156" cy="1484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98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8A91E-1207-177B-0888-8C4DEDF0FDC3}"/>
              </a:ext>
            </a:extLst>
          </p:cNvPr>
          <p:cNvSpPr>
            <a:spLocks noGrp="1"/>
          </p:cNvSpPr>
          <p:nvPr>
            <p:ph type="title"/>
          </p:nvPr>
        </p:nvSpPr>
        <p:spPr>
          <a:xfrm>
            <a:off x="838200" y="1"/>
            <a:ext cx="10515600" cy="1101212"/>
          </a:xfrm>
        </p:spPr>
        <p:txBody>
          <a:bodyPr>
            <a:normAutofit/>
          </a:bodyPr>
          <a:lstStyle/>
          <a:p>
            <a:pPr algn="ctr"/>
            <a:r>
              <a:rPr lang="en-US" sz="2800" dirty="0">
                <a:highlight>
                  <a:srgbClr val="FFFF00"/>
                </a:highlight>
                <a:latin typeface="Cambria" panose="02040503050406030204" pitchFamily="18" charset="0"/>
                <a:ea typeface="Cambria" panose="02040503050406030204" pitchFamily="18" charset="0"/>
              </a:rPr>
              <a:t>Part1: Brand study, Competitor Analysis &amp; buyer’s/Audience’s persona</a:t>
            </a:r>
            <a:endParaRPr lang="en-IN" sz="2800" dirty="0">
              <a:highlight>
                <a:srgbClr val="FFFF00"/>
              </a:highligh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F1877DCE-BF43-5FE7-5371-56FE17FFCCB6}"/>
              </a:ext>
            </a:extLst>
          </p:cNvPr>
          <p:cNvSpPr>
            <a:spLocks noGrp="1"/>
          </p:cNvSpPr>
          <p:nvPr>
            <p:ph idx="1"/>
          </p:nvPr>
        </p:nvSpPr>
        <p:spPr>
          <a:xfrm>
            <a:off x="0" y="961053"/>
            <a:ext cx="9252079" cy="5215910"/>
          </a:xfrm>
        </p:spPr>
        <p:txBody>
          <a:bodyPr/>
          <a:lstStyle/>
          <a:p>
            <a:r>
              <a:rPr lang="en-US" sz="2400" b="1" dirty="0">
                <a:latin typeface="Cambria" panose="02040503050406030204" pitchFamily="18" charset="0"/>
                <a:ea typeface="Cambria" panose="02040503050406030204" pitchFamily="18" charset="0"/>
              </a:rPr>
              <a:t>Competitor 1: </a:t>
            </a:r>
            <a:r>
              <a:rPr lang="en-US" sz="2400" dirty="0">
                <a:latin typeface="Cambria" panose="02040503050406030204" pitchFamily="18" charset="0"/>
                <a:ea typeface="Cambria" panose="02040503050406030204" pitchFamily="18" charset="0"/>
              </a:rPr>
              <a:t>Amul’s USP revolves around its cooperative structure, which involves millions of farmers across India. They emphasize their commitment to providing high-quality diary products at affordable prices leveraging their vast network of suppliers.</a:t>
            </a:r>
          </a:p>
          <a:p>
            <a:r>
              <a:rPr lang="en-US" sz="2400"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Online communication: </a:t>
            </a:r>
            <a:r>
              <a:rPr lang="en-US" sz="2400" dirty="0">
                <a:latin typeface="Cambria" panose="02040503050406030204" pitchFamily="18" charset="0"/>
                <a:ea typeface="Cambria" panose="02040503050406030204" pitchFamily="18" charset="0"/>
              </a:rPr>
              <a:t>Amul has recognized the importance of online communication and has been actively engaging platforms. They use social media channels such as </a:t>
            </a:r>
            <a:r>
              <a:rPr lang="en-US" sz="2400" dirty="0" err="1">
                <a:latin typeface="Cambria" panose="02040503050406030204" pitchFamily="18" charset="0"/>
                <a:ea typeface="Cambria" panose="02040503050406030204" pitchFamily="18" charset="0"/>
              </a:rPr>
              <a:t>facebook</a:t>
            </a:r>
            <a:r>
              <a:rPr lang="en-US" sz="2400" dirty="0">
                <a:latin typeface="Cambria" panose="02040503050406030204" pitchFamily="18" charset="0"/>
                <a:ea typeface="Cambria" panose="02040503050406030204" pitchFamily="18" charset="0"/>
              </a:rPr>
              <a:t>, Twitter, and Instagram to share product updates, promotions, and engage with their audience.</a:t>
            </a:r>
          </a:p>
          <a:p>
            <a:pPr marL="0" indent="0">
              <a:buNone/>
            </a:pPr>
            <a:r>
              <a:rPr lang="en-US" dirty="0"/>
              <a:t>    </a:t>
            </a:r>
            <a:endParaRPr lang="en-IN" dirty="0"/>
          </a:p>
        </p:txBody>
      </p:sp>
      <p:pic>
        <p:nvPicPr>
          <p:cNvPr id="1032" name="Picture 8" descr="Amul - Wikipedia">
            <a:extLst>
              <a:ext uri="{FF2B5EF4-FFF2-40B4-BE49-F238E27FC236}">
                <a16:creationId xmlns:a16="http://schemas.microsoft.com/office/drawing/2014/main" id="{2AE08F9A-797B-AAE3-585F-6D1FFA2D9B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2079" y="1254967"/>
            <a:ext cx="2846121" cy="2174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739794"/>
      </p:ext>
    </p:extLst>
  </p:cSld>
  <p:clrMapOvr>
    <a:masterClrMapping/>
  </p:clrMapOvr>
  <mc:AlternateContent xmlns:mc="http://schemas.openxmlformats.org/markup-compatibility/2006" xmlns:p14="http://schemas.microsoft.com/office/powerpoint/2010/main">
    <mc:Choice Requires="p14">
      <p:transition spd="slow" p14:dur="2000" advTm="1109"/>
    </mc:Choice>
    <mc:Fallback xmlns="">
      <p:transition spd="slow" advTm="110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A5DCD-9ABF-2087-DEFF-74C870D6F28A}"/>
              </a:ext>
            </a:extLst>
          </p:cNvPr>
          <p:cNvSpPr>
            <a:spLocks noGrp="1"/>
          </p:cNvSpPr>
          <p:nvPr>
            <p:ph type="title"/>
          </p:nvPr>
        </p:nvSpPr>
        <p:spPr>
          <a:xfrm>
            <a:off x="681135" y="74645"/>
            <a:ext cx="10627567" cy="613079"/>
          </a:xfrm>
        </p:spPr>
        <p:txBody>
          <a:bodyPr>
            <a:normAutofit fontScale="90000"/>
          </a:bodyPr>
          <a:lstStyle/>
          <a:p>
            <a:r>
              <a:rPr lang="en-US" dirty="0">
                <a:highlight>
                  <a:srgbClr val="FFFF00"/>
                </a:highlight>
                <a:latin typeface="Cambria" panose="02040503050406030204" pitchFamily="18" charset="0"/>
                <a:ea typeface="Cambria" panose="02040503050406030204" pitchFamily="18" charset="0"/>
              </a:rPr>
              <a:t>SWOT</a:t>
            </a:r>
            <a:r>
              <a:rPr lang="en-US" dirty="0"/>
              <a:t> </a:t>
            </a:r>
            <a:endParaRPr lang="en-IN" dirty="0"/>
          </a:p>
        </p:txBody>
      </p:sp>
      <p:sp>
        <p:nvSpPr>
          <p:cNvPr id="3" name="Content Placeholder 2">
            <a:extLst>
              <a:ext uri="{FF2B5EF4-FFF2-40B4-BE49-F238E27FC236}">
                <a16:creationId xmlns:a16="http://schemas.microsoft.com/office/drawing/2014/main" id="{6E661AFB-3843-16F4-3559-9158AC08F215}"/>
              </a:ext>
            </a:extLst>
          </p:cNvPr>
          <p:cNvSpPr>
            <a:spLocks noGrp="1"/>
          </p:cNvSpPr>
          <p:nvPr>
            <p:ph idx="1"/>
          </p:nvPr>
        </p:nvSpPr>
        <p:spPr>
          <a:xfrm>
            <a:off x="838201" y="783771"/>
            <a:ext cx="9640078" cy="2645230"/>
          </a:xfrm>
        </p:spPr>
        <p:txBody>
          <a:bodyPr>
            <a:normAutofit fontScale="62500" lnSpcReduction="20000"/>
          </a:bodyPr>
          <a:lstStyle/>
          <a:p>
            <a:pPr marL="0" indent="0">
              <a:buNone/>
            </a:pPr>
            <a:r>
              <a:rPr lang="en-US" sz="4000" b="1" dirty="0">
                <a:latin typeface="Cambria" panose="02040503050406030204" pitchFamily="18" charset="0"/>
                <a:ea typeface="Cambria" panose="02040503050406030204" pitchFamily="18" charset="0"/>
              </a:rPr>
              <a:t>Strengths:</a:t>
            </a:r>
          </a:p>
          <a:p>
            <a:pPr marL="0" indent="0">
              <a:buNone/>
            </a:pPr>
            <a:r>
              <a:rPr lang="en-US" dirty="0"/>
              <a:t>   </a:t>
            </a:r>
            <a:r>
              <a:rPr lang="en-US" dirty="0">
                <a:latin typeface="Cambria" panose="02040503050406030204" pitchFamily="18" charset="0"/>
                <a:ea typeface="Cambria" panose="02040503050406030204" pitchFamily="18" charset="0"/>
              </a:rPr>
              <a:t>- Brand Recognition: It’s one of India’s most recognizable brands, known for its quality dairy products.</a:t>
            </a:r>
          </a:p>
          <a:p>
            <a:pPr marL="0" indent="0">
              <a:buNone/>
            </a:pPr>
            <a:r>
              <a:rPr lang="en-US" dirty="0">
                <a:latin typeface="Cambria" panose="02040503050406030204" pitchFamily="18" charset="0"/>
                <a:ea typeface="Cambria" panose="02040503050406030204" pitchFamily="18" charset="0"/>
              </a:rPr>
              <a:t>   -Market Penetration: It has a strong presence across India, reaching both urban and rural markets effectively through its distribution channels.</a:t>
            </a:r>
          </a:p>
          <a:p>
            <a:pPr marL="0" indent="0">
              <a:buNone/>
            </a:pPr>
            <a:r>
              <a:rPr lang="en-US" dirty="0">
                <a:latin typeface="Cambria" panose="02040503050406030204" pitchFamily="18" charset="0"/>
                <a:ea typeface="Cambria" panose="02040503050406030204" pitchFamily="18" charset="0"/>
              </a:rPr>
              <a:t>    - Customer </a:t>
            </a:r>
            <a:r>
              <a:rPr lang="en-US" dirty="0" err="1">
                <a:latin typeface="Cambria" panose="02040503050406030204" pitchFamily="18" charset="0"/>
                <a:ea typeface="Cambria" panose="02040503050406030204" pitchFamily="18" charset="0"/>
              </a:rPr>
              <a:t>loyality</a:t>
            </a:r>
            <a:r>
              <a:rPr lang="en-US" dirty="0">
                <a:latin typeface="Cambria" panose="02040503050406030204" pitchFamily="18" charset="0"/>
                <a:ea typeface="Cambria" panose="02040503050406030204" pitchFamily="18" charset="0"/>
              </a:rPr>
              <a:t> : Due to its consistent quality and affordability, Amul has a loyal customer base that trusts its products.</a:t>
            </a:r>
          </a:p>
          <a:p>
            <a:pPr marL="0" indent="0">
              <a:buNone/>
            </a:pPr>
            <a:endParaRPr lang="en-US" dirty="0">
              <a:latin typeface="Cambria" panose="02040503050406030204" pitchFamily="18" charset="0"/>
              <a:ea typeface="Cambria" panose="02040503050406030204" pitchFamily="18" charset="0"/>
            </a:endParaRPr>
          </a:p>
          <a:p>
            <a:pPr marL="0" indent="0">
              <a:buNone/>
            </a:pPr>
            <a:r>
              <a:rPr lang="en-US" sz="4000" b="1" dirty="0">
                <a:latin typeface="Cambria" panose="02040503050406030204" pitchFamily="18" charset="0"/>
                <a:ea typeface="Cambria" panose="02040503050406030204" pitchFamily="18" charset="0"/>
              </a:rPr>
              <a:t>WEAKNESS:</a:t>
            </a:r>
            <a:endParaRPr lang="en-IN" sz="4000" b="1"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69508F5C-4A24-3F2A-C26C-A4302B3FBD3E}"/>
              </a:ext>
            </a:extLst>
          </p:cNvPr>
          <p:cNvSpPr txBox="1"/>
          <p:nvPr/>
        </p:nvSpPr>
        <p:spPr>
          <a:xfrm>
            <a:off x="838201" y="3745830"/>
            <a:ext cx="9817358" cy="2424446"/>
          </a:xfrm>
          <a:prstGeom prst="rect">
            <a:avLst/>
          </a:prstGeom>
          <a:noFill/>
        </p:spPr>
        <p:txBody>
          <a:bodyPr wrap="square">
            <a:spAutoFit/>
          </a:bodyPr>
          <a:lstStyle/>
          <a:p>
            <a:pPr defTabSz="914400">
              <a:lnSpc>
                <a:spcPct val="80000"/>
              </a:lnSpc>
              <a:spcBef>
                <a:spcPts val="1000"/>
              </a:spcBef>
            </a:pPr>
            <a:r>
              <a:rPr lang="en-US" sz="2400" dirty="0">
                <a:latin typeface="Cambria" panose="02040503050406030204" pitchFamily="18" charset="0"/>
                <a:ea typeface="Cambria" panose="02040503050406030204" pitchFamily="18" charset="0"/>
              </a:rPr>
              <a:t>Quality Consistency: </a:t>
            </a:r>
            <a:r>
              <a:rPr lang="en-IN" sz="2400" dirty="0">
                <a:latin typeface="Cambria" panose="02040503050406030204" pitchFamily="18" charset="0"/>
                <a:ea typeface="Cambria" panose="02040503050406030204" pitchFamily="18" charset="0"/>
              </a:rPr>
              <a:t>Some consumers mention issues with consistency in product quality, like variations in taste or texture in different batches. </a:t>
            </a:r>
          </a:p>
          <a:p>
            <a:pPr defTabSz="914400">
              <a:lnSpc>
                <a:spcPct val="80000"/>
              </a:lnSpc>
              <a:spcBef>
                <a:spcPts val="1000"/>
              </a:spcBef>
            </a:pPr>
            <a:r>
              <a:rPr lang="en-IN" sz="2400" dirty="0">
                <a:latin typeface="Cambria" panose="02040503050406030204" pitchFamily="18" charset="0"/>
                <a:ea typeface="Cambria" panose="02040503050406030204" pitchFamily="18" charset="0"/>
              </a:rPr>
              <a:t>  - Packaging Concerns: There have been occasional complaints about packaging quality, such as leakages or damages during transportation.</a:t>
            </a:r>
          </a:p>
          <a:p>
            <a:pPr defTabSz="914400">
              <a:lnSpc>
                <a:spcPct val="80000"/>
              </a:lnSpc>
              <a:spcBef>
                <a:spcPts val="1000"/>
              </a:spcBef>
            </a:pPr>
            <a:r>
              <a:rPr lang="en-IN" sz="2400" dirty="0">
                <a:latin typeface="Cambria" panose="02040503050406030204" pitchFamily="18" charset="0"/>
                <a:ea typeface="Cambria" panose="02040503050406030204" pitchFamily="18" charset="0"/>
              </a:rPr>
              <a:t>  - Availability: In some regions or during peak demand periods, there might be challenges in finding certain Amul products, leading to customer dissatisfaction.</a:t>
            </a: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36044010"/>
      </p:ext>
    </p:extLst>
  </p:cSld>
  <p:clrMapOvr>
    <a:masterClrMapping/>
  </p:clrMapOvr>
  <mc:AlternateContent xmlns:mc="http://schemas.openxmlformats.org/markup-compatibility/2006" xmlns:p14="http://schemas.microsoft.com/office/powerpoint/2010/main">
    <mc:Choice Requires="p14">
      <p:transition spd="slow" p14:dur="2000" advTm="1130"/>
    </mc:Choice>
    <mc:Fallback xmlns="">
      <p:transition spd="slow" advTm="113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1473</TotalTime>
  <Words>3454</Words>
  <Application>Microsoft Office PowerPoint</Application>
  <PresentationFormat>Widescreen</PresentationFormat>
  <Paragraphs>270</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Aptos</vt:lpstr>
      <vt:lpstr>Arial</vt:lpstr>
      <vt:lpstr>Calibri</vt:lpstr>
      <vt:lpstr>Calibri Light</vt:lpstr>
      <vt:lpstr>Cambria</vt:lpstr>
      <vt:lpstr>Office Theme</vt:lpstr>
      <vt:lpstr>PowerPoint Presentation</vt:lpstr>
      <vt:lpstr>  INDEX</vt:lpstr>
      <vt:lpstr>Part 1: Brand study, Competitor Analysis &amp;Buyers/Audience’s persona</vt:lpstr>
      <vt:lpstr>Brand study (Mission/Values &amp; USP)</vt:lpstr>
      <vt:lpstr>Brand Study (Brand Tone &amp;KPI)</vt:lpstr>
      <vt:lpstr>Buyer/Audience Persona</vt:lpstr>
      <vt:lpstr>Part 1: Brand study, Competitor Analysis &amp; Buyer’s/Audience’s Persona</vt:lpstr>
      <vt:lpstr>Part1: Brand study, Competitor Analysis &amp; buyer’s/Audience’s persona</vt:lpstr>
      <vt:lpstr>SWOT </vt:lpstr>
      <vt:lpstr>SWOT</vt:lpstr>
      <vt:lpstr>Competitor 2:        </vt:lpstr>
      <vt:lpstr>SWOT</vt:lpstr>
      <vt:lpstr>SWOT</vt:lpstr>
      <vt:lpstr>Competitor 3:</vt:lpstr>
      <vt:lpstr>SWOT </vt:lpstr>
      <vt:lpstr>Opportunities:</vt:lpstr>
      <vt:lpstr> Part 2: SEO AND KEYWORDS RESEARCH</vt:lpstr>
      <vt:lpstr>SEO AUDIT </vt:lpstr>
      <vt:lpstr>SEO AUDIT </vt:lpstr>
      <vt:lpstr>KEYWORD RESEARCH</vt:lpstr>
      <vt:lpstr>ON PAGE OPTIMIZATION</vt:lpstr>
      <vt:lpstr>ON PAGE OPTIMIZATION (CONTENT OPTIMIZATION)</vt:lpstr>
      <vt:lpstr>Document the challenges faced during the research and analysis phase, as well as the key insights gained from the keyword research process</vt:lpstr>
      <vt:lpstr>  PART 3: Content Ideas and Marketing Strategies</vt:lpstr>
      <vt:lpstr>CONTENT CALENADER- 2024</vt:lpstr>
      <vt:lpstr>Strategy Aim and the Idea behind this story</vt:lpstr>
      <vt:lpstr>Strategy, Aim and the Idea behind this post</vt:lpstr>
      <vt:lpstr>Part 3: Content Ideas and marketing strategies</vt:lpstr>
      <vt:lpstr>PART 4 : Content Creation and Curation    </vt:lpstr>
      <vt:lpstr>Format 1:  Havmor ice creams</vt:lpstr>
      <vt:lpstr>Format 2: Havmor Chocolate cake</vt:lpstr>
      <vt:lpstr>Format 3: Havmor Blueberry Cheesecake </vt:lpstr>
      <vt:lpstr>Instagram Story</vt:lpstr>
      <vt:lpstr>HighLights for Story</vt:lpstr>
      <vt:lpstr>Story Insights – Q&amp;A</vt:lpstr>
      <vt:lpstr>Part 4: Content Creation and Curation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HAVMOUR</dc:title>
  <dc:creator>VVR</dc:creator>
  <cp:lastModifiedBy>pangibangaramma@gmail.com</cp:lastModifiedBy>
  <cp:revision>61</cp:revision>
  <dcterms:created xsi:type="dcterms:W3CDTF">2024-04-15T04:22:54Z</dcterms:created>
  <dcterms:modified xsi:type="dcterms:W3CDTF">2024-04-27T06:42:55Z</dcterms:modified>
</cp:coreProperties>
</file>