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ba777d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ba777d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ba777de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a777de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ba777de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a777de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ba777de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ba777de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ba777de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ba777de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ba777de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ba777de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ba777de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a777de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solidFill>
                  <a:srgbClr val="FFFFFF"/>
                </a:solidFill>
              </a:rPr>
              <a:t> Inception of Robotics  </a:t>
            </a:r>
            <a:endParaRPr b="1" i="1" sz="6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6A0001"/>
                </a:solidFill>
              </a:rPr>
              <a:t>1920</a:t>
            </a:r>
            <a:endParaRPr b="1">
              <a:solidFill>
                <a:srgbClr val="6A0001"/>
              </a:solidFill>
            </a:endParaRPr>
          </a:p>
          <a:p>
            <a:pPr indent="0" lvl="0" marL="0" rtl="0" algn="l">
              <a:spcBef>
                <a:spcPts val="0"/>
              </a:spcBef>
              <a:spcAft>
                <a:spcPts val="0"/>
              </a:spcAft>
              <a:buClr>
                <a:schemeClr val="dk1"/>
              </a:buClr>
              <a:buSzPts val="1100"/>
              <a:buFont typeface="Arial"/>
              <a:buNone/>
            </a:pPr>
            <a:r>
              <a:rPr b="1" lang="en">
                <a:solidFill>
                  <a:srgbClr val="FFFFFF"/>
                </a:solidFill>
              </a:rPr>
              <a:t>The idea of a robot is not new. For thousands of years man has been imagining intelligent mechanised devices that perform human-like tasks. He has built automatic toys and mechanisms and imagined robots in drawings, books, plays and science fiction movies. </a:t>
            </a:r>
            <a:endParaRPr b="1">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8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50">
                <a:solidFill>
                  <a:srgbClr val="FFFFC1"/>
                </a:solidFill>
              </a:rPr>
              <a:t>What is the definition of a 'robot'?</a:t>
            </a:r>
            <a:endParaRPr b="1" sz="1650">
              <a:solidFill>
                <a:srgbClr val="FFFFC1"/>
              </a:solidFill>
            </a:endParaRPr>
          </a:p>
          <a:p>
            <a:pPr indent="0" lvl="0" marL="0" rtl="0" algn="l">
              <a:spcBef>
                <a:spcPts val="0"/>
              </a:spcBef>
              <a:spcAft>
                <a:spcPts val="0"/>
              </a:spcAft>
              <a:buNone/>
            </a:pPr>
            <a:r>
              <a:rPr b="1" lang="en" sz="1500">
                <a:solidFill>
                  <a:srgbClr val="FFFFFF"/>
                </a:solidFill>
              </a:rPr>
              <a:t>"A reprogrammable, multifunctional manipulator designed to move material, parts, tools, or specialised devices through various programmed motions for the performance of a variety of tasks" </a:t>
            </a:r>
            <a:r>
              <a:rPr b="1" i="1" lang="en" sz="1500">
                <a:solidFill>
                  <a:srgbClr val="FFFFFF"/>
                </a:solidFill>
              </a:rPr>
              <a:t>Robot Institute of America, 1979</a:t>
            </a:r>
            <a:endParaRPr b="1" i="1" sz="1500">
              <a:solidFill>
                <a:srgbClr val="FFFFFF"/>
              </a:solidFill>
            </a:endParaRPr>
          </a:p>
          <a:p>
            <a:pPr indent="0" lvl="0" marL="0" rtl="0" algn="l">
              <a:spcBef>
                <a:spcPts val="0"/>
              </a:spcBef>
              <a:spcAft>
                <a:spcPts val="0"/>
              </a:spcAft>
              <a:buClr>
                <a:schemeClr val="dk1"/>
              </a:buClr>
              <a:buSzPts val="1100"/>
              <a:buFont typeface="Arial"/>
              <a:buNone/>
            </a:pPr>
            <a:r>
              <a:t/>
            </a:r>
            <a:endParaRPr b="1" sz="1650">
              <a:solidFill>
                <a:srgbClr val="FFFFC1"/>
              </a:solidFill>
            </a:endParaRPr>
          </a:p>
          <a:p>
            <a:pPr indent="0" lvl="0" marL="0" rtl="0" algn="l">
              <a:spcBef>
                <a:spcPts val="0"/>
              </a:spcBef>
              <a:spcAft>
                <a:spcPts val="0"/>
              </a:spcAft>
              <a:buNone/>
            </a:pPr>
            <a:r>
              <a:rPr lang="en"/>
              <a:t> </a:t>
            </a:r>
            <a:r>
              <a:rPr b="1" lang="en" sz="1650">
                <a:solidFill>
                  <a:srgbClr val="FFFFC1"/>
                </a:solidFill>
              </a:rPr>
              <a:t>Where did the word 'robot' come from?</a:t>
            </a:r>
            <a:endParaRPr b="1" sz="1650">
              <a:solidFill>
                <a:srgbClr val="FFFFC1"/>
              </a:solidFill>
            </a:endParaRPr>
          </a:p>
          <a:p>
            <a:pPr indent="-254000" lvl="0" marL="254000" rtl="0" algn="l">
              <a:spcBef>
                <a:spcPts val="1600"/>
              </a:spcBef>
              <a:spcAft>
                <a:spcPts val="0"/>
              </a:spcAft>
              <a:buClr>
                <a:schemeClr val="dk1"/>
              </a:buClr>
              <a:buSzPts val="1100"/>
              <a:buFont typeface="Arial"/>
              <a:buNone/>
            </a:pPr>
            <a:r>
              <a:rPr b="1" lang="en" sz="1500">
                <a:solidFill>
                  <a:srgbClr val="FFFFFF"/>
                </a:solidFill>
              </a:rPr>
              <a:t>In fact, the term "robot" was first used in 1920 in a play called "R.U.R." Or "Rossum's universal robots" by the Czech writer Karel Capek. The plot was simple: man makes robot then robot kills man!  Many movies that followed continued to show robots as harmful, menacing machines. </a:t>
            </a:r>
            <a:endParaRPr b="1" sz="1500">
              <a:solidFill>
                <a:srgbClr val="FFFFFF"/>
              </a:solidFill>
            </a:endParaRPr>
          </a:p>
          <a:p>
            <a:pPr indent="0" lvl="0" marL="0" rtl="0" algn="l">
              <a:spcBef>
                <a:spcPts val="0"/>
              </a:spcBef>
              <a:spcAft>
                <a:spcPts val="0"/>
              </a:spcAft>
              <a:buNone/>
            </a:pPr>
            <a:r>
              <a:t/>
            </a:r>
            <a:endParaRPr b="1" sz="1650">
              <a:solidFill>
                <a:srgbClr val="FFFFC1"/>
              </a:solidFill>
            </a:endParaRPr>
          </a:p>
          <a:p>
            <a:pPr indent="0" lvl="0" marL="0" rtl="0" algn="l">
              <a:spcBef>
                <a:spcPts val="1600"/>
              </a:spcBef>
              <a:spcAft>
                <a:spcPts val="1600"/>
              </a:spcAft>
              <a:buNone/>
            </a:pPr>
            <a:r>
              <a:rPr lang="en"/>
              <a:t>                                </a:t>
            </a:r>
            <a:endParaRPr/>
          </a:p>
        </p:txBody>
      </p:sp>
      <p:pic>
        <p:nvPicPr>
          <p:cNvPr id="68" name="Google Shape;68;p15"/>
          <p:cNvPicPr preferRelativeResize="0"/>
          <p:nvPr/>
        </p:nvPicPr>
        <p:blipFill>
          <a:blip r:embed="rId3">
            <a:alphaModFix/>
          </a:blip>
          <a:stretch>
            <a:fillRect/>
          </a:stretch>
        </p:blipFill>
        <p:spPr>
          <a:xfrm>
            <a:off x="7732950" y="3720525"/>
            <a:ext cx="1099350" cy="129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a:solidFill>
                  <a:srgbClr val="FFFFC1"/>
                </a:solidFill>
              </a:rPr>
              <a:t>Robotics Terminology</a:t>
            </a:r>
            <a:endParaRPr b="1" sz="2100">
              <a:solidFill>
                <a:srgbClr val="FFFFC1"/>
              </a:solidFill>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808200"/>
          </a:xfrm>
          <a:prstGeom prst="rect">
            <a:avLst/>
          </a:prstGeom>
        </p:spPr>
        <p:txBody>
          <a:bodyPr anchorCtr="0" anchor="t" bIns="91425" lIns="91425" spcFirstLastPara="1" rIns="91425" wrap="square" tIns="91425">
            <a:noAutofit/>
          </a:bodyPr>
          <a:lstStyle/>
          <a:p>
            <a:pPr indent="-254000" lvl="0" marL="254000" rtl="0" algn="l">
              <a:spcBef>
                <a:spcPts val="0"/>
              </a:spcBef>
              <a:spcAft>
                <a:spcPts val="0"/>
              </a:spcAft>
              <a:buNone/>
            </a:pPr>
            <a:r>
              <a:rPr lang="en" sz="1500">
                <a:solidFill>
                  <a:srgbClr val="FFFFFF"/>
                </a:solidFill>
              </a:rPr>
              <a:t>The term 'robotics' refers to the study and use of robots. The term was coined and first used by the Russian-born American scientist and writer Isaac Asimov (born Jan. 2, 1920, died Apr. 6, 1992). Asimov wrote prodigiously on a wide variety of subjects. He was best known for his many works of science fiction. </a:t>
            </a:r>
            <a:endParaRPr sz="1500">
              <a:solidFill>
                <a:srgbClr val="FFFFFF"/>
              </a:solidFill>
            </a:endParaRPr>
          </a:p>
          <a:p>
            <a:pPr indent="0" lvl="0" marL="0" rtl="0" algn="l">
              <a:spcBef>
                <a:spcPts val="0"/>
              </a:spcBef>
              <a:spcAft>
                <a:spcPts val="0"/>
              </a:spcAft>
              <a:buNone/>
            </a:pPr>
            <a:r>
              <a:rPr lang="en" sz="1350">
                <a:solidFill>
                  <a:srgbClr val="FFFFFF"/>
                </a:solidFill>
              </a:rPr>
              <a:t>The most famous include </a:t>
            </a:r>
            <a:r>
              <a:rPr i="1" lang="en" sz="1350">
                <a:solidFill>
                  <a:srgbClr val="FFFFFF"/>
                </a:solidFill>
              </a:rPr>
              <a:t>I Robot </a:t>
            </a:r>
            <a:r>
              <a:rPr lang="en" sz="1350">
                <a:solidFill>
                  <a:srgbClr val="FFFFFF"/>
                </a:solidFill>
              </a:rPr>
              <a:t>(1950), </a:t>
            </a:r>
            <a:r>
              <a:rPr i="1" lang="en" sz="1350">
                <a:solidFill>
                  <a:srgbClr val="FFFFFF"/>
                </a:solidFill>
              </a:rPr>
              <a:t>The Foundation Trilogy </a:t>
            </a:r>
            <a:r>
              <a:rPr lang="en" sz="1350">
                <a:solidFill>
                  <a:srgbClr val="FFFFFF"/>
                </a:solidFill>
              </a:rPr>
              <a:t>(1951-52), </a:t>
            </a:r>
            <a:r>
              <a:rPr i="1" lang="en" sz="1350">
                <a:solidFill>
                  <a:srgbClr val="FFFFFF"/>
                </a:solidFill>
              </a:rPr>
              <a:t>Foundation's Edge</a:t>
            </a:r>
            <a:r>
              <a:rPr lang="en" sz="1350">
                <a:solidFill>
                  <a:srgbClr val="FFFFFF"/>
                </a:solidFill>
              </a:rPr>
              <a:t> (1982), and </a:t>
            </a:r>
            <a:r>
              <a:rPr i="1" lang="en" sz="1350">
                <a:solidFill>
                  <a:srgbClr val="FFFFFF"/>
                </a:solidFill>
              </a:rPr>
              <a:t>The Gods Themselves</a:t>
            </a:r>
            <a:r>
              <a:rPr lang="en" sz="1350">
                <a:solidFill>
                  <a:srgbClr val="FFFFFF"/>
                </a:solidFill>
              </a:rPr>
              <a:t> (1972), which won both the Hugo and Nebula awards.   He also wrote the three “Laws of Robotics for which he is also famous.</a:t>
            </a:r>
            <a:endParaRPr sz="1350">
              <a:solidFill>
                <a:srgbClr val="FFFFFF"/>
              </a:solidFill>
            </a:endParaRPr>
          </a:p>
          <a:p>
            <a:pPr indent="0" lvl="0" marL="0" rtl="0" algn="l">
              <a:spcBef>
                <a:spcPts val="1100"/>
              </a:spcBef>
              <a:spcAft>
                <a:spcPts val="0"/>
              </a:spcAft>
              <a:buNone/>
            </a:pPr>
            <a:r>
              <a:t/>
            </a:r>
            <a:endParaRPr sz="1100">
              <a:solidFill>
                <a:schemeClr val="dk1"/>
              </a:solidFill>
            </a:endParaRPr>
          </a:p>
          <a:p>
            <a:pPr indent="-254000" lvl="0" marL="254000" rtl="0" algn="l">
              <a:spcBef>
                <a:spcPts val="0"/>
              </a:spcBef>
              <a:spcAft>
                <a:spcPts val="0"/>
              </a:spcAft>
              <a:buClr>
                <a:schemeClr val="dk1"/>
              </a:buClr>
              <a:buSzPts val="1100"/>
              <a:buFont typeface="Arial"/>
              <a:buNone/>
            </a:pPr>
            <a:r>
              <a:t/>
            </a:r>
            <a:endParaRPr sz="1500">
              <a:solidFill>
                <a:srgbClr val="FFFFFF"/>
              </a:solidFill>
            </a:endParaRPr>
          </a:p>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6738522" y="3000150"/>
            <a:ext cx="1349179" cy="196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54000" lvl="0" marL="254000" rtl="0" algn="l">
              <a:spcBef>
                <a:spcPts val="0"/>
              </a:spcBef>
              <a:spcAft>
                <a:spcPts val="0"/>
              </a:spcAft>
              <a:buClr>
                <a:schemeClr val="dk1"/>
              </a:buClr>
              <a:buSzPts val="1100"/>
              <a:buFont typeface="Arial"/>
              <a:buNone/>
            </a:pPr>
            <a:r>
              <a:rPr b="1" lang="en">
                <a:solidFill>
                  <a:srgbClr val="FFFFFF"/>
                </a:solidFill>
              </a:rPr>
              <a:t>More recent movies, however, like the 1977 "star wars", portray robots such as "C3PO" and "R2D2" as man's helpers. "Number five" in the movie "short circuit" and C3PO actually take on a human appearance. These robots,</a:t>
            </a:r>
            <a:endParaRPr b="1">
              <a:solidFill>
                <a:srgbClr val="FFFFFF"/>
              </a:solidFill>
            </a:endParaRPr>
          </a:p>
          <a:p>
            <a:pPr indent="-254000" lvl="0" marL="254000" rtl="0" algn="l">
              <a:spcBef>
                <a:spcPts val="400"/>
              </a:spcBef>
              <a:spcAft>
                <a:spcPts val="0"/>
              </a:spcAft>
              <a:buClr>
                <a:schemeClr val="dk1"/>
              </a:buClr>
              <a:buSzPts val="1100"/>
              <a:buFont typeface="Arial"/>
              <a:buNone/>
            </a:pPr>
            <a:r>
              <a:rPr b="1" lang="en">
                <a:solidFill>
                  <a:srgbClr val="FFFFFF"/>
                </a:solidFill>
              </a:rPr>
              <a:t>   which are made to look.</a:t>
            </a:r>
            <a:endParaRPr b="1">
              <a:solidFill>
                <a:srgbClr val="FFFFFF"/>
              </a:solidFill>
            </a:endParaRPr>
          </a:p>
          <a:p>
            <a:pPr indent="-254000" lvl="0" marL="254000" rtl="0" algn="l">
              <a:spcBef>
                <a:spcPts val="400"/>
              </a:spcBef>
              <a:spcAft>
                <a:spcPts val="0"/>
              </a:spcAft>
              <a:buClr>
                <a:schemeClr val="dk1"/>
              </a:buClr>
              <a:buSzPts val="1100"/>
              <a:buFont typeface="Arial"/>
              <a:buNone/>
            </a:pPr>
            <a:r>
              <a:rPr b="1" lang="en">
                <a:solidFill>
                  <a:srgbClr val="FFFFFF"/>
                </a:solidFill>
              </a:rPr>
              <a:t>   human are called </a:t>
            </a:r>
            <a:r>
              <a:rPr b="1" lang="en" u="sng">
                <a:solidFill>
                  <a:srgbClr val="6B0001"/>
                </a:solidFill>
              </a:rPr>
              <a:t>"androids".</a:t>
            </a:r>
            <a:endParaRPr b="1" u="sng">
              <a:solidFill>
                <a:srgbClr val="6B0001"/>
              </a:solidFill>
            </a:endParaRPr>
          </a:p>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6938350" y="2571750"/>
            <a:ext cx="1485900" cy="165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54000" lvl="0" marL="254000" rtl="0" algn="l">
              <a:spcBef>
                <a:spcPts val="0"/>
              </a:spcBef>
              <a:spcAft>
                <a:spcPts val="0"/>
              </a:spcAft>
              <a:buClr>
                <a:schemeClr val="dk1"/>
              </a:buClr>
              <a:buSzPts val="1100"/>
              <a:buFont typeface="Arial"/>
              <a:buNone/>
            </a:pPr>
            <a:r>
              <a:rPr lang="en">
                <a:solidFill>
                  <a:srgbClr val="FFFFFF"/>
                </a:solidFill>
              </a:rPr>
              <a:t>However, robots of today are not exactly the walking, talking intelligent machines of of movies, stories and our dreams. Today, we find most robots working for people in factories, warehouses, and laboratories. In the future, robots may show up in other places: our schools, our homes, even our bodies. </a:t>
            </a:r>
            <a:endParaRPr>
              <a:solidFill>
                <a:srgbClr val="FFFFFF"/>
              </a:solidFill>
            </a:endParaRPr>
          </a:p>
          <a:p>
            <a:pPr indent="0" lvl="0" marL="0" rtl="0" algn="l">
              <a:spcBef>
                <a:spcPts val="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632700" y="2696513"/>
            <a:ext cx="3028950" cy="1971675"/>
          </a:xfrm>
          <a:prstGeom prst="rect">
            <a:avLst/>
          </a:prstGeom>
          <a:noFill/>
          <a:ln>
            <a:noFill/>
          </a:ln>
        </p:spPr>
      </p:pic>
      <p:pic>
        <p:nvPicPr>
          <p:cNvPr id="90" name="Google Shape;90;p18"/>
          <p:cNvPicPr preferRelativeResize="0"/>
          <p:nvPr/>
        </p:nvPicPr>
        <p:blipFill>
          <a:blip r:embed="rId4">
            <a:alphaModFix/>
          </a:blip>
          <a:stretch>
            <a:fillRect/>
          </a:stretch>
        </p:blipFill>
        <p:spPr>
          <a:xfrm>
            <a:off x="5433675" y="2785575"/>
            <a:ext cx="1543050"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363075"/>
            <a:ext cx="8520600" cy="4597500"/>
          </a:xfrm>
          <a:prstGeom prst="rect">
            <a:avLst/>
          </a:prstGeom>
        </p:spPr>
        <p:txBody>
          <a:bodyPr anchorCtr="0" anchor="t" bIns="91425" lIns="91425" spcFirstLastPara="1" rIns="91425" wrap="square" tIns="91425">
            <a:noAutofit/>
          </a:bodyPr>
          <a:lstStyle/>
          <a:p>
            <a:pPr indent="-254000" lvl="0" marL="254000" rtl="0" algn="l">
              <a:spcBef>
                <a:spcPts val="0"/>
              </a:spcBef>
              <a:spcAft>
                <a:spcPts val="0"/>
              </a:spcAft>
              <a:buNone/>
            </a:pPr>
            <a:r>
              <a:rPr lang="en">
                <a:solidFill>
                  <a:srgbClr val="FFFFFF"/>
                </a:solidFill>
              </a:rPr>
              <a:t>Robots have the potential to change our economy, our health, our standard of living, our knowledge and the world in which we live. As the technology progresses, we are finding new ways to use robots. </a:t>
            </a:r>
            <a:endParaRPr>
              <a:solidFill>
                <a:srgbClr val="FFFFFF"/>
              </a:solidFill>
            </a:endParaRPr>
          </a:p>
          <a:p>
            <a:pPr indent="0" lvl="0" marL="0" rtl="0" algn="l">
              <a:spcBef>
                <a:spcPts val="0"/>
              </a:spcBef>
              <a:spcAft>
                <a:spcPts val="0"/>
              </a:spcAft>
              <a:buNone/>
            </a:pPr>
            <a:r>
              <a:rPr lang="en">
                <a:solidFill>
                  <a:srgbClr val="FFFFFF"/>
                </a:solidFill>
              </a:rPr>
              <a:t>Each new use brings new hope and possibilities, but also potential dangers and risks. </a:t>
            </a:r>
            <a:endParaRPr>
              <a:solidFill>
                <a:srgbClr val="FFFFFF"/>
              </a:solidFill>
            </a:endParaRPr>
          </a:p>
          <a:p>
            <a:pPr indent="-254000" lvl="0" marL="254000" rtl="0" algn="l">
              <a:spcBef>
                <a:spcPts val="0"/>
              </a:spcBef>
              <a:spcAft>
                <a:spcPts val="0"/>
              </a:spcAft>
              <a:buClr>
                <a:schemeClr val="dk1"/>
              </a:buClr>
              <a:buSzPts val="1100"/>
              <a:buFont typeface="Arial"/>
              <a:buNone/>
            </a:pPr>
            <a:r>
              <a:t/>
            </a:r>
            <a:endParaRPr>
              <a:solidFill>
                <a:srgbClr val="FFFFFF"/>
              </a:solidFill>
            </a:endParaRPr>
          </a:p>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673050" y="2066050"/>
            <a:ext cx="3386375" cy="2817150"/>
          </a:xfrm>
          <a:prstGeom prst="rect">
            <a:avLst/>
          </a:prstGeom>
          <a:noFill/>
          <a:ln>
            <a:noFill/>
          </a:ln>
        </p:spPr>
      </p:pic>
      <p:pic>
        <p:nvPicPr>
          <p:cNvPr id="98" name="Google Shape;98;p19"/>
          <p:cNvPicPr preferRelativeResize="0"/>
          <p:nvPr/>
        </p:nvPicPr>
        <p:blipFill>
          <a:blip r:embed="rId4">
            <a:alphaModFix/>
          </a:blip>
          <a:stretch>
            <a:fillRect/>
          </a:stretch>
        </p:blipFill>
        <p:spPr>
          <a:xfrm>
            <a:off x="6000325" y="1972475"/>
            <a:ext cx="2039100" cy="291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