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1439bee3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1439bee3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1439bee3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1439bee3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1444c8b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444c8b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RoboDK simulator has a feature of offline program generation in python. </a:t>
            </a:r>
            <a:endParaRPr/>
          </a:p>
          <a:p>
            <a:pPr indent="0" lvl="0" marL="0" rtl="0" algn="l">
              <a:spcBef>
                <a:spcPts val="0"/>
              </a:spcBef>
              <a:spcAft>
                <a:spcPts val="0"/>
              </a:spcAft>
              <a:buNone/>
            </a:pPr>
            <a:r>
              <a:rPr b="1" lang="en"/>
              <a:t>Its also supports converting python file to DXF required to program a UR robot.</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1439bee3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1439bee3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1439bee3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439bee3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SDF - (Spatial Data File) is an XML format which is used for describing objects and the environment for scientific application in robotics domain.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1439bee3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1439bee3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RTF = (Simulation Time/ Real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1439bee3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1439bee3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26b0d61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26b0d61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33333"/>
                </a:solidFill>
                <a:latin typeface="Times New Roman"/>
                <a:ea typeface="Times New Roman"/>
                <a:cs typeface="Times New Roman"/>
                <a:sym typeface="Times New Roman"/>
              </a:rPr>
              <a:t>The </a:t>
            </a:r>
            <a:r>
              <a:rPr lang="en" sz="1400">
                <a:solidFill>
                  <a:schemeClr val="dk1"/>
                </a:solidFill>
                <a:highlight>
                  <a:srgbClr val="F9F2F4"/>
                </a:highlight>
                <a:latin typeface="Times New Roman"/>
                <a:ea typeface="Times New Roman"/>
                <a:cs typeface="Times New Roman"/>
                <a:sym typeface="Times New Roman"/>
              </a:rPr>
              <a:t>gzclient</a:t>
            </a:r>
            <a:r>
              <a:rPr lang="en" sz="1400">
                <a:solidFill>
                  <a:srgbClr val="333333"/>
                </a:solidFill>
                <a:latin typeface="Times New Roman"/>
                <a:ea typeface="Times New Roman"/>
                <a:cs typeface="Times New Roman"/>
                <a:sym typeface="Times New Roman"/>
              </a:rPr>
              <a:t> executable runs a QT based user interface. This application provides a nice visualization of simulation, and convenient controls over various simulation properties. </a:t>
            </a:r>
            <a:r>
              <a:rPr lang="en" sz="1400">
                <a:solidFill>
                  <a:srgbClr val="333333"/>
                </a:solidFill>
                <a:highlight>
                  <a:srgbClr val="FFFFFF"/>
                </a:highlight>
                <a:latin typeface="Times New Roman"/>
                <a:ea typeface="Times New Roman"/>
                <a:cs typeface="Times New Roman"/>
                <a:sym typeface="Times New Roman"/>
              </a:rPr>
              <a:t>gzclient</a:t>
            </a:r>
            <a:r>
              <a:rPr lang="en" sz="1400">
                <a:solidFill>
                  <a:srgbClr val="333333"/>
                </a:solidFill>
                <a:latin typeface="Times New Roman"/>
                <a:ea typeface="Times New Roman"/>
                <a:cs typeface="Times New Roman"/>
                <a:sym typeface="Times New Roman"/>
              </a:rPr>
              <a:t> is used as a GUI to interact with the gzserver.</a:t>
            </a:r>
            <a:endParaRPr sz="1400">
              <a:solidFill>
                <a:srgbClr val="333333"/>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76410f8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76410f8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76410f8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76410f8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1439bee3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1439bee3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Simulators for serial robots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98825"/>
            <a:ext cx="85206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Klamp’t GUI</a:t>
            </a:r>
            <a:endParaRPr b="1" sz="1400">
              <a:latin typeface="Times New Roman"/>
              <a:ea typeface="Times New Roman"/>
              <a:cs typeface="Times New Roman"/>
              <a:sym typeface="Times New Roman"/>
            </a:endParaRPr>
          </a:p>
        </p:txBody>
      </p:sp>
      <p:pic>
        <p:nvPicPr>
          <p:cNvPr id="114" name="Google Shape;114;p22"/>
          <p:cNvPicPr preferRelativeResize="0"/>
          <p:nvPr/>
        </p:nvPicPr>
        <p:blipFill>
          <a:blip r:embed="rId3">
            <a:alphaModFix/>
          </a:blip>
          <a:stretch>
            <a:fillRect/>
          </a:stretch>
        </p:blipFill>
        <p:spPr>
          <a:xfrm>
            <a:off x="311700" y="1101050"/>
            <a:ext cx="8254299" cy="365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67975"/>
            <a:ext cx="8520600" cy="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Stdr Architecture</a:t>
            </a:r>
            <a:endParaRPr b="1" sz="1400">
              <a:latin typeface="Times New Roman"/>
              <a:ea typeface="Times New Roman"/>
              <a:cs typeface="Times New Roman"/>
              <a:sym typeface="Times New Roman"/>
            </a:endParaRPr>
          </a:p>
        </p:txBody>
      </p:sp>
      <p:pic>
        <p:nvPicPr>
          <p:cNvPr id="120" name="Google Shape;120;p23"/>
          <p:cNvPicPr preferRelativeResize="0"/>
          <p:nvPr/>
        </p:nvPicPr>
        <p:blipFill>
          <a:blip r:embed="rId3">
            <a:alphaModFix/>
          </a:blip>
          <a:stretch>
            <a:fillRect/>
          </a:stretch>
        </p:blipFill>
        <p:spPr>
          <a:xfrm>
            <a:off x="259325" y="951852"/>
            <a:ext cx="4421976" cy="3884725"/>
          </a:xfrm>
          <a:prstGeom prst="rect">
            <a:avLst/>
          </a:prstGeom>
          <a:noFill/>
          <a:ln>
            <a:noFill/>
          </a:ln>
        </p:spPr>
      </p:pic>
      <p:pic>
        <p:nvPicPr>
          <p:cNvPr id="121" name="Google Shape;121;p23"/>
          <p:cNvPicPr preferRelativeResize="0"/>
          <p:nvPr/>
        </p:nvPicPr>
        <p:blipFill>
          <a:blip r:embed="rId4">
            <a:alphaModFix/>
          </a:blip>
          <a:stretch>
            <a:fillRect/>
          </a:stretch>
        </p:blipFill>
        <p:spPr>
          <a:xfrm>
            <a:off x="4805550" y="951850"/>
            <a:ext cx="4249599" cy="379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3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RoboDK simulator (Proprietary Simulator)</a:t>
            </a:r>
            <a:endParaRPr b="1" sz="1400">
              <a:latin typeface="Times New Roman"/>
              <a:ea typeface="Times New Roman"/>
              <a:cs typeface="Times New Roman"/>
              <a:sym typeface="Times New Roman"/>
            </a:endParaRPr>
          </a:p>
        </p:txBody>
      </p:sp>
      <p:pic>
        <p:nvPicPr>
          <p:cNvPr id="127" name="Google Shape;127;p24"/>
          <p:cNvPicPr preferRelativeResize="0"/>
          <p:nvPr/>
        </p:nvPicPr>
        <p:blipFill>
          <a:blip r:embed="rId3">
            <a:alphaModFix/>
          </a:blip>
          <a:stretch>
            <a:fillRect/>
          </a:stretch>
        </p:blipFill>
        <p:spPr>
          <a:xfrm>
            <a:off x="152400" y="973625"/>
            <a:ext cx="4065697" cy="3714124"/>
          </a:xfrm>
          <a:prstGeom prst="rect">
            <a:avLst/>
          </a:prstGeom>
          <a:noFill/>
          <a:ln>
            <a:noFill/>
          </a:ln>
        </p:spPr>
      </p:pic>
      <p:pic>
        <p:nvPicPr>
          <p:cNvPr id="128" name="Google Shape;128;p24"/>
          <p:cNvPicPr preferRelativeResize="0"/>
          <p:nvPr/>
        </p:nvPicPr>
        <p:blipFill>
          <a:blip r:embed="rId4">
            <a:alphaModFix/>
          </a:blip>
          <a:stretch>
            <a:fillRect/>
          </a:stretch>
        </p:blipFill>
        <p:spPr>
          <a:xfrm>
            <a:off x="5126174" y="918738"/>
            <a:ext cx="2539900" cy="3769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What is simulation software?</a:t>
            </a:r>
            <a:endParaRPr b="1" sz="1400">
              <a:latin typeface="Times New Roman"/>
              <a:ea typeface="Times New Roman"/>
              <a:cs typeface="Times New Roman"/>
              <a:sym typeface="Times New Roman"/>
            </a:endParaRPr>
          </a:p>
        </p:txBody>
      </p:sp>
      <p:sp>
        <p:nvSpPr>
          <p:cNvPr id="65" name="Google Shape;65;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Simulation software is a framework which consists of tools and libraries essential to define a proper environment for deploying a virtual robot to examine its behavior in performing various tasks under pre-defined constraints. It has a GUI to interact with the robot. Languages like C/C++, Perl are used as scripting languages to form a low level API for controlling the environment.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The simulation tool helps the user understand the capabilities and drawbacks in the deployed machine. </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Features of a Robotic Simulator</a:t>
            </a:r>
            <a:endParaRPr b="1" sz="1400">
              <a:latin typeface="Times New Roman"/>
              <a:ea typeface="Times New Roman"/>
              <a:cs typeface="Times New Roman"/>
              <a:sym typeface="Times New Roman"/>
            </a:endParaRPr>
          </a:p>
        </p:txBody>
      </p:sp>
      <p:sp>
        <p:nvSpPr>
          <p:cNvPr id="71" name="Google Shape;71;p15"/>
          <p:cNvSpPr txBox="1"/>
          <p:nvPr>
            <p:ph idx="1" type="body"/>
          </p:nvPr>
        </p:nvSpPr>
        <p:spPr>
          <a:xfrm>
            <a:off x="251175" y="115432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a:t>
            </a:r>
            <a:r>
              <a:rPr lang="en" sz="1400">
                <a:latin typeface="Times New Roman"/>
                <a:ea typeface="Times New Roman"/>
                <a:cs typeface="Times New Roman"/>
                <a:sym typeface="Times New Roman"/>
              </a:rPr>
              <a:t> Employing physics engine to produce realistic movements eg. Physx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 Realistic 3d rendering - tools required to build the suitable environment</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 Dynamic robot bodies with scripting - using C/C++, Perl, Python for building a low level interface between the virtual robot and the simulator.</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 Cloud simulation </a:t>
            </a:r>
            <a:endParaRPr sz="14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400">
                <a:latin typeface="Times New Roman"/>
                <a:ea typeface="Times New Roman"/>
                <a:cs typeface="Times New Roman"/>
                <a:sym typeface="Times New Roman"/>
              </a:rPr>
              <a:t>• Extensive command line tools</a:t>
            </a:r>
            <a:endParaRPr sz="14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400">
                <a:latin typeface="Times New Roman"/>
                <a:ea typeface="Times New Roman"/>
                <a:cs typeface="Times New Roman"/>
                <a:sym typeface="Times New Roman"/>
              </a:rPr>
              <a:t>• It uses SDF to define the objects, Robot models for simulation and control.</a:t>
            </a:r>
            <a:endParaRPr sz="14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Gazebo </a:t>
            </a:r>
            <a:endParaRPr b="1" sz="1400">
              <a:latin typeface="Times New Roman"/>
              <a:ea typeface="Times New Roman"/>
              <a:cs typeface="Times New Roman"/>
              <a:sym typeface="Times New Roman"/>
            </a:endParaRPr>
          </a:p>
        </p:txBody>
      </p:sp>
      <p:sp>
        <p:nvSpPr>
          <p:cNvPr id="77" name="Google Shape;77;p16"/>
          <p:cNvSpPr txBox="1"/>
          <p:nvPr>
            <p:ph idx="1" type="body"/>
          </p:nvPr>
        </p:nvSpPr>
        <p:spPr>
          <a:xfrm>
            <a:off x="199325" y="1017725"/>
            <a:ext cx="8776800" cy="37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An open source simulator developed by USC to simulate the robots in outdoor environment.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It allows importing the particular model to a scene. The model editor in gazebo can be used to develop collision objects like cube, cylinder etc. It also provides RTF(real time factor) which is ratio of simulation time to real time. RTF is the measure of how fast or slow the simulation is takes place with respect to real time. </a:t>
            </a:r>
            <a:endParaRPr sz="1400">
              <a:latin typeface="Times New Roman"/>
              <a:ea typeface="Times New Roman"/>
              <a:cs typeface="Times New Roman"/>
              <a:sym typeface="Times New Roman"/>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3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Gazebo GUI</a:t>
            </a:r>
            <a:endParaRPr b="1" sz="1400">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757250" y="1017725"/>
            <a:ext cx="7629525" cy="375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Gzweb</a:t>
            </a:r>
            <a:endParaRPr b="1" sz="1400">
              <a:latin typeface="Times New Roman"/>
              <a:ea typeface="Times New Roman"/>
              <a:cs typeface="Times New Roman"/>
              <a:sym typeface="Times New Roman"/>
            </a:endParaRPr>
          </a:p>
        </p:txBody>
      </p:sp>
      <p:pic>
        <p:nvPicPr>
          <p:cNvPr id="89" name="Google Shape;89;p18"/>
          <p:cNvPicPr preferRelativeResize="0"/>
          <p:nvPr/>
        </p:nvPicPr>
        <p:blipFill>
          <a:blip r:embed="rId3">
            <a:alphaModFix/>
          </a:blip>
          <a:stretch>
            <a:fillRect/>
          </a:stretch>
        </p:blipFill>
        <p:spPr>
          <a:xfrm>
            <a:off x="380850" y="1058225"/>
            <a:ext cx="7048875" cy="368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Gazebo’s working</a:t>
            </a:r>
            <a:endParaRPr b="1" sz="1400">
              <a:latin typeface="Times New Roman"/>
              <a:ea typeface="Times New Roman"/>
              <a:cs typeface="Times New Roman"/>
              <a:sym typeface="Times New Roman"/>
            </a:endParaRPr>
          </a:p>
        </p:txBody>
      </p:sp>
      <p:sp>
        <p:nvSpPr>
          <p:cNvPr id="95" name="Google Shape;95;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00"/>
                </a:solidFill>
                <a:highlight>
                  <a:srgbClr val="FFFFFF"/>
                </a:highlight>
                <a:latin typeface="Times New Roman"/>
                <a:ea typeface="Times New Roman"/>
                <a:cs typeface="Times New Roman"/>
                <a:sym typeface="Times New Roman"/>
              </a:rPr>
              <a:t>The gazebo command actually runs two different executables for you. The first is called gzserver, and the second gzclient.</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 sz="1400">
                <a:solidFill>
                  <a:srgbClr val="000000"/>
                </a:solidFill>
                <a:highlight>
                  <a:srgbClr val="FFFFFF"/>
                </a:highlight>
                <a:latin typeface="Times New Roman"/>
                <a:ea typeface="Times New Roman"/>
                <a:cs typeface="Times New Roman"/>
                <a:sym typeface="Times New Roman"/>
              </a:rPr>
              <a:t>The gzserver executable runs the physics update-loop and sensor data generation. This is the core of Gazebo, and can be used independently of a graphical interface. You may see the phrase "run headless" thrown about. This phrase equates to running only the gzserver. An example use case would involve running gzserver on a cloud computer where a user interface is not needed.</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 sz="1400">
                <a:solidFill>
                  <a:srgbClr val="000000"/>
                </a:solidFill>
                <a:highlight>
                  <a:srgbClr val="FFFFFF"/>
                </a:highlight>
                <a:latin typeface="Times New Roman"/>
                <a:ea typeface="Times New Roman"/>
                <a:cs typeface="Times New Roman"/>
                <a:sym typeface="Times New Roman"/>
              </a:rPr>
              <a:t>The gzclient executable runs a QT based user interface. This application provides a nice visualization of simulation, and convenient controls over various simulation properties.</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366150" y="413763"/>
            <a:ext cx="3467100" cy="1895475"/>
          </a:xfrm>
          <a:prstGeom prst="rect">
            <a:avLst/>
          </a:prstGeom>
          <a:noFill/>
          <a:ln>
            <a:noFill/>
          </a:ln>
        </p:spPr>
      </p:pic>
      <p:pic>
        <p:nvPicPr>
          <p:cNvPr id="101" name="Google Shape;101;p20"/>
          <p:cNvPicPr preferRelativeResize="0"/>
          <p:nvPr/>
        </p:nvPicPr>
        <p:blipFill>
          <a:blip r:embed="rId4">
            <a:alphaModFix/>
          </a:blip>
          <a:stretch>
            <a:fillRect/>
          </a:stretch>
        </p:blipFill>
        <p:spPr>
          <a:xfrm>
            <a:off x="4120226" y="413777"/>
            <a:ext cx="4086775" cy="1895475"/>
          </a:xfrm>
          <a:prstGeom prst="rect">
            <a:avLst/>
          </a:prstGeom>
          <a:noFill/>
          <a:ln>
            <a:noFill/>
          </a:ln>
        </p:spPr>
      </p:pic>
      <p:pic>
        <p:nvPicPr>
          <p:cNvPr id="102" name="Google Shape;102;p20"/>
          <p:cNvPicPr preferRelativeResize="0"/>
          <p:nvPr/>
        </p:nvPicPr>
        <p:blipFill>
          <a:blip r:embed="rId5">
            <a:alphaModFix/>
          </a:blip>
          <a:stretch>
            <a:fillRect/>
          </a:stretch>
        </p:blipFill>
        <p:spPr>
          <a:xfrm>
            <a:off x="2206149" y="2511225"/>
            <a:ext cx="3892950" cy="213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Klamp’t</a:t>
            </a:r>
            <a:endParaRPr b="1" sz="1400">
              <a:latin typeface="Times New Roman"/>
              <a:ea typeface="Times New Roman"/>
              <a:cs typeface="Times New Roman"/>
              <a:sym typeface="Times New Roman"/>
            </a:endParaRPr>
          </a:p>
        </p:txBody>
      </p:sp>
      <p:sp>
        <p:nvSpPr>
          <p:cNvPr id="108" name="Google Shape;108;p21"/>
          <p:cNvSpPr txBox="1"/>
          <p:nvPr>
            <p:ph idx="1" type="body"/>
          </p:nvPr>
        </p:nvSpPr>
        <p:spPr>
          <a:xfrm>
            <a:off x="311700" y="965850"/>
            <a:ext cx="8520600" cy="39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This application was developed by Intelligent motion laboratory, Duke University.</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 sz="1400">
                <a:latin typeface="Times New Roman"/>
                <a:ea typeface="Times New Roman"/>
                <a:cs typeface="Times New Roman"/>
                <a:sym typeface="Times New Roman"/>
              </a:rPr>
              <a:t>Working- </a:t>
            </a:r>
            <a:r>
              <a:rPr lang="en" sz="1400">
                <a:solidFill>
                  <a:srgbClr val="000000"/>
                </a:solidFill>
                <a:highlight>
                  <a:srgbClr val="FFFFFF"/>
                </a:highlight>
                <a:latin typeface="Times New Roman"/>
                <a:ea typeface="Times New Roman"/>
                <a:cs typeface="Times New Roman"/>
                <a:sym typeface="Times New Roman"/>
              </a:rPr>
              <a:t>Unlike ROS, Klamp't is not an architecture for sensing and control on distributed hardware. Klamp't provides tools for modeling, planning, and simulation of robots with contact that are intended primarily for research and rapid prototyping. Klamp't comes with ROS bindings for its simulator and for reading point clouds. Klamp't is more cross-platform and lighter weight.</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Klamp't differs from other robot simulators (e.g., Gazebo, Webots, V-REP) because it has better collision handling that lets it handle complex contact phenomena between unstructured meshes and even point clouds. Other simulators typically have better visualizations and sensor simulation capabilities.</a:t>
            </a:r>
            <a:endParaRPr sz="1400">
              <a:solidFill>
                <a:schemeClr val="dk1"/>
              </a:solidFill>
              <a:latin typeface="Times New Roman"/>
              <a:ea typeface="Times New Roman"/>
              <a:cs typeface="Times New Roman"/>
              <a:sym typeface="Times New Roman"/>
            </a:endParaRPr>
          </a:p>
          <a:p>
            <a:pPr indent="0" lvl="0" marL="0" rtl="0" algn="l">
              <a:spcBef>
                <a:spcPts val="1000"/>
              </a:spcBef>
              <a:spcAft>
                <a:spcPts val="1600"/>
              </a:spcAft>
              <a:buNone/>
            </a:pPr>
            <a:r>
              <a:t/>
            </a:r>
            <a:endParaRPr sz="14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