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65" r:id="rId2"/>
    <p:sldId id="264" r:id="rId3"/>
    <p:sldId id="299" r:id="rId4"/>
    <p:sldId id="284" r:id="rId5"/>
    <p:sldId id="300" r:id="rId6"/>
    <p:sldId id="301" r:id="rId7"/>
    <p:sldId id="292" r:id="rId8"/>
    <p:sldId id="293" r:id="rId9"/>
    <p:sldId id="281" r:id="rId10"/>
    <p:sldId id="278" r:id="rId11"/>
    <p:sldId id="290" r:id="rId12"/>
    <p:sldId id="294" r:id="rId13"/>
    <p:sldId id="295" r:id="rId14"/>
    <p:sldId id="297" r:id="rId15"/>
    <p:sldId id="296" r:id="rId16"/>
    <p:sldId id="312" r:id="rId17"/>
    <p:sldId id="311" r:id="rId18"/>
    <p:sldId id="279" r:id="rId19"/>
    <p:sldId id="319" r:id="rId20"/>
    <p:sldId id="310" r:id="rId21"/>
    <p:sldId id="263" r:id="rId22"/>
    <p:sldId id="30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EDC3"/>
    <a:srgbClr val="05F7D7"/>
    <a:srgbClr val="05518D"/>
    <a:srgbClr val="06203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52"/>
    <p:restoredTop sz="94719"/>
  </p:normalViewPr>
  <p:slideViewPr>
    <p:cSldViewPr snapToGrid="0">
      <p:cViewPr varScale="1">
        <p:scale>
          <a:sx n="149" d="100"/>
          <a:sy n="149" d="100"/>
        </p:scale>
        <p:origin x="192" y="2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2C24AF-B6CF-427B-BE68-F40EFF003265}" type="datetimeFigureOut">
              <a:rPr lang="en-US" smtClean="0"/>
              <a:t>4/19/23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80FAD6-FEB9-4CA1-BAEA-C37BAB864A86}" type="slidenum">
              <a:rPr lang="en-US" smtClean="0"/>
              <a:t>‹#›</a:t>
            </a:fld>
            <a:endParaRPr lang="en-US"/>
          </a:p>
        </p:txBody>
      </p:sp>
    </p:spTree>
    <p:extLst>
      <p:ext uri="{BB962C8B-B14F-4D97-AF65-F5344CB8AC3E}">
        <p14:creationId xmlns:p14="http://schemas.microsoft.com/office/powerpoint/2010/main" val="1964997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a:t>Breakout the current B2B Partners into clusters</a:t>
            </a:r>
          </a:p>
          <a:p>
            <a:pPr marL="228600" indent="-228600">
              <a:buFontTx/>
              <a:buAutoNum type="arabicParenR"/>
            </a:pPr>
            <a:endParaRPr lang="en-US"/>
          </a:p>
          <a:p>
            <a:pPr marL="228600" indent="-228600">
              <a:buFontTx/>
              <a:buAutoNum type="arabicParenR"/>
            </a:pPr>
            <a:r>
              <a:rPr lang="en-US">
                <a:cs typeface="Calibri"/>
              </a:rPr>
              <a:t>Add census data to the existing FFSOP data, as well as yelp data and Google Analytics data</a:t>
            </a:r>
          </a:p>
          <a:p>
            <a:endParaRPr lang="en-US">
              <a:cs typeface="Calibri"/>
            </a:endParaRPr>
          </a:p>
          <a:p>
            <a:r>
              <a:rPr lang="en-US">
                <a:cs typeface="Calibri"/>
              </a:rPr>
              <a:t>3)   </a:t>
            </a:r>
            <a:r>
              <a:rPr lang="en-US"/>
              <a:t>Choose an appropriate model such as </a:t>
            </a:r>
            <a:r>
              <a:rPr lang="en-US" err="1"/>
              <a:t>XGBoost</a:t>
            </a:r>
            <a:endParaRPr lang="en-US" err="1">
              <a:cs typeface="Calibri"/>
            </a:endParaRPr>
          </a:p>
          <a:p>
            <a:endParaRPr lang="en-US">
              <a:cs typeface="Calibri"/>
            </a:endParaRPr>
          </a:p>
          <a:p>
            <a:r>
              <a:rPr lang="en-US">
                <a:cs typeface="Calibri"/>
              </a:rPr>
              <a:t>4) The data can be evaluated for a desired target variable</a:t>
            </a:r>
          </a:p>
          <a:p>
            <a:pPr marL="285750" indent="-285750">
              <a:buFont typeface="Calibri"/>
              <a:buChar char="-"/>
            </a:pPr>
            <a:endParaRPr lang="en-US">
              <a:cs typeface="Calibri"/>
            </a:endParaRPr>
          </a:p>
        </p:txBody>
      </p:sp>
      <p:sp>
        <p:nvSpPr>
          <p:cNvPr id="4" name="Slide Number Placeholder 3"/>
          <p:cNvSpPr>
            <a:spLocks noGrp="1"/>
          </p:cNvSpPr>
          <p:nvPr>
            <p:ph type="sldNum" sz="quarter" idx="5"/>
          </p:nvPr>
        </p:nvSpPr>
        <p:spPr/>
        <p:txBody>
          <a:bodyPr/>
          <a:lstStyle/>
          <a:p>
            <a:fld id="{FD80FAD6-FEB9-4CA1-BAEA-C37BAB864A86}" type="slidenum">
              <a:rPr lang="en-US" smtClean="0"/>
              <a:t>10</a:t>
            </a:fld>
            <a:endParaRPr lang="en-US"/>
          </a:p>
        </p:txBody>
      </p:sp>
    </p:spTree>
    <p:extLst>
      <p:ext uri="{BB962C8B-B14F-4D97-AF65-F5344CB8AC3E}">
        <p14:creationId xmlns:p14="http://schemas.microsoft.com/office/powerpoint/2010/main" val="41655306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Adding new features will help us to build an accurate and effective model. Adding Average stars and total number or even average number of reviews to a dataset can be very effective. This data can be obtained through Yelps </a:t>
            </a:r>
            <a:r>
              <a:rPr lang="en-US" err="1">
                <a:cs typeface="Calibri"/>
              </a:rPr>
              <a:t>api</a:t>
            </a:r>
            <a:r>
              <a:rPr lang="en-US">
                <a:cs typeface="Calibri"/>
              </a:rPr>
              <a:t> and then merged based upon a geographical coordinates. If no similar restaurant are in the area, then we might have a strong indication that the restaurant might not do well based off of local tastes. </a:t>
            </a:r>
          </a:p>
        </p:txBody>
      </p:sp>
      <p:sp>
        <p:nvSpPr>
          <p:cNvPr id="4" name="Slide Number Placeholder 3"/>
          <p:cNvSpPr>
            <a:spLocks noGrp="1"/>
          </p:cNvSpPr>
          <p:nvPr>
            <p:ph type="sldNum" sz="quarter" idx="5"/>
          </p:nvPr>
        </p:nvSpPr>
        <p:spPr/>
        <p:txBody>
          <a:bodyPr/>
          <a:lstStyle/>
          <a:p>
            <a:fld id="{FD80FAD6-FEB9-4CA1-BAEA-C37BAB864A86}" type="slidenum">
              <a:rPr lang="en-US" smtClean="0"/>
              <a:t>19</a:t>
            </a:fld>
            <a:endParaRPr lang="en-US"/>
          </a:p>
        </p:txBody>
      </p:sp>
    </p:spTree>
    <p:extLst>
      <p:ext uri="{BB962C8B-B14F-4D97-AF65-F5344CB8AC3E}">
        <p14:creationId xmlns:p14="http://schemas.microsoft.com/office/powerpoint/2010/main" val="14866836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You can use </a:t>
            </a:r>
            <a:r>
              <a:rPr lang="en-US"/>
              <a:t>a combination of Selenium and </a:t>
            </a:r>
            <a:r>
              <a:rPr lang="en-US" err="1"/>
              <a:t>Beautifulsoup</a:t>
            </a:r>
            <a:r>
              <a:rPr lang="en-US"/>
              <a:t> in Python to construct the scraper to retrieve Popular time, wait times, and visit duration. This will assist in figuring out how busy the restaurants are in the perspective area. The additional information will help assist in building a more accurate model with regards to clustering and regression. We can also use this data to produce a visual representation of how busy restaurants are by time for a given area. For example, looking at Tempe, we can compare how busy QSR-Mexican restaurants are vs QSR-Pizza and so on. Such representations can be utilized in a power bi dashboard to aid in identifying how busy specific areas are. </a:t>
            </a:r>
          </a:p>
          <a:p>
            <a:endParaRPr lang="en-US">
              <a:cs typeface="Calibri"/>
            </a:endParaRPr>
          </a:p>
          <a:p>
            <a:r>
              <a:rPr lang="en-US">
                <a:cs typeface="Calibri"/>
              </a:rPr>
              <a:t>The busier a restaurant or restaurants are, and the longer the wait time, the more we an make an inference that these current B2B partners are successful and potentially more profitable Coca-Cola distributers.</a:t>
            </a:r>
          </a:p>
        </p:txBody>
      </p:sp>
      <p:sp>
        <p:nvSpPr>
          <p:cNvPr id="4" name="Slide Number Placeholder 3"/>
          <p:cNvSpPr>
            <a:spLocks noGrp="1"/>
          </p:cNvSpPr>
          <p:nvPr>
            <p:ph type="sldNum" sz="quarter" idx="5"/>
          </p:nvPr>
        </p:nvSpPr>
        <p:spPr/>
        <p:txBody>
          <a:bodyPr/>
          <a:lstStyle/>
          <a:p>
            <a:fld id="{FD80FAD6-FEB9-4CA1-BAEA-C37BAB864A86}" type="slidenum">
              <a:rPr lang="en-US" smtClean="0"/>
              <a:t>20</a:t>
            </a:fld>
            <a:endParaRPr lang="en-US"/>
          </a:p>
        </p:txBody>
      </p:sp>
    </p:spTree>
    <p:extLst>
      <p:ext uri="{BB962C8B-B14F-4D97-AF65-F5344CB8AC3E}">
        <p14:creationId xmlns:p14="http://schemas.microsoft.com/office/powerpoint/2010/main" val="1082482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a:t>Breakout the current B2B Partners into clusters</a:t>
            </a:r>
          </a:p>
          <a:p>
            <a:pPr marL="228600" indent="-228600">
              <a:buAutoNum type="arabicParenR"/>
            </a:pPr>
            <a:endParaRPr lang="en-US"/>
          </a:p>
          <a:p>
            <a:pPr marL="228600" indent="-228600">
              <a:buAutoNum type="arabicParenR"/>
            </a:pPr>
            <a:r>
              <a:rPr lang="en-US"/>
              <a:t>Add census data to the existing FFSOP data, as well as yelp data and Google Analytics data</a:t>
            </a:r>
          </a:p>
          <a:p>
            <a:pPr marL="171450" indent="-171450">
              <a:buFont typeface="Arial"/>
              <a:buChar char="•"/>
            </a:pPr>
            <a:endParaRPr lang="en-US"/>
          </a:p>
          <a:p>
            <a:pPr marL="171450" indent="-171450">
              <a:buFont typeface="Arial"/>
              <a:buChar char="•"/>
            </a:pPr>
            <a:r>
              <a:rPr lang="en-US"/>
              <a:t>3)   Choose an appropriate model such as </a:t>
            </a:r>
            <a:r>
              <a:rPr lang="en-US" err="1"/>
              <a:t>XGBoost</a:t>
            </a:r>
          </a:p>
          <a:p>
            <a:pPr marL="171450" indent="-171450">
              <a:buFont typeface="Arial"/>
              <a:buChar char="•"/>
            </a:pPr>
            <a:endParaRPr lang="en-US"/>
          </a:p>
          <a:p>
            <a:pPr marL="171450" indent="-171450">
              <a:buFont typeface="Arial"/>
              <a:buChar char="•"/>
            </a:pPr>
            <a:r>
              <a:rPr lang="en-US"/>
              <a:t>4) The data can be evaluated for a desired target variable</a:t>
            </a:r>
          </a:p>
        </p:txBody>
      </p:sp>
      <p:sp>
        <p:nvSpPr>
          <p:cNvPr id="4" name="Slide Number Placeholder 3"/>
          <p:cNvSpPr>
            <a:spLocks noGrp="1"/>
          </p:cNvSpPr>
          <p:nvPr>
            <p:ph type="sldNum" sz="quarter" idx="5"/>
          </p:nvPr>
        </p:nvSpPr>
        <p:spPr/>
        <p:txBody>
          <a:bodyPr/>
          <a:lstStyle/>
          <a:p>
            <a:fld id="{FD80FAD6-FEB9-4CA1-BAEA-C37BAB864A86}" type="slidenum">
              <a:rPr lang="en-US" smtClean="0"/>
              <a:t>11</a:t>
            </a:fld>
            <a:endParaRPr lang="en-US"/>
          </a:p>
        </p:txBody>
      </p:sp>
    </p:spTree>
    <p:extLst>
      <p:ext uri="{BB962C8B-B14F-4D97-AF65-F5344CB8AC3E}">
        <p14:creationId xmlns:p14="http://schemas.microsoft.com/office/powerpoint/2010/main" val="10426384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a:t>Breakout the current B2B Partners into clusters</a:t>
            </a:r>
          </a:p>
          <a:p>
            <a:pPr marL="228600" indent="-228600">
              <a:buAutoNum type="arabicParenR"/>
            </a:pPr>
            <a:endParaRPr lang="en-US"/>
          </a:p>
          <a:p>
            <a:pPr marL="228600" indent="-228600">
              <a:buAutoNum type="arabicParenR"/>
            </a:pPr>
            <a:r>
              <a:rPr lang="en-US"/>
              <a:t>Add census data to the existing FFSOP data, as well as yelp data and Google Analytics data</a:t>
            </a:r>
          </a:p>
          <a:p>
            <a:pPr marL="171450" indent="-171450">
              <a:buFont typeface="Arial"/>
              <a:buChar char="•"/>
            </a:pPr>
            <a:endParaRPr lang="en-US"/>
          </a:p>
          <a:p>
            <a:pPr marL="171450" indent="-171450">
              <a:buFont typeface="Arial"/>
              <a:buChar char="•"/>
            </a:pPr>
            <a:r>
              <a:rPr lang="en-US"/>
              <a:t>3)   Choose an appropriate model such as </a:t>
            </a:r>
            <a:r>
              <a:rPr lang="en-US" err="1"/>
              <a:t>XGBoost</a:t>
            </a:r>
          </a:p>
          <a:p>
            <a:pPr marL="171450" indent="-171450">
              <a:buFont typeface="Arial"/>
              <a:buChar char="•"/>
            </a:pPr>
            <a:endParaRPr lang="en-US"/>
          </a:p>
          <a:p>
            <a:pPr marL="171450" indent="-171450">
              <a:buFont typeface="Arial"/>
              <a:buChar char="•"/>
            </a:pPr>
            <a:r>
              <a:rPr lang="en-US"/>
              <a:t>4) The data can be evaluated for a desired target variable</a:t>
            </a:r>
          </a:p>
        </p:txBody>
      </p:sp>
      <p:sp>
        <p:nvSpPr>
          <p:cNvPr id="4" name="Slide Number Placeholder 3"/>
          <p:cNvSpPr>
            <a:spLocks noGrp="1"/>
          </p:cNvSpPr>
          <p:nvPr>
            <p:ph type="sldNum" sz="quarter" idx="5"/>
          </p:nvPr>
        </p:nvSpPr>
        <p:spPr/>
        <p:txBody>
          <a:bodyPr/>
          <a:lstStyle/>
          <a:p>
            <a:fld id="{FD80FAD6-FEB9-4CA1-BAEA-C37BAB864A86}" type="slidenum">
              <a:rPr lang="en-US" smtClean="0"/>
              <a:t>12</a:t>
            </a:fld>
            <a:endParaRPr lang="en-US"/>
          </a:p>
        </p:txBody>
      </p:sp>
    </p:spTree>
    <p:extLst>
      <p:ext uri="{BB962C8B-B14F-4D97-AF65-F5344CB8AC3E}">
        <p14:creationId xmlns:p14="http://schemas.microsoft.com/office/powerpoint/2010/main" val="322123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a:t>Breakout the current B2B Partners into clusters</a:t>
            </a:r>
          </a:p>
          <a:p>
            <a:pPr marL="228600" indent="-228600">
              <a:buAutoNum type="arabicParenR"/>
            </a:pPr>
            <a:endParaRPr lang="en-US"/>
          </a:p>
          <a:p>
            <a:pPr marL="228600" indent="-228600">
              <a:buAutoNum type="arabicParenR"/>
            </a:pPr>
            <a:r>
              <a:rPr lang="en-US"/>
              <a:t>Add census data to the existing FFSOP data, as well as yelp data and Google Analytics data</a:t>
            </a:r>
          </a:p>
          <a:p>
            <a:pPr marL="171450" indent="-171450">
              <a:buFont typeface="Arial"/>
              <a:buChar char="•"/>
            </a:pPr>
            <a:endParaRPr lang="en-US"/>
          </a:p>
          <a:p>
            <a:pPr marL="171450" indent="-171450">
              <a:buFont typeface="Arial"/>
              <a:buChar char="•"/>
            </a:pPr>
            <a:r>
              <a:rPr lang="en-US"/>
              <a:t>3)   Choose an appropriate model such as </a:t>
            </a:r>
            <a:r>
              <a:rPr lang="en-US" err="1"/>
              <a:t>XGBoost</a:t>
            </a:r>
          </a:p>
          <a:p>
            <a:pPr marL="171450" indent="-171450">
              <a:buFont typeface="Arial"/>
              <a:buChar char="•"/>
            </a:pPr>
            <a:endParaRPr lang="en-US"/>
          </a:p>
          <a:p>
            <a:pPr marL="171450" indent="-171450">
              <a:buFont typeface="Arial"/>
              <a:buChar char="•"/>
            </a:pPr>
            <a:r>
              <a:rPr lang="en-US"/>
              <a:t>4) The data can be evaluated for a desired target variable</a:t>
            </a:r>
          </a:p>
        </p:txBody>
      </p:sp>
      <p:sp>
        <p:nvSpPr>
          <p:cNvPr id="4" name="Slide Number Placeholder 3"/>
          <p:cNvSpPr>
            <a:spLocks noGrp="1"/>
          </p:cNvSpPr>
          <p:nvPr>
            <p:ph type="sldNum" sz="quarter" idx="5"/>
          </p:nvPr>
        </p:nvSpPr>
        <p:spPr/>
        <p:txBody>
          <a:bodyPr/>
          <a:lstStyle/>
          <a:p>
            <a:fld id="{FD80FAD6-FEB9-4CA1-BAEA-C37BAB864A86}" type="slidenum">
              <a:rPr lang="en-US" smtClean="0"/>
              <a:t>13</a:t>
            </a:fld>
            <a:endParaRPr lang="en-US"/>
          </a:p>
        </p:txBody>
      </p:sp>
    </p:spTree>
    <p:extLst>
      <p:ext uri="{BB962C8B-B14F-4D97-AF65-F5344CB8AC3E}">
        <p14:creationId xmlns:p14="http://schemas.microsoft.com/office/powerpoint/2010/main" val="14492820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a:t>Breakout the current B2B Partners into clusters</a:t>
            </a:r>
          </a:p>
          <a:p>
            <a:pPr marL="228600" indent="-228600">
              <a:buFontTx/>
              <a:buAutoNum type="arabicParenR"/>
            </a:pPr>
            <a:r>
              <a:rPr lang="en-US"/>
              <a:t>Take the cluster that the potential B2B partner would be assigned to and combine the provided FSOP data with useful US census data (ex: age, medium income, home ownership, household size...</a:t>
            </a:r>
            <a:r>
              <a:rPr lang="en-US" err="1"/>
              <a:t>etc</a:t>
            </a:r>
            <a:r>
              <a:rPr lang="en-US"/>
              <a:t>)</a:t>
            </a:r>
            <a:br>
              <a:rPr lang="en-US">
                <a:cs typeface="+mn-lt"/>
              </a:rPr>
            </a:br>
            <a:r>
              <a:rPr lang="en-US"/>
              <a:t>Census data for that cluster will be used to determine if the location of the potential B2B Partner is servicing similar customers to the rest of the cluster. If the census data dramatically changes then we know the </a:t>
            </a:r>
            <a:endParaRPr lang="en-US">
              <a:cs typeface="Calibri"/>
            </a:endParaRPr>
          </a:p>
          <a:p>
            <a:r>
              <a:rPr lang="en-US">
                <a:cs typeface="Calibri"/>
              </a:rPr>
              <a:t>       Potential B2B partner might be in the wrong cluster or neighborhood (location)</a:t>
            </a:r>
          </a:p>
          <a:p>
            <a:r>
              <a:rPr lang="en-US">
                <a:cs typeface="Calibri"/>
              </a:rPr>
              <a:t>3)    </a:t>
            </a:r>
            <a:r>
              <a:rPr lang="en-US"/>
              <a:t>A random forest or </a:t>
            </a:r>
            <a:r>
              <a:rPr lang="en-US" err="1"/>
              <a:t>XGBoosted</a:t>
            </a:r>
            <a:r>
              <a:rPr lang="en-US"/>
              <a:t> tree model can be created and performed on that specific cluster to predict whether or not a potential B2B partner would be successful in that geographical area. </a:t>
            </a:r>
            <a:br>
              <a:rPr lang="en-US">
                <a:cs typeface="+mn-lt"/>
              </a:rPr>
            </a:br>
            <a:r>
              <a:rPr lang="en-US"/>
              <a:t>       A variety of target variables can be utilized such as transactions, profit, and even customer lifetime value. </a:t>
            </a:r>
            <a:endParaRPr lang="en-US">
              <a:cs typeface="Calibri"/>
            </a:endParaRPr>
          </a:p>
          <a:p>
            <a:endParaRPr lang="en-US">
              <a:cs typeface="Calibri"/>
            </a:endParaRPr>
          </a:p>
          <a:p>
            <a:r>
              <a:rPr lang="en-US">
                <a:cs typeface="Calibri"/>
              </a:rPr>
              <a:t>4) I</a:t>
            </a:r>
            <a:r>
              <a:rPr lang="en-US"/>
              <a:t> would recommend creating a regression model for a specific cluster vs the </a:t>
            </a:r>
            <a:r>
              <a:rPr lang="en-US" err="1"/>
              <a:t>entiere</a:t>
            </a:r>
            <a:r>
              <a:rPr lang="en-US"/>
              <a:t> database. The reason is simply due to the difference in effect that a location has on a restaurant.</a:t>
            </a:r>
            <a:br>
              <a:rPr lang="en-US">
                <a:cs typeface="+mn-lt"/>
              </a:rPr>
            </a:br>
            <a:r>
              <a:rPr lang="en-US"/>
              <a:t>    Customer preference is different depending on the state, city, and even locations within a city. </a:t>
            </a:r>
            <a:br>
              <a:rPr lang="en-US">
                <a:cs typeface="+mn-lt"/>
              </a:rPr>
            </a:br>
            <a:r>
              <a:rPr lang="en-US"/>
              <a:t>    These preferences are not with regards to their choice of Coco-Cola's line-up of drinks. This has to do with a customer's preference in restaurant offerings and locations. </a:t>
            </a:r>
            <a:endParaRPr lang="en-US">
              <a:cs typeface="Calibri"/>
            </a:endParaRPr>
          </a:p>
          <a:p>
            <a:pPr marL="285750" indent="-285750">
              <a:buFont typeface="Calibri"/>
              <a:buChar char="-"/>
            </a:pPr>
            <a:endParaRPr lang="en-US">
              <a:cs typeface="Calibri"/>
            </a:endParaRPr>
          </a:p>
        </p:txBody>
      </p:sp>
      <p:sp>
        <p:nvSpPr>
          <p:cNvPr id="4" name="Slide Number Placeholder 3"/>
          <p:cNvSpPr>
            <a:spLocks noGrp="1"/>
          </p:cNvSpPr>
          <p:nvPr>
            <p:ph type="sldNum" sz="quarter" idx="5"/>
          </p:nvPr>
        </p:nvSpPr>
        <p:spPr/>
        <p:txBody>
          <a:bodyPr/>
          <a:lstStyle/>
          <a:p>
            <a:fld id="{FD80FAD6-FEB9-4CA1-BAEA-C37BAB864A86}" type="slidenum">
              <a:rPr lang="en-US" smtClean="0"/>
              <a:t>14</a:t>
            </a:fld>
            <a:endParaRPr lang="en-US"/>
          </a:p>
        </p:txBody>
      </p:sp>
    </p:spTree>
    <p:extLst>
      <p:ext uri="{BB962C8B-B14F-4D97-AF65-F5344CB8AC3E}">
        <p14:creationId xmlns:p14="http://schemas.microsoft.com/office/powerpoint/2010/main" val="1856690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a:t>Breakout the current B2B Partners into clusters</a:t>
            </a:r>
          </a:p>
          <a:p>
            <a:pPr marL="228600" indent="-228600">
              <a:buAutoNum type="arabicParenR"/>
            </a:pPr>
            <a:endParaRPr lang="en-US"/>
          </a:p>
          <a:p>
            <a:pPr marL="228600" indent="-228600">
              <a:buAutoNum type="arabicParenR"/>
            </a:pPr>
            <a:r>
              <a:rPr lang="en-US"/>
              <a:t>Add census data to the existing FFSOP data, as well as yelp data and Google Analytics data</a:t>
            </a:r>
          </a:p>
          <a:p>
            <a:pPr marL="171450" indent="-171450">
              <a:buFont typeface="Arial"/>
              <a:buChar char="•"/>
            </a:pPr>
            <a:endParaRPr lang="en-US"/>
          </a:p>
          <a:p>
            <a:pPr marL="171450" indent="-171450">
              <a:buFont typeface="Arial"/>
              <a:buChar char="•"/>
            </a:pPr>
            <a:r>
              <a:rPr lang="en-US"/>
              <a:t>3)   Choose an appropriate model such as </a:t>
            </a:r>
            <a:r>
              <a:rPr lang="en-US" err="1"/>
              <a:t>XGBoost</a:t>
            </a:r>
            <a:endParaRPr lang="en-US"/>
          </a:p>
          <a:p>
            <a:pPr marL="171450" indent="-171450">
              <a:buFont typeface="Arial"/>
              <a:buChar char="•"/>
            </a:pPr>
            <a:endParaRPr lang="en-US"/>
          </a:p>
          <a:p>
            <a:pPr marL="171450" indent="-171450">
              <a:buFont typeface="Arial"/>
              <a:buChar char="•"/>
            </a:pPr>
            <a:r>
              <a:rPr lang="en-US"/>
              <a:t>4) The data can be evaluated for a desired target variable</a:t>
            </a:r>
          </a:p>
        </p:txBody>
      </p:sp>
      <p:sp>
        <p:nvSpPr>
          <p:cNvPr id="4" name="Slide Number Placeholder 3"/>
          <p:cNvSpPr>
            <a:spLocks noGrp="1"/>
          </p:cNvSpPr>
          <p:nvPr>
            <p:ph type="sldNum" sz="quarter" idx="5"/>
          </p:nvPr>
        </p:nvSpPr>
        <p:spPr/>
        <p:txBody>
          <a:bodyPr/>
          <a:lstStyle/>
          <a:p>
            <a:fld id="{FD80FAD6-FEB9-4CA1-BAEA-C37BAB864A86}" type="slidenum">
              <a:rPr lang="en-US" smtClean="0"/>
              <a:t>15</a:t>
            </a:fld>
            <a:endParaRPr lang="en-US"/>
          </a:p>
        </p:txBody>
      </p:sp>
    </p:spTree>
    <p:extLst>
      <p:ext uri="{BB962C8B-B14F-4D97-AF65-F5344CB8AC3E}">
        <p14:creationId xmlns:p14="http://schemas.microsoft.com/office/powerpoint/2010/main" val="39608049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Adding new features will help us to build an accurate and effective model. Adding Average stars and total number or even average number of reviews to a dataset can be very effective. This data can be obtained through Yelps </a:t>
            </a:r>
            <a:r>
              <a:rPr lang="en-US" err="1">
                <a:cs typeface="Calibri"/>
              </a:rPr>
              <a:t>api</a:t>
            </a:r>
            <a:r>
              <a:rPr lang="en-US">
                <a:cs typeface="Calibri"/>
              </a:rPr>
              <a:t> and then merged based upon a geographical coordinates. If no similar restaurant are in the area, then we might have a strong indication that the restaurant might not do well based off of local tastes. </a:t>
            </a:r>
          </a:p>
        </p:txBody>
      </p:sp>
      <p:sp>
        <p:nvSpPr>
          <p:cNvPr id="4" name="Slide Number Placeholder 3"/>
          <p:cNvSpPr>
            <a:spLocks noGrp="1"/>
          </p:cNvSpPr>
          <p:nvPr>
            <p:ph type="sldNum" sz="quarter" idx="5"/>
          </p:nvPr>
        </p:nvSpPr>
        <p:spPr/>
        <p:txBody>
          <a:bodyPr/>
          <a:lstStyle/>
          <a:p>
            <a:fld id="{FD80FAD6-FEB9-4CA1-BAEA-C37BAB864A86}" type="slidenum">
              <a:rPr lang="en-US" smtClean="0"/>
              <a:t>16</a:t>
            </a:fld>
            <a:endParaRPr lang="en-US"/>
          </a:p>
        </p:txBody>
      </p:sp>
    </p:spTree>
    <p:extLst>
      <p:ext uri="{BB962C8B-B14F-4D97-AF65-F5344CB8AC3E}">
        <p14:creationId xmlns:p14="http://schemas.microsoft.com/office/powerpoint/2010/main" val="11907165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Coke should have a marketing team that knows metrics and demographics about Coke’s customer. The target demographic provided by marketing (usually consumer data/reports) could be compared against the demographics of the potential B2B Partner to see how well they match. We can use a rating system to rate the quality of the potential B2B Partners of that surrounding demographic. The better the rating the better we can assume that the model can predict a store's success. </a:t>
            </a:r>
          </a:p>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FD80FAD6-FEB9-4CA1-BAEA-C37BAB864A86}" type="slidenum">
              <a:rPr lang="en-US" smtClean="0"/>
              <a:t>17</a:t>
            </a:fld>
            <a:endParaRPr lang="en-US"/>
          </a:p>
        </p:txBody>
      </p:sp>
    </p:spTree>
    <p:extLst>
      <p:ext uri="{BB962C8B-B14F-4D97-AF65-F5344CB8AC3E}">
        <p14:creationId xmlns:p14="http://schemas.microsoft.com/office/powerpoint/2010/main" val="18209593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Adding new features will help us to build an accurate and effective model. Adding Average stars and total number or even average number of reviews to a dataset can be very effective. This data can be obtained through Yelps </a:t>
            </a:r>
            <a:r>
              <a:rPr lang="en-US" err="1">
                <a:cs typeface="Calibri"/>
              </a:rPr>
              <a:t>api</a:t>
            </a:r>
            <a:r>
              <a:rPr lang="en-US">
                <a:cs typeface="Calibri"/>
              </a:rPr>
              <a:t> and then merged based upon a geographical coordinates. If no similar restaurant are in the area, then we might have a strong indication that the restaurant might not do well based off of local tastes. </a:t>
            </a:r>
          </a:p>
        </p:txBody>
      </p:sp>
      <p:sp>
        <p:nvSpPr>
          <p:cNvPr id="4" name="Slide Number Placeholder 3"/>
          <p:cNvSpPr>
            <a:spLocks noGrp="1"/>
          </p:cNvSpPr>
          <p:nvPr>
            <p:ph type="sldNum" sz="quarter" idx="5"/>
          </p:nvPr>
        </p:nvSpPr>
        <p:spPr/>
        <p:txBody>
          <a:bodyPr/>
          <a:lstStyle/>
          <a:p>
            <a:fld id="{FD80FAD6-FEB9-4CA1-BAEA-C37BAB864A86}" type="slidenum">
              <a:rPr lang="en-US" smtClean="0"/>
              <a:t>18</a:t>
            </a:fld>
            <a:endParaRPr lang="en-US"/>
          </a:p>
        </p:txBody>
      </p:sp>
    </p:spTree>
    <p:extLst>
      <p:ext uri="{BB962C8B-B14F-4D97-AF65-F5344CB8AC3E}">
        <p14:creationId xmlns:p14="http://schemas.microsoft.com/office/powerpoint/2010/main" val="10480199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6341D-523D-56C0-E861-3E25A9FA02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DB8CC5-F1B3-3FBF-5518-E820047CFF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D508BC2-EF89-B489-83F4-9F5192199DED}"/>
              </a:ext>
            </a:extLst>
          </p:cNvPr>
          <p:cNvSpPr>
            <a:spLocks noGrp="1"/>
          </p:cNvSpPr>
          <p:nvPr>
            <p:ph type="dt" sz="half" idx="10"/>
          </p:nvPr>
        </p:nvSpPr>
        <p:spPr/>
        <p:txBody>
          <a:bodyPr/>
          <a:lstStyle/>
          <a:p>
            <a:fld id="{6868E1E0-9488-564B-9859-7FBBFAAF4F16}" type="datetimeFigureOut">
              <a:rPr lang="en-US" smtClean="0"/>
              <a:t>4/19/23</a:t>
            </a:fld>
            <a:endParaRPr lang="en-US"/>
          </a:p>
        </p:txBody>
      </p:sp>
      <p:sp>
        <p:nvSpPr>
          <p:cNvPr id="5" name="Footer Placeholder 4">
            <a:extLst>
              <a:ext uri="{FF2B5EF4-FFF2-40B4-BE49-F238E27FC236}">
                <a16:creationId xmlns:a16="http://schemas.microsoft.com/office/drawing/2014/main" id="{F9C29B53-6F91-E4EF-7BD8-C458872F2A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9D6900-1608-CBCA-B2B2-C61F480C0732}"/>
              </a:ext>
            </a:extLst>
          </p:cNvPr>
          <p:cNvSpPr>
            <a:spLocks noGrp="1"/>
          </p:cNvSpPr>
          <p:nvPr>
            <p:ph type="sldNum" sz="quarter" idx="12"/>
          </p:nvPr>
        </p:nvSpPr>
        <p:spPr/>
        <p:txBody>
          <a:bodyPr/>
          <a:lstStyle/>
          <a:p>
            <a:fld id="{BBD6617B-9433-9048-8C4D-D6F0541F26DA}" type="slidenum">
              <a:rPr lang="en-US" smtClean="0"/>
              <a:t>‹#›</a:t>
            </a:fld>
            <a:endParaRPr lang="en-US"/>
          </a:p>
        </p:txBody>
      </p:sp>
    </p:spTree>
    <p:extLst>
      <p:ext uri="{BB962C8B-B14F-4D97-AF65-F5344CB8AC3E}">
        <p14:creationId xmlns:p14="http://schemas.microsoft.com/office/powerpoint/2010/main" val="400795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82A58-7006-9CD6-7F0B-BD0B8BDA272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F245F96-30A6-6B7D-6D01-7C4F118589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181508-16B3-DEF1-23C7-622F0723E387}"/>
              </a:ext>
            </a:extLst>
          </p:cNvPr>
          <p:cNvSpPr>
            <a:spLocks noGrp="1"/>
          </p:cNvSpPr>
          <p:nvPr>
            <p:ph type="dt" sz="half" idx="10"/>
          </p:nvPr>
        </p:nvSpPr>
        <p:spPr/>
        <p:txBody>
          <a:bodyPr/>
          <a:lstStyle/>
          <a:p>
            <a:fld id="{6868E1E0-9488-564B-9859-7FBBFAAF4F16}" type="datetimeFigureOut">
              <a:rPr lang="en-US" smtClean="0"/>
              <a:t>4/19/23</a:t>
            </a:fld>
            <a:endParaRPr lang="en-US"/>
          </a:p>
        </p:txBody>
      </p:sp>
      <p:sp>
        <p:nvSpPr>
          <p:cNvPr id="5" name="Footer Placeholder 4">
            <a:extLst>
              <a:ext uri="{FF2B5EF4-FFF2-40B4-BE49-F238E27FC236}">
                <a16:creationId xmlns:a16="http://schemas.microsoft.com/office/drawing/2014/main" id="{DDF4EEB4-245A-F625-D47D-3C209EA5CC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0B42A1-2F6B-4B6C-F945-C2794632DBC0}"/>
              </a:ext>
            </a:extLst>
          </p:cNvPr>
          <p:cNvSpPr>
            <a:spLocks noGrp="1"/>
          </p:cNvSpPr>
          <p:nvPr>
            <p:ph type="sldNum" sz="quarter" idx="12"/>
          </p:nvPr>
        </p:nvSpPr>
        <p:spPr/>
        <p:txBody>
          <a:bodyPr/>
          <a:lstStyle/>
          <a:p>
            <a:fld id="{BBD6617B-9433-9048-8C4D-D6F0541F26DA}" type="slidenum">
              <a:rPr lang="en-US" smtClean="0"/>
              <a:t>‹#›</a:t>
            </a:fld>
            <a:endParaRPr lang="en-US"/>
          </a:p>
        </p:txBody>
      </p:sp>
    </p:spTree>
    <p:extLst>
      <p:ext uri="{BB962C8B-B14F-4D97-AF65-F5344CB8AC3E}">
        <p14:creationId xmlns:p14="http://schemas.microsoft.com/office/powerpoint/2010/main" val="3427189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623B0C-1A2E-C5D7-498E-D83137C167A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7588EBB-56EF-6947-FDF5-6EB1CBD7D0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B34A27-B962-D522-15F8-F6B3359EE248}"/>
              </a:ext>
            </a:extLst>
          </p:cNvPr>
          <p:cNvSpPr>
            <a:spLocks noGrp="1"/>
          </p:cNvSpPr>
          <p:nvPr>
            <p:ph type="dt" sz="half" idx="10"/>
          </p:nvPr>
        </p:nvSpPr>
        <p:spPr/>
        <p:txBody>
          <a:bodyPr/>
          <a:lstStyle/>
          <a:p>
            <a:fld id="{6868E1E0-9488-564B-9859-7FBBFAAF4F16}" type="datetimeFigureOut">
              <a:rPr lang="en-US" smtClean="0"/>
              <a:t>4/19/23</a:t>
            </a:fld>
            <a:endParaRPr lang="en-US"/>
          </a:p>
        </p:txBody>
      </p:sp>
      <p:sp>
        <p:nvSpPr>
          <p:cNvPr id="5" name="Footer Placeholder 4">
            <a:extLst>
              <a:ext uri="{FF2B5EF4-FFF2-40B4-BE49-F238E27FC236}">
                <a16:creationId xmlns:a16="http://schemas.microsoft.com/office/drawing/2014/main" id="{F315E1B7-03BE-5D05-8A59-4526B89C19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45EBE3-2BFA-C27D-477A-51DE5E240E4F}"/>
              </a:ext>
            </a:extLst>
          </p:cNvPr>
          <p:cNvSpPr>
            <a:spLocks noGrp="1"/>
          </p:cNvSpPr>
          <p:nvPr>
            <p:ph type="sldNum" sz="quarter" idx="12"/>
          </p:nvPr>
        </p:nvSpPr>
        <p:spPr/>
        <p:txBody>
          <a:bodyPr/>
          <a:lstStyle/>
          <a:p>
            <a:fld id="{BBD6617B-9433-9048-8C4D-D6F0541F26DA}" type="slidenum">
              <a:rPr lang="en-US" smtClean="0"/>
              <a:t>‹#›</a:t>
            </a:fld>
            <a:endParaRPr lang="en-US"/>
          </a:p>
        </p:txBody>
      </p:sp>
    </p:spTree>
    <p:extLst>
      <p:ext uri="{BB962C8B-B14F-4D97-AF65-F5344CB8AC3E}">
        <p14:creationId xmlns:p14="http://schemas.microsoft.com/office/powerpoint/2010/main" val="4224112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DCD92-ED02-CC2A-9B59-D3FC63B5B6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65F1E6-8CDF-76F3-96AB-48D3A49BDB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89F1FE-8BE9-9733-5BAD-0C49C719EE85}"/>
              </a:ext>
            </a:extLst>
          </p:cNvPr>
          <p:cNvSpPr>
            <a:spLocks noGrp="1"/>
          </p:cNvSpPr>
          <p:nvPr>
            <p:ph type="dt" sz="half" idx="10"/>
          </p:nvPr>
        </p:nvSpPr>
        <p:spPr/>
        <p:txBody>
          <a:bodyPr/>
          <a:lstStyle/>
          <a:p>
            <a:fld id="{6868E1E0-9488-564B-9859-7FBBFAAF4F16}" type="datetimeFigureOut">
              <a:rPr lang="en-US" smtClean="0"/>
              <a:t>4/19/23</a:t>
            </a:fld>
            <a:endParaRPr lang="en-US"/>
          </a:p>
        </p:txBody>
      </p:sp>
      <p:sp>
        <p:nvSpPr>
          <p:cNvPr id="5" name="Footer Placeholder 4">
            <a:extLst>
              <a:ext uri="{FF2B5EF4-FFF2-40B4-BE49-F238E27FC236}">
                <a16:creationId xmlns:a16="http://schemas.microsoft.com/office/drawing/2014/main" id="{3ED13434-2938-6440-A9F1-C6A61AFADD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8030A3-AFC4-8F2E-74FE-329439EF924D}"/>
              </a:ext>
            </a:extLst>
          </p:cNvPr>
          <p:cNvSpPr>
            <a:spLocks noGrp="1"/>
          </p:cNvSpPr>
          <p:nvPr>
            <p:ph type="sldNum" sz="quarter" idx="12"/>
          </p:nvPr>
        </p:nvSpPr>
        <p:spPr/>
        <p:txBody>
          <a:bodyPr/>
          <a:lstStyle/>
          <a:p>
            <a:fld id="{BBD6617B-9433-9048-8C4D-D6F0541F26DA}" type="slidenum">
              <a:rPr lang="en-US" smtClean="0"/>
              <a:t>‹#›</a:t>
            </a:fld>
            <a:endParaRPr lang="en-US"/>
          </a:p>
        </p:txBody>
      </p:sp>
    </p:spTree>
    <p:extLst>
      <p:ext uri="{BB962C8B-B14F-4D97-AF65-F5344CB8AC3E}">
        <p14:creationId xmlns:p14="http://schemas.microsoft.com/office/powerpoint/2010/main" val="3251225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109BD-B34F-FDE2-8AC3-4133F36DF6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BA27ADD-23A1-93FD-DD27-F1312A253C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0E2FAE-B9B4-81D9-9B22-87A7A8B0F5F2}"/>
              </a:ext>
            </a:extLst>
          </p:cNvPr>
          <p:cNvSpPr>
            <a:spLocks noGrp="1"/>
          </p:cNvSpPr>
          <p:nvPr>
            <p:ph type="dt" sz="half" idx="10"/>
          </p:nvPr>
        </p:nvSpPr>
        <p:spPr/>
        <p:txBody>
          <a:bodyPr/>
          <a:lstStyle/>
          <a:p>
            <a:fld id="{6868E1E0-9488-564B-9859-7FBBFAAF4F16}" type="datetimeFigureOut">
              <a:rPr lang="en-US" smtClean="0"/>
              <a:t>4/19/23</a:t>
            </a:fld>
            <a:endParaRPr lang="en-US"/>
          </a:p>
        </p:txBody>
      </p:sp>
      <p:sp>
        <p:nvSpPr>
          <p:cNvPr id="5" name="Footer Placeholder 4">
            <a:extLst>
              <a:ext uri="{FF2B5EF4-FFF2-40B4-BE49-F238E27FC236}">
                <a16:creationId xmlns:a16="http://schemas.microsoft.com/office/drawing/2014/main" id="{E65921A3-D9D5-5E50-EAE6-9FC6D350FB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7E4984-CCC4-25E2-613C-B5123E3189FF}"/>
              </a:ext>
            </a:extLst>
          </p:cNvPr>
          <p:cNvSpPr>
            <a:spLocks noGrp="1"/>
          </p:cNvSpPr>
          <p:nvPr>
            <p:ph type="sldNum" sz="quarter" idx="12"/>
          </p:nvPr>
        </p:nvSpPr>
        <p:spPr/>
        <p:txBody>
          <a:bodyPr/>
          <a:lstStyle/>
          <a:p>
            <a:fld id="{BBD6617B-9433-9048-8C4D-D6F0541F26DA}" type="slidenum">
              <a:rPr lang="en-US" smtClean="0"/>
              <a:t>‹#›</a:t>
            </a:fld>
            <a:endParaRPr lang="en-US"/>
          </a:p>
        </p:txBody>
      </p:sp>
    </p:spTree>
    <p:extLst>
      <p:ext uri="{BB962C8B-B14F-4D97-AF65-F5344CB8AC3E}">
        <p14:creationId xmlns:p14="http://schemas.microsoft.com/office/powerpoint/2010/main" val="1860887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440C9-CE58-412F-6BA6-21439C216E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AA6370-400D-3357-6800-58559987F0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5832AC-7A02-D9D1-BD6B-B246D2F8C7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E4ADEA5-C069-6A30-5D36-21D7E1477B1B}"/>
              </a:ext>
            </a:extLst>
          </p:cNvPr>
          <p:cNvSpPr>
            <a:spLocks noGrp="1"/>
          </p:cNvSpPr>
          <p:nvPr>
            <p:ph type="dt" sz="half" idx="10"/>
          </p:nvPr>
        </p:nvSpPr>
        <p:spPr/>
        <p:txBody>
          <a:bodyPr/>
          <a:lstStyle/>
          <a:p>
            <a:fld id="{6868E1E0-9488-564B-9859-7FBBFAAF4F16}" type="datetimeFigureOut">
              <a:rPr lang="en-US" smtClean="0"/>
              <a:t>4/19/23</a:t>
            </a:fld>
            <a:endParaRPr lang="en-US"/>
          </a:p>
        </p:txBody>
      </p:sp>
      <p:sp>
        <p:nvSpPr>
          <p:cNvPr id="6" name="Footer Placeholder 5">
            <a:extLst>
              <a:ext uri="{FF2B5EF4-FFF2-40B4-BE49-F238E27FC236}">
                <a16:creationId xmlns:a16="http://schemas.microsoft.com/office/drawing/2014/main" id="{C67DBBAD-5113-02A7-93FB-0FB0175BB0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FEA9D9-1ACE-9CB4-3978-C7E28BC573AE}"/>
              </a:ext>
            </a:extLst>
          </p:cNvPr>
          <p:cNvSpPr>
            <a:spLocks noGrp="1"/>
          </p:cNvSpPr>
          <p:nvPr>
            <p:ph type="sldNum" sz="quarter" idx="12"/>
          </p:nvPr>
        </p:nvSpPr>
        <p:spPr/>
        <p:txBody>
          <a:bodyPr/>
          <a:lstStyle/>
          <a:p>
            <a:fld id="{BBD6617B-9433-9048-8C4D-D6F0541F26DA}" type="slidenum">
              <a:rPr lang="en-US" smtClean="0"/>
              <a:t>‹#›</a:t>
            </a:fld>
            <a:endParaRPr lang="en-US"/>
          </a:p>
        </p:txBody>
      </p:sp>
    </p:spTree>
    <p:extLst>
      <p:ext uri="{BB962C8B-B14F-4D97-AF65-F5344CB8AC3E}">
        <p14:creationId xmlns:p14="http://schemas.microsoft.com/office/powerpoint/2010/main" val="1115770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99861-1DDC-8C63-49E4-4DD88007DB3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3E9EE5-1A59-4EFF-4E2B-E6B265D807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36BD176-B0D1-BE68-78B0-3AC800EF300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AC003AB-0726-4EBA-07C4-E10C308807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C2524F-883E-0B95-4FBC-E12E4D9F9F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26FE731-2A66-59AD-0271-32C4E2CE8C66}"/>
              </a:ext>
            </a:extLst>
          </p:cNvPr>
          <p:cNvSpPr>
            <a:spLocks noGrp="1"/>
          </p:cNvSpPr>
          <p:nvPr>
            <p:ph type="dt" sz="half" idx="10"/>
          </p:nvPr>
        </p:nvSpPr>
        <p:spPr/>
        <p:txBody>
          <a:bodyPr/>
          <a:lstStyle/>
          <a:p>
            <a:fld id="{6868E1E0-9488-564B-9859-7FBBFAAF4F16}" type="datetimeFigureOut">
              <a:rPr lang="en-US" smtClean="0"/>
              <a:t>4/19/23</a:t>
            </a:fld>
            <a:endParaRPr lang="en-US"/>
          </a:p>
        </p:txBody>
      </p:sp>
      <p:sp>
        <p:nvSpPr>
          <p:cNvPr id="8" name="Footer Placeholder 7">
            <a:extLst>
              <a:ext uri="{FF2B5EF4-FFF2-40B4-BE49-F238E27FC236}">
                <a16:creationId xmlns:a16="http://schemas.microsoft.com/office/drawing/2014/main" id="{2F9B7A1B-73E7-221F-11A4-BB5805630A9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A106274-DF07-79EF-49B9-E4C584343F1F}"/>
              </a:ext>
            </a:extLst>
          </p:cNvPr>
          <p:cNvSpPr>
            <a:spLocks noGrp="1"/>
          </p:cNvSpPr>
          <p:nvPr>
            <p:ph type="sldNum" sz="quarter" idx="12"/>
          </p:nvPr>
        </p:nvSpPr>
        <p:spPr/>
        <p:txBody>
          <a:bodyPr/>
          <a:lstStyle/>
          <a:p>
            <a:fld id="{BBD6617B-9433-9048-8C4D-D6F0541F26DA}" type="slidenum">
              <a:rPr lang="en-US" smtClean="0"/>
              <a:t>‹#›</a:t>
            </a:fld>
            <a:endParaRPr lang="en-US"/>
          </a:p>
        </p:txBody>
      </p:sp>
    </p:spTree>
    <p:extLst>
      <p:ext uri="{BB962C8B-B14F-4D97-AF65-F5344CB8AC3E}">
        <p14:creationId xmlns:p14="http://schemas.microsoft.com/office/powerpoint/2010/main" val="2682176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4EDC7-13AE-5EF6-4771-00DFFFDD1A1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230537-C3D4-7675-1D89-CD01100D9258}"/>
              </a:ext>
            </a:extLst>
          </p:cNvPr>
          <p:cNvSpPr>
            <a:spLocks noGrp="1"/>
          </p:cNvSpPr>
          <p:nvPr>
            <p:ph type="dt" sz="half" idx="10"/>
          </p:nvPr>
        </p:nvSpPr>
        <p:spPr/>
        <p:txBody>
          <a:bodyPr/>
          <a:lstStyle/>
          <a:p>
            <a:fld id="{6868E1E0-9488-564B-9859-7FBBFAAF4F16}" type="datetimeFigureOut">
              <a:rPr lang="en-US" smtClean="0"/>
              <a:t>4/19/23</a:t>
            </a:fld>
            <a:endParaRPr lang="en-US"/>
          </a:p>
        </p:txBody>
      </p:sp>
      <p:sp>
        <p:nvSpPr>
          <p:cNvPr id="4" name="Footer Placeholder 3">
            <a:extLst>
              <a:ext uri="{FF2B5EF4-FFF2-40B4-BE49-F238E27FC236}">
                <a16:creationId xmlns:a16="http://schemas.microsoft.com/office/drawing/2014/main" id="{94DC8C80-A3C6-AF1C-B080-FF41067B647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4CABEF8-361E-6C1B-A8EC-0510AC418833}"/>
              </a:ext>
            </a:extLst>
          </p:cNvPr>
          <p:cNvSpPr>
            <a:spLocks noGrp="1"/>
          </p:cNvSpPr>
          <p:nvPr>
            <p:ph type="sldNum" sz="quarter" idx="12"/>
          </p:nvPr>
        </p:nvSpPr>
        <p:spPr/>
        <p:txBody>
          <a:bodyPr/>
          <a:lstStyle/>
          <a:p>
            <a:fld id="{BBD6617B-9433-9048-8C4D-D6F0541F26DA}" type="slidenum">
              <a:rPr lang="en-US" smtClean="0"/>
              <a:t>‹#›</a:t>
            </a:fld>
            <a:endParaRPr lang="en-US"/>
          </a:p>
        </p:txBody>
      </p:sp>
    </p:spTree>
    <p:extLst>
      <p:ext uri="{BB962C8B-B14F-4D97-AF65-F5344CB8AC3E}">
        <p14:creationId xmlns:p14="http://schemas.microsoft.com/office/powerpoint/2010/main" val="707103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19C3DF-0CAE-A85D-9C37-BACB85940F07}"/>
              </a:ext>
            </a:extLst>
          </p:cNvPr>
          <p:cNvSpPr>
            <a:spLocks noGrp="1"/>
          </p:cNvSpPr>
          <p:nvPr>
            <p:ph type="dt" sz="half" idx="10"/>
          </p:nvPr>
        </p:nvSpPr>
        <p:spPr/>
        <p:txBody>
          <a:bodyPr/>
          <a:lstStyle/>
          <a:p>
            <a:fld id="{6868E1E0-9488-564B-9859-7FBBFAAF4F16}" type="datetimeFigureOut">
              <a:rPr lang="en-US" smtClean="0"/>
              <a:t>4/19/23</a:t>
            </a:fld>
            <a:endParaRPr lang="en-US"/>
          </a:p>
        </p:txBody>
      </p:sp>
      <p:sp>
        <p:nvSpPr>
          <p:cNvPr id="3" name="Footer Placeholder 2">
            <a:extLst>
              <a:ext uri="{FF2B5EF4-FFF2-40B4-BE49-F238E27FC236}">
                <a16:creationId xmlns:a16="http://schemas.microsoft.com/office/drawing/2014/main" id="{E4490B9C-E15B-80D7-EAB3-42BF5BF62D0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4E9A85E-F8BA-7CCE-163B-41FF0D63E239}"/>
              </a:ext>
            </a:extLst>
          </p:cNvPr>
          <p:cNvSpPr>
            <a:spLocks noGrp="1"/>
          </p:cNvSpPr>
          <p:nvPr>
            <p:ph type="sldNum" sz="quarter" idx="12"/>
          </p:nvPr>
        </p:nvSpPr>
        <p:spPr/>
        <p:txBody>
          <a:bodyPr/>
          <a:lstStyle/>
          <a:p>
            <a:fld id="{BBD6617B-9433-9048-8C4D-D6F0541F26DA}" type="slidenum">
              <a:rPr lang="en-US" smtClean="0"/>
              <a:t>‹#›</a:t>
            </a:fld>
            <a:endParaRPr lang="en-US"/>
          </a:p>
        </p:txBody>
      </p:sp>
    </p:spTree>
    <p:extLst>
      <p:ext uri="{BB962C8B-B14F-4D97-AF65-F5344CB8AC3E}">
        <p14:creationId xmlns:p14="http://schemas.microsoft.com/office/powerpoint/2010/main" val="453958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8B02F-4DEA-3587-A814-A9546CCFCD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7EBA594-7E31-2714-A5E7-67777F02D1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5AC91D4-8CC6-E726-D39B-BE8FD3B3C4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4638F7-2A13-3A13-8804-FD3864BC3D38}"/>
              </a:ext>
            </a:extLst>
          </p:cNvPr>
          <p:cNvSpPr>
            <a:spLocks noGrp="1"/>
          </p:cNvSpPr>
          <p:nvPr>
            <p:ph type="dt" sz="half" idx="10"/>
          </p:nvPr>
        </p:nvSpPr>
        <p:spPr/>
        <p:txBody>
          <a:bodyPr/>
          <a:lstStyle/>
          <a:p>
            <a:fld id="{6868E1E0-9488-564B-9859-7FBBFAAF4F16}" type="datetimeFigureOut">
              <a:rPr lang="en-US" smtClean="0"/>
              <a:t>4/19/23</a:t>
            </a:fld>
            <a:endParaRPr lang="en-US"/>
          </a:p>
        </p:txBody>
      </p:sp>
      <p:sp>
        <p:nvSpPr>
          <p:cNvPr id="6" name="Footer Placeholder 5">
            <a:extLst>
              <a:ext uri="{FF2B5EF4-FFF2-40B4-BE49-F238E27FC236}">
                <a16:creationId xmlns:a16="http://schemas.microsoft.com/office/drawing/2014/main" id="{8ED768FB-C56C-AD4A-CEBB-B68D921721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24E527-B202-BA3F-B3AF-E947E32581CF}"/>
              </a:ext>
            </a:extLst>
          </p:cNvPr>
          <p:cNvSpPr>
            <a:spLocks noGrp="1"/>
          </p:cNvSpPr>
          <p:nvPr>
            <p:ph type="sldNum" sz="quarter" idx="12"/>
          </p:nvPr>
        </p:nvSpPr>
        <p:spPr/>
        <p:txBody>
          <a:bodyPr/>
          <a:lstStyle/>
          <a:p>
            <a:fld id="{BBD6617B-9433-9048-8C4D-D6F0541F26DA}" type="slidenum">
              <a:rPr lang="en-US" smtClean="0"/>
              <a:t>‹#›</a:t>
            </a:fld>
            <a:endParaRPr lang="en-US"/>
          </a:p>
        </p:txBody>
      </p:sp>
    </p:spTree>
    <p:extLst>
      <p:ext uri="{BB962C8B-B14F-4D97-AF65-F5344CB8AC3E}">
        <p14:creationId xmlns:p14="http://schemas.microsoft.com/office/powerpoint/2010/main" val="58307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D9A78-9142-E651-F3E6-9634CF15B2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3166AD-C275-5AF8-A387-1A9123D2C4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86DDBE5-BEA1-0D19-DDE3-C9A64AC95B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986CCF-8B94-BA70-512E-3B08B16882EA}"/>
              </a:ext>
            </a:extLst>
          </p:cNvPr>
          <p:cNvSpPr>
            <a:spLocks noGrp="1"/>
          </p:cNvSpPr>
          <p:nvPr>
            <p:ph type="dt" sz="half" idx="10"/>
          </p:nvPr>
        </p:nvSpPr>
        <p:spPr/>
        <p:txBody>
          <a:bodyPr/>
          <a:lstStyle/>
          <a:p>
            <a:fld id="{6868E1E0-9488-564B-9859-7FBBFAAF4F16}" type="datetimeFigureOut">
              <a:rPr lang="en-US" smtClean="0"/>
              <a:t>4/19/23</a:t>
            </a:fld>
            <a:endParaRPr lang="en-US"/>
          </a:p>
        </p:txBody>
      </p:sp>
      <p:sp>
        <p:nvSpPr>
          <p:cNvPr id="6" name="Footer Placeholder 5">
            <a:extLst>
              <a:ext uri="{FF2B5EF4-FFF2-40B4-BE49-F238E27FC236}">
                <a16:creationId xmlns:a16="http://schemas.microsoft.com/office/drawing/2014/main" id="{3C1BA869-FF1C-4B05-32FD-84E0EDB671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CAA60E-7D24-9501-D618-0F98EDA22E4A}"/>
              </a:ext>
            </a:extLst>
          </p:cNvPr>
          <p:cNvSpPr>
            <a:spLocks noGrp="1"/>
          </p:cNvSpPr>
          <p:nvPr>
            <p:ph type="sldNum" sz="quarter" idx="12"/>
          </p:nvPr>
        </p:nvSpPr>
        <p:spPr/>
        <p:txBody>
          <a:bodyPr/>
          <a:lstStyle/>
          <a:p>
            <a:fld id="{BBD6617B-9433-9048-8C4D-D6F0541F26DA}" type="slidenum">
              <a:rPr lang="en-US" smtClean="0"/>
              <a:t>‹#›</a:t>
            </a:fld>
            <a:endParaRPr lang="en-US"/>
          </a:p>
        </p:txBody>
      </p:sp>
    </p:spTree>
    <p:extLst>
      <p:ext uri="{BB962C8B-B14F-4D97-AF65-F5344CB8AC3E}">
        <p14:creationId xmlns:p14="http://schemas.microsoft.com/office/powerpoint/2010/main" val="499172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D01D40-9549-04BE-9162-36C99A7A0F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B92CF07-DDA0-D5FD-8638-F4CC536051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5A8D89-33A9-A7EE-1EF5-301E4338EC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68E1E0-9488-564B-9859-7FBBFAAF4F16}" type="datetimeFigureOut">
              <a:rPr lang="en-US" smtClean="0"/>
              <a:t>4/19/23</a:t>
            </a:fld>
            <a:endParaRPr lang="en-US"/>
          </a:p>
        </p:txBody>
      </p:sp>
      <p:sp>
        <p:nvSpPr>
          <p:cNvPr id="5" name="Footer Placeholder 4">
            <a:extLst>
              <a:ext uri="{FF2B5EF4-FFF2-40B4-BE49-F238E27FC236}">
                <a16:creationId xmlns:a16="http://schemas.microsoft.com/office/drawing/2014/main" id="{806D154E-44D8-B378-FB00-7916764DA3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7609B57-F2F5-A11D-E54E-928D6392CF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D6617B-9433-9048-8C4D-D6F0541F26DA}" type="slidenum">
              <a:rPr lang="en-US" smtClean="0"/>
              <a:t>‹#›</a:t>
            </a:fld>
            <a:endParaRPr lang="en-US"/>
          </a:p>
        </p:txBody>
      </p:sp>
    </p:spTree>
    <p:extLst>
      <p:ext uri="{BB962C8B-B14F-4D97-AF65-F5344CB8AC3E}">
        <p14:creationId xmlns:p14="http://schemas.microsoft.com/office/powerpoint/2010/main" val="29969709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7.sv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7.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9.sv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 Id="rId9" Type="http://schemas.openxmlformats.org/officeDocument/2006/relationships/image" Target="../media/image17.svg"/></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6" name="Picture 5" descr="Adhesive notes on glass wall">
            <a:extLst>
              <a:ext uri="{FF2B5EF4-FFF2-40B4-BE49-F238E27FC236}">
                <a16:creationId xmlns:a16="http://schemas.microsoft.com/office/drawing/2014/main" id="{E30ACDF4-E567-0921-2D8F-1B56B2FC155C}"/>
              </a:ext>
            </a:extLst>
          </p:cNvPr>
          <p:cNvPicPr>
            <a:picLocks noChangeAspect="1"/>
          </p:cNvPicPr>
          <p:nvPr/>
        </p:nvPicPr>
        <p:blipFill>
          <a:blip r:embed="rId2">
            <a:alphaModFix amt="50000"/>
          </a:blip>
          <a:stretch>
            <a:fillRect/>
          </a:stretch>
        </p:blipFill>
        <p:spPr>
          <a:xfrm>
            <a:off x="951244" y="0"/>
            <a:ext cx="10289512" cy="6858000"/>
          </a:xfrm>
          <a:prstGeom prst="rect">
            <a:avLst/>
          </a:prstGeom>
        </p:spPr>
      </p:pic>
      <p:cxnSp>
        <p:nvCxnSpPr>
          <p:cNvPr id="5" name="Elbow Connector 4">
            <a:extLst>
              <a:ext uri="{FF2B5EF4-FFF2-40B4-BE49-F238E27FC236}">
                <a16:creationId xmlns:a16="http://schemas.microsoft.com/office/drawing/2014/main" id="{F4C7CE3D-6825-D811-7560-32AE46DBE51A}"/>
              </a:ext>
            </a:extLst>
          </p:cNvPr>
          <p:cNvCxnSpPr>
            <a:cxnSpLocks/>
          </p:cNvCxnSpPr>
          <p:nvPr/>
        </p:nvCxnSpPr>
        <p:spPr>
          <a:xfrm>
            <a:off x="0" y="49173"/>
            <a:ext cx="6784848" cy="109730"/>
          </a:xfrm>
          <a:prstGeom prst="bentConnector3">
            <a:avLst>
              <a:gd name="adj1" fmla="val 68464"/>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 name="Elbow Connector 6">
            <a:extLst>
              <a:ext uri="{FF2B5EF4-FFF2-40B4-BE49-F238E27FC236}">
                <a16:creationId xmlns:a16="http://schemas.microsoft.com/office/drawing/2014/main" id="{DCB674D0-778A-70C7-A1ED-372E251D41F9}"/>
              </a:ext>
            </a:extLst>
          </p:cNvPr>
          <p:cNvCxnSpPr>
            <a:cxnSpLocks/>
          </p:cNvCxnSpPr>
          <p:nvPr/>
        </p:nvCxnSpPr>
        <p:spPr>
          <a:xfrm rot="10800000" flipV="1">
            <a:off x="5038344" y="49173"/>
            <a:ext cx="7153656" cy="109730"/>
          </a:xfrm>
          <a:prstGeom prst="bentConnector3">
            <a:avLst>
              <a:gd name="adj1" fmla="val 64189"/>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0" name="Elbow Connector 19">
            <a:extLst>
              <a:ext uri="{FF2B5EF4-FFF2-40B4-BE49-F238E27FC236}">
                <a16:creationId xmlns:a16="http://schemas.microsoft.com/office/drawing/2014/main" id="{7108B1C3-8D50-AE68-932E-603D1AFD57B6}"/>
              </a:ext>
            </a:extLst>
          </p:cNvPr>
          <p:cNvCxnSpPr>
            <a:cxnSpLocks/>
          </p:cNvCxnSpPr>
          <p:nvPr/>
        </p:nvCxnSpPr>
        <p:spPr>
          <a:xfrm flipV="1">
            <a:off x="0" y="6720840"/>
            <a:ext cx="2782957" cy="87988"/>
          </a:xfrm>
          <a:prstGeom prst="bentConnector3">
            <a:avLst>
              <a:gd name="adj1" fmla="val 68214"/>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5" name="Elbow Connector 24">
            <a:extLst>
              <a:ext uri="{FF2B5EF4-FFF2-40B4-BE49-F238E27FC236}">
                <a16:creationId xmlns:a16="http://schemas.microsoft.com/office/drawing/2014/main" id="{90A45151-CA0E-16C5-73C3-81507873EBE2}"/>
              </a:ext>
            </a:extLst>
          </p:cNvPr>
          <p:cNvCxnSpPr>
            <a:cxnSpLocks/>
          </p:cNvCxnSpPr>
          <p:nvPr/>
        </p:nvCxnSpPr>
        <p:spPr>
          <a:xfrm>
            <a:off x="2325757" y="6720840"/>
            <a:ext cx="2727827" cy="87987"/>
          </a:xfrm>
          <a:prstGeom prst="bentConnector3">
            <a:avLst>
              <a:gd name="adj1" fmla="val 16843"/>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0" name="Elbow Connector 29">
            <a:extLst>
              <a:ext uri="{FF2B5EF4-FFF2-40B4-BE49-F238E27FC236}">
                <a16:creationId xmlns:a16="http://schemas.microsoft.com/office/drawing/2014/main" id="{349D44D8-48BD-1B54-D4E5-9B79ECB8630C}"/>
              </a:ext>
            </a:extLst>
          </p:cNvPr>
          <p:cNvCxnSpPr>
            <a:cxnSpLocks/>
          </p:cNvCxnSpPr>
          <p:nvPr/>
        </p:nvCxnSpPr>
        <p:spPr>
          <a:xfrm flipV="1">
            <a:off x="7138416" y="6720840"/>
            <a:ext cx="3035808" cy="87988"/>
          </a:xfrm>
          <a:prstGeom prst="bentConnector3">
            <a:avLst>
              <a:gd name="adj1" fmla="val 72590"/>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1" name="Elbow Connector 30">
            <a:extLst>
              <a:ext uri="{FF2B5EF4-FFF2-40B4-BE49-F238E27FC236}">
                <a16:creationId xmlns:a16="http://schemas.microsoft.com/office/drawing/2014/main" id="{D2B3EDDF-09D3-D48C-688B-CE4321EAF20C}"/>
              </a:ext>
            </a:extLst>
          </p:cNvPr>
          <p:cNvCxnSpPr>
            <a:cxnSpLocks/>
          </p:cNvCxnSpPr>
          <p:nvPr/>
        </p:nvCxnSpPr>
        <p:spPr>
          <a:xfrm>
            <a:off x="10174224" y="6720840"/>
            <a:ext cx="2017776" cy="87987"/>
          </a:xfrm>
          <a:prstGeom prst="bentConnector3">
            <a:avLst>
              <a:gd name="adj1" fmla="val 2543"/>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B6606EA-873D-4CE5-1F71-24D0EEE4AECA}"/>
              </a:ext>
            </a:extLst>
          </p:cNvPr>
          <p:cNvCxnSpPr/>
          <p:nvPr/>
        </p:nvCxnSpPr>
        <p:spPr>
          <a:xfrm>
            <a:off x="5038344" y="6808827"/>
            <a:ext cx="210007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8C4C1499-8506-86D3-30B5-6D1B2A783B13}"/>
              </a:ext>
            </a:extLst>
          </p:cNvPr>
          <p:cNvSpPr txBox="1">
            <a:spLocks/>
          </p:cNvSpPr>
          <p:nvPr/>
        </p:nvSpPr>
        <p:spPr>
          <a:xfrm>
            <a:off x="830179" y="2158955"/>
            <a:ext cx="9885263" cy="201578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b="1">
                <a:solidFill>
                  <a:schemeClr val="bg1"/>
                </a:solidFill>
                <a:latin typeface="Arial Nova"/>
              </a:rPr>
              <a:t>Future Analysis </a:t>
            </a:r>
            <a:endParaRPr lang="en-US" sz="5400">
              <a:solidFill>
                <a:schemeClr val="bg1"/>
              </a:solidFill>
              <a:latin typeface="Calibri Light" panose="020F0302020204030204"/>
              <a:cs typeface="Calibri Light"/>
            </a:endParaRPr>
          </a:p>
          <a:p>
            <a:pPr algn="ctr"/>
            <a:r>
              <a:rPr lang="en-US" sz="5400" b="1">
                <a:solidFill>
                  <a:schemeClr val="bg1"/>
                </a:solidFill>
                <a:latin typeface="Arial Nova"/>
              </a:rPr>
              <a:t>+ </a:t>
            </a:r>
            <a:endParaRPr lang="en-US" sz="5400">
              <a:solidFill>
                <a:schemeClr val="bg1"/>
              </a:solidFill>
              <a:latin typeface="Calibri Light" panose="020F0302020204030204"/>
              <a:cs typeface="Calibri Light"/>
            </a:endParaRPr>
          </a:p>
          <a:p>
            <a:pPr algn="ctr"/>
            <a:r>
              <a:rPr lang="en-US" sz="5400" b="1">
                <a:solidFill>
                  <a:schemeClr val="bg1"/>
                </a:solidFill>
                <a:latin typeface="Arial Nova"/>
              </a:rPr>
              <a:t>Recommendations</a:t>
            </a:r>
            <a:endParaRPr lang="en-US" sz="5400">
              <a:solidFill>
                <a:schemeClr val="bg1"/>
              </a:solidFill>
              <a:cs typeface="Calibri Light"/>
            </a:endParaRPr>
          </a:p>
        </p:txBody>
      </p:sp>
    </p:spTree>
    <p:extLst>
      <p:ext uri="{BB962C8B-B14F-4D97-AF65-F5344CB8AC3E}">
        <p14:creationId xmlns:p14="http://schemas.microsoft.com/office/powerpoint/2010/main" val="4929004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D0D8B7-61F5-EFC1-6495-0205568B6BEC}"/>
              </a:ext>
            </a:extLst>
          </p:cNvPr>
          <p:cNvSpPr>
            <a:spLocks noGrp="1"/>
          </p:cNvSpPr>
          <p:nvPr>
            <p:ph idx="1"/>
          </p:nvPr>
        </p:nvSpPr>
        <p:spPr/>
        <p:txBody>
          <a:bodyPr vert="horz" lIns="91440" tIns="45720" rIns="91440" bIns="45720" rtlCol="0" anchor="t">
            <a:normAutofit/>
          </a:bodyPr>
          <a:lstStyle/>
          <a:p>
            <a:pPr marL="0" indent="0">
              <a:buNone/>
            </a:pPr>
            <a:endParaRPr lang="en-US" sz="1600" b="1">
              <a:solidFill>
                <a:schemeClr val="bg1"/>
              </a:solidFill>
              <a:latin typeface="Arial Nova"/>
              <a:cs typeface="Calibri"/>
            </a:endParaRPr>
          </a:p>
          <a:p>
            <a:pPr marL="342900" indent="-342900">
              <a:buAutoNum type="arabicParenR"/>
            </a:pPr>
            <a:endParaRPr lang="en-US" sz="1600" b="1">
              <a:solidFill>
                <a:schemeClr val="bg1"/>
              </a:solidFill>
              <a:latin typeface="Arial Nova"/>
              <a:cs typeface="Calibri"/>
            </a:endParaRPr>
          </a:p>
          <a:p>
            <a:endParaRPr lang="en-US" sz="1600">
              <a:solidFill>
                <a:srgbClr val="000000"/>
              </a:solidFill>
              <a:latin typeface="Calibri" panose="020F0502020204030204"/>
              <a:cs typeface="Calibri"/>
            </a:endParaRPr>
          </a:p>
        </p:txBody>
      </p:sp>
      <p:cxnSp>
        <p:nvCxnSpPr>
          <p:cNvPr id="5" name="Elbow Connector 4">
            <a:extLst>
              <a:ext uri="{FF2B5EF4-FFF2-40B4-BE49-F238E27FC236}">
                <a16:creationId xmlns:a16="http://schemas.microsoft.com/office/drawing/2014/main" id="{F4C7CE3D-6825-D811-7560-32AE46DBE51A}"/>
              </a:ext>
            </a:extLst>
          </p:cNvPr>
          <p:cNvCxnSpPr>
            <a:cxnSpLocks/>
          </p:cNvCxnSpPr>
          <p:nvPr/>
        </p:nvCxnSpPr>
        <p:spPr>
          <a:xfrm>
            <a:off x="0" y="49173"/>
            <a:ext cx="6784848" cy="109730"/>
          </a:xfrm>
          <a:prstGeom prst="bentConnector3">
            <a:avLst>
              <a:gd name="adj1" fmla="val 68464"/>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 name="Elbow Connector 6">
            <a:extLst>
              <a:ext uri="{FF2B5EF4-FFF2-40B4-BE49-F238E27FC236}">
                <a16:creationId xmlns:a16="http://schemas.microsoft.com/office/drawing/2014/main" id="{DCB674D0-778A-70C7-A1ED-372E251D41F9}"/>
              </a:ext>
            </a:extLst>
          </p:cNvPr>
          <p:cNvCxnSpPr>
            <a:cxnSpLocks/>
          </p:cNvCxnSpPr>
          <p:nvPr/>
        </p:nvCxnSpPr>
        <p:spPr>
          <a:xfrm rot="10800000" flipV="1">
            <a:off x="5038344" y="49173"/>
            <a:ext cx="7153656" cy="109730"/>
          </a:xfrm>
          <a:prstGeom prst="bentConnector3">
            <a:avLst>
              <a:gd name="adj1" fmla="val 64189"/>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0" name="Elbow Connector 19">
            <a:extLst>
              <a:ext uri="{FF2B5EF4-FFF2-40B4-BE49-F238E27FC236}">
                <a16:creationId xmlns:a16="http://schemas.microsoft.com/office/drawing/2014/main" id="{7108B1C3-8D50-AE68-932E-603D1AFD57B6}"/>
              </a:ext>
            </a:extLst>
          </p:cNvPr>
          <p:cNvCxnSpPr>
            <a:cxnSpLocks/>
          </p:cNvCxnSpPr>
          <p:nvPr/>
        </p:nvCxnSpPr>
        <p:spPr>
          <a:xfrm flipV="1">
            <a:off x="0" y="6720840"/>
            <a:ext cx="2782957" cy="87988"/>
          </a:xfrm>
          <a:prstGeom prst="bentConnector3">
            <a:avLst>
              <a:gd name="adj1" fmla="val 68214"/>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5" name="Elbow Connector 24">
            <a:extLst>
              <a:ext uri="{FF2B5EF4-FFF2-40B4-BE49-F238E27FC236}">
                <a16:creationId xmlns:a16="http://schemas.microsoft.com/office/drawing/2014/main" id="{90A45151-CA0E-16C5-73C3-81507873EBE2}"/>
              </a:ext>
            </a:extLst>
          </p:cNvPr>
          <p:cNvCxnSpPr>
            <a:cxnSpLocks/>
          </p:cNvCxnSpPr>
          <p:nvPr/>
        </p:nvCxnSpPr>
        <p:spPr>
          <a:xfrm>
            <a:off x="2325757" y="6720840"/>
            <a:ext cx="2727827" cy="87987"/>
          </a:xfrm>
          <a:prstGeom prst="bentConnector3">
            <a:avLst>
              <a:gd name="adj1" fmla="val 16843"/>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0" name="Elbow Connector 29">
            <a:extLst>
              <a:ext uri="{FF2B5EF4-FFF2-40B4-BE49-F238E27FC236}">
                <a16:creationId xmlns:a16="http://schemas.microsoft.com/office/drawing/2014/main" id="{349D44D8-48BD-1B54-D4E5-9B79ECB8630C}"/>
              </a:ext>
            </a:extLst>
          </p:cNvPr>
          <p:cNvCxnSpPr>
            <a:cxnSpLocks/>
          </p:cNvCxnSpPr>
          <p:nvPr/>
        </p:nvCxnSpPr>
        <p:spPr>
          <a:xfrm flipV="1">
            <a:off x="7138416" y="6720840"/>
            <a:ext cx="3035808" cy="87988"/>
          </a:xfrm>
          <a:prstGeom prst="bentConnector3">
            <a:avLst>
              <a:gd name="adj1" fmla="val 72590"/>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1" name="Elbow Connector 30">
            <a:extLst>
              <a:ext uri="{FF2B5EF4-FFF2-40B4-BE49-F238E27FC236}">
                <a16:creationId xmlns:a16="http://schemas.microsoft.com/office/drawing/2014/main" id="{D2B3EDDF-09D3-D48C-688B-CE4321EAF20C}"/>
              </a:ext>
            </a:extLst>
          </p:cNvPr>
          <p:cNvCxnSpPr>
            <a:cxnSpLocks/>
          </p:cNvCxnSpPr>
          <p:nvPr/>
        </p:nvCxnSpPr>
        <p:spPr>
          <a:xfrm>
            <a:off x="10174224" y="6720840"/>
            <a:ext cx="2017776" cy="87987"/>
          </a:xfrm>
          <a:prstGeom prst="bentConnector3">
            <a:avLst>
              <a:gd name="adj1" fmla="val 2543"/>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B6606EA-873D-4CE5-1F71-24D0EEE4AECA}"/>
              </a:ext>
            </a:extLst>
          </p:cNvPr>
          <p:cNvCxnSpPr/>
          <p:nvPr/>
        </p:nvCxnSpPr>
        <p:spPr>
          <a:xfrm>
            <a:off x="5038344" y="6808827"/>
            <a:ext cx="210007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63DA00AE-4086-4F76-6A67-0A9034208563}"/>
              </a:ext>
            </a:extLst>
          </p:cNvPr>
          <p:cNvSpPr txBox="1">
            <a:spLocks/>
          </p:cNvSpPr>
          <p:nvPr/>
        </p:nvSpPr>
        <p:spPr>
          <a:xfrm>
            <a:off x="1631087" y="446841"/>
            <a:ext cx="8918873" cy="75485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b="1">
                <a:solidFill>
                  <a:schemeClr val="bg1"/>
                </a:solidFill>
                <a:latin typeface="Arial Nova"/>
              </a:rPr>
              <a:t>Improved Modeling Method</a:t>
            </a:r>
            <a:endParaRPr lang="en-US" sz="2000">
              <a:solidFill>
                <a:schemeClr val="bg1"/>
              </a:solidFill>
              <a:cs typeface="Calibri Light"/>
            </a:endParaRPr>
          </a:p>
        </p:txBody>
      </p:sp>
      <p:pic>
        <p:nvPicPr>
          <p:cNvPr id="6" name="Picture 7" descr="Map&#10;&#10;Description automatically generated">
            <a:extLst>
              <a:ext uri="{FF2B5EF4-FFF2-40B4-BE49-F238E27FC236}">
                <a16:creationId xmlns:a16="http://schemas.microsoft.com/office/drawing/2014/main" id="{102D07C6-15DA-5F2E-2D70-94CF1F80C43E}"/>
              </a:ext>
            </a:extLst>
          </p:cNvPr>
          <p:cNvPicPr>
            <a:picLocks noChangeAspect="1"/>
          </p:cNvPicPr>
          <p:nvPr/>
        </p:nvPicPr>
        <p:blipFill>
          <a:blip r:embed="rId3"/>
          <a:stretch>
            <a:fillRect/>
          </a:stretch>
        </p:blipFill>
        <p:spPr>
          <a:xfrm>
            <a:off x="1957615" y="1231776"/>
            <a:ext cx="8267699" cy="5201806"/>
          </a:xfrm>
          <a:prstGeom prst="rect">
            <a:avLst/>
          </a:prstGeom>
        </p:spPr>
      </p:pic>
    </p:spTree>
    <p:extLst>
      <p:ext uri="{BB962C8B-B14F-4D97-AF65-F5344CB8AC3E}">
        <p14:creationId xmlns:p14="http://schemas.microsoft.com/office/powerpoint/2010/main" val="1031761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D0D8B7-61F5-EFC1-6495-0205568B6BEC}"/>
              </a:ext>
            </a:extLst>
          </p:cNvPr>
          <p:cNvSpPr>
            <a:spLocks noGrp="1"/>
          </p:cNvSpPr>
          <p:nvPr>
            <p:ph idx="1"/>
          </p:nvPr>
        </p:nvSpPr>
        <p:spPr/>
        <p:txBody>
          <a:bodyPr vert="horz" lIns="91440" tIns="45720" rIns="91440" bIns="45720" rtlCol="0" anchor="t">
            <a:normAutofit/>
          </a:bodyPr>
          <a:lstStyle/>
          <a:p>
            <a:pPr marL="0" indent="0">
              <a:buNone/>
            </a:pPr>
            <a:endParaRPr lang="en-US" sz="1600" b="1">
              <a:solidFill>
                <a:schemeClr val="bg1"/>
              </a:solidFill>
              <a:latin typeface="Arial Nova"/>
              <a:cs typeface="Calibri"/>
            </a:endParaRPr>
          </a:p>
          <a:p>
            <a:pPr marL="342900" indent="-342900">
              <a:buAutoNum type="arabicParenR"/>
            </a:pPr>
            <a:endParaRPr lang="en-US" sz="1600" b="1">
              <a:solidFill>
                <a:schemeClr val="bg1"/>
              </a:solidFill>
              <a:latin typeface="Arial Nova"/>
              <a:cs typeface="Calibri"/>
            </a:endParaRPr>
          </a:p>
          <a:p>
            <a:endParaRPr lang="en-US" sz="1600">
              <a:solidFill>
                <a:srgbClr val="000000"/>
              </a:solidFill>
              <a:latin typeface="Calibri" panose="020F0502020204030204"/>
              <a:cs typeface="Calibri"/>
            </a:endParaRPr>
          </a:p>
        </p:txBody>
      </p:sp>
      <p:cxnSp>
        <p:nvCxnSpPr>
          <p:cNvPr id="5" name="Elbow Connector 4">
            <a:extLst>
              <a:ext uri="{FF2B5EF4-FFF2-40B4-BE49-F238E27FC236}">
                <a16:creationId xmlns:a16="http://schemas.microsoft.com/office/drawing/2014/main" id="{F4C7CE3D-6825-D811-7560-32AE46DBE51A}"/>
              </a:ext>
            </a:extLst>
          </p:cNvPr>
          <p:cNvCxnSpPr>
            <a:cxnSpLocks/>
          </p:cNvCxnSpPr>
          <p:nvPr/>
        </p:nvCxnSpPr>
        <p:spPr>
          <a:xfrm>
            <a:off x="0" y="49173"/>
            <a:ext cx="6784848" cy="109730"/>
          </a:xfrm>
          <a:prstGeom prst="bentConnector3">
            <a:avLst>
              <a:gd name="adj1" fmla="val 68464"/>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 name="Elbow Connector 6">
            <a:extLst>
              <a:ext uri="{FF2B5EF4-FFF2-40B4-BE49-F238E27FC236}">
                <a16:creationId xmlns:a16="http://schemas.microsoft.com/office/drawing/2014/main" id="{DCB674D0-778A-70C7-A1ED-372E251D41F9}"/>
              </a:ext>
            </a:extLst>
          </p:cNvPr>
          <p:cNvCxnSpPr>
            <a:cxnSpLocks/>
          </p:cNvCxnSpPr>
          <p:nvPr/>
        </p:nvCxnSpPr>
        <p:spPr>
          <a:xfrm rot="10800000" flipV="1">
            <a:off x="5038344" y="49173"/>
            <a:ext cx="7153656" cy="109730"/>
          </a:xfrm>
          <a:prstGeom prst="bentConnector3">
            <a:avLst>
              <a:gd name="adj1" fmla="val 64189"/>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0" name="Elbow Connector 19">
            <a:extLst>
              <a:ext uri="{FF2B5EF4-FFF2-40B4-BE49-F238E27FC236}">
                <a16:creationId xmlns:a16="http://schemas.microsoft.com/office/drawing/2014/main" id="{7108B1C3-8D50-AE68-932E-603D1AFD57B6}"/>
              </a:ext>
            </a:extLst>
          </p:cNvPr>
          <p:cNvCxnSpPr>
            <a:cxnSpLocks/>
          </p:cNvCxnSpPr>
          <p:nvPr/>
        </p:nvCxnSpPr>
        <p:spPr>
          <a:xfrm flipV="1">
            <a:off x="0" y="6720840"/>
            <a:ext cx="2782957" cy="87988"/>
          </a:xfrm>
          <a:prstGeom prst="bentConnector3">
            <a:avLst>
              <a:gd name="adj1" fmla="val 68214"/>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5" name="Elbow Connector 24">
            <a:extLst>
              <a:ext uri="{FF2B5EF4-FFF2-40B4-BE49-F238E27FC236}">
                <a16:creationId xmlns:a16="http://schemas.microsoft.com/office/drawing/2014/main" id="{90A45151-CA0E-16C5-73C3-81507873EBE2}"/>
              </a:ext>
            </a:extLst>
          </p:cNvPr>
          <p:cNvCxnSpPr>
            <a:cxnSpLocks/>
          </p:cNvCxnSpPr>
          <p:nvPr/>
        </p:nvCxnSpPr>
        <p:spPr>
          <a:xfrm>
            <a:off x="2325757" y="6720840"/>
            <a:ext cx="2727827" cy="87987"/>
          </a:xfrm>
          <a:prstGeom prst="bentConnector3">
            <a:avLst>
              <a:gd name="adj1" fmla="val 16843"/>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0" name="Elbow Connector 29">
            <a:extLst>
              <a:ext uri="{FF2B5EF4-FFF2-40B4-BE49-F238E27FC236}">
                <a16:creationId xmlns:a16="http://schemas.microsoft.com/office/drawing/2014/main" id="{349D44D8-48BD-1B54-D4E5-9B79ECB8630C}"/>
              </a:ext>
            </a:extLst>
          </p:cNvPr>
          <p:cNvCxnSpPr>
            <a:cxnSpLocks/>
          </p:cNvCxnSpPr>
          <p:nvPr/>
        </p:nvCxnSpPr>
        <p:spPr>
          <a:xfrm flipV="1">
            <a:off x="7138416" y="6720840"/>
            <a:ext cx="3035808" cy="87988"/>
          </a:xfrm>
          <a:prstGeom prst="bentConnector3">
            <a:avLst>
              <a:gd name="adj1" fmla="val 72590"/>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1" name="Elbow Connector 30">
            <a:extLst>
              <a:ext uri="{FF2B5EF4-FFF2-40B4-BE49-F238E27FC236}">
                <a16:creationId xmlns:a16="http://schemas.microsoft.com/office/drawing/2014/main" id="{D2B3EDDF-09D3-D48C-688B-CE4321EAF20C}"/>
              </a:ext>
            </a:extLst>
          </p:cNvPr>
          <p:cNvCxnSpPr>
            <a:cxnSpLocks/>
          </p:cNvCxnSpPr>
          <p:nvPr/>
        </p:nvCxnSpPr>
        <p:spPr>
          <a:xfrm>
            <a:off x="10174224" y="6720840"/>
            <a:ext cx="2017776" cy="87987"/>
          </a:xfrm>
          <a:prstGeom prst="bentConnector3">
            <a:avLst>
              <a:gd name="adj1" fmla="val 2543"/>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B6606EA-873D-4CE5-1F71-24D0EEE4AECA}"/>
              </a:ext>
            </a:extLst>
          </p:cNvPr>
          <p:cNvCxnSpPr/>
          <p:nvPr/>
        </p:nvCxnSpPr>
        <p:spPr>
          <a:xfrm>
            <a:off x="5038344" y="6808827"/>
            <a:ext cx="210007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63DA00AE-4086-4F76-6A67-0A9034208563}"/>
              </a:ext>
            </a:extLst>
          </p:cNvPr>
          <p:cNvSpPr txBox="1">
            <a:spLocks/>
          </p:cNvSpPr>
          <p:nvPr/>
        </p:nvSpPr>
        <p:spPr>
          <a:xfrm>
            <a:off x="1631087" y="446841"/>
            <a:ext cx="8918873" cy="75485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b="1">
                <a:solidFill>
                  <a:schemeClr val="bg1"/>
                </a:solidFill>
                <a:latin typeface="Arial Nova"/>
              </a:rPr>
              <a:t>Improved Modeling Method</a:t>
            </a:r>
            <a:endParaRPr lang="en-US" sz="2000">
              <a:solidFill>
                <a:schemeClr val="bg1"/>
              </a:solidFill>
              <a:cs typeface="Calibri Light"/>
            </a:endParaRPr>
          </a:p>
        </p:txBody>
      </p:sp>
      <p:pic>
        <p:nvPicPr>
          <p:cNvPr id="6" name="Picture 7" descr="Map&#10;&#10;Description automatically generated">
            <a:extLst>
              <a:ext uri="{FF2B5EF4-FFF2-40B4-BE49-F238E27FC236}">
                <a16:creationId xmlns:a16="http://schemas.microsoft.com/office/drawing/2014/main" id="{102D07C6-15DA-5F2E-2D70-94CF1F80C43E}"/>
              </a:ext>
            </a:extLst>
          </p:cNvPr>
          <p:cNvPicPr>
            <a:picLocks noChangeAspect="1"/>
          </p:cNvPicPr>
          <p:nvPr/>
        </p:nvPicPr>
        <p:blipFill>
          <a:blip r:embed="rId3"/>
          <a:stretch>
            <a:fillRect/>
          </a:stretch>
        </p:blipFill>
        <p:spPr>
          <a:xfrm>
            <a:off x="445905" y="1133453"/>
            <a:ext cx="8267699" cy="5201806"/>
          </a:xfrm>
          <a:prstGeom prst="rect">
            <a:avLst/>
          </a:prstGeom>
        </p:spPr>
      </p:pic>
      <p:sp>
        <p:nvSpPr>
          <p:cNvPr id="8" name="Rectangle: Rounded Corners 7">
            <a:extLst>
              <a:ext uri="{FF2B5EF4-FFF2-40B4-BE49-F238E27FC236}">
                <a16:creationId xmlns:a16="http://schemas.microsoft.com/office/drawing/2014/main" id="{035B86DD-9C30-39FD-F6A4-8B4844165AE3}"/>
              </a:ext>
            </a:extLst>
          </p:cNvPr>
          <p:cNvSpPr/>
          <p:nvPr/>
        </p:nvSpPr>
        <p:spPr>
          <a:xfrm>
            <a:off x="9107129" y="1204451"/>
            <a:ext cx="2728450" cy="909483"/>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ea typeface="+mn-lt"/>
                <a:cs typeface="+mn-lt"/>
              </a:rPr>
              <a:t>Mostly businesses: Customers + working professionals</a:t>
            </a:r>
            <a:endParaRPr lang="en-US"/>
          </a:p>
        </p:txBody>
      </p:sp>
    </p:spTree>
    <p:extLst>
      <p:ext uri="{BB962C8B-B14F-4D97-AF65-F5344CB8AC3E}">
        <p14:creationId xmlns:p14="http://schemas.microsoft.com/office/powerpoint/2010/main" val="3737378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D0D8B7-61F5-EFC1-6495-0205568B6BEC}"/>
              </a:ext>
            </a:extLst>
          </p:cNvPr>
          <p:cNvSpPr>
            <a:spLocks noGrp="1"/>
          </p:cNvSpPr>
          <p:nvPr>
            <p:ph idx="1"/>
          </p:nvPr>
        </p:nvSpPr>
        <p:spPr/>
        <p:txBody>
          <a:bodyPr vert="horz" lIns="91440" tIns="45720" rIns="91440" bIns="45720" rtlCol="0" anchor="t">
            <a:normAutofit/>
          </a:bodyPr>
          <a:lstStyle/>
          <a:p>
            <a:pPr marL="0" indent="0">
              <a:buNone/>
            </a:pPr>
            <a:endParaRPr lang="en-US" sz="1600" b="1">
              <a:solidFill>
                <a:schemeClr val="bg1"/>
              </a:solidFill>
              <a:latin typeface="Arial Nova"/>
              <a:cs typeface="Calibri"/>
            </a:endParaRPr>
          </a:p>
          <a:p>
            <a:pPr marL="342900" indent="-342900">
              <a:buAutoNum type="arabicParenR"/>
            </a:pPr>
            <a:endParaRPr lang="en-US" sz="1600" b="1">
              <a:solidFill>
                <a:schemeClr val="bg1"/>
              </a:solidFill>
              <a:latin typeface="Arial Nova"/>
              <a:cs typeface="Calibri"/>
            </a:endParaRPr>
          </a:p>
          <a:p>
            <a:endParaRPr lang="en-US" sz="1600">
              <a:solidFill>
                <a:srgbClr val="000000"/>
              </a:solidFill>
              <a:latin typeface="Calibri" panose="020F0502020204030204"/>
              <a:cs typeface="Calibri"/>
            </a:endParaRPr>
          </a:p>
        </p:txBody>
      </p:sp>
      <p:cxnSp>
        <p:nvCxnSpPr>
          <p:cNvPr id="5" name="Elbow Connector 4">
            <a:extLst>
              <a:ext uri="{FF2B5EF4-FFF2-40B4-BE49-F238E27FC236}">
                <a16:creationId xmlns:a16="http://schemas.microsoft.com/office/drawing/2014/main" id="{F4C7CE3D-6825-D811-7560-32AE46DBE51A}"/>
              </a:ext>
            </a:extLst>
          </p:cNvPr>
          <p:cNvCxnSpPr>
            <a:cxnSpLocks/>
          </p:cNvCxnSpPr>
          <p:nvPr/>
        </p:nvCxnSpPr>
        <p:spPr>
          <a:xfrm>
            <a:off x="0" y="49173"/>
            <a:ext cx="6784848" cy="109730"/>
          </a:xfrm>
          <a:prstGeom prst="bentConnector3">
            <a:avLst>
              <a:gd name="adj1" fmla="val 68464"/>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 name="Elbow Connector 6">
            <a:extLst>
              <a:ext uri="{FF2B5EF4-FFF2-40B4-BE49-F238E27FC236}">
                <a16:creationId xmlns:a16="http://schemas.microsoft.com/office/drawing/2014/main" id="{DCB674D0-778A-70C7-A1ED-372E251D41F9}"/>
              </a:ext>
            </a:extLst>
          </p:cNvPr>
          <p:cNvCxnSpPr>
            <a:cxnSpLocks/>
          </p:cNvCxnSpPr>
          <p:nvPr/>
        </p:nvCxnSpPr>
        <p:spPr>
          <a:xfrm rot="10800000" flipV="1">
            <a:off x="5038344" y="49173"/>
            <a:ext cx="7153656" cy="109730"/>
          </a:xfrm>
          <a:prstGeom prst="bentConnector3">
            <a:avLst>
              <a:gd name="adj1" fmla="val 64189"/>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0" name="Elbow Connector 19">
            <a:extLst>
              <a:ext uri="{FF2B5EF4-FFF2-40B4-BE49-F238E27FC236}">
                <a16:creationId xmlns:a16="http://schemas.microsoft.com/office/drawing/2014/main" id="{7108B1C3-8D50-AE68-932E-603D1AFD57B6}"/>
              </a:ext>
            </a:extLst>
          </p:cNvPr>
          <p:cNvCxnSpPr>
            <a:cxnSpLocks/>
          </p:cNvCxnSpPr>
          <p:nvPr/>
        </p:nvCxnSpPr>
        <p:spPr>
          <a:xfrm flipV="1">
            <a:off x="0" y="6720840"/>
            <a:ext cx="2782957" cy="87988"/>
          </a:xfrm>
          <a:prstGeom prst="bentConnector3">
            <a:avLst>
              <a:gd name="adj1" fmla="val 68214"/>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5" name="Elbow Connector 24">
            <a:extLst>
              <a:ext uri="{FF2B5EF4-FFF2-40B4-BE49-F238E27FC236}">
                <a16:creationId xmlns:a16="http://schemas.microsoft.com/office/drawing/2014/main" id="{90A45151-CA0E-16C5-73C3-81507873EBE2}"/>
              </a:ext>
            </a:extLst>
          </p:cNvPr>
          <p:cNvCxnSpPr>
            <a:cxnSpLocks/>
          </p:cNvCxnSpPr>
          <p:nvPr/>
        </p:nvCxnSpPr>
        <p:spPr>
          <a:xfrm>
            <a:off x="2325757" y="6720840"/>
            <a:ext cx="2727827" cy="87987"/>
          </a:xfrm>
          <a:prstGeom prst="bentConnector3">
            <a:avLst>
              <a:gd name="adj1" fmla="val 16843"/>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0" name="Elbow Connector 29">
            <a:extLst>
              <a:ext uri="{FF2B5EF4-FFF2-40B4-BE49-F238E27FC236}">
                <a16:creationId xmlns:a16="http://schemas.microsoft.com/office/drawing/2014/main" id="{349D44D8-48BD-1B54-D4E5-9B79ECB8630C}"/>
              </a:ext>
            </a:extLst>
          </p:cNvPr>
          <p:cNvCxnSpPr>
            <a:cxnSpLocks/>
          </p:cNvCxnSpPr>
          <p:nvPr/>
        </p:nvCxnSpPr>
        <p:spPr>
          <a:xfrm flipV="1">
            <a:off x="7138416" y="6720840"/>
            <a:ext cx="3035808" cy="87988"/>
          </a:xfrm>
          <a:prstGeom prst="bentConnector3">
            <a:avLst>
              <a:gd name="adj1" fmla="val 72590"/>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1" name="Elbow Connector 30">
            <a:extLst>
              <a:ext uri="{FF2B5EF4-FFF2-40B4-BE49-F238E27FC236}">
                <a16:creationId xmlns:a16="http://schemas.microsoft.com/office/drawing/2014/main" id="{D2B3EDDF-09D3-D48C-688B-CE4321EAF20C}"/>
              </a:ext>
            </a:extLst>
          </p:cNvPr>
          <p:cNvCxnSpPr>
            <a:cxnSpLocks/>
          </p:cNvCxnSpPr>
          <p:nvPr/>
        </p:nvCxnSpPr>
        <p:spPr>
          <a:xfrm>
            <a:off x="10174224" y="6720840"/>
            <a:ext cx="2017776" cy="87987"/>
          </a:xfrm>
          <a:prstGeom prst="bentConnector3">
            <a:avLst>
              <a:gd name="adj1" fmla="val 2543"/>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B6606EA-873D-4CE5-1F71-24D0EEE4AECA}"/>
              </a:ext>
            </a:extLst>
          </p:cNvPr>
          <p:cNvCxnSpPr/>
          <p:nvPr/>
        </p:nvCxnSpPr>
        <p:spPr>
          <a:xfrm>
            <a:off x="5038344" y="6808827"/>
            <a:ext cx="210007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63DA00AE-4086-4F76-6A67-0A9034208563}"/>
              </a:ext>
            </a:extLst>
          </p:cNvPr>
          <p:cNvSpPr txBox="1">
            <a:spLocks/>
          </p:cNvSpPr>
          <p:nvPr/>
        </p:nvSpPr>
        <p:spPr>
          <a:xfrm>
            <a:off x="1631087" y="446841"/>
            <a:ext cx="8918873" cy="75485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b="1">
                <a:solidFill>
                  <a:schemeClr val="bg1"/>
                </a:solidFill>
                <a:latin typeface="Arial Nova"/>
              </a:rPr>
              <a:t>Improved Modeling Method</a:t>
            </a:r>
            <a:endParaRPr lang="en-US" sz="2000">
              <a:solidFill>
                <a:schemeClr val="bg1"/>
              </a:solidFill>
              <a:cs typeface="Calibri Light"/>
            </a:endParaRPr>
          </a:p>
        </p:txBody>
      </p:sp>
      <p:pic>
        <p:nvPicPr>
          <p:cNvPr id="6" name="Picture 7" descr="Map&#10;&#10;Description automatically generated">
            <a:extLst>
              <a:ext uri="{FF2B5EF4-FFF2-40B4-BE49-F238E27FC236}">
                <a16:creationId xmlns:a16="http://schemas.microsoft.com/office/drawing/2014/main" id="{102D07C6-15DA-5F2E-2D70-94CF1F80C43E}"/>
              </a:ext>
            </a:extLst>
          </p:cNvPr>
          <p:cNvPicPr>
            <a:picLocks noChangeAspect="1"/>
          </p:cNvPicPr>
          <p:nvPr/>
        </p:nvPicPr>
        <p:blipFill>
          <a:blip r:embed="rId3"/>
          <a:stretch>
            <a:fillRect/>
          </a:stretch>
        </p:blipFill>
        <p:spPr>
          <a:xfrm>
            <a:off x="445905" y="1133453"/>
            <a:ext cx="8267699" cy="5201806"/>
          </a:xfrm>
          <a:prstGeom prst="rect">
            <a:avLst/>
          </a:prstGeom>
        </p:spPr>
      </p:pic>
      <p:sp>
        <p:nvSpPr>
          <p:cNvPr id="8" name="Rectangle: Rounded Corners 7">
            <a:extLst>
              <a:ext uri="{FF2B5EF4-FFF2-40B4-BE49-F238E27FC236}">
                <a16:creationId xmlns:a16="http://schemas.microsoft.com/office/drawing/2014/main" id="{035B86DD-9C30-39FD-F6A4-8B4844165AE3}"/>
              </a:ext>
            </a:extLst>
          </p:cNvPr>
          <p:cNvSpPr/>
          <p:nvPr/>
        </p:nvSpPr>
        <p:spPr>
          <a:xfrm>
            <a:off x="9107129" y="1204451"/>
            <a:ext cx="2728450" cy="909483"/>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rgbClr val="AEABAB"/>
                </a:solidFill>
                <a:ea typeface="+mn-lt"/>
                <a:cs typeface="+mn-lt"/>
              </a:rPr>
              <a:t>Mostly businesses: Customers + working professionals</a:t>
            </a:r>
            <a:endParaRPr lang="en-US">
              <a:solidFill>
                <a:srgbClr val="AEABAB"/>
              </a:solidFill>
            </a:endParaRPr>
          </a:p>
        </p:txBody>
      </p:sp>
      <p:sp>
        <p:nvSpPr>
          <p:cNvPr id="9" name="Rectangle: Rounded Corners 8">
            <a:extLst>
              <a:ext uri="{FF2B5EF4-FFF2-40B4-BE49-F238E27FC236}">
                <a16:creationId xmlns:a16="http://schemas.microsoft.com/office/drawing/2014/main" id="{01B60577-F5CF-745E-58BA-2345FD02D09D}"/>
              </a:ext>
            </a:extLst>
          </p:cNvPr>
          <p:cNvSpPr/>
          <p:nvPr/>
        </p:nvSpPr>
        <p:spPr>
          <a:xfrm>
            <a:off x="9107128" y="2261418"/>
            <a:ext cx="2728450" cy="909483"/>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ea typeface="+mn-lt"/>
                <a:cs typeface="+mn-lt"/>
              </a:rPr>
              <a:t>Very wealthy area. Customers would be affluent </a:t>
            </a:r>
            <a:endParaRPr lang="en-US"/>
          </a:p>
        </p:txBody>
      </p:sp>
    </p:spTree>
    <p:extLst>
      <p:ext uri="{BB962C8B-B14F-4D97-AF65-F5344CB8AC3E}">
        <p14:creationId xmlns:p14="http://schemas.microsoft.com/office/powerpoint/2010/main" val="136111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D0D8B7-61F5-EFC1-6495-0205568B6BEC}"/>
              </a:ext>
            </a:extLst>
          </p:cNvPr>
          <p:cNvSpPr>
            <a:spLocks noGrp="1"/>
          </p:cNvSpPr>
          <p:nvPr>
            <p:ph idx="1"/>
          </p:nvPr>
        </p:nvSpPr>
        <p:spPr/>
        <p:txBody>
          <a:bodyPr vert="horz" lIns="91440" tIns="45720" rIns="91440" bIns="45720" rtlCol="0" anchor="t">
            <a:normAutofit/>
          </a:bodyPr>
          <a:lstStyle/>
          <a:p>
            <a:pPr marL="0" indent="0">
              <a:buNone/>
            </a:pPr>
            <a:endParaRPr lang="en-US" sz="1600" b="1">
              <a:solidFill>
                <a:schemeClr val="bg1"/>
              </a:solidFill>
              <a:latin typeface="Arial Nova"/>
              <a:cs typeface="Calibri"/>
            </a:endParaRPr>
          </a:p>
          <a:p>
            <a:pPr marL="342900" indent="-342900">
              <a:buAutoNum type="arabicParenR"/>
            </a:pPr>
            <a:endParaRPr lang="en-US" sz="1600" b="1">
              <a:solidFill>
                <a:schemeClr val="bg1"/>
              </a:solidFill>
              <a:latin typeface="Arial Nova"/>
              <a:cs typeface="Calibri"/>
            </a:endParaRPr>
          </a:p>
          <a:p>
            <a:endParaRPr lang="en-US" sz="1600">
              <a:solidFill>
                <a:srgbClr val="000000"/>
              </a:solidFill>
              <a:latin typeface="Calibri" panose="020F0502020204030204"/>
              <a:cs typeface="Calibri"/>
            </a:endParaRPr>
          </a:p>
        </p:txBody>
      </p:sp>
      <p:cxnSp>
        <p:nvCxnSpPr>
          <p:cNvPr id="5" name="Elbow Connector 4">
            <a:extLst>
              <a:ext uri="{FF2B5EF4-FFF2-40B4-BE49-F238E27FC236}">
                <a16:creationId xmlns:a16="http://schemas.microsoft.com/office/drawing/2014/main" id="{F4C7CE3D-6825-D811-7560-32AE46DBE51A}"/>
              </a:ext>
            </a:extLst>
          </p:cNvPr>
          <p:cNvCxnSpPr>
            <a:cxnSpLocks/>
          </p:cNvCxnSpPr>
          <p:nvPr/>
        </p:nvCxnSpPr>
        <p:spPr>
          <a:xfrm>
            <a:off x="0" y="49173"/>
            <a:ext cx="6784848" cy="109730"/>
          </a:xfrm>
          <a:prstGeom prst="bentConnector3">
            <a:avLst>
              <a:gd name="adj1" fmla="val 68464"/>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 name="Elbow Connector 6">
            <a:extLst>
              <a:ext uri="{FF2B5EF4-FFF2-40B4-BE49-F238E27FC236}">
                <a16:creationId xmlns:a16="http://schemas.microsoft.com/office/drawing/2014/main" id="{DCB674D0-778A-70C7-A1ED-372E251D41F9}"/>
              </a:ext>
            </a:extLst>
          </p:cNvPr>
          <p:cNvCxnSpPr>
            <a:cxnSpLocks/>
          </p:cNvCxnSpPr>
          <p:nvPr/>
        </p:nvCxnSpPr>
        <p:spPr>
          <a:xfrm rot="10800000" flipV="1">
            <a:off x="5038344" y="49173"/>
            <a:ext cx="7153656" cy="109730"/>
          </a:xfrm>
          <a:prstGeom prst="bentConnector3">
            <a:avLst>
              <a:gd name="adj1" fmla="val 64189"/>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0" name="Elbow Connector 19">
            <a:extLst>
              <a:ext uri="{FF2B5EF4-FFF2-40B4-BE49-F238E27FC236}">
                <a16:creationId xmlns:a16="http://schemas.microsoft.com/office/drawing/2014/main" id="{7108B1C3-8D50-AE68-932E-603D1AFD57B6}"/>
              </a:ext>
            </a:extLst>
          </p:cNvPr>
          <p:cNvCxnSpPr>
            <a:cxnSpLocks/>
          </p:cNvCxnSpPr>
          <p:nvPr/>
        </p:nvCxnSpPr>
        <p:spPr>
          <a:xfrm flipV="1">
            <a:off x="0" y="6720840"/>
            <a:ext cx="2782957" cy="87988"/>
          </a:xfrm>
          <a:prstGeom prst="bentConnector3">
            <a:avLst>
              <a:gd name="adj1" fmla="val 68214"/>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5" name="Elbow Connector 24">
            <a:extLst>
              <a:ext uri="{FF2B5EF4-FFF2-40B4-BE49-F238E27FC236}">
                <a16:creationId xmlns:a16="http://schemas.microsoft.com/office/drawing/2014/main" id="{90A45151-CA0E-16C5-73C3-81507873EBE2}"/>
              </a:ext>
            </a:extLst>
          </p:cNvPr>
          <p:cNvCxnSpPr>
            <a:cxnSpLocks/>
          </p:cNvCxnSpPr>
          <p:nvPr/>
        </p:nvCxnSpPr>
        <p:spPr>
          <a:xfrm>
            <a:off x="2325757" y="6720840"/>
            <a:ext cx="2727827" cy="87987"/>
          </a:xfrm>
          <a:prstGeom prst="bentConnector3">
            <a:avLst>
              <a:gd name="adj1" fmla="val 16843"/>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0" name="Elbow Connector 29">
            <a:extLst>
              <a:ext uri="{FF2B5EF4-FFF2-40B4-BE49-F238E27FC236}">
                <a16:creationId xmlns:a16="http://schemas.microsoft.com/office/drawing/2014/main" id="{349D44D8-48BD-1B54-D4E5-9B79ECB8630C}"/>
              </a:ext>
            </a:extLst>
          </p:cNvPr>
          <p:cNvCxnSpPr>
            <a:cxnSpLocks/>
          </p:cNvCxnSpPr>
          <p:nvPr/>
        </p:nvCxnSpPr>
        <p:spPr>
          <a:xfrm flipV="1">
            <a:off x="7138416" y="6720840"/>
            <a:ext cx="3035808" cy="87988"/>
          </a:xfrm>
          <a:prstGeom prst="bentConnector3">
            <a:avLst>
              <a:gd name="adj1" fmla="val 72590"/>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1" name="Elbow Connector 30">
            <a:extLst>
              <a:ext uri="{FF2B5EF4-FFF2-40B4-BE49-F238E27FC236}">
                <a16:creationId xmlns:a16="http://schemas.microsoft.com/office/drawing/2014/main" id="{D2B3EDDF-09D3-D48C-688B-CE4321EAF20C}"/>
              </a:ext>
            </a:extLst>
          </p:cNvPr>
          <p:cNvCxnSpPr>
            <a:cxnSpLocks/>
          </p:cNvCxnSpPr>
          <p:nvPr/>
        </p:nvCxnSpPr>
        <p:spPr>
          <a:xfrm>
            <a:off x="10174224" y="6720840"/>
            <a:ext cx="2017776" cy="87987"/>
          </a:xfrm>
          <a:prstGeom prst="bentConnector3">
            <a:avLst>
              <a:gd name="adj1" fmla="val 2543"/>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B6606EA-873D-4CE5-1F71-24D0EEE4AECA}"/>
              </a:ext>
            </a:extLst>
          </p:cNvPr>
          <p:cNvCxnSpPr/>
          <p:nvPr/>
        </p:nvCxnSpPr>
        <p:spPr>
          <a:xfrm>
            <a:off x="5038344" y="6808827"/>
            <a:ext cx="210007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63DA00AE-4086-4F76-6A67-0A9034208563}"/>
              </a:ext>
            </a:extLst>
          </p:cNvPr>
          <p:cNvSpPr txBox="1">
            <a:spLocks/>
          </p:cNvSpPr>
          <p:nvPr/>
        </p:nvSpPr>
        <p:spPr>
          <a:xfrm>
            <a:off x="1631087" y="446841"/>
            <a:ext cx="8918873" cy="75485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b="1">
                <a:solidFill>
                  <a:schemeClr val="bg1"/>
                </a:solidFill>
                <a:latin typeface="Arial Nova"/>
              </a:rPr>
              <a:t>Improved Modeling Method</a:t>
            </a:r>
            <a:endParaRPr lang="en-US" sz="2000">
              <a:solidFill>
                <a:schemeClr val="bg1"/>
              </a:solidFill>
              <a:cs typeface="Calibri Light"/>
            </a:endParaRPr>
          </a:p>
        </p:txBody>
      </p:sp>
      <p:pic>
        <p:nvPicPr>
          <p:cNvPr id="6" name="Picture 7" descr="Map&#10;&#10;Description automatically generated">
            <a:extLst>
              <a:ext uri="{FF2B5EF4-FFF2-40B4-BE49-F238E27FC236}">
                <a16:creationId xmlns:a16="http://schemas.microsoft.com/office/drawing/2014/main" id="{102D07C6-15DA-5F2E-2D70-94CF1F80C43E}"/>
              </a:ext>
            </a:extLst>
          </p:cNvPr>
          <p:cNvPicPr>
            <a:picLocks noChangeAspect="1"/>
          </p:cNvPicPr>
          <p:nvPr/>
        </p:nvPicPr>
        <p:blipFill>
          <a:blip r:embed="rId3"/>
          <a:stretch>
            <a:fillRect/>
          </a:stretch>
        </p:blipFill>
        <p:spPr>
          <a:xfrm>
            <a:off x="445905" y="1133453"/>
            <a:ext cx="8267699" cy="5201806"/>
          </a:xfrm>
          <a:prstGeom prst="rect">
            <a:avLst/>
          </a:prstGeom>
        </p:spPr>
      </p:pic>
      <p:sp>
        <p:nvSpPr>
          <p:cNvPr id="9" name="Rectangle: Rounded Corners 8">
            <a:extLst>
              <a:ext uri="{FF2B5EF4-FFF2-40B4-BE49-F238E27FC236}">
                <a16:creationId xmlns:a16="http://schemas.microsoft.com/office/drawing/2014/main" id="{01B60577-F5CF-745E-58BA-2345FD02D09D}"/>
              </a:ext>
            </a:extLst>
          </p:cNvPr>
          <p:cNvSpPr/>
          <p:nvPr/>
        </p:nvSpPr>
        <p:spPr>
          <a:xfrm>
            <a:off x="9107128" y="2261418"/>
            <a:ext cx="2728450" cy="909483"/>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rgbClr val="AEABAB"/>
                </a:solidFill>
                <a:ea typeface="+mn-lt"/>
                <a:cs typeface="+mn-lt"/>
              </a:rPr>
              <a:t>Very wealthy area. Customers would be affluent </a:t>
            </a:r>
            <a:endParaRPr lang="en-US">
              <a:solidFill>
                <a:srgbClr val="AEABAB"/>
              </a:solidFill>
            </a:endParaRPr>
          </a:p>
        </p:txBody>
      </p:sp>
      <p:sp>
        <p:nvSpPr>
          <p:cNvPr id="10" name="Rectangle: Rounded Corners 9">
            <a:extLst>
              <a:ext uri="{FF2B5EF4-FFF2-40B4-BE49-F238E27FC236}">
                <a16:creationId xmlns:a16="http://schemas.microsoft.com/office/drawing/2014/main" id="{E21AA470-F2E4-CF4C-C7B2-2EC5477FBB42}"/>
              </a:ext>
            </a:extLst>
          </p:cNvPr>
          <p:cNvSpPr/>
          <p:nvPr/>
        </p:nvSpPr>
        <p:spPr>
          <a:xfrm>
            <a:off x="9107128" y="3318386"/>
            <a:ext cx="2728450" cy="9094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ea typeface="+mn-lt"/>
                <a:cs typeface="+mn-lt"/>
              </a:rPr>
              <a:t>Customers are middle class full of suburbs</a:t>
            </a:r>
            <a:endParaRPr lang="en-US" err="1"/>
          </a:p>
        </p:txBody>
      </p:sp>
      <p:sp>
        <p:nvSpPr>
          <p:cNvPr id="11" name="Rectangle: Rounded Corners 10">
            <a:extLst>
              <a:ext uri="{FF2B5EF4-FFF2-40B4-BE49-F238E27FC236}">
                <a16:creationId xmlns:a16="http://schemas.microsoft.com/office/drawing/2014/main" id="{1EC7884B-CA61-FF2D-33A5-2708ADC3D987}"/>
              </a:ext>
            </a:extLst>
          </p:cNvPr>
          <p:cNvSpPr/>
          <p:nvPr/>
        </p:nvSpPr>
        <p:spPr>
          <a:xfrm>
            <a:off x="9107129" y="1204451"/>
            <a:ext cx="2728450" cy="909483"/>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rgbClr val="AEABAB"/>
                </a:solidFill>
                <a:ea typeface="+mn-lt"/>
                <a:cs typeface="+mn-lt"/>
              </a:rPr>
              <a:t>Mostly businesses: Customers + working professionals</a:t>
            </a:r>
            <a:endParaRPr lang="en-US">
              <a:solidFill>
                <a:srgbClr val="AEABAB"/>
              </a:solidFill>
            </a:endParaRPr>
          </a:p>
        </p:txBody>
      </p:sp>
    </p:spTree>
    <p:extLst>
      <p:ext uri="{BB962C8B-B14F-4D97-AF65-F5344CB8AC3E}">
        <p14:creationId xmlns:p14="http://schemas.microsoft.com/office/powerpoint/2010/main" val="29864294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D0D8B7-61F5-EFC1-6495-0205568B6BEC}"/>
              </a:ext>
            </a:extLst>
          </p:cNvPr>
          <p:cNvSpPr>
            <a:spLocks noGrp="1"/>
          </p:cNvSpPr>
          <p:nvPr>
            <p:ph idx="1"/>
          </p:nvPr>
        </p:nvSpPr>
        <p:spPr/>
        <p:txBody>
          <a:bodyPr vert="horz" lIns="91440" tIns="45720" rIns="91440" bIns="45720" rtlCol="0" anchor="t">
            <a:normAutofit/>
          </a:bodyPr>
          <a:lstStyle/>
          <a:p>
            <a:pPr marL="0" indent="0">
              <a:buNone/>
            </a:pPr>
            <a:endParaRPr lang="en-US" sz="1600" b="1">
              <a:solidFill>
                <a:schemeClr val="bg1"/>
              </a:solidFill>
              <a:latin typeface="Arial Nova"/>
              <a:cs typeface="Calibri"/>
            </a:endParaRPr>
          </a:p>
          <a:p>
            <a:pPr marL="342900" indent="-342900">
              <a:buAutoNum type="arabicParenR"/>
            </a:pPr>
            <a:endParaRPr lang="en-US" sz="1600" b="1">
              <a:solidFill>
                <a:schemeClr val="bg1"/>
              </a:solidFill>
              <a:latin typeface="Arial Nova"/>
              <a:cs typeface="Calibri"/>
            </a:endParaRPr>
          </a:p>
          <a:p>
            <a:endParaRPr lang="en-US" sz="1600">
              <a:solidFill>
                <a:srgbClr val="000000"/>
              </a:solidFill>
              <a:latin typeface="Calibri" panose="020F0502020204030204"/>
              <a:cs typeface="Calibri"/>
            </a:endParaRPr>
          </a:p>
        </p:txBody>
      </p:sp>
      <p:cxnSp>
        <p:nvCxnSpPr>
          <p:cNvPr id="5" name="Elbow Connector 4">
            <a:extLst>
              <a:ext uri="{FF2B5EF4-FFF2-40B4-BE49-F238E27FC236}">
                <a16:creationId xmlns:a16="http://schemas.microsoft.com/office/drawing/2014/main" id="{F4C7CE3D-6825-D811-7560-32AE46DBE51A}"/>
              </a:ext>
            </a:extLst>
          </p:cNvPr>
          <p:cNvCxnSpPr>
            <a:cxnSpLocks/>
          </p:cNvCxnSpPr>
          <p:nvPr/>
        </p:nvCxnSpPr>
        <p:spPr>
          <a:xfrm>
            <a:off x="0" y="49173"/>
            <a:ext cx="6784848" cy="109730"/>
          </a:xfrm>
          <a:prstGeom prst="bentConnector3">
            <a:avLst>
              <a:gd name="adj1" fmla="val 68464"/>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 name="Elbow Connector 6">
            <a:extLst>
              <a:ext uri="{FF2B5EF4-FFF2-40B4-BE49-F238E27FC236}">
                <a16:creationId xmlns:a16="http://schemas.microsoft.com/office/drawing/2014/main" id="{DCB674D0-778A-70C7-A1ED-372E251D41F9}"/>
              </a:ext>
            </a:extLst>
          </p:cNvPr>
          <p:cNvCxnSpPr>
            <a:cxnSpLocks/>
          </p:cNvCxnSpPr>
          <p:nvPr/>
        </p:nvCxnSpPr>
        <p:spPr>
          <a:xfrm rot="10800000" flipV="1">
            <a:off x="5038344" y="49173"/>
            <a:ext cx="7153656" cy="109730"/>
          </a:xfrm>
          <a:prstGeom prst="bentConnector3">
            <a:avLst>
              <a:gd name="adj1" fmla="val 64189"/>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0" name="Elbow Connector 19">
            <a:extLst>
              <a:ext uri="{FF2B5EF4-FFF2-40B4-BE49-F238E27FC236}">
                <a16:creationId xmlns:a16="http://schemas.microsoft.com/office/drawing/2014/main" id="{7108B1C3-8D50-AE68-932E-603D1AFD57B6}"/>
              </a:ext>
            </a:extLst>
          </p:cNvPr>
          <p:cNvCxnSpPr>
            <a:cxnSpLocks/>
          </p:cNvCxnSpPr>
          <p:nvPr/>
        </p:nvCxnSpPr>
        <p:spPr>
          <a:xfrm flipV="1">
            <a:off x="0" y="6720840"/>
            <a:ext cx="2782957" cy="87988"/>
          </a:xfrm>
          <a:prstGeom prst="bentConnector3">
            <a:avLst>
              <a:gd name="adj1" fmla="val 68214"/>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5" name="Elbow Connector 24">
            <a:extLst>
              <a:ext uri="{FF2B5EF4-FFF2-40B4-BE49-F238E27FC236}">
                <a16:creationId xmlns:a16="http://schemas.microsoft.com/office/drawing/2014/main" id="{90A45151-CA0E-16C5-73C3-81507873EBE2}"/>
              </a:ext>
            </a:extLst>
          </p:cNvPr>
          <p:cNvCxnSpPr>
            <a:cxnSpLocks/>
          </p:cNvCxnSpPr>
          <p:nvPr/>
        </p:nvCxnSpPr>
        <p:spPr>
          <a:xfrm>
            <a:off x="2325757" y="6720840"/>
            <a:ext cx="2727827" cy="87987"/>
          </a:xfrm>
          <a:prstGeom prst="bentConnector3">
            <a:avLst>
              <a:gd name="adj1" fmla="val 16843"/>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0" name="Elbow Connector 29">
            <a:extLst>
              <a:ext uri="{FF2B5EF4-FFF2-40B4-BE49-F238E27FC236}">
                <a16:creationId xmlns:a16="http://schemas.microsoft.com/office/drawing/2014/main" id="{349D44D8-48BD-1B54-D4E5-9B79ECB8630C}"/>
              </a:ext>
            </a:extLst>
          </p:cNvPr>
          <p:cNvCxnSpPr>
            <a:cxnSpLocks/>
          </p:cNvCxnSpPr>
          <p:nvPr/>
        </p:nvCxnSpPr>
        <p:spPr>
          <a:xfrm flipV="1">
            <a:off x="7138416" y="6720840"/>
            <a:ext cx="3035808" cy="87988"/>
          </a:xfrm>
          <a:prstGeom prst="bentConnector3">
            <a:avLst>
              <a:gd name="adj1" fmla="val 72590"/>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1" name="Elbow Connector 30">
            <a:extLst>
              <a:ext uri="{FF2B5EF4-FFF2-40B4-BE49-F238E27FC236}">
                <a16:creationId xmlns:a16="http://schemas.microsoft.com/office/drawing/2014/main" id="{D2B3EDDF-09D3-D48C-688B-CE4321EAF20C}"/>
              </a:ext>
            </a:extLst>
          </p:cNvPr>
          <p:cNvCxnSpPr>
            <a:cxnSpLocks/>
          </p:cNvCxnSpPr>
          <p:nvPr/>
        </p:nvCxnSpPr>
        <p:spPr>
          <a:xfrm>
            <a:off x="10174224" y="6720840"/>
            <a:ext cx="2017776" cy="87987"/>
          </a:xfrm>
          <a:prstGeom prst="bentConnector3">
            <a:avLst>
              <a:gd name="adj1" fmla="val 2543"/>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B6606EA-873D-4CE5-1F71-24D0EEE4AECA}"/>
              </a:ext>
            </a:extLst>
          </p:cNvPr>
          <p:cNvCxnSpPr/>
          <p:nvPr/>
        </p:nvCxnSpPr>
        <p:spPr>
          <a:xfrm>
            <a:off x="5038344" y="6808827"/>
            <a:ext cx="210007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63DA00AE-4086-4F76-6A67-0A9034208563}"/>
              </a:ext>
            </a:extLst>
          </p:cNvPr>
          <p:cNvSpPr txBox="1">
            <a:spLocks/>
          </p:cNvSpPr>
          <p:nvPr/>
        </p:nvSpPr>
        <p:spPr>
          <a:xfrm>
            <a:off x="1631087" y="446841"/>
            <a:ext cx="8918873" cy="75485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b="1">
                <a:solidFill>
                  <a:schemeClr val="bg1"/>
                </a:solidFill>
                <a:latin typeface="Arial Nova"/>
              </a:rPr>
              <a:t>Improved Modeling Method</a:t>
            </a:r>
            <a:endParaRPr lang="en-US" sz="2000">
              <a:solidFill>
                <a:schemeClr val="bg1"/>
              </a:solidFill>
              <a:cs typeface="Calibri Light"/>
            </a:endParaRPr>
          </a:p>
        </p:txBody>
      </p:sp>
      <p:pic>
        <p:nvPicPr>
          <p:cNvPr id="6" name="Picture 7" descr="Map&#10;&#10;Description automatically generated">
            <a:extLst>
              <a:ext uri="{FF2B5EF4-FFF2-40B4-BE49-F238E27FC236}">
                <a16:creationId xmlns:a16="http://schemas.microsoft.com/office/drawing/2014/main" id="{102D07C6-15DA-5F2E-2D70-94CF1F80C43E}"/>
              </a:ext>
            </a:extLst>
          </p:cNvPr>
          <p:cNvPicPr>
            <a:picLocks noChangeAspect="1"/>
          </p:cNvPicPr>
          <p:nvPr/>
        </p:nvPicPr>
        <p:blipFill>
          <a:blip r:embed="rId3"/>
          <a:stretch>
            <a:fillRect/>
          </a:stretch>
        </p:blipFill>
        <p:spPr>
          <a:xfrm>
            <a:off x="445905" y="1133453"/>
            <a:ext cx="8267699" cy="5201806"/>
          </a:xfrm>
          <a:prstGeom prst="rect">
            <a:avLst/>
          </a:prstGeom>
        </p:spPr>
      </p:pic>
      <p:sp>
        <p:nvSpPr>
          <p:cNvPr id="9" name="Rectangle: Rounded Corners 8">
            <a:extLst>
              <a:ext uri="{FF2B5EF4-FFF2-40B4-BE49-F238E27FC236}">
                <a16:creationId xmlns:a16="http://schemas.microsoft.com/office/drawing/2014/main" id="{01B60577-F5CF-745E-58BA-2345FD02D09D}"/>
              </a:ext>
            </a:extLst>
          </p:cNvPr>
          <p:cNvSpPr/>
          <p:nvPr/>
        </p:nvSpPr>
        <p:spPr>
          <a:xfrm>
            <a:off x="9107128" y="2261418"/>
            <a:ext cx="2728450" cy="909483"/>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rgbClr val="AEABAB"/>
                </a:solidFill>
                <a:ea typeface="+mn-lt"/>
                <a:cs typeface="+mn-lt"/>
              </a:rPr>
              <a:t>Very wealthy area. Customers would be affluent </a:t>
            </a:r>
            <a:endParaRPr lang="en-US">
              <a:solidFill>
                <a:srgbClr val="AEABAB"/>
              </a:solidFill>
            </a:endParaRPr>
          </a:p>
        </p:txBody>
      </p:sp>
      <p:sp>
        <p:nvSpPr>
          <p:cNvPr id="10" name="Rectangle: Rounded Corners 9">
            <a:extLst>
              <a:ext uri="{FF2B5EF4-FFF2-40B4-BE49-F238E27FC236}">
                <a16:creationId xmlns:a16="http://schemas.microsoft.com/office/drawing/2014/main" id="{E21AA470-F2E4-CF4C-C7B2-2EC5477FBB42}"/>
              </a:ext>
            </a:extLst>
          </p:cNvPr>
          <p:cNvSpPr/>
          <p:nvPr/>
        </p:nvSpPr>
        <p:spPr>
          <a:xfrm>
            <a:off x="9107128" y="3318386"/>
            <a:ext cx="2728450" cy="909483"/>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rgbClr val="AEABAB"/>
                </a:solidFill>
                <a:ea typeface="+mn-lt"/>
                <a:cs typeface="+mn-lt"/>
              </a:rPr>
              <a:t>Customers are middle class full of suburbs</a:t>
            </a:r>
            <a:endParaRPr lang="en-US" err="1">
              <a:solidFill>
                <a:srgbClr val="AEABAB"/>
              </a:solidFill>
            </a:endParaRPr>
          </a:p>
        </p:txBody>
      </p:sp>
      <p:sp>
        <p:nvSpPr>
          <p:cNvPr id="11" name="Rectangle: Rounded Corners 10">
            <a:extLst>
              <a:ext uri="{FF2B5EF4-FFF2-40B4-BE49-F238E27FC236}">
                <a16:creationId xmlns:a16="http://schemas.microsoft.com/office/drawing/2014/main" id="{39B0442C-25B0-44C9-FA49-A3C43DECA2CB}"/>
              </a:ext>
            </a:extLst>
          </p:cNvPr>
          <p:cNvSpPr/>
          <p:nvPr/>
        </p:nvSpPr>
        <p:spPr>
          <a:xfrm>
            <a:off x="9107128" y="4387644"/>
            <a:ext cx="2728450" cy="909483"/>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ea typeface="+mn-lt"/>
                <a:cs typeface="+mn-lt"/>
              </a:rPr>
              <a:t>Popular tourist area as well as a large amount of college students and bars</a:t>
            </a:r>
            <a:endParaRPr lang="en-US"/>
          </a:p>
        </p:txBody>
      </p:sp>
      <p:sp>
        <p:nvSpPr>
          <p:cNvPr id="12" name="Rectangle: Rounded Corners 11">
            <a:extLst>
              <a:ext uri="{FF2B5EF4-FFF2-40B4-BE49-F238E27FC236}">
                <a16:creationId xmlns:a16="http://schemas.microsoft.com/office/drawing/2014/main" id="{498D9A04-D341-8A3F-FDC6-910A1EF6A701}"/>
              </a:ext>
            </a:extLst>
          </p:cNvPr>
          <p:cNvSpPr/>
          <p:nvPr/>
        </p:nvSpPr>
        <p:spPr>
          <a:xfrm>
            <a:off x="9107129" y="1204451"/>
            <a:ext cx="2728450" cy="909483"/>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rgbClr val="AEABAB"/>
                </a:solidFill>
                <a:ea typeface="+mn-lt"/>
                <a:cs typeface="+mn-lt"/>
              </a:rPr>
              <a:t>Mostly businesses: Customers + working professionals</a:t>
            </a:r>
            <a:endParaRPr lang="en-US">
              <a:solidFill>
                <a:srgbClr val="AEABAB"/>
              </a:solidFill>
            </a:endParaRPr>
          </a:p>
        </p:txBody>
      </p:sp>
    </p:spTree>
    <p:extLst>
      <p:ext uri="{BB962C8B-B14F-4D97-AF65-F5344CB8AC3E}">
        <p14:creationId xmlns:p14="http://schemas.microsoft.com/office/powerpoint/2010/main" val="15971807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D0D8B7-61F5-EFC1-6495-0205568B6BEC}"/>
              </a:ext>
            </a:extLst>
          </p:cNvPr>
          <p:cNvSpPr>
            <a:spLocks noGrp="1"/>
          </p:cNvSpPr>
          <p:nvPr>
            <p:ph idx="1"/>
          </p:nvPr>
        </p:nvSpPr>
        <p:spPr/>
        <p:txBody>
          <a:bodyPr vert="horz" lIns="91440" tIns="45720" rIns="91440" bIns="45720" rtlCol="0" anchor="t">
            <a:normAutofit/>
          </a:bodyPr>
          <a:lstStyle/>
          <a:p>
            <a:pPr marL="0" indent="0">
              <a:buNone/>
            </a:pPr>
            <a:endParaRPr lang="en-US" sz="1600" b="1">
              <a:solidFill>
                <a:schemeClr val="bg1"/>
              </a:solidFill>
              <a:latin typeface="Arial Nova"/>
              <a:cs typeface="Calibri"/>
            </a:endParaRPr>
          </a:p>
          <a:p>
            <a:pPr marL="342900" indent="-342900">
              <a:buAutoNum type="arabicParenR"/>
            </a:pPr>
            <a:endParaRPr lang="en-US" sz="1600" b="1">
              <a:solidFill>
                <a:schemeClr val="bg1"/>
              </a:solidFill>
              <a:latin typeface="Arial Nova"/>
              <a:cs typeface="Calibri"/>
            </a:endParaRPr>
          </a:p>
          <a:p>
            <a:endParaRPr lang="en-US" sz="1600">
              <a:solidFill>
                <a:srgbClr val="000000"/>
              </a:solidFill>
              <a:latin typeface="Calibri" panose="020F0502020204030204"/>
              <a:cs typeface="Calibri"/>
            </a:endParaRPr>
          </a:p>
        </p:txBody>
      </p:sp>
      <p:cxnSp>
        <p:nvCxnSpPr>
          <p:cNvPr id="5" name="Elbow Connector 4">
            <a:extLst>
              <a:ext uri="{FF2B5EF4-FFF2-40B4-BE49-F238E27FC236}">
                <a16:creationId xmlns:a16="http://schemas.microsoft.com/office/drawing/2014/main" id="{F4C7CE3D-6825-D811-7560-32AE46DBE51A}"/>
              </a:ext>
            </a:extLst>
          </p:cNvPr>
          <p:cNvCxnSpPr>
            <a:cxnSpLocks/>
          </p:cNvCxnSpPr>
          <p:nvPr/>
        </p:nvCxnSpPr>
        <p:spPr>
          <a:xfrm>
            <a:off x="0" y="49173"/>
            <a:ext cx="6784848" cy="109730"/>
          </a:xfrm>
          <a:prstGeom prst="bentConnector3">
            <a:avLst>
              <a:gd name="adj1" fmla="val 68464"/>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 name="Elbow Connector 6">
            <a:extLst>
              <a:ext uri="{FF2B5EF4-FFF2-40B4-BE49-F238E27FC236}">
                <a16:creationId xmlns:a16="http://schemas.microsoft.com/office/drawing/2014/main" id="{DCB674D0-778A-70C7-A1ED-372E251D41F9}"/>
              </a:ext>
            </a:extLst>
          </p:cNvPr>
          <p:cNvCxnSpPr>
            <a:cxnSpLocks/>
          </p:cNvCxnSpPr>
          <p:nvPr/>
        </p:nvCxnSpPr>
        <p:spPr>
          <a:xfrm rot="10800000" flipV="1">
            <a:off x="5038344" y="49173"/>
            <a:ext cx="7153656" cy="109730"/>
          </a:xfrm>
          <a:prstGeom prst="bentConnector3">
            <a:avLst>
              <a:gd name="adj1" fmla="val 64189"/>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0" name="Elbow Connector 19">
            <a:extLst>
              <a:ext uri="{FF2B5EF4-FFF2-40B4-BE49-F238E27FC236}">
                <a16:creationId xmlns:a16="http://schemas.microsoft.com/office/drawing/2014/main" id="{7108B1C3-8D50-AE68-932E-603D1AFD57B6}"/>
              </a:ext>
            </a:extLst>
          </p:cNvPr>
          <p:cNvCxnSpPr>
            <a:cxnSpLocks/>
          </p:cNvCxnSpPr>
          <p:nvPr/>
        </p:nvCxnSpPr>
        <p:spPr>
          <a:xfrm flipV="1">
            <a:off x="0" y="6720840"/>
            <a:ext cx="2782957" cy="87988"/>
          </a:xfrm>
          <a:prstGeom prst="bentConnector3">
            <a:avLst>
              <a:gd name="adj1" fmla="val 68214"/>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5" name="Elbow Connector 24">
            <a:extLst>
              <a:ext uri="{FF2B5EF4-FFF2-40B4-BE49-F238E27FC236}">
                <a16:creationId xmlns:a16="http://schemas.microsoft.com/office/drawing/2014/main" id="{90A45151-CA0E-16C5-73C3-81507873EBE2}"/>
              </a:ext>
            </a:extLst>
          </p:cNvPr>
          <p:cNvCxnSpPr>
            <a:cxnSpLocks/>
          </p:cNvCxnSpPr>
          <p:nvPr/>
        </p:nvCxnSpPr>
        <p:spPr>
          <a:xfrm>
            <a:off x="2325757" y="6720840"/>
            <a:ext cx="2727827" cy="87987"/>
          </a:xfrm>
          <a:prstGeom prst="bentConnector3">
            <a:avLst>
              <a:gd name="adj1" fmla="val 16843"/>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0" name="Elbow Connector 29">
            <a:extLst>
              <a:ext uri="{FF2B5EF4-FFF2-40B4-BE49-F238E27FC236}">
                <a16:creationId xmlns:a16="http://schemas.microsoft.com/office/drawing/2014/main" id="{349D44D8-48BD-1B54-D4E5-9B79ECB8630C}"/>
              </a:ext>
            </a:extLst>
          </p:cNvPr>
          <p:cNvCxnSpPr>
            <a:cxnSpLocks/>
          </p:cNvCxnSpPr>
          <p:nvPr/>
        </p:nvCxnSpPr>
        <p:spPr>
          <a:xfrm flipV="1">
            <a:off x="7138416" y="6720840"/>
            <a:ext cx="3035808" cy="87988"/>
          </a:xfrm>
          <a:prstGeom prst="bentConnector3">
            <a:avLst>
              <a:gd name="adj1" fmla="val 72590"/>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1" name="Elbow Connector 30">
            <a:extLst>
              <a:ext uri="{FF2B5EF4-FFF2-40B4-BE49-F238E27FC236}">
                <a16:creationId xmlns:a16="http://schemas.microsoft.com/office/drawing/2014/main" id="{D2B3EDDF-09D3-D48C-688B-CE4321EAF20C}"/>
              </a:ext>
            </a:extLst>
          </p:cNvPr>
          <p:cNvCxnSpPr>
            <a:cxnSpLocks/>
          </p:cNvCxnSpPr>
          <p:nvPr/>
        </p:nvCxnSpPr>
        <p:spPr>
          <a:xfrm>
            <a:off x="10174224" y="6720840"/>
            <a:ext cx="2017776" cy="87987"/>
          </a:xfrm>
          <a:prstGeom prst="bentConnector3">
            <a:avLst>
              <a:gd name="adj1" fmla="val 2543"/>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B6606EA-873D-4CE5-1F71-24D0EEE4AECA}"/>
              </a:ext>
            </a:extLst>
          </p:cNvPr>
          <p:cNvCxnSpPr/>
          <p:nvPr/>
        </p:nvCxnSpPr>
        <p:spPr>
          <a:xfrm>
            <a:off x="5038344" y="6808827"/>
            <a:ext cx="210007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63DA00AE-4086-4F76-6A67-0A9034208563}"/>
              </a:ext>
            </a:extLst>
          </p:cNvPr>
          <p:cNvSpPr txBox="1">
            <a:spLocks/>
          </p:cNvSpPr>
          <p:nvPr/>
        </p:nvSpPr>
        <p:spPr>
          <a:xfrm>
            <a:off x="1631087" y="446841"/>
            <a:ext cx="8918873" cy="75485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b="1">
                <a:solidFill>
                  <a:schemeClr val="bg1"/>
                </a:solidFill>
                <a:latin typeface="Arial Nova"/>
              </a:rPr>
              <a:t>Improved Modeling Method</a:t>
            </a:r>
            <a:endParaRPr lang="en-US" sz="2000">
              <a:solidFill>
                <a:schemeClr val="bg1"/>
              </a:solidFill>
              <a:cs typeface="Calibri Light"/>
            </a:endParaRPr>
          </a:p>
        </p:txBody>
      </p:sp>
      <p:pic>
        <p:nvPicPr>
          <p:cNvPr id="6" name="Picture 7" descr="Map&#10;&#10;Description automatically generated">
            <a:extLst>
              <a:ext uri="{FF2B5EF4-FFF2-40B4-BE49-F238E27FC236}">
                <a16:creationId xmlns:a16="http://schemas.microsoft.com/office/drawing/2014/main" id="{102D07C6-15DA-5F2E-2D70-94CF1F80C43E}"/>
              </a:ext>
            </a:extLst>
          </p:cNvPr>
          <p:cNvPicPr>
            <a:picLocks noChangeAspect="1"/>
          </p:cNvPicPr>
          <p:nvPr/>
        </p:nvPicPr>
        <p:blipFill>
          <a:blip r:embed="rId3"/>
          <a:stretch>
            <a:fillRect/>
          </a:stretch>
        </p:blipFill>
        <p:spPr>
          <a:xfrm>
            <a:off x="445905" y="1133453"/>
            <a:ext cx="8267699" cy="5201806"/>
          </a:xfrm>
          <a:prstGeom prst="rect">
            <a:avLst/>
          </a:prstGeom>
        </p:spPr>
      </p:pic>
      <p:sp>
        <p:nvSpPr>
          <p:cNvPr id="9" name="Rectangle: Rounded Corners 8">
            <a:extLst>
              <a:ext uri="{FF2B5EF4-FFF2-40B4-BE49-F238E27FC236}">
                <a16:creationId xmlns:a16="http://schemas.microsoft.com/office/drawing/2014/main" id="{01B60577-F5CF-745E-58BA-2345FD02D09D}"/>
              </a:ext>
            </a:extLst>
          </p:cNvPr>
          <p:cNvSpPr/>
          <p:nvPr/>
        </p:nvSpPr>
        <p:spPr>
          <a:xfrm>
            <a:off x="9107128" y="2261418"/>
            <a:ext cx="2728450" cy="909483"/>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rgbClr val="AEABAB"/>
                </a:solidFill>
                <a:ea typeface="+mn-lt"/>
                <a:cs typeface="+mn-lt"/>
              </a:rPr>
              <a:t>Very wealthy area. Customers would be affluent </a:t>
            </a:r>
            <a:endParaRPr lang="en-US">
              <a:solidFill>
                <a:srgbClr val="AEABAB"/>
              </a:solidFill>
            </a:endParaRPr>
          </a:p>
        </p:txBody>
      </p:sp>
      <p:sp>
        <p:nvSpPr>
          <p:cNvPr id="10" name="Rectangle: Rounded Corners 9">
            <a:extLst>
              <a:ext uri="{FF2B5EF4-FFF2-40B4-BE49-F238E27FC236}">
                <a16:creationId xmlns:a16="http://schemas.microsoft.com/office/drawing/2014/main" id="{E21AA470-F2E4-CF4C-C7B2-2EC5477FBB42}"/>
              </a:ext>
            </a:extLst>
          </p:cNvPr>
          <p:cNvSpPr/>
          <p:nvPr/>
        </p:nvSpPr>
        <p:spPr>
          <a:xfrm>
            <a:off x="9107128" y="3318386"/>
            <a:ext cx="2728450" cy="909483"/>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rgbClr val="AEABAB"/>
                </a:solidFill>
                <a:ea typeface="+mn-lt"/>
                <a:cs typeface="+mn-lt"/>
              </a:rPr>
              <a:t>Customers are middle class full of suburbs</a:t>
            </a:r>
            <a:endParaRPr lang="en-US" err="1">
              <a:solidFill>
                <a:srgbClr val="AEABAB"/>
              </a:solidFill>
            </a:endParaRPr>
          </a:p>
        </p:txBody>
      </p:sp>
      <p:sp>
        <p:nvSpPr>
          <p:cNvPr id="11" name="Rectangle: Rounded Corners 10">
            <a:extLst>
              <a:ext uri="{FF2B5EF4-FFF2-40B4-BE49-F238E27FC236}">
                <a16:creationId xmlns:a16="http://schemas.microsoft.com/office/drawing/2014/main" id="{39B0442C-25B0-44C9-FA49-A3C43DECA2CB}"/>
              </a:ext>
            </a:extLst>
          </p:cNvPr>
          <p:cNvSpPr/>
          <p:nvPr/>
        </p:nvSpPr>
        <p:spPr>
          <a:xfrm>
            <a:off x="9107128" y="4387644"/>
            <a:ext cx="2728450" cy="909483"/>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rgbClr val="AEABAB"/>
                </a:solidFill>
                <a:ea typeface="+mn-lt"/>
                <a:cs typeface="+mn-lt"/>
              </a:rPr>
              <a:t>Popular tourist area as well as a large amount of college students and bars</a:t>
            </a:r>
            <a:endParaRPr lang="en-US">
              <a:solidFill>
                <a:srgbClr val="AEABAB"/>
              </a:solidFill>
            </a:endParaRPr>
          </a:p>
        </p:txBody>
      </p:sp>
      <p:sp>
        <p:nvSpPr>
          <p:cNvPr id="12" name="Rectangle: Rounded Corners 11">
            <a:extLst>
              <a:ext uri="{FF2B5EF4-FFF2-40B4-BE49-F238E27FC236}">
                <a16:creationId xmlns:a16="http://schemas.microsoft.com/office/drawing/2014/main" id="{8A365F9F-4077-241D-0C6D-121287CA4F7F}"/>
              </a:ext>
            </a:extLst>
          </p:cNvPr>
          <p:cNvSpPr/>
          <p:nvPr/>
        </p:nvSpPr>
        <p:spPr>
          <a:xfrm>
            <a:off x="9107129" y="5420031"/>
            <a:ext cx="2728450" cy="909483"/>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ea typeface="+mn-lt"/>
                <a:cs typeface="+mn-lt"/>
              </a:rPr>
              <a:t>Upper-Middle Class. Full of suburbs</a:t>
            </a:r>
            <a:endParaRPr lang="en-US" err="1"/>
          </a:p>
        </p:txBody>
      </p:sp>
      <p:sp>
        <p:nvSpPr>
          <p:cNvPr id="13" name="Rectangle: Rounded Corners 12">
            <a:extLst>
              <a:ext uri="{FF2B5EF4-FFF2-40B4-BE49-F238E27FC236}">
                <a16:creationId xmlns:a16="http://schemas.microsoft.com/office/drawing/2014/main" id="{863B0F2F-E79F-88F1-B26F-3970FB7E09E1}"/>
              </a:ext>
            </a:extLst>
          </p:cNvPr>
          <p:cNvSpPr/>
          <p:nvPr/>
        </p:nvSpPr>
        <p:spPr>
          <a:xfrm>
            <a:off x="9107129" y="1204451"/>
            <a:ext cx="2728450" cy="909483"/>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rgbClr val="AEABAB"/>
                </a:solidFill>
                <a:ea typeface="+mn-lt"/>
                <a:cs typeface="+mn-lt"/>
              </a:rPr>
              <a:t>Mostly businesses: Customers + working professionals</a:t>
            </a:r>
            <a:endParaRPr lang="en-US">
              <a:solidFill>
                <a:srgbClr val="AEABAB"/>
              </a:solidFill>
            </a:endParaRPr>
          </a:p>
        </p:txBody>
      </p:sp>
    </p:spTree>
    <p:extLst>
      <p:ext uri="{BB962C8B-B14F-4D97-AF65-F5344CB8AC3E}">
        <p14:creationId xmlns:p14="http://schemas.microsoft.com/office/powerpoint/2010/main" val="11640841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D0D8B7-61F5-EFC1-6495-0205568B6BEC}"/>
              </a:ext>
            </a:extLst>
          </p:cNvPr>
          <p:cNvSpPr>
            <a:spLocks noGrp="1"/>
          </p:cNvSpPr>
          <p:nvPr>
            <p:ph idx="1"/>
          </p:nvPr>
        </p:nvSpPr>
        <p:spPr/>
        <p:txBody>
          <a:bodyPr vert="horz" lIns="91440" tIns="45720" rIns="91440" bIns="45720" rtlCol="0" anchor="t">
            <a:normAutofit/>
          </a:bodyPr>
          <a:lstStyle/>
          <a:p>
            <a:pPr marL="0" indent="0">
              <a:buNone/>
            </a:pPr>
            <a:endParaRPr lang="en-US" sz="1600" b="1">
              <a:solidFill>
                <a:schemeClr val="bg1"/>
              </a:solidFill>
              <a:latin typeface="Arial Nova"/>
              <a:cs typeface="Calibri"/>
            </a:endParaRPr>
          </a:p>
          <a:p>
            <a:pPr marL="342900" indent="-342900">
              <a:buAutoNum type="arabicParenR"/>
            </a:pPr>
            <a:endParaRPr lang="en-US" sz="1600" b="1">
              <a:solidFill>
                <a:schemeClr val="bg1"/>
              </a:solidFill>
              <a:latin typeface="Arial Nova"/>
              <a:cs typeface="Calibri"/>
            </a:endParaRPr>
          </a:p>
          <a:p>
            <a:endParaRPr lang="en-US" sz="1600">
              <a:solidFill>
                <a:srgbClr val="000000"/>
              </a:solidFill>
              <a:latin typeface="Calibri" panose="020F0502020204030204"/>
              <a:cs typeface="Calibri"/>
            </a:endParaRPr>
          </a:p>
        </p:txBody>
      </p:sp>
      <p:cxnSp>
        <p:nvCxnSpPr>
          <p:cNvPr id="5" name="Elbow Connector 4">
            <a:extLst>
              <a:ext uri="{FF2B5EF4-FFF2-40B4-BE49-F238E27FC236}">
                <a16:creationId xmlns:a16="http://schemas.microsoft.com/office/drawing/2014/main" id="{F4C7CE3D-6825-D811-7560-32AE46DBE51A}"/>
              </a:ext>
            </a:extLst>
          </p:cNvPr>
          <p:cNvCxnSpPr>
            <a:cxnSpLocks/>
          </p:cNvCxnSpPr>
          <p:nvPr/>
        </p:nvCxnSpPr>
        <p:spPr>
          <a:xfrm>
            <a:off x="0" y="49173"/>
            <a:ext cx="6784848" cy="109730"/>
          </a:xfrm>
          <a:prstGeom prst="bentConnector3">
            <a:avLst>
              <a:gd name="adj1" fmla="val 68464"/>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 name="Elbow Connector 6">
            <a:extLst>
              <a:ext uri="{FF2B5EF4-FFF2-40B4-BE49-F238E27FC236}">
                <a16:creationId xmlns:a16="http://schemas.microsoft.com/office/drawing/2014/main" id="{DCB674D0-778A-70C7-A1ED-372E251D41F9}"/>
              </a:ext>
            </a:extLst>
          </p:cNvPr>
          <p:cNvCxnSpPr>
            <a:cxnSpLocks/>
          </p:cNvCxnSpPr>
          <p:nvPr/>
        </p:nvCxnSpPr>
        <p:spPr>
          <a:xfrm rot="10800000" flipV="1">
            <a:off x="5038344" y="49173"/>
            <a:ext cx="7153656" cy="109730"/>
          </a:xfrm>
          <a:prstGeom prst="bentConnector3">
            <a:avLst>
              <a:gd name="adj1" fmla="val 64189"/>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0" name="Elbow Connector 19">
            <a:extLst>
              <a:ext uri="{FF2B5EF4-FFF2-40B4-BE49-F238E27FC236}">
                <a16:creationId xmlns:a16="http://schemas.microsoft.com/office/drawing/2014/main" id="{7108B1C3-8D50-AE68-932E-603D1AFD57B6}"/>
              </a:ext>
            </a:extLst>
          </p:cNvPr>
          <p:cNvCxnSpPr>
            <a:cxnSpLocks/>
          </p:cNvCxnSpPr>
          <p:nvPr/>
        </p:nvCxnSpPr>
        <p:spPr>
          <a:xfrm flipV="1">
            <a:off x="0" y="6720840"/>
            <a:ext cx="2782957" cy="87988"/>
          </a:xfrm>
          <a:prstGeom prst="bentConnector3">
            <a:avLst>
              <a:gd name="adj1" fmla="val 68214"/>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5" name="Elbow Connector 24">
            <a:extLst>
              <a:ext uri="{FF2B5EF4-FFF2-40B4-BE49-F238E27FC236}">
                <a16:creationId xmlns:a16="http://schemas.microsoft.com/office/drawing/2014/main" id="{90A45151-CA0E-16C5-73C3-81507873EBE2}"/>
              </a:ext>
            </a:extLst>
          </p:cNvPr>
          <p:cNvCxnSpPr>
            <a:cxnSpLocks/>
          </p:cNvCxnSpPr>
          <p:nvPr/>
        </p:nvCxnSpPr>
        <p:spPr>
          <a:xfrm>
            <a:off x="2325757" y="6720840"/>
            <a:ext cx="2727827" cy="87987"/>
          </a:xfrm>
          <a:prstGeom prst="bentConnector3">
            <a:avLst>
              <a:gd name="adj1" fmla="val 16843"/>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0" name="Elbow Connector 29">
            <a:extLst>
              <a:ext uri="{FF2B5EF4-FFF2-40B4-BE49-F238E27FC236}">
                <a16:creationId xmlns:a16="http://schemas.microsoft.com/office/drawing/2014/main" id="{349D44D8-48BD-1B54-D4E5-9B79ECB8630C}"/>
              </a:ext>
            </a:extLst>
          </p:cNvPr>
          <p:cNvCxnSpPr>
            <a:cxnSpLocks/>
          </p:cNvCxnSpPr>
          <p:nvPr/>
        </p:nvCxnSpPr>
        <p:spPr>
          <a:xfrm flipV="1">
            <a:off x="7138416" y="6720840"/>
            <a:ext cx="3035808" cy="87988"/>
          </a:xfrm>
          <a:prstGeom prst="bentConnector3">
            <a:avLst>
              <a:gd name="adj1" fmla="val 72590"/>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1" name="Elbow Connector 30">
            <a:extLst>
              <a:ext uri="{FF2B5EF4-FFF2-40B4-BE49-F238E27FC236}">
                <a16:creationId xmlns:a16="http://schemas.microsoft.com/office/drawing/2014/main" id="{D2B3EDDF-09D3-D48C-688B-CE4321EAF20C}"/>
              </a:ext>
            </a:extLst>
          </p:cNvPr>
          <p:cNvCxnSpPr>
            <a:cxnSpLocks/>
          </p:cNvCxnSpPr>
          <p:nvPr/>
        </p:nvCxnSpPr>
        <p:spPr>
          <a:xfrm>
            <a:off x="10174224" y="6720840"/>
            <a:ext cx="2017776" cy="87987"/>
          </a:xfrm>
          <a:prstGeom prst="bentConnector3">
            <a:avLst>
              <a:gd name="adj1" fmla="val 2543"/>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B6606EA-873D-4CE5-1F71-24D0EEE4AECA}"/>
              </a:ext>
            </a:extLst>
          </p:cNvPr>
          <p:cNvCxnSpPr/>
          <p:nvPr/>
        </p:nvCxnSpPr>
        <p:spPr>
          <a:xfrm>
            <a:off x="5038344" y="6808827"/>
            <a:ext cx="210007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63DA00AE-4086-4F76-6A67-0A9034208563}"/>
              </a:ext>
            </a:extLst>
          </p:cNvPr>
          <p:cNvSpPr txBox="1">
            <a:spLocks/>
          </p:cNvSpPr>
          <p:nvPr/>
        </p:nvSpPr>
        <p:spPr>
          <a:xfrm>
            <a:off x="1631087" y="446841"/>
            <a:ext cx="8918873" cy="75485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b="1">
                <a:solidFill>
                  <a:schemeClr val="bg1"/>
                </a:solidFill>
                <a:latin typeface="Arial Nova"/>
              </a:rPr>
              <a:t>Total Profit for EATING/DRINKING with Auto ML</a:t>
            </a:r>
            <a:endParaRPr lang="en-US">
              <a:solidFill>
                <a:schemeClr val="bg1"/>
              </a:solidFill>
            </a:endParaRPr>
          </a:p>
        </p:txBody>
      </p:sp>
      <p:sp>
        <p:nvSpPr>
          <p:cNvPr id="6" name="TextBox 5">
            <a:extLst>
              <a:ext uri="{FF2B5EF4-FFF2-40B4-BE49-F238E27FC236}">
                <a16:creationId xmlns:a16="http://schemas.microsoft.com/office/drawing/2014/main" id="{2E00CABF-C3CD-B0C6-52CB-D33558EC5D68}"/>
              </a:ext>
            </a:extLst>
          </p:cNvPr>
          <p:cNvSpPr txBox="1"/>
          <p:nvPr/>
        </p:nvSpPr>
        <p:spPr>
          <a:xfrm>
            <a:off x="245462" y="3564321"/>
            <a:ext cx="2782957" cy="707886"/>
          </a:xfrm>
          <a:prstGeom prst="rect">
            <a:avLst/>
          </a:prstGeom>
          <a:noFill/>
        </p:spPr>
        <p:txBody>
          <a:bodyPr wrap="square" lIns="91440" tIns="45720" rIns="91440" bIns="45720" rtlCol="0" anchor="t">
            <a:spAutoFit/>
          </a:bodyPr>
          <a:lstStyle/>
          <a:p>
            <a:r>
              <a:rPr lang="en-US" sz="4000">
                <a:solidFill>
                  <a:schemeClr val="bg1"/>
                </a:solidFill>
              </a:rPr>
              <a:t>Census Data</a:t>
            </a:r>
            <a:endParaRPr lang="en-US" sz="4000">
              <a:solidFill>
                <a:schemeClr val="bg1"/>
              </a:solidFill>
              <a:cs typeface="Calibri"/>
            </a:endParaRPr>
          </a:p>
        </p:txBody>
      </p:sp>
      <p:pic>
        <p:nvPicPr>
          <p:cNvPr id="2" name="Picture 7" descr="Chart, bar chart&#10;&#10;Description automatically generated">
            <a:extLst>
              <a:ext uri="{FF2B5EF4-FFF2-40B4-BE49-F238E27FC236}">
                <a16:creationId xmlns:a16="http://schemas.microsoft.com/office/drawing/2014/main" id="{AEDCA445-F5D7-EFA7-2B65-C26907CAE0D7}"/>
              </a:ext>
            </a:extLst>
          </p:cNvPr>
          <p:cNvPicPr>
            <a:picLocks noChangeAspect="1"/>
          </p:cNvPicPr>
          <p:nvPr/>
        </p:nvPicPr>
        <p:blipFill>
          <a:blip r:embed="rId3"/>
          <a:stretch>
            <a:fillRect/>
          </a:stretch>
        </p:blipFill>
        <p:spPr>
          <a:xfrm>
            <a:off x="3613825" y="1084129"/>
            <a:ext cx="4952188" cy="5265294"/>
          </a:xfrm>
          <a:prstGeom prst="rect">
            <a:avLst/>
          </a:prstGeom>
        </p:spPr>
      </p:pic>
      <p:pic>
        <p:nvPicPr>
          <p:cNvPr id="14" name="Graphic 13" descr="Business Growth with solid fill">
            <a:extLst>
              <a:ext uri="{FF2B5EF4-FFF2-40B4-BE49-F238E27FC236}">
                <a16:creationId xmlns:a16="http://schemas.microsoft.com/office/drawing/2014/main" id="{C5E40007-3B86-0A43-F28F-727DEDCBB65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9271" y="1867025"/>
            <a:ext cx="1506359" cy="1506359"/>
          </a:xfrm>
          <a:prstGeom prst="rect">
            <a:avLst/>
          </a:prstGeom>
        </p:spPr>
      </p:pic>
      <p:sp>
        <p:nvSpPr>
          <p:cNvPr id="8" name="TextBox 7">
            <a:extLst>
              <a:ext uri="{FF2B5EF4-FFF2-40B4-BE49-F238E27FC236}">
                <a16:creationId xmlns:a16="http://schemas.microsoft.com/office/drawing/2014/main" id="{15BBF2B5-EB9B-4351-4961-3ECDC0C27960}"/>
              </a:ext>
            </a:extLst>
          </p:cNvPr>
          <p:cNvSpPr txBox="1"/>
          <p:nvPr/>
        </p:nvSpPr>
        <p:spPr>
          <a:xfrm>
            <a:off x="8768687" y="1034956"/>
            <a:ext cx="3104864"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1600">
                <a:solidFill>
                  <a:srgbClr val="00EDC3"/>
                </a:solidFill>
                <a:ea typeface="+mn-lt"/>
                <a:cs typeface="+mn-lt"/>
              </a:rPr>
              <a:t>Avg. Household Size</a:t>
            </a:r>
            <a:endParaRPr lang="en-US" sz="1600">
              <a:solidFill>
                <a:srgbClr val="00EDC3"/>
              </a:solidFill>
              <a:cs typeface="Calibri" panose="020F0502020204030204"/>
            </a:endParaRPr>
          </a:p>
          <a:p>
            <a:pPr marL="342900" indent="-342900">
              <a:buFont typeface="Arial"/>
              <a:buChar char="•"/>
            </a:pPr>
            <a:r>
              <a:rPr lang="en-US" sz="1600">
                <a:solidFill>
                  <a:schemeClr val="bg1"/>
                </a:solidFill>
                <a:ea typeface="+mn-lt"/>
                <a:cs typeface="+mn-lt"/>
              </a:rPr>
              <a:t>Median Monthly Owner Costs</a:t>
            </a:r>
            <a:endParaRPr lang="en-US" sz="1600">
              <a:solidFill>
                <a:schemeClr val="bg1"/>
              </a:solidFill>
              <a:cs typeface="Calibri"/>
            </a:endParaRPr>
          </a:p>
          <a:p>
            <a:pPr marL="342900" indent="-342900">
              <a:buFont typeface="Arial"/>
              <a:buChar char="•"/>
            </a:pPr>
            <a:r>
              <a:rPr lang="en-US" sz="1600">
                <a:solidFill>
                  <a:srgbClr val="00EDC3"/>
                </a:solidFill>
                <a:ea typeface="+mn-lt"/>
                <a:cs typeface="+mn-lt"/>
              </a:rPr>
              <a:t>Median Age</a:t>
            </a:r>
            <a:endParaRPr lang="en-US" sz="1600">
              <a:solidFill>
                <a:srgbClr val="00EDC3"/>
              </a:solidFill>
              <a:cs typeface="Calibri"/>
            </a:endParaRPr>
          </a:p>
          <a:p>
            <a:pPr marL="342900" indent="-342900">
              <a:buFont typeface="Arial"/>
              <a:buChar char="•"/>
            </a:pPr>
            <a:r>
              <a:rPr lang="en-US" sz="1600">
                <a:solidFill>
                  <a:schemeClr val="bg1"/>
                </a:solidFill>
                <a:ea typeface="+mn-lt"/>
                <a:cs typeface="+mn-lt"/>
              </a:rPr>
              <a:t>Median Family Income</a:t>
            </a:r>
          </a:p>
          <a:p>
            <a:pPr marL="342900" indent="-342900">
              <a:buFont typeface="Arial"/>
              <a:buChar char="•"/>
            </a:pPr>
            <a:r>
              <a:rPr lang="en-US" sz="1600">
                <a:solidFill>
                  <a:schemeClr val="bg1"/>
                </a:solidFill>
                <a:ea typeface="+mn-lt"/>
                <a:cs typeface="+mn-lt"/>
              </a:rPr>
              <a:t>Median # of Rooms</a:t>
            </a:r>
          </a:p>
          <a:p>
            <a:pPr marL="342900" indent="-342900">
              <a:buFont typeface="Arial"/>
              <a:buChar char="•"/>
            </a:pPr>
            <a:r>
              <a:rPr lang="en-US" sz="1600" i="1">
                <a:solidFill>
                  <a:schemeClr val="bg1"/>
                </a:solidFill>
                <a:ea typeface="+mn-lt"/>
                <a:cs typeface="+mn-lt"/>
              </a:rPr>
              <a:t>Median Year Structure by rent/own</a:t>
            </a:r>
          </a:p>
          <a:p>
            <a:pPr marL="342900" indent="-342900">
              <a:buFont typeface="Arial"/>
              <a:buChar char="•"/>
            </a:pPr>
            <a:r>
              <a:rPr lang="en-US" sz="1600">
                <a:solidFill>
                  <a:schemeClr val="bg1"/>
                </a:solidFill>
                <a:ea typeface="+mn-lt"/>
                <a:cs typeface="+mn-lt"/>
              </a:rPr>
              <a:t>Aggregate Interest/Dividends/Rental Income</a:t>
            </a:r>
            <a:endParaRPr lang="en-US">
              <a:solidFill>
                <a:schemeClr val="bg1"/>
              </a:solidFill>
            </a:endParaRPr>
          </a:p>
          <a:p>
            <a:pPr marL="342900" indent="-342900">
              <a:buFont typeface="Arial"/>
              <a:buChar char="•"/>
            </a:pPr>
            <a:r>
              <a:rPr lang="en-US" sz="1600">
                <a:solidFill>
                  <a:schemeClr val="bg1"/>
                </a:solidFill>
                <a:ea typeface="+mn-lt"/>
                <a:cs typeface="+mn-lt"/>
              </a:rPr>
              <a:t>Median # of Rooms</a:t>
            </a:r>
            <a:endParaRPr lang="en-US" sz="1600">
              <a:solidFill>
                <a:schemeClr val="bg1"/>
              </a:solidFill>
              <a:cs typeface="Calibri"/>
            </a:endParaRPr>
          </a:p>
          <a:p>
            <a:pPr marL="342900" indent="-342900">
              <a:buFont typeface="Arial"/>
              <a:buChar char="•"/>
            </a:pPr>
            <a:r>
              <a:rPr lang="en-US" sz="1600">
                <a:solidFill>
                  <a:schemeClr val="bg1"/>
                </a:solidFill>
                <a:ea typeface="+mn-lt"/>
                <a:cs typeface="+mn-lt"/>
              </a:rPr>
              <a:t>Median Year Structure Built</a:t>
            </a:r>
            <a:endParaRPr lang="en-US" sz="1600">
              <a:solidFill>
                <a:schemeClr val="bg1"/>
              </a:solidFill>
              <a:cs typeface="Calibri"/>
            </a:endParaRPr>
          </a:p>
          <a:p>
            <a:pPr marL="342900" indent="-342900">
              <a:buFont typeface="Arial"/>
              <a:buChar char="•"/>
            </a:pPr>
            <a:r>
              <a:rPr lang="en-US" sz="1600">
                <a:solidFill>
                  <a:schemeClr val="bg1"/>
                </a:solidFill>
                <a:ea typeface="+mn-lt"/>
                <a:cs typeface="+mn-lt"/>
              </a:rPr>
              <a:t>Lower Contract Rent Quartile ($)</a:t>
            </a:r>
            <a:endParaRPr lang="en-US" sz="1600">
              <a:solidFill>
                <a:schemeClr val="bg1"/>
              </a:solidFill>
              <a:cs typeface="Calibri"/>
            </a:endParaRPr>
          </a:p>
        </p:txBody>
      </p:sp>
      <p:sp>
        <p:nvSpPr>
          <p:cNvPr id="9" name="Rectangle: Rounded Corners 8">
            <a:extLst>
              <a:ext uri="{FF2B5EF4-FFF2-40B4-BE49-F238E27FC236}">
                <a16:creationId xmlns:a16="http://schemas.microsoft.com/office/drawing/2014/main" id="{D6224065-8179-7796-53BF-2BEC9DD12808}"/>
              </a:ext>
            </a:extLst>
          </p:cNvPr>
          <p:cNvSpPr/>
          <p:nvPr/>
        </p:nvSpPr>
        <p:spPr>
          <a:xfrm rot="-2640000">
            <a:off x="5139850" y="5506489"/>
            <a:ext cx="1420678" cy="137764"/>
          </a:xfrm>
          <a:prstGeom prst="roundRect">
            <a:avLst/>
          </a:prstGeom>
          <a:noFill/>
          <a:ln>
            <a:solidFill>
              <a:srgbClr val="00ED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80723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cxnSp>
        <p:nvCxnSpPr>
          <p:cNvPr id="5" name="Elbow Connector 4">
            <a:extLst>
              <a:ext uri="{FF2B5EF4-FFF2-40B4-BE49-F238E27FC236}">
                <a16:creationId xmlns:a16="http://schemas.microsoft.com/office/drawing/2014/main" id="{F4C7CE3D-6825-D811-7560-32AE46DBE51A}"/>
              </a:ext>
            </a:extLst>
          </p:cNvPr>
          <p:cNvCxnSpPr>
            <a:cxnSpLocks/>
          </p:cNvCxnSpPr>
          <p:nvPr/>
        </p:nvCxnSpPr>
        <p:spPr>
          <a:xfrm>
            <a:off x="0" y="49173"/>
            <a:ext cx="6784848" cy="109730"/>
          </a:xfrm>
          <a:prstGeom prst="bentConnector3">
            <a:avLst>
              <a:gd name="adj1" fmla="val 68464"/>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 name="Elbow Connector 6">
            <a:extLst>
              <a:ext uri="{FF2B5EF4-FFF2-40B4-BE49-F238E27FC236}">
                <a16:creationId xmlns:a16="http://schemas.microsoft.com/office/drawing/2014/main" id="{DCB674D0-778A-70C7-A1ED-372E251D41F9}"/>
              </a:ext>
            </a:extLst>
          </p:cNvPr>
          <p:cNvCxnSpPr>
            <a:cxnSpLocks/>
          </p:cNvCxnSpPr>
          <p:nvPr/>
        </p:nvCxnSpPr>
        <p:spPr>
          <a:xfrm rot="10800000" flipV="1">
            <a:off x="5038344" y="49173"/>
            <a:ext cx="7153656" cy="109730"/>
          </a:xfrm>
          <a:prstGeom prst="bentConnector3">
            <a:avLst>
              <a:gd name="adj1" fmla="val 64189"/>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0" name="Elbow Connector 19">
            <a:extLst>
              <a:ext uri="{FF2B5EF4-FFF2-40B4-BE49-F238E27FC236}">
                <a16:creationId xmlns:a16="http://schemas.microsoft.com/office/drawing/2014/main" id="{7108B1C3-8D50-AE68-932E-603D1AFD57B6}"/>
              </a:ext>
            </a:extLst>
          </p:cNvPr>
          <p:cNvCxnSpPr>
            <a:cxnSpLocks/>
          </p:cNvCxnSpPr>
          <p:nvPr/>
        </p:nvCxnSpPr>
        <p:spPr>
          <a:xfrm flipV="1">
            <a:off x="0" y="6720840"/>
            <a:ext cx="2782957" cy="87988"/>
          </a:xfrm>
          <a:prstGeom prst="bentConnector3">
            <a:avLst>
              <a:gd name="adj1" fmla="val 68214"/>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5" name="Elbow Connector 24">
            <a:extLst>
              <a:ext uri="{FF2B5EF4-FFF2-40B4-BE49-F238E27FC236}">
                <a16:creationId xmlns:a16="http://schemas.microsoft.com/office/drawing/2014/main" id="{90A45151-CA0E-16C5-73C3-81507873EBE2}"/>
              </a:ext>
            </a:extLst>
          </p:cNvPr>
          <p:cNvCxnSpPr>
            <a:cxnSpLocks/>
          </p:cNvCxnSpPr>
          <p:nvPr/>
        </p:nvCxnSpPr>
        <p:spPr>
          <a:xfrm>
            <a:off x="2325757" y="6720840"/>
            <a:ext cx="2727827" cy="87987"/>
          </a:xfrm>
          <a:prstGeom prst="bentConnector3">
            <a:avLst>
              <a:gd name="adj1" fmla="val 16843"/>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0" name="Elbow Connector 29">
            <a:extLst>
              <a:ext uri="{FF2B5EF4-FFF2-40B4-BE49-F238E27FC236}">
                <a16:creationId xmlns:a16="http://schemas.microsoft.com/office/drawing/2014/main" id="{349D44D8-48BD-1B54-D4E5-9B79ECB8630C}"/>
              </a:ext>
            </a:extLst>
          </p:cNvPr>
          <p:cNvCxnSpPr>
            <a:cxnSpLocks/>
          </p:cNvCxnSpPr>
          <p:nvPr/>
        </p:nvCxnSpPr>
        <p:spPr>
          <a:xfrm flipV="1">
            <a:off x="7138416" y="6720840"/>
            <a:ext cx="3035808" cy="87988"/>
          </a:xfrm>
          <a:prstGeom prst="bentConnector3">
            <a:avLst>
              <a:gd name="adj1" fmla="val 72590"/>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1" name="Elbow Connector 30">
            <a:extLst>
              <a:ext uri="{FF2B5EF4-FFF2-40B4-BE49-F238E27FC236}">
                <a16:creationId xmlns:a16="http://schemas.microsoft.com/office/drawing/2014/main" id="{D2B3EDDF-09D3-D48C-688B-CE4321EAF20C}"/>
              </a:ext>
            </a:extLst>
          </p:cNvPr>
          <p:cNvCxnSpPr>
            <a:cxnSpLocks/>
          </p:cNvCxnSpPr>
          <p:nvPr/>
        </p:nvCxnSpPr>
        <p:spPr>
          <a:xfrm>
            <a:off x="10174224" y="6720840"/>
            <a:ext cx="2017776" cy="87987"/>
          </a:xfrm>
          <a:prstGeom prst="bentConnector3">
            <a:avLst>
              <a:gd name="adj1" fmla="val 2543"/>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B6606EA-873D-4CE5-1F71-24D0EEE4AECA}"/>
              </a:ext>
            </a:extLst>
          </p:cNvPr>
          <p:cNvCxnSpPr/>
          <p:nvPr/>
        </p:nvCxnSpPr>
        <p:spPr>
          <a:xfrm>
            <a:off x="5038344" y="6808827"/>
            <a:ext cx="210007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28BF5AB-D819-FAC8-3C9F-AAF657FA9184}"/>
              </a:ext>
            </a:extLst>
          </p:cNvPr>
          <p:cNvSpPr txBox="1"/>
          <p:nvPr/>
        </p:nvSpPr>
        <p:spPr>
          <a:xfrm>
            <a:off x="359505" y="3513599"/>
            <a:ext cx="2782957" cy="707886"/>
          </a:xfrm>
          <a:prstGeom prst="rect">
            <a:avLst/>
          </a:prstGeom>
          <a:noFill/>
        </p:spPr>
        <p:txBody>
          <a:bodyPr wrap="square" lIns="91440" tIns="45720" rIns="91440" bIns="45720" rtlCol="0" anchor="t">
            <a:spAutoFit/>
          </a:bodyPr>
          <a:lstStyle/>
          <a:p>
            <a:r>
              <a:rPr lang="en-US" sz="4000">
                <a:solidFill>
                  <a:schemeClr val="bg1"/>
                </a:solidFill>
              </a:rPr>
              <a:t>Census Data</a:t>
            </a:r>
          </a:p>
        </p:txBody>
      </p:sp>
      <p:pic>
        <p:nvPicPr>
          <p:cNvPr id="11" name="Graphic 10" descr="Business Growth with solid fill">
            <a:extLst>
              <a:ext uri="{FF2B5EF4-FFF2-40B4-BE49-F238E27FC236}">
                <a16:creationId xmlns:a16="http://schemas.microsoft.com/office/drawing/2014/main" id="{A88B3107-E62E-0C90-68B2-4B9D40A9055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51201" y="1871481"/>
            <a:ext cx="1506359" cy="1506359"/>
          </a:xfrm>
          <a:prstGeom prst="rect">
            <a:avLst/>
          </a:prstGeom>
        </p:spPr>
      </p:pic>
      <p:sp>
        <p:nvSpPr>
          <p:cNvPr id="16" name="Rounded Rectangle 7">
            <a:extLst>
              <a:ext uri="{FF2B5EF4-FFF2-40B4-BE49-F238E27FC236}">
                <a16:creationId xmlns:a16="http://schemas.microsoft.com/office/drawing/2014/main" id="{1390D6C3-56E8-00AE-6956-725B3F55F34E}"/>
              </a:ext>
            </a:extLst>
          </p:cNvPr>
          <p:cNvSpPr/>
          <p:nvPr/>
        </p:nvSpPr>
        <p:spPr>
          <a:xfrm>
            <a:off x="3857704" y="2312271"/>
            <a:ext cx="3125991" cy="302865"/>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AGE</a:t>
            </a:r>
            <a:endParaRPr lang="en-US"/>
          </a:p>
        </p:txBody>
      </p:sp>
      <p:sp>
        <p:nvSpPr>
          <p:cNvPr id="18" name="Rounded Rectangle 9">
            <a:extLst>
              <a:ext uri="{FF2B5EF4-FFF2-40B4-BE49-F238E27FC236}">
                <a16:creationId xmlns:a16="http://schemas.microsoft.com/office/drawing/2014/main" id="{C6FAD04A-C1CB-3F57-1EC4-670948A99F31}"/>
              </a:ext>
            </a:extLst>
          </p:cNvPr>
          <p:cNvSpPr/>
          <p:nvPr/>
        </p:nvSpPr>
        <p:spPr>
          <a:xfrm>
            <a:off x="3857704" y="2768834"/>
            <a:ext cx="2678467" cy="302866"/>
          </a:xfrm>
          <a:prstGeom prst="round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AGE</a:t>
            </a:r>
            <a:endParaRPr lang="en-US"/>
          </a:p>
        </p:txBody>
      </p:sp>
      <p:sp>
        <p:nvSpPr>
          <p:cNvPr id="19" name="TextBox 18">
            <a:extLst>
              <a:ext uri="{FF2B5EF4-FFF2-40B4-BE49-F238E27FC236}">
                <a16:creationId xmlns:a16="http://schemas.microsoft.com/office/drawing/2014/main" id="{F60AAC99-A059-CC5F-E155-0A9AD844AF5B}"/>
              </a:ext>
            </a:extLst>
          </p:cNvPr>
          <p:cNvSpPr txBox="1"/>
          <p:nvPr/>
        </p:nvSpPr>
        <p:spPr>
          <a:xfrm>
            <a:off x="1637354" y="896075"/>
            <a:ext cx="4905670" cy="461665"/>
          </a:xfrm>
          <a:prstGeom prst="rect">
            <a:avLst/>
          </a:prstGeom>
          <a:noFill/>
        </p:spPr>
        <p:txBody>
          <a:bodyPr wrap="square" lIns="91440" tIns="45720" rIns="91440" bIns="45720" rtlCol="0" anchor="t">
            <a:spAutoFit/>
          </a:bodyPr>
          <a:lstStyle/>
          <a:p>
            <a:r>
              <a:rPr lang="en-US" sz="2400" b="1" dirty="0" err="1">
                <a:solidFill>
                  <a:schemeClr val="bg1"/>
                </a:solidFill>
              </a:rPr>
              <a:t>Swires's</a:t>
            </a:r>
            <a:r>
              <a:rPr lang="en-US" sz="2400" b="1" dirty="0">
                <a:solidFill>
                  <a:schemeClr val="bg1"/>
                </a:solidFill>
              </a:rPr>
              <a:t> Target Market Demographic</a:t>
            </a:r>
            <a:endParaRPr lang="en-US" sz="2400" b="1" dirty="0">
              <a:solidFill>
                <a:schemeClr val="bg1"/>
              </a:solidFill>
              <a:cs typeface="Calibri"/>
            </a:endParaRPr>
          </a:p>
        </p:txBody>
      </p:sp>
      <p:sp>
        <p:nvSpPr>
          <p:cNvPr id="21" name="TextBox 20">
            <a:extLst>
              <a:ext uri="{FF2B5EF4-FFF2-40B4-BE49-F238E27FC236}">
                <a16:creationId xmlns:a16="http://schemas.microsoft.com/office/drawing/2014/main" id="{A7D53389-14DF-0107-FE16-2A0656F5F31D}"/>
              </a:ext>
            </a:extLst>
          </p:cNvPr>
          <p:cNvSpPr txBox="1"/>
          <p:nvPr/>
        </p:nvSpPr>
        <p:spPr>
          <a:xfrm>
            <a:off x="7677123" y="888931"/>
            <a:ext cx="3665908" cy="830997"/>
          </a:xfrm>
          <a:prstGeom prst="rect">
            <a:avLst/>
          </a:prstGeom>
          <a:noFill/>
        </p:spPr>
        <p:txBody>
          <a:bodyPr wrap="square" lIns="91440" tIns="45720" rIns="91440" bIns="45720" rtlCol="0" anchor="t">
            <a:spAutoFit/>
          </a:bodyPr>
          <a:lstStyle/>
          <a:p>
            <a:r>
              <a:rPr lang="en-US" sz="2400">
                <a:solidFill>
                  <a:schemeClr val="bg1"/>
                </a:solidFill>
              </a:rPr>
              <a:t>Potential B2B Partner's Demographic</a:t>
            </a:r>
            <a:endParaRPr lang="en-US" sz="2400">
              <a:solidFill>
                <a:schemeClr val="bg1"/>
              </a:solidFill>
              <a:cs typeface="Calibri"/>
            </a:endParaRPr>
          </a:p>
        </p:txBody>
      </p:sp>
      <p:sp>
        <p:nvSpPr>
          <p:cNvPr id="22" name="Rounded Rectangle 9">
            <a:extLst>
              <a:ext uri="{FF2B5EF4-FFF2-40B4-BE49-F238E27FC236}">
                <a16:creationId xmlns:a16="http://schemas.microsoft.com/office/drawing/2014/main" id="{9BD64157-BB3A-E44E-8390-A584C03F85D1}"/>
              </a:ext>
            </a:extLst>
          </p:cNvPr>
          <p:cNvSpPr/>
          <p:nvPr/>
        </p:nvSpPr>
        <p:spPr>
          <a:xfrm>
            <a:off x="7855180" y="2315262"/>
            <a:ext cx="2164420" cy="683867"/>
          </a:xfrm>
          <a:prstGeom prst="round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rgbClr val="000000"/>
                </a:solidFill>
                <a:cs typeface="Calibri"/>
              </a:rPr>
              <a:t>75% MATCH</a:t>
            </a:r>
          </a:p>
        </p:txBody>
      </p:sp>
      <p:sp>
        <p:nvSpPr>
          <p:cNvPr id="38" name="Rounded Rectangle 7">
            <a:extLst>
              <a:ext uri="{FF2B5EF4-FFF2-40B4-BE49-F238E27FC236}">
                <a16:creationId xmlns:a16="http://schemas.microsoft.com/office/drawing/2014/main" id="{572642D9-4EF2-F619-7986-6091A69A534E}"/>
              </a:ext>
            </a:extLst>
          </p:cNvPr>
          <p:cNvSpPr/>
          <p:nvPr/>
        </p:nvSpPr>
        <p:spPr>
          <a:xfrm>
            <a:off x="3851655" y="3781842"/>
            <a:ext cx="2200706" cy="308912"/>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GENDER</a:t>
            </a:r>
            <a:endParaRPr lang="en-US"/>
          </a:p>
        </p:txBody>
      </p:sp>
      <p:sp>
        <p:nvSpPr>
          <p:cNvPr id="39" name="Rounded Rectangle 9">
            <a:extLst>
              <a:ext uri="{FF2B5EF4-FFF2-40B4-BE49-F238E27FC236}">
                <a16:creationId xmlns:a16="http://schemas.microsoft.com/office/drawing/2014/main" id="{D6D1CAF8-A796-5A45-120D-8B277DC1E492}"/>
              </a:ext>
            </a:extLst>
          </p:cNvPr>
          <p:cNvSpPr/>
          <p:nvPr/>
        </p:nvSpPr>
        <p:spPr>
          <a:xfrm>
            <a:off x="3845608" y="4232357"/>
            <a:ext cx="3083657" cy="314961"/>
          </a:xfrm>
          <a:prstGeom prst="round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GENDER</a:t>
            </a:r>
            <a:endParaRPr lang="en-US"/>
          </a:p>
        </p:txBody>
      </p:sp>
      <p:sp>
        <p:nvSpPr>
          <p:cNvPr id="40" name="Rounded Rectangle 9">
            <a:extLst>
              <a:ext uri="{FF2B5EF4-FFF2-40B4-BE49-F238E27FC236}">
                <a16:creationId xmlns:a16="http://schemas.microsoft.com/office/drawing/2014/main" id="{3BD07396-17C2-514D-B7D8-49C14908FF02}"/>
              </a:ext>
            </a:extLst>
          </p:cNvPr>
          <p:cNvSpPr/>
          <p:nvPr/>
        </p:nvSpPr>
        <p:spPr>
          <a:xfrm>
            <a:off x="7843083" y="3790880"/>
            <a:ext cx="2164420" cy="683867"/>
          </a:xfrm>
          <a:prstGeom prst="round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rgbClr val="000000"/>
                </a:solidFill>
                <a:cs typeface="Calibri"/>
              </a:rPr>
              <a:t>40% MATCH</a:t>
            </a:r>
          </a:p>
        </p:txBody>
      </p:sp>
      <p:sp>
        <p:nvSpPr>
          <p:cNvPr id="41" name="Rounded Rectangle 7">
            <a:extLst>
              <a:ext uri="{FF2B5EF4-FFF2-40B4-BE49-F238E27FC236}">
                <a16:creationId xmlns:a16="http://schemas.microsoft.com/office/drawing/2014/main" id="{3D343D4A-5B0E-D215-C8A5-37A17DCBD4E8}"/>
              </a:ext>
            </a:extLst>
          </p:cNvPr>
          <p:cNvSpPr/>
          <p:nvPr/>
        </p:nvSpPr>
        <p:spPr>
          <a:xfrm>
            <a:off x="3857703" y="5287699"/>
            <a:ext cx="3125991" cy="302865"/>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MEDIUM INCOME</a:t>
            </a:r>
            <a:endParaRPr lang="en-US"/>
          </a:p>
        </p:txBody>
      </p:sp>
      <p:sp>
        <p:nvSpPr>
          <p:cNvPr id="42" name="Rounded Rectangle 9">
            <a:extLst>
              <a:ext uri="{FF2B5EF4-FFF2-40B4-BE49-F238E27FC236}">
                <a16:creationId xmlns:a16="http://schemas.microsoft.com/office/drawing/2014/main" id="{888E1A64-F16A-D0E4-61E4-0AB3107DC3BA}"/>
              </a:ext>
            </a:extLst>
          </p:cNvPr>
          <p:cNvSpPr/>
          <p:nvPr/>
        </p:nvSpPr>
        <p:spPr>
          <a:xfrm>
            <a:off x="3851656" y="5768452"/>
            <a:ext cx="3023180" cy="296819"/>
          </a:xfrm>
          <a:prstGeom prst="round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ea typeface="+mn-lt"/>
                <a:cs typeface="+mn-lt"/>
              </a:rPr>
              <a:t>MEDIUM INCOME</a:t>
            </a:r>
          </a:p>
        </p:txBody>
      </p:sp>
      <p:sp>
        <p:nvSpPr>
          <p:cNvPr id="43" name="Rounded Rectangle 9">
            <a:extLst>
              <a:ext uri="{FF2B5EF4-FFF2-40B4-BE49-F238E27FC236}">
                <a16:creationId xmlns:a16="http://schemas.microsoft.com/office/drawing/2014/main" id="{5E7622C7-FC9A-3050-198D-7745D732D03B}"/>
              </a:ext>
            </a:extLst>
          </p:cNvPr>
          <p:cNvSpPr/>
          <p:nvPr/>
        </p:nvSpPr>
        <p:spPr>
          <a:xfrm>
            <a:off x="7855179" y="5290690"/>
            <a:ext cx="2164420" cy="683867"/>
          </a:xfrm>
          <a:prstGeom prst="round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rgbClr val="000000"/>
                </a:solidFill>
                <a:cs typeface="Calibri"/>
              </a:rPr>
              <a:t>90% MATCH</a:t>
            </a:r>
          </a:p>
        </p:txBody>
      </p:sp>
      <p:sp>
        <p:nvSpPr>
          <p:cNvPr id="46" name="Rounded Rectangle 7">
            <a:extLst>
              <a:ext uri="{FF2B5EF4-FFF2-40B4-BE49-F238E27FC236}">
                <a16:creationId xmlns:a16="http://schemas.microsoft.com/office/drawing/2014/main" id="{EF7D85CD-406A-A6F0-ECB0-6B20589E7AEF}"/>
              </a:ext>
            </a:extLst>
          </p:cNvPr>
          <p:cNvSpPr/>
          <p:nvPr/>
        </p:nvSpPr>
        <p:spPr>
          <a:xfrm>
            <a:off x="6609368" y="1072509"/>
            <a:ext cx="664611" cy="568960"/>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p>
        </p:txBody>
      </p:sp>
      <p:sp>
        <p:nvSpPr>
          <p:cNvPr id="47" name="Rounded Rectangle 9">
            <a:extLst>
              <a:ext uri="{FF2B5EF4-FFF2-40B4-BE49-F238E27FC236}">
                <a16:creationId xmlns:a16="http://schemas.microsoft.com/office/drawing/2014/main" id="{511ACAE6-15DC-28C0-8B45-2BC16A911820}"/>
              </a:ext>
            </a:extLst>
          </p:cNvPr>
          <p:cNvSpPr/>
          <p:nvPr/>
        </p:nvSpPr>
        <p:spPr>
          <a:xfrm>
            <a:off x="10842703" y="1021072"/>
            <a:ext cx="676705" cy="562912"/>
          </a:xfrm>
          <a:prstGeom prst="round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p>
        </p:txBody>
      </p:sp>
    </p:spTree>
    <p:extLst>
      <p:ext uri="{BB962C8B-B14F-4D97-AF65-F5344CB8AC3E}">
        <p14:creationId xmlns:p14="http://schemas.microsoft.com/office/powerpoint/2010/main" val="21520548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D0D8B7-61F5-EFC1-6495-0205568B6BEC}"/>
              </a:ext>
            </a:extLst>
          </p:cNvPr>
          <p:cNvSpPr>
            <a:spLocks noGrp="1"/>
          </p:cNvSpPr>
          <p:nvPr>
            <p:ph idx="1"/>
          </p:nvPr>
        </p:nvSpPr>
        <p:spPr/>
        <p:txBody>
          <a:bodyPr vert="horz" lIns="91440" tIns="45720" rIns="91440" bIns="45720" rtlCol="0" anchor="t">
            <a:normAutofit/>
          </a:bodyPr>
          <a:lstStyle/>
          <a:p>
            <a:pPr marL="0" indent="0">
              <a:buNone/>
            </a:pPr>
            <a:endParaRPr lang="en-US" sz="1600" b="1">
              <a:solidFill>
                <a:schemeClr val="bg1"/>
              </a:solidFill>
              <a:latin typeface="Arial Nova"/>
              <a:cs typeface="Calibri"/>
            </a:endParaRPr>
          </a:p>
          <a:p>
            <a:pPr marL="342900" indent="-342900">
              <a:buAutoNum type="arabicParenR"/>
            </a:pPr>
            <a:endParaRPr lang="en-US" sz="1600" b="1">
              <a:solidFill>
                <a:schemeClr val="bg1"/>
              </a:solidFill>
              <a:latin typeface="Arial Nova"/>
              <a:cs typeface="Calibri"/>
            </a:endParaRPr>
          </a:p>
          <a:p>
            <a:endParaRPr lang="en-US" sz="1600">
              <a:solidFill>
                <a:srgbClr val="000000"/>
              </a:solidFill>
              <a:latin typeface="Calibri" panose="020F0502020204030204"/>
              <a:cs typeface="Calibri"/>
            </a:endParaRPr>
          </a:p>
        </p:txBody>
      </p:sp>
      <p:cxnSp>
        <p:nvCxnSpPr>
          <p:cNvPr id="5" name="Elbow Connector 4">
            <a:extLst>
              <a:ext uri="{FF2B5EF4-FFF2-40B4-BE49-F238E27FC236}">
                <a16:creationId xmlns:a16="http://schemas.microsoft.com/office/drawing/2014/main" id="{F4C7CE3D-6825-D811-7560-32AE46DBE51A}"/>
              </a:ext>
            </a:extLst>
          </p:cNvPr>
          <p:cNvCxnSpPr>
            <a:cxnSpLocks/>
          </p:cNvCxnSpPr>
          <p:nvPr/>
        </p:nvCxnSpPr>
        <p:spPr>
          <a:xfrm>
            <a:off x="0" y="49173"/>
            <a:ext cx="6784848" cy="109730"/>
          </a:xfrm>
          <a:prstGeom prst="bentConnector3">
            <a:avLst>
              <a:gd name="adj1" fmla="val 68464"/>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 name="Elbow Connector 6">
            <a:extLst>
              <a:ext uri="{FF2B5EF4-FFF2-40B4-BE49-F238E27FC236}">
                <a16:creationId xmlns:a16="http://schemas.microsoft.com/office/drawing/2014/main" id="{DCB674D0-778A-70C7-A1ED-372E251D41F9}"/>
              </a:ext>
            </a:extLst>
          </p:cNvPr>
          <p:cNvCxnSpPr>
            <a:cxnSpLocks/>
          </p:cNvCxnSpPr>
          <p:nvPr/>
        </p:nvCxnSpPr>
        <p:spPr>
          <a:xfrm rot="10800000" flipV="1">
            <a:off x="5038344" y="49173"/>
            <a:ext cx="7153656" cy="109730"/>
          </a:xfrm>
          <a:prstGeom prst="bentConnector3">
            <a:avLst>
              <a:gd name="adj1" fmla="val 64189"/>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0" name="Elbow Connector 19">
            <a:extLst>
              <a:ext uri="{FF2B5EF4-FFF2-40B4-BE49-F238E27FC236}">
                <a16:creationId xmlns:a16="http://schemas.microsoft.com/office/drawing/2014/main" id="{7108B1C3-8D50-AE68-932E-603D1AFD57B6}"/>
              </a:ext>
            </a:extLst>
          </p:cNvPr>
          <p:cNvCxnSpPr>
            <a:cxnSpLocks/>
          </p:cNvCxnSpPr>
          <p:nvPr/>
        </p:nvCxnSpPr>
        <p:spPr>
          <a:xfrm flipV="1">
            <a:off x="0" y="6720840"/>
            <a:ext cx="2782957" cy="87988"/>
          </a:xfrm>
          <a:prstGeom prst="bentConnector3">
            <a:avLst>
              <a:gd name="adj1" fmla="val 68214"/>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5" name="Elbow Connector 24">
            <a:extLst>
              <a:ext uri="{FF2B5EF4-FFF2-40B4-BE49-F238E27FC236}">
                <a16:creationId xmlns:a16="http://schemas.microsoft.com/office/drawing/2014/main" id="{90A45151-CA0E-16C5-73C3-81507873EBE2}"/>
              </a:ext>
            </a:extLst>
          </p:cNvPr>
          <p:cNvCxnSpPr>
            <a:cxnSpLocks/>
          </p:cNvCxnSpPr>
          <p:nvPr/>
        </p:nvCxnSpPr>
        <p:spPr>
          <a:xfrm>
            <a:off x="2325757" y="6720840"/>
            <a:ext cx="2727827" cy="87987"/>
          </a:xfrm>
          <a:prstGeom prst="bentConnector3">
            <a:avLst>
              <a:gd name="adj1" fmla="val 16843"/>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0" name="Elbow Connector 29">
            <a:extLst>
              <a:ext uri="{FF2B5EF4-FFF2-40B4-BE49-F238E27FC236}">
                <a16:creationId xmlns:a16="http://schemas.microsoft.com/office/drawing/2014/main" id="{349D44D8-48BD-1B54-D4E5-9B79ECB8630C}"/>
              </a:ext>
            </a:extLst>
          </p:cNvPr>
          <p:cNvCxnSpPr>
            <a:cxnSpLocks/>
          </p:cNvCxnSpPr>
          <p:nvPr/>
        </p:nvCxnSpPr>
        <p:spPr>
          <a:xfrm flipV="1">
            <a:off x="7138416" y="6720840"/>
            <a:ext cx="3035808" cy="87988"/>
          </a:xfrm>
          <a:prstGeom prst="bentConnector3">
            <a:avLst>
              <a:gd name="adj1" fmla="val 72590"/>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1" name="Elbow Connector 30">
            <a:extLst>
              <a:ext uri="{FF2B5EF4-FFF2-40B4-BE49-F238E27FC236}">
                <a16:creationId xmlns:a16="http://schemas.microsoft.com/office/drawing/2014/main" id="{D2B3EDDF-09D3-D48C-688B-CE4321EAF20C}"/>
              </a:ext>
            </a:extLst>
          </p:cNvPr>
          <p:cNvCxnSpPr>
            <a:cxnSpLocks/>
          </p:cNvCxnSpPr>
          <p:nvPr/>
        </p:nvCxnSpPr>
        <p:spPr>
          <a:xfrm>
            <a:off x="10174224" y="6720840"/>
            <a:ext cx="2017776" cy="87987"/>
          </a:xfrm>
          <a:prstGeom prst="bentConnector3">
            <a:avLst>
              <a:gd name="adj1" fmla="val 2543"/>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B6606EA-873D-4CE5-1F71-24D0EEE4AECA}"/>
              </a:ext>
            </a:extLst>
          </p:cNvPr>
          <p:cNvCxnSpPr/>
          <p:nvPr/>
        </p:nvCxnSpPr>
        <p:spPr>
          <a:xfrm>
            <a:off x="5038344" y="6808827"/>
            <a:ext cx="210007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63DA00AE-4086-4F76-6A67-0A9034208563}"/>
              </a:ext>
            </a:extLst>
          </p:cNvPr>
          <p:cNvSpPr txBox="1">
            <a:spLocks/>
          </p:cNvSpPr>
          <p:nvPr/>
        </p:nvSpPr>
        <p:spPr>
          <a:xfrm>
            <a:off x="1631087" y="446841"/>
            <a:ext cx="8918873" cy="75485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b="1">
                <a:solidFill>
                  <a:schemeClr val="bg1"/>
                </a:solidFill>
                <a:latin typeface="Arial Nova"/>
              </a:rPr>
              <a:t>Improved Modeling Method</a:t>
            </a:r>
            <a:endParaRPr lang="en-US" sz="2000">
              <a:solidFill>
                <a:schemeClr val="bg1"/>
              </a:solidFill>
              <a:cs typeface="Calibri Light"/>
            </a:endParaRPr>
          </a:p>
        </p:txBody>
      </p:sp>
      <p:sp>
        <p:nvSpPr>
          <p:cNvPr id="6" name="TextBox 5">
            <a:extLst>
              <a:ext uri="{FF2B5EF4-FFF2-40B4-BE49-F238E27FC236}">
                <a16:creationId xmlns:a16="http://schemas.microsoft.com/office/drawing/2014/main" id="{2E00CABF-C3CD-B0C6-52CB-D33558EC5D68}"/>
              </a:ext>
            </a:extLst>
          </p:cNvPr>
          <p:cNvSpPr txBox="1"/>
          <p:nvPr/>
        </p:nvSpPr>
        <p:spPr>
          <a:xfrm>
            <a:off x="245462" y="3564321"/>
            <a:ext cx="2782957" cy="707886"/>
          </a:xfrm>
          <a:prstGeom prst="rect">
            <a:avLst/>
          </a:prstGeom>
          <a:noFill/>
        </p:spPr>
        <p:txBody>
          <a:bodyPr wrap="square" rtlCol="0">
            <a:spAutoFit/>
          </a:bodyPr>
          <a:lstStyle/>
          <a:p>
            <a:r>
              <a:rPr lang="en-US" sz="4000">
                <a:solidFill>
                  <a:schemeClr val="bg1"/>
                </a:solidFill>
              </a:rPr>
              <a:t>Yelp Data</a:t>
            </a:r>
          </a:p>
        </p:txBody>
      </p:sp>
      <p:pic>
        <p:nvPicPr>
          <p:cNvPr id="9" name="Graphic 8" descr="Rating with solid fill">
            <a:extLst>
              <a:ext uri="{FF2B5EF4-FFF2-40B4-BE49-F238E27FC236}">
                <a16:creationId xmlns:a16="http://schemas.microsoft.com/office/drawing/2014/main" id="{C0C8AB3D-AEF7-E877-E46E-7A8C8A3DA42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9119" y="1560481"/>
            <a:ext cx="2157763" cy="2157763"/>
          </a:xfrm>
          <a:prstGeom prst="rect">
            <a:avLst/>
          </a:prstGeom>
        </p:spPr>
      </p:pic>
      <p:pic>
        <p:nvPicPr>
          <p:cNvPr id="12" name="Picture 12" descr="Graphical user interface, website&#10;&#10;Description automatically generated">
            <a:extLst>
              <a:ext uri="{FF2B5EF4-FFF2-40B4-BE49-F238E27FC236}">
                <a16:creationId xmlns:a16="http://schemas.microsoft.com/office/drawing/2014/main" id="{C6821E00-8103-DA1D-0E20-B8EE33652727}"/>
              </a:ext>
            </a:extLst>
          </p:cNvPr>
          <p:cNvPicPr>
            <a:picLocks noChangeAspect="1"/>
          </p:cNvPicPr>
          <p:nvPr/>
        </p:nvPicPr>
        <p:blipFill>
          <a:blip r:embed="rId5"/>
          <a:stretch>
            <a:fillRect/>
          </a:stretch>
        </p:blipFill>
        <p:spPr>
          <a:xfrm>
            <a:off x="2462980" y="1202707"/>
            <a:ext cx="5483942" cy="5054810"/>
          </a:xfrm>
          <a:prstGeom prst="rect">
            <a:avLst/>
          </a:prstGeom>
        </p:spPr>
      </p:pic>
      <p:pic>
        <p:nvPicPr>
          <p:cNvPr id="14" name="Picture 14" descr="Map&#10;&#10;Description automatically generated">
            <a:extLst>
              <a:ext uri="{FF2B5EF4-FFF2-40B4-BE49-F238E27FC236}">
                <a16:creationId xmlns:a16="http://schemas.microsoft.com/office/drawing/2014/main" id="{AE2DA882-8D4C-E09E-E509-0089D2DFB3D0}"/>
              </a:ext>
            </a:extLst>
          </p:cNvPr>
          <p:cNvPicPr>
            <a:picLocks noChangeAspect="1"/>
          </p:cNvPicPr>
          <p:nvPr/>
        </p:nvPicPr>
        <p:blipFill>
          <a:blip r:embed="rId6"/>
          <a:stretch>
            <a:fillRect/>
          </a:stretch>
        </p:blipFill>
        <p:spPr>
          <a:xfrm>
            <a:off x="7919883" y="1205154"/>
            <a:ext cx="4033683" cy="5049918"/>
          </a:xfrm>
          <a:prstGeom prst="rect">
            <a:avLst/>
          </a:prstGeom>
        </p:spPr>
      </p:pic>
    </p:spTree>
    <p:extLst>
      <p:ext uri="{BB962C8B-B14F-4D97-AF65-F5344CB8AC3E}">
        <p14:creationId xmlns:p14="http://schemas.microsoft.com/office/powerpoint/2010/main" val="19444538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D0D8B7-61F5-EFC1-6495-0205568B6BEC}"/>
              </a:ext>
            </a:extLst>
          </p:cNvPr>
          <p:cNvSpPr>
            <a:spLocks noGrp="1"/>
          </p:cNvSpPr>
          <p:nvPr>
            <p:ph idx="1"/>
          </p:nvPr>
        </p:nvSpPr>
        <p:spPr/>
        <p:txBody>
          <a:bodyPr vert="horz" lIns="91440" tIns="45720" rIns="91440" bIns="45720" rtlCol="0" anchor="t">
            <a:normAutofit/>
          </a:bodyPr>
          <a:lstStyle/>
          <a:p>
            <a:pPr marL="0" indent="0">
              <a:buNone/>
            </a:pPr>
            <a:endParaRPr lang="en-US" sz="1600" b="1">
              <a:solidFill>
                <a:schemeClr val="bg1"/>
              </a:solidFill>
              <a:latin typeface="Arial Nova"/>
              <a:cs typeface="Calibri"/>
            </a:endParaRPr>
          </a:p>
          <a:p>
            <a:pPr marL="342900" indent="-342900">
              <a:buAutoNum type="arabicParenR"/>
            </a:pPr>
            <a:endParaRPr lang="en-US" sz="1600" b="1">
              <a:solidFill>
                <a:schemeClr val="bg1"/>
              </a:solidFill>
              <a:latin typeface="Arial Nova"/>
              <a:cs typeface="Calibri"/>
            </a:endParaRPr>
          </a:p>
          <a:p>
            <a:endParaRPr lang="en-US" sz="1600">
              <a:solidFill>
                <a:srgbClr val="000000"/>
              </a:solidFill>
              <a:latin typeface="Calibri" panose="020F0502020204030204"/>
              <a:cs typeface="Calibri"/>
            </a:endParaRPr>
          </a:p>
        </p:txBody>
      </p:sp>
      <p:cxnSp>
        <p:nvCxnSpPr>
          <p:cNvPr id="5" name="Elbow Connector 4">
            <a:extLst>
              <a:ext uri="{FF2B5EF4-FFF2-40B4-BE49-F238E27FC236}">
                <a16:creationId xmlns:a16="http://schemas.microsoft.com/office/drawing/2014/main" id="{F4C7CE3D-6825-D811-7560-32AE46DBE51A}"/>
              </a:ext>
            </a:extLst>
          </p:cNvPr>
          <p:cNvCxnSpPr>
            <a:cxnSpLocks/>
          </p:cNvCxnSpPr>
          <p:nvPr/>
        </p:nvCxnSpPr>
        <p:spPr>
          <a:xfrm>
            <a:off x="0" y="49173"/>
            <a:ext cx="6784848" cy="109730"/>
          </a:xfrm>
          <a:prstGeom prst="bentConnector3">
            <a:avLst>
              <a:gd name="adj1" fmla="val 68464"/>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 name="Elbow Connector 6">
            <a:extLst>
              <a:ext uri="{FF2B5EF4-FFF2-40B4-BE49-F238E27FC236}">
                <a16:creationId xmlns:a16="http://schemas.microsoft.com/office/drawing/2014/main" id="{DCB674D0-778A-70C7-A1ED-372E251D41F9}"/>
              </a:ext>
            </a:extLst>
          </p:cNvPr>
          <p:cNvCxnSpPr>
            <a:cxnSpLocks/>
          </p:cNvCxnSpPr>
          <p:nvPr/>
        </p:nvCxnSpPr>
        <p:spPr>
          <a:xfrm rot="10800000" flipV="1">
            <a:off x="5038344" y="49173"/>
            <a:ext cx="7153656" cy="109730"/>
          </a:xfrm>
          <a:prstGeom prst="bentConnector3">
            <a:avLst>
              <a:gd name="adj1" fmla="val 64189"/>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0" name="Elbow Connector 19">
            <a:extLst>
              <a:ext uri="{FF2B5EF4-FFF2-40B4-BE49-F238E27FC236}">
                <a16:creationId xmlns:a16="http://schemas.microsoft.com/office/drawing/2014/main" id="{7108B1C3-8D50-AE68-932E-603D1AFD57B6}"/>
              </a:ext>
            </a:extLst>
          </p:cNvPr>
          <p:cNvCxnSpPr>
            <a:cxnSpLocks/>
          </p:cNvCxnSpPr>
          <p:nvPr/>
        </p:nvCxnSpPr>
        <p:spPr>
          <a:xfrm flipV="1">
            <a:off x="0" y="6720840"/>
            <a:ext cx="2782957" cy="87988"/>
          </a:xfrm>
          <a:prstGeom prst="bentConnector3">
            <a:avLst>
              <a:gd name="adj1" fmla="val 68214"/>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5" name="Elbow Connector 24">
            <a:extLst>
              <a:ext uri="{FF2B5EF4-FFF2-40B4-BE49-F238E27FC236}">
                <a16:creationId xmlns:a16="http://schemas.microsoft.com/office/drawing/2014/main" id="{90A45151-CA0E-16C5-73C3-81507873EBE2}"/>
              </a:ext>
            </a:extLst>
          </p:cNvPr>
          <p:cNvCxnSpPr>
            <a:cxnSpLocks/>
          </p:cNvCxnSpPr>
          <p:nvPr/>
        </p:nvCxnSpPr>
        <p:spPr>
          <a:xfrm>
            <a:off x="2325757" y="6720840"/>
            <a:ext cx="2727827" cy="87987"/>
          </a:xfrm>
          <a:prstGeom prst="bentConnector3">
            <a:avLst>
              <a:gd name="adj1" fmla="val 16843"/>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0" name="Elbow Connector 29">
            <a:extLst>
              <a:ext uri="{FF2B5EF4-FFF2-40B4-BE49-F238E27FC236}">
                <a16:creationId xmlns:a16="http://schemas.microsoft.com/office/drawing/2014/main" id="{349D44D8-48BD-1B54-D4E5-9B79ECB8630C}"/>
              </a:ext>
            </a:extLst>
          </p:cNvPr>
          <p:cNvCxnSpPr>
            <a:cxnSpLocks/>
          </p:cNvCxnSpPr>
          <p:nvPr/>
        </p:nvCxnSpPr>
        <p:spPr>
          <a:xfrm flipV="1">
            <a:off x="7138416" y="6720840"/>
            <a:ext cx="3035808" cy="87988"/>
          </a:xfrm>
          <a:prstGeom prst="bentConnector3">
            <a:avLst>
              <a:gd name="adj1" fmla="val 72590"/>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1" name="Elbow Connector 30">
            <a:extLst>
              <a:ext uri="{FF2B5EF4-FFF2-40B4-BE49-F238E27FC236}">
                <a16:creationId xmlns:a16="http://schemas.microsoft.com/office/drawing/2014/main" id="{D2B3EDDF-09D3-D48C-688B-CE4321EAF20C}"/>
              </a:ext>
            </a:extLst>
          </p:cNvPr>
          <p:cNvCxnSpPr>
            <a:cxnSpLocks/>
          </p:cNvCxnSpPr>
          <p:nvPr/>
        </p:nvCxnSpPr>
        <p:spPr>
          <a:xfrm>
            <a:off x="10174224" y="6720840"/>
            <a:ext cx="2017776" cy="87987"/>
          </a:xfrm>
          <a:prstGeom prst="bentConnector3">
            <a:avLst>
              <a:gd name="adj1" fmla="val 2543"/>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B6606EA-873D-4CE5-1F71-24D0EEE4AECA}"/>
              </a:ext>
            </a:extLst>
          </p:cNvPr>
          <p:cNvCxnSpPr/>
          <p:nvPr/>
        </p:nvCxnSpPr>
        <p:spPr>
          <a:xfrm>
            <a:off x="5038344" y="6808827"/>
            <a:ext cx="210007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63DA00AE-4086-4F76-6A67-0A9034208563}"/>
              </a:ext>
            </a:extLst>
          </p:cNvPr>
          <p:cNvSpPr txBox="1">
            <a:spLocks/>
          </p:cNvSpPr>
          <p:nvPr/>
        </p:nvSpPr>
        <p:spPr>
          <a:xfrm>
            <a:off x="1631087" y="446841"/>
            <a:ext cx="8918873" cy="75485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b="1">
                <a:solidFill>
                  <a:schemeClr val="bg1"/>
                </a:solidFill>
                <a:latin typeface="Arial Nova"/>
              </a:rPr>
              <a:t>Improved Modeling Method</a:t>
            </a:r>
            <a:endParaRPr lang="en-US" sz="2000">
              <a:solidFill>
                <a:schemeClr val="bg1"/>
              </a:solidFill>
              <a:cs typeface="Calibri Light"/>
            </a:endParaRPr>
          </a:p>
        </p:txBody>
      </p:sp>
      <p:sp>
        <p:nvSpPr>
          <p:cNvPr id="6" name="TextBox 5">
            <a:extLst>
              <a:ext uri="{FF2B5EF4-FFF2-40B4-BE49-F238E27FC236}">
                <a16:creationId xmlns:a16="http://schemas.microsoft.com/office/drawing/2014/main" id="{2E00CABF-C3CD-B0C6-52CB-D33558EC5D68}"/>
              </a:ext>
            </a:extLst>
          </p:cNvPr>
          <p:cNvSpPr txBox="1"/>
          <p:nvPr/>
        </p:nvSpPr>
        <p:spPr>
          <a:xfrm>
            <a:off x="245462" y="3564321"/>
            <a:ext cx="2782957" cy="707886"/>
          </a:xfrm>
          <a:prstGeom prst="rect">
            <a:avLst/>
          </a:prstGeom>
          <a:noFill/>
        </p:spPr>
        <p:txBody>
          <a:bodyPr wrap="square" rtlCol="0">
            <a:spAutoFit/>
          </a:bodyPr>
          <a:lstStyle/>
          <a:p>
            <a:r>
              <a:rPr lang="en-US" sz="4000">
                <a:solidFill>
                  <a:schemeClr val="bg1"/>
                </a:solidFill>
              </a:rPr>
              <a:t>Yelp Data</a:t>
            </a:r>
          </a:p>
        </p:txBody>
      </p:sp>
      <p:pic>
        <p:nvPicPr>
          <p:cNvPr id="9" name="Graphic 8" descr="Rating with solid fill">
            <a:extLst>
              <a:ext uri="{FF2B5EF4-FFF2-40B4-BE49-F238E27FC236}">
                <a16:creationId xmlns:a16="http://schemas.microsoft.com/office/drawing/2014/main" id="{C0C8AB3D-AEF7-E877-E46E-7A8C8A3DA42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9119" y="1560481"/>
            <a:ext cx="2157763" cy="2157763"/>
          </a:xfrm>
          <a:prstGeom prst="rect">
            <a:avLst/>
          </a:prstGeom>
        </p:spPr>
      </p:pic>
      <p:pic>
        <p:nvPicPr>
          <p:cNvPr id="2" name="Picture 7" descr="A picture containing text&#10;&#10;Description automatically generated">
            <a:extLst>
              <a:ext uri="{FF2B5EF4-FFF2-40B4-BE49-F238E27FC236}">
                <a16:creationId xmlns:a16="http://schemas.microsoft.com/office/drawing/2014/main" id="{C5D962D1-831F-A6AB-6AAE-8CDF63AF69A7}"/>
              </a:ext>
            </a:extLst>
          </p:cNvPr>
          <p:cNvPicPr>
            <a:picLocks noChangeAspect="1"/>
          </p:cNvPicPr>
          <p:nvPr/>
        </p:nvPicPr>
        <p:blipFill>
          <a:blip r:embed="rId5"/>
          <a:stretch>
            <a:fillRect/>
          </a:stretch>
        </p:blipFill>
        <p:spPr>
          <a:xfrm>
            <a:off x="2398343" y="1440504"/>
            <a:ext cx="3034077" cy="4949757"/>
          </a:xfrm>
          <a:prstGeom prst="rect">
            <a:avLst/>
          </a:prstGeom>
        </p:spPr>
      </p:pic>
      <p:sp>
        <p:nvSpPr>
          <p:cNvPr id="10" name="Rectangle 9">
            <a:extLst>
              <a:ext uri="{FF2B5EF4-FFF2-40B4-BE49-F238E27FC236}">
                <a16:creationId xmlns:a16="http://schemas.microsoft.com/office/drawing/2014/main" id="{66D7D5A4-65D3-834D-CAA8-CC4B7BB91480}"/>
              </a:ext>
            </a:extLst>
          </p:cNvPr>
          <p:cNvSpPr/>
          <p:nvPr/>
        </p:nvSpPr>
        <p:spPr>
          <a:xfrm>
            <a:off x="2958829" y="2940590"/>
            <a:ext cx="1410511" cy="1507787"/>
          </a:xfrm>
          <a:prstGeom prst="rect">
            <a:avLst/>
          </a:prstGeom>
          <a:noFill/>
          <a:ln>
            <a:solidFill>
              <a:srgbClr val="00ED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28C8392-0923-CB17-A524-04B92DE949E8}"/>
              </a:ext>
            </a:extLst>
          </p:cNvPr>
          <p:cNvSpPr/>
          <p:nvPr/>
        </p:nvSpPr>
        <p:spPr>
          <a:xfrm>
            <a:off x="3027733" y="5153632"/>
            <a:ext cx="887650" cy="255351"/>
          </a:xfrm>
          <a:prstGeom prst="rect">
            <a:avLst/>
          </a:prstGeom>
          <a:noFill/>
          <a:ln>
            <a:solidFill>
              <a:srgbClr val="00ED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0F9FEF79-2994-1B9D-3E67-B74C91BB3652}"/>
              </a:ext>
            </a:extLst>
          </p:cNvPr>
          <p:cNvSpPr txBox="1"/>
          <p:nvPr/>
        </p:nvSpPr>
        <p:spPr>
          <a:xfrm>
            <a:off x="5629883" y="1446988"/>
            <a:ext cx="6098026"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cs typeface="Calibri"/>
              </a:rPr>
              <a:t>SEO</a:t>
            </a:r>
          </a:p>
          <a:p>
            <a:pPr marL="285750" indent="-285750">
              <a:buFont typeface="Arial"/>
              <a:buChar char="•"/>
            </a:pPr>
            <a:r>
              <a:rPr lang="en-US">
                <a:solidFill>
                  <a:schemeClr val="bg1"/>
                </a:solidFill>
                <a:cs typeface="Calibri"/>
              </a:rPr>
              <a:t>What is a business doing to promote itself, rank higher is searches?</a:t>
            </a:r>
          </a:p>
          <a:p>
            <a:pPr marL="285750" indent="-285750">
              <a:buFont typeface="Arial"/>
              <a:buChar char="•"/>
            </a:pPr>
            <a:endParaRPr lang="en-US">
              <a:solidFill>
                <a:schemeClr val="bg1"/>
              </a:solidFill>
              <a:cs typeface="Calibri"/>
            </a:endParaRPr>
          </a:p>
          <a:p>
            <a:r>
              <a:rPr lang="en-US">
                <a:solidFill>
                  <a:schemeClr val="bg1"/>
                </a:solidFill>
                <a:cs typeface="Calibri"/>
              </a:rPr>
              <a:t>Reputation</a:t>
            </a:r>
          </a:p>
          <a:p>
            <a:pPr marL="285750" indent="-285750">
              <a:buFont typeface="Arial"/>
              <a:buChar char="•"/>
            </a:pPr>
            <a:r>
              <a:rPr lang="en-US">
                <a:solidFill>
                  <a:schemeClr val="bg1"/>
                </a:solidFill>
                <a:cs typeface="Calibri"/>
              </a:rPr>
              <a:t>How is the business perceived by the public?</a:t>
            </a:r>
          </a:p>
          <a:p>
            <a:pPr marL="285750" indent="-285750">
              <a:buFont typeface="Arial"/>
              <a:buChar char="•"/>
            </a:pPr>
            <a:r>
              <a:rPr lang="en-US">
                <a:solidFill>
                  <a:schemeClr val="bg1"/>
                </a:solidFill>
                <a:cs typeface="Calibri"/>
              </a:rPr>
              <a:t>How often are they getting reviews?</a:t>
            </a:r>
          </a:p>
        </p:txBody>
      </p:sp>
      <p:sp>
        <p:nvSpPr>
          <p:cNvPr id="16" name="Rectangle 15">
            <a:extLst>
              <a:ext uri="{FF2B5EF4-FFF2-40B4-BE49-F238E27FC236}">
                <a16:creationId xmlns:a16="http://schemas.microsoft.com/office/drawing/2014/main" id="{FBD209AB-41ED-1561-5DF5-4124F3C4718D}"/>
              </a:ext>
            </a:extLst>
          </p:cNvPr>
          <p:cNvSpPr/>
          <p:nvPr/>
        </p:nvSpPr>
        <p:spPr>
          <a:xfrm flipV="1">
            <a:off x="3023680" y="2823047"/>
            <a:ext cx="887649" cy="117543"/>
          </a:xfrm>
          <a:prstGeom prst="rect">
            <a:avLst/>
          </a:prstGeom>
          <a:noFill/>
          <a:ln>
            <a:solidFill>
              <a:srgbClr val="00ED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BFF33A2-F8F7-CCE2-1399-9F2FEFFEB94D}"/>
              </a:ext>
            </a:extLst>
          </p:cNvPr>
          <p:cNvSpPr/>
          <p:nvPr/>
        </p:nvSpPr>
        <p:spPr>
          <a:xfrm flipV="1">
            <a:off x="3023679" y="4578078"/>
            <a:ext cx="559341" cy="121596"/>
          </a:xfrm>
          <a:prstGeom prst="rect">
            <a:avLst/>
          </a:prstGeom>
          <a:noFill/>
          <a:ln>
            <a:solidFill>
              <a:srgbClr val="00ED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6980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cxnSp>
        <p:nvCxnSpPr>
          <p:cNvPr id="5" name="Elbow Connector 4">
            <a:extLst>
              <a:ext uri="{FF2B5EF4-FFF2-40B4-BE49-F238E27FC236}">
                <a16:creationId xmlns:a16="http://schemas.microsoft.com/office/drawing/2014/main" id="{F4C7CE3D-6825-D811-7560-32AE46DBE51A}"/>
              </a:ext>
            </a:extLst>
          </p:cNvPr>
          <p:cNvCxnSpPr>
            <a:cxnSpLocks/>
          </p:cNvCxnSpPr>
          <p:nvPr/>
        </p:nvCxnSpPr>
        <p:spPr>
          <a:xfrm>
            <a:off x="0" y="49173"/>
            <a:ext cx="6784848" cy="109730"/>
          </a:xfrm>
          <a:prstGeom prst="bentConnector3">
            <a:avLst>
              <a:gd name="adj1" fmla="val 68464"/>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 name="Elbow Connector 6">
            <a:extLst>
              <a:ext uri="{FF2B5EF4-FFF2-40B4-BE49-F238E27FC236}">
                <a16:creationId xmlns:a16="http://schemas.microsoft.com/office/drawing/2014/main" id="{DCB674D0-778A-70C7-A1ED-372E251D41F9}"/>
              </a:ext>
            </a:extLst>
          </p:cNvPr>
          <p:cNvCxnSpPr>
            <a:cxnSpLocks/>
          </p:cNvCxnSpPr>
          <p:nvPr/>
        </p:nvCxnSpPr>
        <p:spPr>
          <a:xfrm rot="10800000" flipV="1">
            <a:off x="5038344" y="49173"/>
            <a:ext cx="7153656" cy="109730"/>
          </a:xfrm>
          <a:prstGeom prst="bentConnector3">
            <a:avLst>
              <a:gd name="adj1" fmla="val 64189"/>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0" name="Elbow Connector 19">
            <a:extLst>
              <a:ext uri="{FF2B5EF4-FFF2-40B4-BE49-F238E27FC236}">
                <a16:creationId xmlns:a16="http://schemas.microsoft.com/office/drawing/2014/main" id="{7108B1C3-8D50-AE68-932E-603D1AFD57B6}"/>
              </a:ext>
            </a:extLst>
          </p:cNvPr>
          <p:cNvCxnSpPr>
            <a:cxnSpLocks/>
          </p:cNvCxnSpPr>
          <p:nvPr/>
        </p:nvCxnSpPr>
        <p:spPr>
          <a:xfrm flipV="1">
            <a:off x="0" y="6720840"/>
            <a:ext cx="2782957" cy="87988"/>
          </a:xfrm>
          <a:prstGeom prst="bentConnector3">
            <a:avLst>
              <a:gd name="adj1" fmla="val 68214"/>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5" name="Elbow Connector 24">
            <a:extLst>
              <a:ext uri="{FF2B5EF4-FFF2-40B4-BE49-F238E27FC236}">
                <a16:creationId xmlns:a16="http://schemas.microsoft.com/office/drawing/2014/main" id="{90A45151-CA0E-16C5-73C3-81507873EBE2}"/>
              </a:ext>
            </a:extLst>
          </p:cNvPr>
          <p:cNvCxnSpPr>
            <a:cxnSpLocks/>
          </p:cNvCxnSpPr>
          <p:nvPr/>
        </p:nvCxnSpPr>
        <p:spPr>
          <a:xfrm>
            <a:off x="2325757" y="6720840"/>
            <a:ext cx="2727827" cy="87987"/>
          </a:xfrm>
          <a:prstGeom prst="bentConnector3">
            <a:avLst>
              <a:gd name="adj1" fmla="val 16843"/>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0" name="Elbow Connector 29">
            <a:extLst>
              <a:ext uri="{FF2B5EF4-FFF2-40B4-BE49-F238E27FC236}">
                <a16:creationId xmlns:a16="http://schemas.microsoft.com/office/drawing/2014/main" id="{349D44D8-48BD-1B54-D4E5-9B79ECB8630C}"/>
              </a:ext>
            </a:extLst>
          </p:cNvPr>
          <p:cNvCxnSpPr>
            <a:cxnSpLocks/>
          </p:cNvCxnSpPr>
          <p:nvPr/>
        </p:nvCxnSpPr>
        <p:spPr>
          <a:xfrm flipV="1">
            <a:off x="7138416" y="6720840"/>
            <a:ext cx="3035808" cy="87988"/>
          </a:xfrm>
          <a:prstGeom prst="bentConnector3">
            <a:avLst>
              <a:gd name="adj1" fmla="val 72590"/>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1" name="Elbow Connector 30">
            <a:extLst>
              <a:ext uri="{FF2B5EF4-FFF2-40B4-BE49-F238E27FC236}">
                <a16:creationId xmlns:a16="http://schemas.microsoft.com/office/drawing/2014/main" id="{D2B3EDDF-09D3-D48C-688B-CE4321EAF20C}"/>
              </a:ext>
            </a:extLst>
          </p:cNvPr>
          <p:cNvCxnSpPr>
            <a:cxnSpLocks/>
          </p:cNvCxnSpPr>
          <p:nvPr/>
        </p:nvCxnSpPr>
        <p:spPr>
          <a:xfrm>
            <a:off x="10174224" y="6720840"/>
            <a:ext cx="2017776" cy="87987"/>
          </a:xfrm>
          <a:prstGeom prst="bentConnector3">
            <a:avLst>
              <a:gd name="adj1" fmla="val 2543"/>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B6606EA-873D-4CE5-1F71-24D0EEE4AECA}"/>
              </a:ext>
            </a:extLst>
          </p:cNvPr>
          <p:cNvCxnSpPr/>
          <p:nvPr/>
        </p:nvCxnSpPr>
        <p:spPr>
          <a:xfrm>
            <a:off x="5038344" y="6808827"/>
            <a:ext cx="210007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 name="Rounded Rectangle 7">
            <a:extLst>
              <a:ext uri="{FF2B5EF4-FFF2-40B4-BE49-F238E27FC236}">
                <a16:creationId xmlns:a16="http://schemas.microsoft.com/office/drawing/2014/main" id="{89F27E35-3E6C-4260-E7DE-0C200731AD79}"/>
              </a:ext>
            </a:extLst>
          </p:cNvPr>
          <p:cNvSpPr/>
          <p:nvPr/>
        </p:nvSpPr>
        <p:spPr>
          <a:xfrm>
            <a:off x="1057657" y="1196193"/>
            <a:ext cx="10072558" cy="1314571"/>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342900" indent="-342900">
              <a:lnSpc>
                <a:spcPct val="90000"/>
              </a:lnSpc>
              <a:spcBef>
                <a:spcPts val="1000"/>
              </a:spcBef>
              <a:buAutoNum type="arabicParenR"/>
            </a:pPr>
            <a:r>
              <a:rPr lang="en-US" sz="3200" b="1">
                <a:solidFill>
                  <a:schemeClr val="bg1"/>
                </a:solidFill>
                <a:ea typeface="+mn-lt"/>
                <a:cs typeface="+mn-lt"/>
              </a:rPr>
              <a:t> Improved methods of modeling customer success</a:t>
            </a:r>
            <a:endParaRPr lang="en-US" sz="3200">
              <a:solidFill>
                <a:schemeClr val="bg1"/>
              </a:solidFill>
              <a:ea typeface="+mn-lt"/>
              <a:cs typeface="+mn-lt"/>
            </a:endParaRPr>
          </a:p>
        </p:txBody>
      </p:sp>
    </p:spTree>
    <p:extLst>
      <p:ext uri="{BB962C8B-B14F-4D97-AF65-F5344CB8AC3E}">
        <p14:creationId xmlns:p14="http://schemas.microsoft.com/office/powerpoint/2010/main" val="8759461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D0D8B7-61F5-EFC1-6495-0205568B6BEC}"/>
              </a:ext>
            </a:extLst>
          </p:cNvPr>
          <p:cNvSpPr>
            <a:spLocks noGrp="1"/>
          </p:cNvSpPr>
          <p:nvPr>
            <p:ph idx="1"/>
          </p:nvPr>
        </p:nvSpPr>
        <p:spPr/>
        <p:txBody>
          <a:bodyPr vert="horz" lIns="91440" tIns="45720" rIns="91440" bIns="45720" rtlCol="0" anchor="t">
            <a:normAutofit/>
          </a:bodyPr>
          <a:lstStyle/>
          <a:p>
            <a:pPr marL="0" indent="0">
              <a:buNone/>
            </a:pPr>
            <a:endParaRPr lang="en-US" sz="1600" b="1">
              <a:solidFill>
                <a:schemeClr val="bg1"/>
              </a:solidFill>
              <a:latin typeface="Arial Nova"/>
              <a:cs typeface="Calibri"/>
            </a:endParaRPr>
          </a:p>
          <a:p>
            <a:pPr marL="342900" indent="-342900">
              <a:buAutoNum type="arabicParenR"/>
            </a:pPr>
            <a:endParaRPr lang="en-US" sz="1600" b="1">
              <a:solidFill>
                <a:schemeClr val="bg1"/>
              </a:solidFill>
              <a:latin typeface="Arial Nova"/>
              <a:cs typeface="Calibri"/>
            </a:endParaRPr>
          </a:p>
          <a:p>
            <a:endParaRPr lang="en-US" sz="1600">
              <a:solidFill>
                <a:srgbClr val="000000"/>
              </a:solidFill>
              <a:latin typeface="Calibri" panose="020F0502020204030204"/>
              <a:cs typeface="Calibri"/>
            </a:endParaRPr>
          </a:p>
        </p:txBody>
      </p:sp>
      <p:cxnSp>
        <p:nvCxnSpPr>
          <p:cNvPr id="5" name="Elbow Connector 4">
            <a:extLst>
              <a:ext uri="{FF2B5EF4-FFF2-40B4-BE49-F238E27FC236}">
                <a16:creationId xmlns:a16="http://schemas.microsoft.com/office/drawing/2014/main" id="{F4C7CE3D-6825-D811-7560-32AE46DBE51A}"/>
              </a:ext>
            </a:extLst>
          </p:cNvPr>
          <p:cNvCxnSpPr>
            <a:cxnSpLocks/>
          </p:cNvCxnSpPr>
          <p:nvPr/>
        </p:nvCxnSpPr>
        <p:spPr>
          <a:xfrm>
            <a:off x="0" y="49173"/>
            <a:ext cx="6784848" cy="109730"/>
          </a:xfrm>
          <a:prstGeom prst="bentConnector3">
            <a:avLst>
              <a:gd name="adj1" fmla="val 68464"/>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 name="Elbow Connector 6">
            <a:extLst>
              <a:ext uri="{FF2B5EF4-FFF2-40B4-BE49-F238E27FC236}">
                <a16:creationId xmlns:a16="http://schemas.microsoft.com/office/drawing/2014/main" id="{DCB674D0-778A-70C7-A1ED-372E251D41F9}"/>
              </a:ext>
            </a:extLst>
          </p:cNvPr>
          <p:cNvCxnSpPr>
            <a:cxnSpLocks/>
          </p:cNvCxnSpPr>
          <p:nvPr/>
        </p:nvCxnSpPr>
        <p:spPr>
          <a:xfrm rot="10800000" flipV="1">
            <a:off x="5038344" y="49173"/>
            <a:ext cx="7153656" cy="109730"/>
          </a:xfrm>
          <a:prstGeom prst="bentConnector3">
            <a:avLst>
              <a:gd name="adj1" fmla="val 64189"/>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0" name="Elbow Connector 19">
            <a:extLst>
              <a:ext uri="{FF2B5EF4-FFF2-40B4-BE49-F238E27FC236}">
                <a16:creationId xmlns:a16="http://schemas.microsoft.com/office/drawing/2014/main" id="{7108B1C3-8D50-AE68-932E-603D1AFD57B6}"/>
              </a:ext>
            </a:extLst>
          </p:cNvPr>
          <p:cNvCxnSpPr>
            <a:cxnSpLocks/>
          </p:cNvCxnSpPr>
          <p:nvPr/>
        </p:nvCxnSpPr>
        <p:spPr>
          <a:xfrm flipV="1">
            <a:off x="0" y="6720840"/>
            <a:ext cx="2782957" cy="87988"/>
          </a:xfrm>
          <a:prstGeom prst="bentConnector3">
            <a:avLst>
              <a:gd name="adj1" fmla="val 68214"/>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5" name="Elbow Connector 24">
            <a:extLst>
              <a:ext uri="{FF2B5EF4-FFF2-40B4-BE49-F238E27FC236}">
                <a16:creationId xmlns:a16="http://schemas.microsoft.com/office/drawing/2014/main" id="{90A45151-CA0E-16C5-73C3-81507873EBE2}"/>
              </a:ext>
            </a:extLst>
          </p:cNvPr>
          <p:cNvCxnSpPr>
            <a:cxnSpLocks/>
          </p:cNvCxnSpPr>
          <p:nvPr/>
        </p:nvCxnSpPr>
        <p:spPr>
          <a:xfrm>
            <a:off x="2325757" y="6720840"/>
            <a:ext cx="2727827" cy="87987"/>
          </a:xfrm>
          <a:prstGeom prst="bentConnector3">
            <a:avLst>
              <a:gd name="adj1" fmla="val 16843"/>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0" name="Elbow Connector 29">
            <a:extLst>
              <a:ext uri="{FF2B5EF4-FFF2-40B4-BE49-F238E27FC236}">
                <a16:creationId xmlns:a16="http://schemas.microsoft.com/office/drawing/2014/main" id="{349D44D8-48BD-1B54-D4E5-9B79ECB8630C}"/>
              </a:ext>
            </a:extLst>
          </p:cNvPr>
          <p:cNvCxnSpPr>
            <a:cxnSpLocks/>
          </p:cNvCxnSpPr>
          <p:nvPr/>
        </p:nvCxnSpPr>
        <p:spPr>
          <a:xfrm flipV="1">
            <a:off x="7138416" y="6720840"/>
            <a:ext cx="3035808" cy="87988"/>
          </a:xfrm>
          <a:prstGeom prst="bentConnector3">
            <a:avLst>
              <a:gd name="adj1" fmla="val 72590"/>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1" name="Elbow Connector 30">
            <a:extLst>
              <a:ext uri="{FF2B5EF4-FFF2-40B4-BE49-F238E27FC236}">
                <a16:creationId xmlns:a16="http://schemas.microsoft.com/office/drawing/2014/main" id="{D2B3EDDF-09D3-D48C-688B-CE4321EAF20C}"/>
              </a:ext>
            </a:extLst>
          </p:cNvPr>
          <p:cNvCxnSpPr>
            <a:cxnSpLocks/>
          </p:cNvCxnSpPr>
          <p:nvPr/>
        </p:nvCxnSpPr>
        <p:spPr>
          <a:xfrm>
            <a:off x="10174224" y="6720840"/>
            <a:ext cx="2017776" cy="87987"/>
          </a:xfrm>
          <a:prstGeom prst="bentConnector3">
            <a:avLst>
              <a:gd name="adj1" fmla="val 2543"/>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B6606EA-873D-4CE5-1F71-24D0EEE4AECA}"/>
              </a:ext>
            </a:extLst>
          </p:cNvPr>
          <p:cNvCxnSpPr/>
          <p:nvPr/>
        </p:nvCxnSpPr>
        <p:spPr>
          <a:xfrm>
            <a:off x="5038344" y="6808827"/>
            <a:ext cx="210007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63DA00AE-4086-4F76-6A67-0A9034208563}"/>
              </a:ext>
            </a:extLst>
          </p:cNvPr>
          <p:cNvSpPr txBox="1">
            <a:spLocks/>
          </p:cNvSpPr>
          <p:nvPr/>
        </p:nvSpPr>
        <p:spPr>
          <a:xfrm>
            <a:off x="1631087" y="446841"/>
            <a:ext cx="8918873" cy="75485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b="1">
                <a:solidFill>
                  <a:schemeClr val="bg1"/>
                </a:solidFill>
                <a:latin typeface="Arial Nova"/>
              </a:rPr>
              <a:t>Improved Modeling Method</a:t>
            </a:r>
            <a:endParaRPr lang="en-US" sz="2000">
              <a:solidFill>
                <a:schemeClr val="bg1"/>
              </a:solidFill>
              <a:cs typeface="Calibri Light"/>
            </a:endParaRPr>
          </a:p>
        </p:txBody>
      </p:sp>
      <p:sp>
        <p:nvSpPr>
          <p:cNvPr id="6" name="TextBox 5">
            <a:extLst>
              <a:ext uri="{FF2B5EF4-FFF2-40B4-BE49-F238E27FC236}">
                <a16:creationId xmlns:a16="http://schemas.microsoft.com/office/drawing/2014/main" id="{2E00CABF-C3CD-B0C6-52CB-D33558EC5D68}"/>
              </a:ext>
            </a:extLst>
          </p:cNvPr>
          <p:cNvSpPr txBox="1"/>
          <p:nvPr/>
        </p:nvSpPr>
        <p:spPr>
          <a:xfrm>
            <a:off x="424255" y="3113081"/>
            <a:ext cx="3080946" cy="400110"/>
          </a:xfrm>
          <a:prstGeom prst="rect">
            <a:avLst/>
          </a:prstGeom>
          <a:noFill/>
        </p:spPr>
        <p:txBody>
          <a:bodyPr wrap="square" lIns="91440" tIns="45720" rIns="91440" bIns="45720" rtlCol="0" anchor="t">
            <a:spAutoFit/>
          </a:bodyPr>
          <a:lstStyle/>
          <a:p>
            <a:r>
              <a:rPr lang="en-US" sz="2000">
                <a:solidFill>
                  <a:schemeClr val="bg1"/>
                </a:solidFill>
                <a:cs typeface="Calibri"/>
              </a:rPr>
              <a:t>Google Analytics</a:t>
            </a:r>
          </a:p>
        </p:txBody>
      </p:sp>
      <p:pic>
        <p:nvPicPr>
          <p:cNvPr id="2" name="Graphic 7" descr="Bar chart with solid fill">
            <a:extLst>
              <a:ext uri="{FF2B5EF4-FFF2-40B4-BE49-F238E27FC236}">
                <a16:creationId xmlns:a16="http://schemas.microsoft.com/office/drawing/2014/main" id="{7861A64F-5763-D1EC-FFA1-C9CE1481477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5404" y="996560"/>
            <a:ext cx="2353260" cy="2361774"/>
          </a:xfrm>
          <a:prstGeom prst="rect">
            <a:avLst/>
          </a:prstGeom>
        </p:spPr>
      </p:pic>
      <p:pic>
        <p:nvPicPr>
          <p:cNvPr id="8" name="Picture 8">
            <a:extLst>
              <a:ext uri="{FF2B5EF4-FFF2-40B4-BE49-F238E27FC236}">
                <a16:creationId xmlns:a16="http://schemas.microsoft.com/office/drawing/2014/main" id="{BE7CE7DB-FB99-1BBA-55BA-8213B743813E}"/>
              </a:ext>
            </a:extLst>
          </p:cNvPr>
          <p:cNvPicPr>
            <a:picLocks noChangeAspect="1"/>
          </p:cNvPicPr>
          <p:nvPr/>
        </p:nvPicPr>
        <p:blipFill>
          <a:blip r:embed="rId5"/>
          <a:stretch>
            <a:fillRect/>
          </a:stretch>
        </p:blipFill>
        <p:spPr>
          <a:xfrm>
            <a:off x="3526971" y="1117063"/>
            <a:ext cx="5132009" cy="5156065"/>
          </a:xfrm>
          <a:prstGeom prst="rect">
            <a:avLst/>
          </a:prstGeom>
        </p:spPr>
      </p:pic>
    </p:spTree>
    <p:extLst>
      <p:ext uri="{BB962C8B-B14F-4D97-AF65-F5344CB8AC3E}">
        <p14:creationId xmlns:p14="http://schemas.microsoft.com/office/powerpoint/2010/main" val="33720699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B7F3B-081D-0FBA-3ECC-5511C80C2C07}"/>
              </a:ext>
            </a:extLst>
          </p:cNvPr>
          <p:cNvSpPr>
            <a:spLocks noGrp="1"/>
          </p:cNvSpPr>
          <p:nvPr>
            <p:ph type="title"/>
          </p:nvPr>
        </p:nvSpPr>
        <p:spPr>
          <a:xfrm>
            <a:off x="764458" y="2346423"/>
            <a:ext cx="10515600" cy="1325563"/>
          </a:xfrm>
        </p:spPr>
        <p:txBody>
          <a:bodyPr>
            <a:noAutofit/>
          </a:bodyPr>
          <a:lstStyle/>
          <a:p>
            <a:pPr algn="ctr"/>
            <a:r>
              <a:rPr lang="en-US" sz="9600" b="1">
                <a:solidFill>
                  <a:schemeClr val="bg1"/>
                </a:solidFill>
                <a:latin typeface="Arial Nova"/>
              </a:rPr>
              <a:t>END</a:t>
            </a:r>
            <a:endParaRPr lang="en-US" sz="9600">
              <a:solidFill>
                <a:schemeClr val="bg1"/>
              </a:solidFill>
              <a:latin typeface="Arial Nova"/>
            </a:endParaRPr>
          </a:p>
        </p:txBody>
      </p:sp>
      <p:sp>
        <p:nvSpPr>
          <p:cNvPr id="4" name="Oval 3">
            <a:extLst>
              <a:ext uri="{FF2B5EF4-FFF2-40B4-BE49-F238E27FC236}">
                <a16:creationId xmlns:a16="http://schemas.microsoft.com/office/drawing/2014/main" id="{8BFE2CD6-3702-1BB3-78BE-38E624F2AE7E}"/>
              </a:ext>
            </a:extLst>
          </p:cNvPr>
          <p:cNvSpPr/>
          <p:nvPr/>
        </p:nvSpPr>
        <p:spPr>
          <a:xfrm>
            <a:off x="2606040" y="-822960"/>
            <a:ext cx="6839712" cy="1307592"/>
          </a:xfrm>
          <a:prstGeom prst="ellipse">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6225C5A0-0818-95F2-0682-3767CD0DB856}"/>
              </a:ext>
            </a:extLst>
          </p:cNvPr>
          <p:cNvSpPr/>
          <p:nvPr/>
        </p:nvSpPr>
        <p:spPr>
          <a:xfrm>
            <a:off x="2189988" y="-1060704"/>
            <a:ext cx="7671816" cy="1783080"/>
          </a:xfrm>
          <a:prstGeom prst="ellipse">
            <a:avLst/>
          </a:prstGeom>
          <a:noFill/>
          <a:ln w="57150">
            <a:solidFill>
              <a:srgbClr val="00ED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06252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8BFE2CD6-3702-1BB3-78BE-38E624F2AE7E}"/>
              </a:ext>
            </a:extLst>
          </p:cNvPr>
          <p:cNvSpPr/>
          <p:nvPr/>
        </p:nvSpPr>
        <p:spPr>
          <a:xfrm>
            <a:off x="2606040" y="-822960"/>
            <a:ext cx="6839712" cy="1307592"/>
          </a:xfrm>
          <a:prstGeom prst="ellipse">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6225C5A0-0818-95F2-0682-3767CD0DB856}"/>
              </a:ext>
            </a:extLst>
          </p:cNvPr>
          <p:cNvSpPr/>
          <p:nvPr/>
        </p:nvSpPr>
        <p:spPr>
          <a:xfrm>
            <a:off x="2189988" y="-1060704"/>
            <a:ext cx="7671816" cy="1783080"/>
          </a:xfrm>
          <a:prstGeom prst="ellipse">
            <a:avLst/>
          </a:prstGeom>
          <a:noFill/>
          <a:ln w="57150">
            <a:solidFill>
              <a:srgbClr val="00ED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7">
            <a:extLst>
              <a:ext uri="{FF2B5EF4-FFF2-40B4-BE49-F238E27FC236}">
                <a16:creationId xmlns:a16="http://schemas.microsoft.com/office/drawing/2014/main" id="{6192457E-6B02-5928-8D01-B010AEB76DC1}"/>
              </a:ext>
            </a:extLst>
          </p:cNvPr>
          <p:cNvSpPr/>
          <p:nvPr/>
        </p:nvSpPr>
        <p:spPr>
          <a:xfrm>
            <a:off x="1045366" y="2240870"/>
            <a:ext cx="9961945" cy="1965960"/>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9650" b="1">
                <a:solidFill>
                  <a:schemeClr val="bg1"/>
                </a:solidFill>
                <a:ea typeface="+mn-lt"/>
                <a:cs typeface="+mn-lt"/>
              </a:rPr>
              <a:t>Q + A</a:t>
            </a:r>
            <a:endParaRPr lang="en-US" sz="9650" b="1">
              <a:ea typeface="+mn-lt"/>
              <a:cs typeface="+mn-lt"/>
            </a:endParaRPr>
          </a:p>
        </p:txBody>
      </p:sp>
    </p:spTree>
    <p:extLst>
      <p:ext uri="{BB962C8B-B14F-4D97-AF65-F5344CB8AC3E}">
        <p14:creationId xmlns:p14="http://schemas.microsoft.com/office/powerpoint/2010/main" val="625922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cxnSp>
        <p:nvCxnSpPr>
          <p:cNvPr id="5" name="Elbow Connector 4">
            <a:extLst>
              <a:ext uri="{FF2B5EF4-FFF2-40B4-BE49-F238E27FC236}">
                <a16:creationId xmlns:a16="http://schemas.microsoft.com/office/drawing/2014/main" id="{F4C7CE3D-6825-D811-7560-32AE46DBE51A}"/>
              </a:ext>
            </a:extLst>
          </p:cNvPr>
          <p:cNvCxnSpPr>
            <a:cxnSpLocks/>
          </p:cNvCxnSpPr>
          <p:nvPr/>
        </p:nvCxnSpPr>
        <p:spPr>
          <a:xfrm>
            <a:off x="0" y="49173"/>
            <a:ext cx="6784848" cy="109730"/>
          </a:xfrm>
          <a:prstGeom prst="bentConnector3">
            <a:avLst>
              <a:gd name="adj1" fmla="val 68464"/>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 name="Elbow Connector 6">
            <a:extLst>
              <a:ext uri="{FF2B5EF4-FFF2-40B4-BE49-F238E27FC236}">
                <a16:creationId xmlns:a16="http://schemas.microsoft.com/office/drawing/2014/main" id="{DCB674D0-778A-70C7-A1ED-372E251D41F9}"/>
              </a:ext>
            </a:extLst>
          </p:cNvPr>
          <p:cNvCxnSpPr>
            <a:cxnSpLocks/>
          </p:cNvCxnSpPr>
          <p:nvPr/>
        </p:nvCxnSpPr>
        <p:spPr>
          <a:xfrm rot="10800000" flipV="1">
            <a:off x="5038344" y="49173"/>
            <a:ext cx="7153656" cy="109730"/>
          </a:xfrm>
          <a:prstGeom prst="bentConnector3">
            <a:avLst>
              <a:gd name="adj1" fmla="val 64189"/>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0" name="Elbow Connector 19">
            <a:extLst>
              <a:ext uri="{FF2B5EF4-FFF2-40B4-BE49-F238E27FC236}">
                <a16:creationId xmlns:a16="http://schemas.microsoft.com/office/drawing/2014/main" id="{7108B1C3-8D50-AE68-932E-603D1AFD57B6}"/>
              </a:ext>
            </a:extLst>
          </p:cNvPr>
          <p:cNvCxnSpPr>
            <a:cxnSpLocks/>
          </p:cNvCxnSpPr>
          <p:nvPr/>
        </p:nvCxnSpPr>
        <p:spPr>
          <a:xfrm flipV="1">
            <a:off x="0" y="6720840"/>
            <a:ext cx="2782957" cy="87988"/>
          </a:xfrm>
          <a:prstGeom prst="bentConnector3">
            <a:avLst>
              <a:gd name="adj1" fmla="val 68214"/>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5" name="Elbow Connector 24">
            <a:extLst>
              <a:ext uri="{FF2B5EF4-FFF2-40B4-BE49-F238E27FC236}">
                <a16:creationId xmlns:a16="http://schemas.microsoft.com/office/drawing/2014/main" id="{90A45151-CA0E-16C5-73C3-81507873EBE2}"/>
              </a:ext>
            </a:extLst>
          </p:cNvPr>
          <p:cNvCxnSpPr>
            <a:cxnSpLocks/>
          </p:cNvCxnSpPr>
          <p:nvPr/>
        </p:nvCxnSpPr>
        <p:spPr>
          <a:xfrm>
            <a:off x="2325757" y="6720840"/>
            <a:ext cx="2727827" cy="87987"/>
          </a:xfrm>
          <a:prstGeom prst="bentConnector3">
            <a:avLst>
              <a:gd name="adj1" fmla="val 16843"/>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0" name="Elbow Connector 29">
            <a:extLst>
              <a:ext uri="{FF2B5EF4-FFF2-40B4-BE49-F238E27FC236}">
                <a16:creationId xmlns:a16="http://schemas.microsoft.com/office/drawing/2014/main" id="{349D44D8-48BD-1B54-D4E5-9B79ECB8630C}"/>
              </a:ext>
            </a:extLst>
          </p:cNvPr>
          <p:cNvCxnSpPr>
            <a:cxnSpLocks/>
          </p:cNvCxnSpPr>
          <p:nvPr/>
        </p:nvCxnSpPr>
        <p:spPr>
          <a:xfrm flipV="1">
            <a:off x="7138416" y="6720840"/>
            <a:ext cx="3035808" cy="87988"/>
          </a:xfrm>
          <a:prstGeom prst="bentConnector3">
            <a:avLst>
              <a:gd name="adj1" fmla="val 72590"/>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1" name="Elbow Connector 30">
            <a:extLst>
              <a:ext uri="{FF2B5EF4-FFF2-40B4-BE49-F238E27FC236}">
                <a16:creationId xmlns:a16="http://schemas.microsoft.com/office/drawing/2014/main" id="{D2B3EDDF-09D3-D48C-688B-CE4321EAF20C}"/>
              </a:ext>
            </a:extLst>
          </p:cNvPr>
          <p:cNvCxnSpPr>
            <a:cxnSpLocks/>
          </p:cNvCxnSpPr>
          <p:nvPr/>
        </p:nvCxnSpPr>
        <p:spPr>
          <a:xfrm>
            <a:off x="10174224" y="6720840"/>
            <a:ext cx="2017776" cy="87987"/>
          </a:xfrm>
          <a:prstGeom prst="bentConnector3">
            <a:avLst>
              <a:gd name="adj1" fmla="val 2543"/>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B6606EA-873D-4CE5-1F71-24D0EEE4AECA}"/>
              </a:ext>
            </a:extLst>
          </p:cNvPr>
          <p:cNvCxnSpPr/>
          <p:nvPr/>
        </p:nvCxnSpPr>
        <p:spPr>
          <a:xfrm>
            <a:off x="5038344" y="6808827"/>
            <a:ext cx="210007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0" name="Rounded Rectangle 8">
            <a:extLst>
              <a:ext uri="{FF2B5EF4-FFF2-40B4-BE49-F238E27FC236}">
                <a16:creationId xmlns:a16="http://schemas.microsoft.com/office/drawing/2014/main" id="{99589535-7085-8AAF-F94A-A9E947057561}"/>
              </a:ext>
            </a:extLst>
          </p:cNvPr>
          <p:cNvSpPr/>
          <p:nvPr/>
        </p:nvSpPr>
        <p:spPr>
          <a:xfrm>
            <a:off x="1045366" y="2771239"/>
            <a:ext cx="10072558" cy="1314572"/>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nSpc>
                <a:spcPct val="90000"/>
              </a:lnSpc>
              <a:spcBef>
                <a:spcPts val="1000"/>
              </a:spcBef>
            </a:pPr>
            <a:r>
              <a:rPr lang="en-US" sz="3200" b="1">
                <a:solidFill>
                  <a:schemeClr val="bg1"/>
                </a:solidFill>
                <a:ea typeface="+mn-lt"/>
                <a:cs typeface="+mn-lt"/>
              </a:rPr>
              <a:t>2) Discount Risk Mitigation </a:t>
            </a:r>
          </a:p>
        </p:txBody>
      </p:sp>
      <p:sp>
        <p:nvSpPr>
          <p:cNvPr id="3" name="Rounded Rectangle 7">
            <a:extLst>
              <a:ext uri="{FF2B5EF4-FFF2-40B4-BE49-F238E27FC236}">
                <a16:creationId xmlns:a16="http://schemas.microsoft.com/office/drawing/2014/main" id="{0713616D-4E79-744F-1562-C664E0CD8021}"/>
              </a:ext>
            </a:extLst>
          </p:cNvPr>
          <p:cNvSpPr/>
          <p:nvPr/>
        </p:nvSpPr>
        <p:spPr>
          <a:xfrm>
            <a:off x="1057657" y="1196193"/>
            <a:ext cx="10072558" cy="1314571"/>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342900" indent="-342900">
              <a:lnSpc>
                <a:spcPct val="90000"/>
              </a:lnSpc>
              <a:spcBef>
                <a:spcPts val="1000"/>
              </a:spcBef>
              <a:buAutoNum type="arabicParenR"/>
            </a:pPr>
            <a:r>
              <a:rPr lang="en-US" sz="3200" b="1">
                <a:solidFill>
                  <a:schemeClr val="bg1"/>
                </a:solidFill>
                <a:ea typeface="+mn-lt"/>
                <a:cs typeface="+mn-lt"/>
              </a:rPr>
              <a:t> Improved methods of modeling customer success</a:t>
            </a:r>
            <a:endParaRPr lang="en-US" sz="3200">
              <a:solidFill>
                <a:schemeClr val="bg1"/>
              </a:solidFill>
              <a:ea typeface="+mn-lt"/>
              <a:cs typeface="+mn-lt"/>
            </a:endParaRPr>
          </a:p>
        </p:txBody>
      </p:sp>
    </p:spTree>
    <p:extLst>
      <p:ext uri="{BB962C8B-B14F-4D97-AF65-F5344CB8AC3E}">
        <p14:creationId xmlns:p14="http://schemas.microsoft.com/office/powerpoint/2010/main" val="3128836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D0D8B7-61F5-EFC1-6495-0205568B6BEC}"/>
              </a:ext>
            </a:extLst>
          </p:cNvPr>
          <p:cNvSpPr>
            <a:spLocks noGrp="1"/>
          </p:cNvSpPr>
          <p:nvPr>
            <p:ph idx="1"/>
          </p:nvPr>
        </p:nvSpPr>
        <p:spPr>
          <a:xfrm>
            <a:off x="829128" y="2787197"/>
            <a:ext cx="10515600" cy="2827339"/>
          </a:xfrm>
        </p:spPr>
        <p:txBody>
          <a:bodyPr vert="horz" lIns="91440" tIns="45720" rIns="91440" bIns="45720" rtlCol="0" anchor="t">
            <a:normAutofit/>
          </a:bodyPr>
          <a:lstStyle/>
          <a:p>
            <a:pPr marL="342900" indent="-342900"/>
            <a:endParaRPr lang="en-US" sz="2400" b="1">
              <a:solidFill>
                <a:schemeClr val="tx1">
                  <a:lumMod val="65000"/>
                  <a:lumOff val="35000"/>
                </a:schemeClr>
              </a:solidFill>
              <a:latin typeface="Arial Nova"/>
              <a:cs typeface="Calibri"/>
            </a:endParaRPr>
          </a:p>
          <a:p>
            <a:pPr marL="342900" indent="-342900"/>
            <a:endParaRPr lang="en-US" sz="2400" b="1">
              <a:solidFill>
                <a:schemeClr val="bg1"/>
              </a:solidFill>
              <a:latin typeface="Arial Nova"/>
              <a:cs typeface="Calibri"/>
            </a:endParaRPr>
          </a:p>
          <a:p>
            <a:pPr marL="342900" indent="-342900"/>
            <a:endParaRPr lang="en-US" sz="2400" b="1">
              <a:solidFill>
                <a:srgbClr val="FFFFFF"/>
              </a:solidFill>
              <a:latin typeface="Arial Nova"/>
              <a:cs typeface="Calibri"/>
            </a:endParaRPr>
          </a:p>
          <a:p>
            <a:pPr marL="342900" indent="-342900">
              <a:buAutoNum type="arabicParenR"/>
            </a:pPr>
            <a:endParaRPr lang="en-US" sz="2400" b="1">
              <a:solidFill>
                <a:srgbClr val="FFFFFF"/>
              </a:solidFill>
              <a:latin typeface="Arial Nova"/>
              <a:cs typeface="Calibri"/>
            </a:endParaRPr>
          </a:p>
          <a:p>
            <a:endParaRPr lang="en-US" sz="2400">
              <a:solidFill>
                <a:srgbClr val="000000"/>
              </a:solidFill>
              <a:latin typeface="Calibri" panose="020F0502020204030204"/>
              <a:cs typeface="Calibri"/>
            </a:endParaRPr>
          </a:p>
        </p:txBody>
      </p:sp>
      <p:cxnSp>
        <p:nvCxnSpPr>
          <p:cNvPr id="5" name="Elbow Connector 4">
            <a:extLst>
              <a:ext uri="{FF2B5EF4-FFF2-40B4-BE49-F238E27FC236}">
                <a16:creationId xmlns:a16="http://schemas.microsoft.com/office/drawing/2014/main" id="{F4C7CE3D-6825-D811-7560-32AE46DBE51A}"/>
              </a:ext>
            </a:extLst>
          </p:cNvPr>
          <p:cNvCxnSpPr>
            <a:cxnSpLocks/>
          </p:cNvCxnSpPr>
          <p:nvPr/>
        </p:nvCxnSpPr>
        <p:spPr>
          <a:xfrm>
            <a:off x="0" y="49173"/>
            <a:ext cx="6784848" cy="109730"/>
          </a:xfrm>
          <a:prstGeom prst="bentConnector3">
            <a:avLst>
              <a:gd name="adj1" fmla="val 68464"/>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 name="Elbow Connector 6">
            <a:extLst>
              <a:ext uri="{FF2B5EF4-FFF2-40B4-BE49-F238E27FC236}">
                <a16:creationId xmlns:a16="http://schemas.microsoft.com/office/drawing/2014/main" id="{DCB674D0-778A-70C7-A1ED-372E251D41F9}"/>
              </a:ext>
            </a:extLst>
          </p:cNvPr>
          <p:cNvCxnSpPr>
            <a:cxnSpLocks/>
          </p:cNvCxnSpPr>
          <p:nvPr/>
        </p:nvCxnSpPr>
        <p:spPr>
          <a:xfrm rot="10800000" flipV="1">
            <a:off x="5038344" y="49173"/>
            <a:ext cx="7153656" cy="109730"/>
          </a:xfrm>
          <a:prstGeom prst="bentConnector3">
            <a:avLst>
              <a:gd name="adj1" fmla="val 64189"/>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0" name="Elbow Connector 19">
            <a:extLst>
              <a:ext uri="{FF2B5EF4-FFF2-40B4-BE49-F238E27FC236}">
                <a16:creationId xmlns:a16="http://schemas.microsoft.com/office/drawing/2014/main" id="{7108B1C3-8D50-AE68-932E-603D1AFD57B6}"/>
              </a:ext>
            </a:extLst>
          </p:cNvPr>
          <p:cNvCxnSpPr>
            <a:cxnSpLocks/>
          </p:cNvCxnSpPr>
          <p:nvPr/>
        </p:nvCxnSpPr>
        <p:spPr>
          <a:xfrm flipV="1">
            <a:off x="0" y="6720840"/>
            <a:ext cx="2782957" cy="87988"/>
          </a:xfrm>
          <a:prstGeom prst="bentConnector3">
            <a:avLst>
              <a:gd name="adj1" fmla="val 68214"/>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5" name="Elbow Connector 24">
            <a:extLst>
              <a:ext uri="{FF2B5EF4-FFF2-40B4-BE49-F238E27FC236}">
                <a16:creationId xmlns:a16="http://schemas.microsoft.com/office/drawing/2014/main" id="{90A45151-CA0E-16C5-73C3-81507873EBE2}"/>
              </a:ext>
            </a:extLst>
          </p:cNvPr>
          <p:cNvCxnSpPr>
            <a:cxnSpLocks/>
          </p:cNvCxnSpPr>
          <p:nvPr/>
        </p:nvCxnSpPr>
        <p:spPr>
          <a:xfrm>
            <a:off x="2325757" y="6720840"/>
            <a:ext cx="2727827" cy="87987"/>
          </a:xfrm>
          <a:prstGeom prst="bentConnector3">
            <a:avLst>
              <a:gd name="adj1" fmla="val 16843"/>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0" name="Elbow Connector 29">
            <a:extLst>
              <a:ext uri="{FF2B5EF4-FFF2-40B4-BE49-F238E27FC236}">
                <a16:creationId xmlns:a16="http://schemas.microsoft.com/office/drawing/2014/main" id="{349D44D8-48BD-1B54-D4E5-9B79ECB8630C}"/>
              </a:ext>
            </a:extLst>
          </p:cNvPr>
          <p:cNvCxnSpPr>
            <a:cxnSpLocks/>
          </p:cNvCxnSpPr>
          <p:nvPr/>
        </p:nvCxnSpPr>
        <p:spPr>
          <a:xfrm flipV="1">
            <a:off x="7138416" y="6720840"/>
            <a:ext cx="3035808" cy="87988"/>
          </a:xfrm>
          <a:prstGeom prst="bentConnector3">
            <a:avLst>
              <a:gd name="adj1" fmla="val 72590"/>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1" name="Elbow Connector 30">
            <a:extLst>
              <a:ext uri="{FF2B5EF4-FFF2-40B4-BE49-F238E27FC236}">
                <a16:creationId xmlns:a16="http://schemas.microsoft.com/office/drawing/2014/main" id="{D2B3EDDF-09D3-D48C-688B-CE4321EAF20C}"/>
              </a:ext>
            </a:extLst>
          </p:cNvPr>
          <p:cNvCxnSpPr>
            <a:cxnSpLocks/>
          </p:cNvCxnSpPr>
          <p:nvPr/>
        </p:nvCxnSpPr>
        <p:spPr>
          <a:xfrm>
            <a:off x="10174224" y="6720840"/>
            <a:ext cx="2017776" cy="87987"/>
          </a:xfrm>
          <a:prstGeom prst="bentConnector3">
            <a:avLst>
              <a:gd name="adj1" fmla="val 2543"/>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B6606EA-873D-4CE5-1F71-24D0EEE4AECA}"/>
              </a:ext>
            </a:extLst>
          </p:cNvPr>
          <p:cNvCxnSpPr/>
          <p:nvPr/>
        </p:nvCxnSpPr>
        <p:spPr>
          <a:xfrm>
            <a:off x="5038344" y="6808827"/>
            <a:ext cx="210007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63DA00AE-4086-4F76-6A67-0A9034208563}"/>
              </a:ext>
            </a:extLst>
          </p:cNvPr>
          <p:cNvSpPr txBox="1">
            <a:spLocks/>
          </p:cNvSpPr>
          <p:nvPr/>
        </p:nvSpPr>
        <p:spPr>
          <a:xfrm>
            <a:off x="1631087" y="446841"/>
            <a:ext cx="8918873" cy="75485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b="1">
                <a:solidFill>
                  <a:schemeClr val="bg1"/>
                </a:solidFill>
                <a:latin typeface="Arial Nova"/>
              </a:rPr>
              <a:t>Improved Modeling Method</a:t>
            </a:r>
            <a:endParaRPr lang="en-US" sz="2000">
              <a:solidFill>
                <a:schemeClr val="bg1"/>
              </a:solidFill>
              <a:cs typeface="Calibri Light"/>
            </a:endParaRPr>
          </a:p>
        </p:txBody>
      </p:sp>
      <p:sp>
        <p:nvSpPr>
          <p:cNvPr id="6" name="Title 1">
            <a:extLst>
              <a:ext uri="{FF2B5EF4-FFF2-40B4-BE49-F238E27FC236}">
                <a16:creationId xmlns:a16="http://schemas.microsoft.com/office/drawing/2014/main" id="{9B9C649C-0A18-187E-B713-7A3317AF0E9E}"/>
              </a:ext>
            </a:extLst>
          </p:cNvPr>
          <p:cNvSpPr txBox="1">
            <a:spLocks/>
          </p:cNvSpPr>
          <p:nvPr/>
        </p:nvSpPr>
        <p:spPr>
          <a:xfrm>
            <a:off x="397372" y="1998054"/>
            <a:ext cx="2895445" cy="75485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b="1" u="sng">
                <a:solidFill>
                  <a:schemeClr val="bg1"/>
                </a:solidFill>
                <a:latin typeface="Arial Nova"/>
              </a:rPr>
              <a:t>Current Challanges</a:t>
            </a:r>
            <a:endParaRPr lang="en-US" sz="1600" u="sng">
              <a:solidFill>
                <a:schemeClr val="bg1"/>
              </a:solidFill>
              <a:cs typeface="Calibri Light"/>
            </a:endParaRPr>
          </a:p>
        </p:txBody>
      </p:sp>
      <p:sp>
        <p:nvSpPr>
          <p:cNvPr id="9" name="Rounded Rectangle 9">
            <a:extLst>
              <a:ext uri="{FF2B5EF4-FFF2-40B4-BE49-F238E27FC236}">
                <a16:creationId xmlns:a16="http://schemas.microsoft.com/office/drawing/2014/main" id="{75D2B1E8-2FEF-7EC0-9E84-9707959B0DF8}"/>
              </a:ext>
            </a:extLst>
          </p:cNvPr>
          <p:cNvSpPr/>
          <p:nvPr/>
        </p:nvSpPr>
        <p:spPr>
          <a:xfrm>
            <a:off x="824140" y="2785415"/>
            <a:ext cx="10564170" cy="822960"/>
          </a:xfrm>
          <a:prstGeom prst="round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342900" indent="-342900">
              <a:lnSpc>
                <a:spcPct val="90000"/>
              </a:lnSpc>
              <a:spcBef>
                <a:spcPts val="1000"/>
              </a:spcBef>
              <a:buFont typeface="Arial"/>
              <a:buChar char="•"/>
            </a:pPr>
            <a:r>
              <a:rPr lang="en-US" sz="2800" b="1">
                <a:solidFill>
                  <a:schemeClr val="bg1"/>
                </a:solidFill>
                <a:ea typeface="+mn-lt"/>
                <a:cs typeface="+mn-lt"/>
              </a:rPr>
              <a:t>Sales predictions are not necessarily based off previous sales</a:t>
            </a:r>
            <a:endParaRPr lang="en-US" sz="2800">
              <a:solidFill>
                <a:schemeClr val="bg1"/>
              </a:solidFill>
              <a:ea typeface="+mn-lt"/>
              <a:cs typeface="+mn-lt"/>
            </a:endParaRPr>
          </a:p>
        </p:txBody>
      </p:sp>
    </p:spTree>
    <p:extLst>
      <p:ext uri="{BB962C8B-B14F-4D97-AF65-F5344CB8AC3E}">
        <p14:creationId xmlns:p14="http://schemas.microsoft.com/office/powerpoint/2010/main" val="298827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D0D8B7-61F5-EFC1-6495-0205568B6BEC}"/>
              </a:ext>
            </a:extLst>
          </p:cNvPr>
          <p:cNvSpPr>
            <a:spLocks noGrp="1"/>
          </p:cNvSpPr>
          <p:nvPr>
            <p:ph idx="1"/>
          </p:nvPr>
        </p:nvSpPr>
        <p:spPr>
          <a:xfrm>
            <a:off x="829128" y="2787197"/>
            <a:ext cx="10515600" cy="2827339"/>
          </a:xfrm>
        </p:spPr>
        <p:txBody>
          <a:bodyPr vert="horz" lIns="91440" tIns="45720" rIns="91440" bIns="45720" rtlCol="0" anchor="t">
            <a:normAutofit/>
          </a:bodyPr>
          <a:lstStyle/>
          <a:p>
            <a:pPr marL="342900" indent="-342900"/>
            <a:endParaRPr lang="en-US" sz="2400" b="1">
              <a:solidFill>
                <a:schemeClr val="tx1">
                  <a:lumMod val="65000"/>
                  <a:lumOff val="35000"/>
                </a:schemeClr>
              </a:solidFill>
              <a:latin typeface="Arial Nova"/>
              <a:cs typeface="Calibri"/>
            </a:endParaRPr>
          </a:p>
          <a:p>
            <a:pPr marL="342900" indent="-342900"/>
            <a:endParaRPr lang="en-US" sz="2400" b="1">
              <a:solidFill>
                <a:schemeClr val="bg1"/>
              </a:solidFill>
              <a:latin typeface="Arial Nova"/>
              <a:cs typeface="Calibri"/>
            </a:endParaRPr>
          </a:p>
          <a:p>
            <a:pPr marL="342900" indent="-342900"/>
            <a:endParaRPr lang="en-US" sz="2400" b="1">
              <a:solidFill>
                <a:srgbClr val="FFFFFF"/>
              </a:solidFill>
              <a:latin typeface="Arial Nova"/>
              <a:cs typeface="Calibri"/>
            </a:endParaRPr>
          </a:p>
          <a:p>
            <a:pPr marL="342900" indent="-342900">
              <a:buAutoNum type="arabicParenR"/>
            </a:pPr>
            <a:endParaRPr lang="en-US" sz="2400" b="1">
              <a:solidFill>
                <a:srgbClr val="FFFFFF"/>
              </a:solidFill>
              <a:latin typeface="Arial Nova"/>
              <a:cs typeface="Calibri"/>
            </a:endParaRPr>
          </a:p>
          <a:p>
            <a:endParaRPr lang="en-US" sz="2400">
              <a:solidFill>
                <a:srgbClr val="000000"/>
              </a:solidFill>
              <a:latin typeface="Calibri" panose="020F0502020204030204"/>
              <a:cs typeface="Calibri"/>
            </a:endParaRPr>
          </a:p>
        </p:txBody>
      </p:sp>
      <p:cxnSp>
        <p:nvCxnSpPr>
          <p:cNvPr id="5" name="Elbow Connector 4">
            <a:extLst>
              <a:ext uri="{FF2B5EF4-FFF2-40B4-BE49-F238E27FC236}">
                <a16:creationId xmlns:a16="http://schemas.microsoft.com/office/drawing/2014/main" id="{F4C7CE3D-6825-D811-7560-32AE46DBE51A}"/>
              </a:ext>
            </a:extLst>
          </p:cNvPr>
          <p:cNvCxnSpPr>
            <a:cxnSpLocks/>
          </p:cNvCxnSpPr>
          <p:nvPr/>
        </p:nvCxnSpPr>
        <p:spPr>
          <a:xfrm>
            <a:off x="0" y="49173"/>
            <a:ext cx="6784848" cy="109730"/>
          </a:xfrm>
          <a:prstGeom prst="bentConnector3">
            <a:avLst>
              <a:gd name="adj1" fmla="val 68464"/>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 name="Elbow Connector 6">
            <a:extLst>
              <a:ext uri="{FF2B5EF4-FFF2-40B4-BE49-F238E27FC236}">
                <a16:creationId xmlns:a16="http://schemas.microsoft.com/office/drawing/2014/main" id="{DCB674D0-778A-70C7-A1ED-372E251D41F9}"/>
              </a:ext>
            </a:extLst>
          </p:cNvPr>
          <p:cNvCxnSpPr>
            <a:cxnSpLocks/>
          </p:cNvCxnSpPr>
          <p:nvPr/>
        </p:nvCxnSpPr>
        <p:spPr>
          <a:xfrm rot="10800000" flipV="1">
            <a:off x="5038344" y="49173"/>
            <a:ext cx="7153656" cy="109730"/>
          </a:xfrm>
          <a:prstGeom prst="bentConnector3">
            <a:avLst>
              <a:gd name="adj1" fmla="val 64189"/>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0" name="Elbow Connector 19">
            <a:extLst>
              <a:ext uri="{FF2B5EF4-FFF2-40B4-BE49-F238E27FC236}">
                <a16:creationId xmlns:a16="http://schemas.microsoft.com/office/drawing/2014/main" id="{7108B1C3-8D50-AE68-932E-603D1AFD57B6}"/>
              </a:ext>
            </a:extLst>
          </p:cNvPr>
          <p:cNvCxnSpPr>
            <a:cxnSpLocks/>
          </p:cNvCxnSpPr>
          <p:nvPr/>
        </p:nvCxnSpPr>
        <p:spPr>
          <a:xfrm flipV="1">
            <a:off x="0" y="6720840"/>
            <a:ext cx="2782957" cy="87988"/>
          </a:xfrm>
          <a:prstGeom prst="bentConnector3">
            <a:avLst>
              <a:gd name="adj1" fmla="val 68214"/>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5" name="Elbow Connector 24">
            <a:extLst>
              <a:ext uri="{FF2B5EF4-FFF2-40B4-BE49-F238E27FC236}">
                <a16:creationId xmlns:a16="http://schemas.microsoft.com/office/drawing/2014/main" id="{90A45151-CA0E-16C5-73C3-81507873EBE2}"/>
              </a:ext>
            </a:extLst>
          </p:cNvPr>
          <p:cNvCxnSpPr>
            <a:cxnSpLocks/>
          </p:cNvCxnSpPr>
          <p:nvPr/>
        </p:nvCxnSpPr>
        <p:spPr>
          <a:xfrm>
            <a:off x="2325757" y="6720840"/>
            <a:ext cx="2727827" cy="87987"/>
          </a:xfrm>
          <a:prstGeom prst="bentConnector3">
            <a:avLst>
              <a:gd name="adj1" fmla="val 16843"/>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0" name="Elbow Connector 29">
            <a:extLst>
              <a:ext uri="{FF2B5EF4-FFF2-40B4-BE49-F238E27FC236}">
                <a16:creationId xmlns:a16="http://schemas.microsoft.com/office/drawing/2014/main" id="{349D44D8-48BD-1B54-D4E5-9B79ECB8630C}"/>
              </a:ext>
            </a:extLst>
          </p:cNvPr>
          <p:cNvCxnSpPr>
            <a:cxnSpLocks/>
          </p:cNvCxnSpPr>
          <p:nvPr/>
        </p:nvCxnSpPr>
        <p:spPr>
          <a:xfrm flipV="1">
            <a:off x="7138416" y="6720840"/>
            <a:ext cx="3035808" cy="87988"/>
          </a:xfrm>
          <a:prstGeom prst="bentConnector3">
            <a:avLst>
              <a:gd name="adj1" fmla="val 72590"/>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1" name="Elbow Connector 30">
            <a:extLst>
              <a:ext uri="{FF2B5EF4-FFF2-40B4-BE49-F238E27FC236}">
                <a16:creationId xmlns:a16="http://schemas.microsoft.com/office/drawing/2014/main" id="{D2B3EDDF-09D3-D48C-688B-CE4321EAF20C}"/>
              </a:ext>
            </a:extLst>
          </p:cNvPr>
          <p:cNvCxnSpPr>
            <a:cxnSpLocks/>
          </p:cNvCxnSpPr>
          <p:nvPr/>
        </p:nvCxnSpPr>
        <p:spPr>
          <a:xfrm>
            <a:off x="10174224" y="6720840"/>
            <a:ext cx="2017776" cy="87987"/>
          </a:xfrm>
          <a:prstGeom prst="bentConnector3">
            <a:avLst>
              <a:gd name="adj1" fmla="val 2543"/>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B6606EA-873D-4CE5-1F71-24D0EEE4AECA}"/>
              </a:ext>
            </a:extLst>
          </p:cNvPr>
          <p:cNvCxnSpPr/>
          <p:nvPr/>
        </p:nvCxnSpPr>
        <p:spPr>
          <a:xfrm>
            <a:off x="5038344" y="6808827"/>
            <a:ext cx="210007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63DA00AE-4086-4F76-6A67-0A9034208563}"/>
              </a:ext>
            </a:extLst>
          </p:cNvPr>
          <p:cNvSpPr txBox="1">
            <a:spLocks/>
          </p:cNvSpPr>
          <p:nvPr/>
        </p:nvSpPr>
        <p:spPr>
          <a:xfrm>
            <a:off x="1631087" y="446841"/>
            <a:ext cx="8918873" cy="75485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b="1">
                <a:solidFill>
                  <a:schemeClr val="bg1"/>
                </a:solidFill>
                <a:latin typeface="Arial Nova"/>
              </a:rPr>
              <a:t>Improved Modeling Method</a:t>
            </a:r>
            <a:endParaRPr lang="en-US" sz="2000">
              <a:solidFill>
                <a:schemeClr val="bg1"/>
              </a:solidFill>
              <a:cs typeface="Calibri Light"/>
            </a:endParaRPr>
          </a:p>
        </p:txBody>
      </p:sp>
      <p:sp>
        <p:nvSpPr>
          <p:cNvPr id="6" name="Title 1">
            <a:extLst>
              <a:ext uri="{FF2B5EF4-FFF2-40B4-BE49-F238E27FC236}">
                <a16:creationId xmlns:a16="http://schemas.microsoft.com/office/drawing/2014/main" id="{9B9C649C-0A18-187E-B713-7A3317AF0E9E}"/>
              </a:ext>
            </a:extLst>
          </p:cNvPr>
          <p:cNvSpPr txBox="1">
            <a:spLocks/>
          </p:cNvSpPr>
          <p:nvPr/>
        </p:nvSpPr>
        <p:spPr>
          <a:xfrm>
            <a:off x="397372" y="1998054"/>
            <a:ext cx="2895445" cy="75485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b="1" u="sng">
                <a:solidFill>
                  <a:schemeClr val="bg1"/>
                </a:solidFill>
                <a:latin typeface="Arial Nova"/>
              </a:rPr>
              <a:t>Current Challanges</a:t>
            </a:r>
            <a:endParaRPr lang="en-US" sz="1600" u="sng">
              <a:solidFill>
                <a:schemeClr val="bg1"/>
              </a:solidFill>
              <a:cs typeface="Calibri Light"/>
            </a:endParaRPr>
          </a:p>
        </p:txBody>
      </p:sp>
      <p:sp>
        <p:nvSpPr>
          <p:cNvPr id="9" name="Rounded Rectangle 9">
            <a:extLst>
              <a:ext uri="{FF2B5EF4-FFF2-40B4-BE49-F238E27FC236}">
                <a16:creationId xmlns:a16="http://schemas.microsoft.com/office/drawing/2014/main" id="{75D2B1E8-2FEF-7EC0-9E84-9707959B0DF8}"/>
              </a:ext>
            </a:extLst>
          </p:cNvPr>
          <p:cNvSpPr/>
          <p:nvPr/>
        </p:nvSpPr>
        <p:spPr>
          <a:xfrm>
            <a:off x="824140" y="2785415"/>
            <a:ext cx="10564170" cy="822960"/>
          </a:xfrm>
          <a:prstGeom prst="round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342900" indent="-342900">
              <a:lnSpc>
                <a:spcPct val="90000"/>
              </a:lnSpc>
              <a:spcBef>
                <a:spcPts val="1000"/>
              </a:spcBef>
              <a:buFont typeface="Arial"/>
              <a:buChar char="•"/>
            </a:pPr>
            <a:r>
              <a:rPr lang="en-US" sz="2800" b="1">
                <a:solidFill>
                  <a:schemeClr val="bg1"/>
                </a:solidFill>
                <a:ea typeface="+mn-lt"/>
                <a:cs typeface="+mn-lt"/>
              </a:rPr>
              <a:t>Sales predictions are not necessarily based off previous sales</a:t>
            </a:r>
            <a:endParaRPr lang="en-US" sz="2800">
              <a:solidFill>
                <a:schemeClr val="bg1"/>
              </a:solidFill>
              <a:ea typeface="+mn-lt"/>
              <a:cs typeface="+mn-lt"/>
            </a:endParaRPr>
          </a:p>
        </p:txBody>
      </p:sp>
      <p:sp>
        <p:nvSpPr>
          <p:cNvPr id="10" name="Rounded Rectangle 9">
            <a:extLst>
              <a:ext uri="{FF2B5EF4-FFF2-40B4-BE49-F238E27FC236}">
                <a16:creationId xmlns:a16="http://schemas.microsoft.com/office/drawing/2014/main" id="{4BFA3D76-54A6-35C7-21EA-7DE106844D29}"/>
              </a:ext>
            </a:extLst>
          </p:cNvPr>
          <p:cNvSpPr/>
          <p:nvPr/>
        </p:nvSpPr>
        <p:spPr>
          <a:xfrm>
            <a:off x="824140" y="3952995"/>
            <a:ext cx="10564170" cy="822960"/>
          </a:xfrm>
          <a:prstGeom prst="round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342900" indent="-342900">
              <a:lnSpc>
                <a:spcPct val="90000"/>
              </a:lnSpc>
              <a:spcBef>
                <a:spcPts val="1000"/>
              </a:spcBef>
              <a:buFont typeface="Arial"/>
              <a:buChar char="•"/>
            </a:pPr>
            <a:r>
              <a:rPr lang="en-US" sz="2800" b="1">
                <a:solidFill>
                  <a:schemeClr val="bg1"/>
                </a:solidFill>
                <a:ea typeface="+mn-lt"/>
                <a:cs typeface="+mn-lt"/>
              </a:rPr>
              <a:t>We are actually asking for a prediction of the B2B partner's success</a:t>
            </a:r>
            <a:endParaRPr lang="en-US" sz="2800">
              <a:solidFill>
                <a:schemeClr val="bg1"/>
              </a:solidFill>
              <a:ea typeface="+mn-lt"/>
              <a:cs typeface="+mn-lt"/>
            </a:endParaRPr>
          </a:p>
        </p:txBody>
      </p:sp>
    </p:spTree>
    <p:extLst>
      <p:ext uri="{BB962C8B-B14F-4D97-AF65-F5344CB8AC3E}">
        <p14:creationId xmlns:p14="http://schemas.microsoft.com/office/powerpoint/2010/main" val="3429267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D0D8B7-61F5-EFC1-6495-0205568B6BEC}"/>
              </a:ext>
            </a:extLst>
          </p:cNvPr>
          <p:cNvSpPr>
            <a:spLocks noGrp="1"/>
          </p:cNvSpPr>
          <p:nvPr>
            <p:ph idx="1"/>
          </p:nvPr>
        </p:nvSpPr>
        <p:spPr>
          <a:xfrm>
            <a:off x="829128" y="2787197"/>
            <a:ext cx="10515600" cy="2827339"/>
          </a:xfrm>
        </p:spPr>
        <p:txBody>
          <a:bodyPr vert="horz" lIns="91440" tIns="45720" rIns="91440" bIns="45720" rtlCol="0" anchor="t">
            <a:normAutofit/>
          </a:bodyPr>
          <a:lstStyle/>
          <a:p>
            <a:pPr marL="342900" indent="-342900"/>
            <a:endParaRPr lang="en-US" sz="2400" b="1">
              <a:solidFill>
                <a:schemeClr val="tx1">
                  <a:lumMod val="65000"/>
                  <a:lumOff val="35000"/>
                </a:schemeClr>
              </a:solidFill>
              <a:latin typeface="Arial Nova"/>
              <a:cs typeface="Calibri"/>
            </a:endParaRPr>
          </a:p>
          <a:p>
            <a:pPr marL="342900" indent="-342900"/>
            <a:endParaRPr lang="en-US" sz="2400" b="1">
              <a:solidFill>
                <a:schemeClr val="bg1"/>
              </a:solidFill>
              <a:latin typeface="Arial Nova"/>
              <a:cs typeface="Calibri"/>
            </a:endParaRPr>
          </a:p>
          <a:p>
            <a:pPr marL="342900" indent="-342900"/>
            <a:endParaRPr lang="en-US" sz="2400" b="1">
              <a:solidFill>
                <a:srgbClr val="FFFFFF"/>
              </a:solidFill>
              <a:latin typeface="Arial Nova"/>
              <a:cs typeface="Calibri"/>
            </a:endParaRPr>
          </a:p>
          <a:p>
            <a:pPr marL="342900" indent="-342900">
              <a:buAutoNum type="arabicParenR"/>
            </a:pPr>
            <a:endParaRPr lang="en-US" sz="2400" b="1">
              <a:solidFill>
                <a:srgbClr val="FFFFFF"/>
              </a:solidFill>
              <a:latin typeface="Arial Nova"/>
              <a:cs typeface="Calibri"/>
            </a:endParaRPr>
          </a:p>
          <a:p>
            <a:endParaRPr lang="en-US" sz="2400">
              <a:solidFill>
                <a:srgbClr val="000000"/>
              </a:solidFill>
              <a:latin typeface="Calibri" panose="020F0502020204030204"/>
              <a:cs typeface="Calibri"/>
            </a:endParaRPr>
          </a:p>
        </p:txBody>
      </p:sp>
      <p:cxnSp>
        <p:nvCxnSpPr>
          <p:cNvPr id="5" name="Elbow Connector 4">
            <a:extLst>
              <a:ext uri="{FF2B5EF4-FFF2-40B4-BE49-F238E27FC236}">
                <a16:creationId xmlns:a16="http://schemas.microsoft.com/office/drawing/2014/main" id="{F4C7CE3D-6825-D811-7560-32AE46DBE51A}"/>
              </a:ext>
            </a:extLst>
          </p:cNvPr>
          <p:cNvCxnSpPr>
            <a:cxnSpLocks/>
          </p:cNvCxnSpPr>
          <p:nvPr/>
        </p:nvCxnSpPr>
        <p:spPr>
          <a:xfrm>
            <a:off x="0" y="49173"/>
            <a:ext cx="6784848" cy="109730"/>
          </a:xfrm>
          <a:prstGeom prst="bentConnector3">
            <a:avLst>
              <a:gd name="adj1" fmla="val 68464"/>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 name="Elbow Connector 6">
            <a:extLst>
              <a:ext uri="{FF2B5EF4-FFF2-40B4-BE49-F238E27FC236}">
                <a16:creationId xmlns:a16="http://schemas.microsoft.com/office/drawing/2014/main" id="{DCB674D0-778A-70C7-A1ED-372E251D41F9}"/>
              </a:ext>
            </a:extLst>
          </p:cNvPr>
          <p:cNvCxnSpPr>
            <a:cxnSpLocks/>
          </p:cNvCxnSpPr>
          <p:nvPr/>
        </p:nvCxnSpPr>
        <p:spPr>
          <a:xfrm rot="10800000" flipV="1">
            <a:off x="5038344" y="49173"/>
            <a:ext cx="7153656" cy="109730"/>
          </a:xfrm>
          <a:prstGeom prst="bentConnector3">
            <a:avLst>
              <a:gd name="adj1" fmla="val 64189"/>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0" name="Elbow Connector 19">
            <a:extLst>
              <a:ext uri="{FF2B5EF4-FFF2-40B4-BE49-F238E27FC236}">
                <a16:creationId xmlns:a16="http://schemas.microsoft.com/office/drawing/2014/main" id="{7108B1C3-8D50-AE68-932E-603D1AFD57B6}"/>
              </a:ext>
            </a:extLst>
          </p:cNvPr>
          <p:cNvCxnSpPr>
            <a:cxnSpLocks/>
          </p:cNvCxnSpPr>
          <p:nvPr/>
        </p:nvCxnSpPr>
        <p:spPr>
          <a:xfrm flipV="1">
            <a:off x="0" y="6720840"/>
            <a:ext cx="2782957" cy="87988"/>
          </a:xfrm>
          <a:prstGeom prst="bentConnector3">
            <a:avLst>
              <a:gd name="adj1" fmla="val 68214"/>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5" name="Elbow Connector 24">
            <a:extLst>
              <a:ext uri="{FF2B5EF4-FFF2-40B4-BE49-F238E27FC236}">
                <a16:creationId xmlns:a16="http://schemas.microsoft.com/office/drawing/2014/main" id="{90A45151-CA0E-16C5-73C3-81507873EBE2}"/>
              </a:ext>
            </a:extLst>
          </p:cNvPr>
          <p:cNvCxnSpPr>
            <a:cxnSpLocks/>
          </p:cNvCxnSpPr>
          <p:nvPr/>
        </p:nvCxnSpPr>
        <p:spPr>
          <a:xfrm>
            <a:off x="2325757" y="6720840"/>
            <a:ext cx="2727827" cy="87987"/>
          </a:xfrm>
          <a:prstGeom prst="bentConnector3">
            <a:avLst>
              <a:gd name="adj1" fmla="val 16843"/>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0" name="Elbow Connector 29">
            <a:extLst>
              <a:ext uri="{FF2B5EF4-FFF2-40B4-BE49-F238E27FC236}">
                <a16:creationId xmlns:a16="http://schemas.microsoft.com/office/drawing/2014/main" id="{349D44D8-48BD-1B54-D4E5-9B79ECB8630C}"/>
              </a:ext>
            </a:extLst>
          </p:cNvPr>
          <p:cNvCxnSpPr>
            <a:cxnSpLocks/>
          </p:cNvCxnSpPr>
          <p:nvPr/>
        </p:nvCxnSpPr>
        <p:spPr>
          <a:xfrm flipV="1">
            <a:off x="7138416" y="6720840"/>
            <a:ext cx="3035808" cy="87988"/>
          </a:xfrm>
          <a:prstGeom prst="bentConnector3">
            <a:avLst>
              <a:gd name="adj1" fmla="val 72590"/>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1" name="Elbow Connector 30">
            <a:extLst>
              <a:ext uri="{FF2B5EF4-FFF2-40B4-BE49-F238E27FC236}">
                <a16:creationId xmlns:a16="http://schemas.microsoft.com/office/drawing/2014/main" id="{D2B3EDDF-09D3-D48C-688B-CE4321EAF20C}"/>
              </a:ext>
            </a:extLst>
          </p:cNvPr>
          <p:cNvCxnSpPr>
            <a:cxnSpLocks/>
          </p:cNvCxnSpPr>
          <p:nvPr/>
        </p:nvCxnSpPr>
        <p:spPr>
          <a:xfrm>
            <a:off x="10174224" y="6720840"/>
            <a:ext cx="2017776" cy="87987"/>
          </a:xfrm>
          <a:prstGeom prst="bentConnector3">
            <a:avLst>
              <a:gd name="adj1" fmla="val 2543"/>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B6606EA-873D-4CE5-1F71-24D0EEE4AECA}"/>
              </a:ext>
            </a:extLst>
          </p:cNvPr>
          <p:cNvCxnSpPr/>
          <p:nvPr/>
        </p:nvCxnSpPr>
        <p:spPr>
          <a:xfrm>
            <a:off x="5038344" y="6808827"/>
            <a:ext cx="210007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63DA00AE-4086-4F76-6A67-0A9034208563}"/>
              </a:ext>
            </a:extLst>
          </p:cNvPr>
          <p:cNvSpPr txBox="1">
            <a:spLocks/>
          </p:cNvSpPr>
          <p:nvPr/>
        </p:nvSpPr>
        <p:spPr>
          <a:xfrm>
            <a:off x="1631087" y="446841"/>
            <a:ext cx="8918873" cy="75485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b="1">
                <a:solidFill>
                  <a:schemeClr val="bg1"/>
                </a:solidFill>
                <a:latin typeface="Arial Nova"/>
              </a:rPr>
              <a:t>Improved Modeling Method</a:t>
            </a:r>
            <a:endParaRPr lang="en-US" sz="2000">
              <a:solidFill>
                <a:schemeClr val="bg1"/>
              </a:solidFill>
              <a:cs typeface="Calibri Light"/>
            </a:endParaRPr>
          </a:p>
        </p:txBody>
      </p:sp>
      <p:sp>
        <p:nvSpPr>
          <p:cNvPr id="6" name="Title 1">
            <a:extLst>
              <a:ext uri="{FF2B5EF4-FFF2-40B4-BE49-F238E27FC236}">
                <a16:creationId xmlns:a16="http://schemas.microsoft.com/office/drawing/2014/main" id="{9B9C649C-0A18-187E-B713-7A3317AF0E9E}"/>
              </a:ext>
            </a:extLst>
          </p:cNvPr>
          <p:cNvSpPr txBox="1">
            <a:spLocks/>
          </p:cNvSpPr>
          <p:nvPr/>
        </p:nvSpPr>
        <p:spPr>
          <a:xfrm>
            <a:off x="397372" y="1998054"/>
            <a:ext cx="2895445" cy="75485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b="1" u="sng">
                <a:solidFill>
                  <a:schemeClr val="bg1"/>
                </a:solidFill>
                <a:latin typeface="Arial Nova"/>
              </a:rPr>
              <a:t>Current Challanges</a:t>
            </a:r>
            <a:endParaRPr lang="en-US" sz="1600" u="sng">
              <a:solidFill>
                <a:schemeClr val="bg1"/>
              </a:solidFill>
              <a:cs typeface="Calibri Light"/>
            </a:endParaRPr>
          </a:p>
        </p:txBody>
      </p:sp>
      <p:sp>
        <p:nvSpPr>
          <p:cNvPr id="8" name="Rounded Rectangle 9">
            <a:extLst>
              <a:ext uri="{FF2B5EF4-FFF2-40B4-BE49-F238E27FC236}">
                <a16:creationId xmlns:a16="http://schemas.microsoft.com/office/drawing/2014/main" id="{6F7B255E-9E58-497D-9324-79D323CE56C8}"/>
              </a:ext>
            </a:extLst>
          </p:cNvPr>
          <p:cNvSpPr/>
          <p:nvPr/>
        </p:nvSpPr>
        <p:spPr>
          <a:xfrm>
            <a:off x="824140" y="5059125"/>
            <a:ext cx="10564170" cy="822960"/>
          </a:xfrm>
          <a:prstGeom prst="round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342900" indent="-342900">
              <a:lnSpc>
                <a:spcPct val="90000"/>
              </a:lnSpc>
              <a:spcBef>
                <a:spcPts val="1000"/>
              </a:spcBef>
              <a:buFont typeface="Arial"/>
              <a:buChar char="•"/>
            </a:pPr>
            <a:r>
              <a:rPr lang="en-US" sz="2800" b="1">
                <a:solidFill>
                  <a:schemeClr val="bg1"/>
                </a:solidFill>
                <a:ea typeface="+mn-lt"/>
                <a:cs typeface="+mn-lt"/>
              </a:rPr>
              <a:t>Location plays a much great factor than initially realized</a:t>
            </a:r>
            <a:endParaRPr lang="en-US" sz="2800">
              <a:solidFill>
                <a:schemeClr val="bg1"/>
              </a:solidFill>
              <a:ea typeface="+mn-lt"/>
              <a:cs typeface="+mn-lt"/>
            </a:endParaRPr>
          </a:p>
        </p:txBody>
      </p:sp>
      <p:sp>
        <p:nvSpPr>
          <p:cNvPr id="9" name="Rounded Rectangle 9">
            <a:extLst>
              <a:ext uri="{FF2B5EF4-FFF2-40B4-BE49-F238E27FC236}">
                <a16:creationId xmlns:a16="http://schemas.microsoft.com/office/drawing/2014/main" id="{75D2B1E8-2FEF-7EC0-9E84-9707959B0DF8}"/>
              </a:ext>
            </a:extLst>
          </p:cNvPr>
          <p:cNvSpPr/>
          <p:nvPr/>
        </p:nvSpPr>
        <p:spPr>
          <a:xfrm>
            <a:off x="824140" y="2785415"/>
            <a:ext cx="10564170" cy="822960"/>
          </a:xfrm>
          <a:prstGeom prst="round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342900" indent="-342900">
              <a:lnSpc>
                <a:spcPct val="90000"/>
              </a:lnSpc>
              <a:spcBef>
                <a:spcPts val="1000"/>
              </a:spcBef>
              <a:buFont typeface="Arial"/>
              <a:buChar char="•"/>
            </a:pPr>
            <a:r>
              <a:rPr lang="en-US" sz="2800" b="1">
                <a:solidFill>
                  <a:schemeClr val="bg1"/>
                </a:solidFill>
                <a:ea typeface="+mn-lt"/>
                <a:cs typeface="+mn-lt"/>
              </a:rPr>
              <a:t>Sales predictions are not necessarily based off previous sales</a:t>
            </a:r>
            <a:endParaRPr lang="en-US" sz="2800">
              <a:solidFill>
                <a:schemeClr val="bg1"/>
              </a:solidFill>
              <a:ea typeface="+mn-lt"/>
              <a:cs typeface="+mn-lt"/>
            </a:endParaRPr>
          </a:p>
        </p:txBody>
      </p:sp>
      <p:sp>
        <p:nvSpPr>
          <p:cNvPr id="10" name="Rounded Rectangle 9">
            <a:extLst>
              <a:ext uri="{FF2B5EF4-FFF2-40B4-BE49-F238E27FC236}">
                <a16:creationId xmlns:a16="http://schemas.microsoft.com/office/drawing/2014/main" id="{4BFA3D76-54A6-35C7-21EA-7DE106844D29}"/>
              </a:ext>
            </a:extLst>
          </p:cNvPr>
          <p:cNvSpPr/>
          <p:nvPr/>
        </p:nvSpPr>
        <p:spPr>
          <a:xfrm>
            <a:off x="824140" y="3952995"/>
            <a:ext cx="10564170" cy="822960"/>
          </a:xfrm>
          <a:prstGeom prst="round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342900" indent="-342900">
              <a:lnSpc>
                <a:spcPct val="90000"/>
              </a:lnSpc>
              <a:spcBef>
                <a:spcPts val="1000"/>
              </a:spcBef>
              <a:buFont typeface="Arial"/>
              <a:buChar char="•"/>
            </a:pPr>
            <a:r>
              <a:rPr lang="en-US" sz="2800" b="1">
                <a:solidFill>
                  <a:schemeClr val="bg1"/>
                </a:solidFill>
                <a:ea typeface="+mn-lt"/>
                <a:cs typeface="+mn-lt"/>
              </a:rPr>
              <a:t>We are actually asking for a prediction of the B2B partner's success</a:t>
            </a:r>
            <a:endParaRPr lang="en-US" sz="2800">
              <a:solidFill>
                <a:schemeClr val="bg1"/>
              </a:solidFill>
              <a:ea typeface="+mn-lt"/>
              <a:cs typeface="+mn-lt"/>
            </a:endParaRPr>
          </a:p>
        </p:txBody>
      </p:sp>
    </p:spTree>
    <p:extLst>
      <p:ext uri="{BB962C8B-B14F-4D97-AF65-F5344CB8AC3E}">
        <p14:creationId xmlns:p14="http://schemas.microsoft.com/office/powerpoint/2010/main" val="2174732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D0D8B7-61F5-EFC1-6495-0205568B6BEC}"/>
              </a:ext>
            </a:extLst>
          </p:cNvPr>
          <p:cNvSpPr>
            <a:spLocks noGrp="1"/>
          </p:cNvSpPr>
          <p:nvPr>
            <p:ph idx="1"/>
          </p:nvPr>
        </p:nvSpPr>
        <p:spPr>
          <a:xfrm>
            <a:off x="997181" y="744328"/>
            <a:ext cx="10515600" cy="637081"/>
          </a:xfrm>
        </p:spPr>
        <p:txBody>
          <a:bodyPr vert="horz" lIns="91440" tIns="45720" rIns="91440" bIns="45720" rtlCol="0" anchor="t">
            <a:normAutofit fontScale="92500" lnSpcReduction="10000"/>
          </a:bodyPr>
          <a:lstStyle/>
          <a:p>
            <a:pPr marL="0" indent="0">
              <a:buNone/>
            </a:pPr>
            <a:r>
              <a:rPr lang="en-US" sz="4400">
                <a:solidFill>
                  <a:schemeClr val="bg1"/>
                </a:solidFill>
              </a:rPr>
              <a:t>Feature engineering</a:t>
            </a:r>
          </a:p>
        </p:txBody>
      </p:sp>
      <p:cxnSp>
        <p:nvCxnSpPr>
          <p:cNvPr id="5" name="Elbow Connector 4">
            <a:extLst>
              <a:ext uri="{FF2B5EF4-FFF2-40B4-BE49-F238E27FC236}">
                <a16:creationId xmlns:a16="http://schemas.microsoft.com/office/drawing/2014/main" id="{F4C7CE3D-6825-D811-7560-32AE46DBE51A}"/>
              </a:ext>
            </a:extLst>
          </p:cNvPr>
          <p:cNvCxnSpPr>
            <a:cxnSpLocks/>
          </p:cNvCxnSpPr>
          <p:nvPr/>
        </p:nvCxnSpPr>
        <p:spPr>
          <a:xfrm>
            <a:off x="0" y="49173"/>
            <a:ext cx="6784848" cy="109730"/>
          </a:xfrm>
          <a:prstGeom prst="bentConnector3">
            <a:avLst>
              <a:gd name="adj1" fmla="val 68464"/>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 name="Elbow Connector 6">
            <a:extLst>
              <a:ext uri="{FF2B5EF4-FFF2-40B4-BE49-F238E27FC236}">
                <a16:creationId xmlns:a16="http://schemas.microsoft.com/office/drawing/2014/main" id="{DCB674D0-778A-70C7-A1ED-372E251D41F9}"/>
              </a:ext>
            </a:extLst>
          </p:cNvPr>
          <p:cNvCxnSpPr>
            <a:cxnSpLocks/>
          </p:cNvCxnSpPr>
          <p:nvPr/>
        </p:nvCxnSpPr>
        <p:spPr>
          <a:xfrm rot="10800000" flipV="1">
            <a:off x="5038344" y="49173"/>
            <a:ext cx="7153656" cy="109730"/>
          </a:xfrm>
          <a:prstGeom prst="bentConnector3">
            <a:avLst>
              <a:gd name="adj1" fmla="val 64189"/>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0" name="Elbow Connector 19">
            <a:extLst>
              <a:ext uri="{FF2B5EF4-FFF2-40B4-BE49-F238E27FC236}">
                <a16:creationId xmlns:a16="http://schemas.microsoft.com/office/drawing/2014/main" id="{7108B1C3-8D50-AE68-932E-603D1AFD57B6}"/>
              </a:ext>
            </a:extLst>
          </p:cNvPr>
          <p:cNvCxnSpPr>
            <a:cxnSpLocks/>
          </p:cNvCxnSpPr>
          <p:nvPr/>
        </p:nvCxnSpPr>
        <p:spPr>
          <a:xfrm flipV="1">
            <a:off x="0" y="6720840"/>
            <a:ext cx="2782957" cy="87988"/>
          </a:xfrm>
          <a:prstGeom prst="bentConnector3">
            <a:avLst>
              <a:gd name="adj1" fmla="val 68214"/>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5" name="Elbow Connector 24">
            <a:extLst>
              <a:ext uri="{FF2B5EF4-FFF2-40B4-BE49-F238E27FC236}">
                <a16:creationId xmlns:a16="http://schemas.microsoft.com/office/drawing/2014/main" id="{90A45151-CA0E-16C5-73C3-81507873EBE2}"/>
              </a:ext>
            </a:extLst>
          </p:cNvPr>
          <p:cNvCxnSpPr>
            <a:cxnSpLocks/>
          </p:cNvCxnSpPr>
          <p:nvPr/>
        </p:nvCxnSpPr>
        <p:spPr>
          <a:xfrm>
            <a:off x="2325757" y="6720840"/>
            <a:ext cx="2727827" cy="87987"/>
          </a:xfrm>
          <a:prstGeom prst="bentConnector3">
            <a:avLst>
              <a:gd name="adj1" fmla="val 16843"/>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0" name="Elbow Connector 29">
            <a:extLst>
              <a:ext uri="{FF2B5EF4-FFF2-40B4-BE49-F238E27FC236}">
                <a16:creationId xmlns:a16="http://schemas.microsoft.com/office/drawing/2014/main" id="{349D44D8-48BD-1B54-D4E5-9B79ECB8630C}"/>
              </a:ext>
            </a:extLst>
          </p:cNvPr>
          <p:cNvCxnSpPr>
            <a:cxnSpLocks/>
          </p:cNvCxnSpPr>
          <p:nvPr/>
        </p:nvCxnSpPr>
        <p:spPr>
          <a:xfrm flipV="1">
            <a:off x="7138416" y="6720840"/>
            <a:ext cx="3035808" cy="87988"/>
          </a:xfrm>
          <a:prstGeom prst="bentConnector3">
            <a:avLst>
              <a:gd name="adj1" fmla="val 72590"/>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1" name="Elbow Connector 30">
            <a:extLst>
              <a:ext uri="{FF2B5EF4-FFF2-40B4-BE49-F238E27FC236}">
                <a16:creationId xmlns:a16="http://schemas.microsoft.com/office/drawing/2014/main" id="{D2B3EDDF-09D3-D48C-688B-CE4321EAF20C}"/>
              </a:ext>
            </a:extLst>
          </p:cNvPr>
          <p:cNvCxnSpPr>
            <a:cxnSpLocks/>
          </p:cNvCxnSpPr>
          <p:nvPr/>
        </p:nvCxnSpPr>
        <p:spPr>
          <a:xfrm>
            <a:off x="10174224" y="6720840"/>
            <a:ext cx="2017776" cy="87987"/>
          </a:xfrm>
          <a:prstGeom prst="bentConnector3">
            <a:avLst>
              <a:gd name="adj1" fmla="val 2543"/>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B6606EA-873D-4CE5-1F71-24D0EEE4AECA}"/>
              </a:ext>
            </a:extLst>
          </p:cNvPr>
          <p:cNvCxnSpPr/>
          <p:nvPr/>
        </p:nvCxnSpPr>
        <p:spPr>
          <a:xfrm>
            <a:off x="5038344" y="6808827"/>
            <a:ext cx="210007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C3204F24-183A-AF93-545B-23D66CDBDA11}"/>
              </a:ext>
            </a:extLst>
          </p:cNvPr>
          <p:cNvSpPr txBox="1"/>
          <p:nvPr/>
        </p:nvSpPr>
        <p:spPr>
          <a:xfrm>
            <a:off x="262466" y="4296228"/>
            <a:ext cx="2782957" cy="707886"/>
          </a:xfrm>
          <a:prstGeom prst="rect">
            <a:avLst/>
          </a:prstGeom>
          <a:noFill/>
        </p:spPr>
        <p:txBody>
          <a:bodyPr wrap="square" rtlCol="0">
            <a:spAutoFit/>
          </a:bodyPr>
          <a:lstStyle/>
          <a:p>
            <a:r>
              <a:rPr lang="en-US" sz="4000">
                <a:solidFill>
                  <a:schemeClr val="bg1"/>
                </a:solidFill>
              </a:rPr>
              <a:t>Clustering</a:t>
            </a:r>
          </a:p>
        </p:txBody>
      </p:sp>
      <p:sp>
        <p:nvSpPr>
          <p:cNvPr id="4" name="TextBox 3">
            <a:extLst>
              <a:ext uri="{FF2B5EF4-FFF2-40B4-BE49-F238E27FC236}">
                <a16:creationId xmlns:a16="http://schemas.microsoft.com/office/drawing/2014/main" id="{239CAD08-CDAA-1CD5-D453-A7E909E65CA0}"/>
              </a:ext>
            </a:extLst>
          </p:cNvPr>
          <p:cNvSpPr txBox="1"/>
          <p:nvPr/>
        </p:nvSpPr>
        <p:spPr>
          <a:xfrm>
            <a:off x="3050695" y="4293742"/>
            <a:ext cx="2782957" cy="707886"/>
          </a:xfrm>
          <a:prstGeom prst="rect">
            <a:avLst/>
          </a:prstGeom>
          <a:noFill/>
        </p:spPr>
        <p:txBody>
          <a:bodyPr wrap="square" lIns="91440" tIns="45720" rIns="91440" bIns="45720" rtlCol="0" anchor="t">
            <a:spAutoFit/>
          </a:bodyPr>
          <a:lstStyle/>
          <a:p>
            <a:r>
              <a:rPr lang="en-US" sz="4000">
                <a:solidFill>
                  <a:schemeClr val="bg1"/>
                </a:solidFill>
              </a:rPr>
              <a:t>Census Data</a:t>
            </a:r>
          </a:p>
        </p:txBody>
      </p:sp>
      <p:sp>
        <p:nvSpPr>
          <p:cNvPr id="6" name="TextBox 5">
            <a:extLst>
              <a:ext uri="{FF2B5EF4-FFF2-40B4-BE49-F238E27FC236}">
                <a16:creationId xmlns:a16="http://schemas.microsoft.com/office/drawing/2014/main" id="{A6F1D912-A9E0-11E6-5D62-3BEA779E40AA}"/>
              </a:ext>
            </a:extLst>
          </p:cNvPr>
          <p:cNvSpPr txBox="1"/>
          <p:nvPr/>
        </p:nvSpPr>
        <p:spPr>
          <a:xfrm>
            <a:off x="5966510" y="4293742"/>
            <a:ext cx="2782957" cy="707886"/>
          </a:xfrm>
          <a:prstGeom prst="rect">
            <a:avLst/>
          </a:prstGeom>
          <a:noFill/>
        </p:spPr>
        <p:txBody>
          <a:bodyPr wrap="square" rtlCol="0">
            <a:spAutoFit/>
          </a:bodyPr>
          <a:lstStyle/>
          <a:p>
            <a:r>
              <a:rPr lang="en-US" sz="4000">
                <a:solidFill>
                  <a:schemeClr val="bg1"/>
                </a:solidFill>
              </a:rPr>
              <a:t>Yelp Data</a:t>
            </a:r>
          </a:p>
        </p:txBody>
      </p:sp>
      <p:pic>
        <p:nvPicPr>
          <p:cNvPr id="9" name="Graphic 8" descr="A scattering of small circles">
            <a:extLst>
              <a:ext uri="{FF2B5EF4-FFF2-40B4-BE49-F238E27FC236}">
                <a16:creationId xmlns:a16="http://schemas.microsoft.com/office/drawing/2014/main" id="{5C0B7003-55E0-748C-0D76-AA8BE8F57F4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1895" y="1060947"/>
            <a:ext cx="4033762" cy="4039810"/>
          </a:xfrm>
          <a:prstGeom prst="rect">
            <a:avLst/>
          </a:prstGeom>
        </p:spPr>
      </p:pic>
      <p:pic>
        <p:nvPicPr>
          <p:cNvPr id="11" name="Graphic 10" descr="Business Growth with solid fill">
            <a:extLst>
              <a:ext uri="{FF2B5EF4-FFF2-40B4-BE49-F238E27FC236}">
                <a16:creationId xmlns:a16="http://schemas.microsoft.com/office/drawing/2014/main" id="{35DFC502-3AD6-0B43-8444-4A6BCDBE7E2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690772" y="2173862"/>
            <a:ext cx="1506359" cy="1506359"/>
          </a:xfrm>
          <a:prstGeom prst="rect">
            <a:avLst/>
          </a:prstGeom>
        </p:spPr>
      </p:pic>
      <p:pic>
        <p:nvPicPr>
          <p:cNvPr id="13" name="Graphic 12" descr="Rating with solid fill">
            <a:extLst>
              <a:ext uri="{FF2B5EF4-FFF2-40B4-BE49-F238E27FC236}">
                <a16:creationId xmlns:a16="http://schemas.microsoft.com/office/drawing/2014/main" id="{98FA813D-9EC9-040A-7AFE-5C7720C4ED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967666" y="1698991"/>
            <a:ext cx="2157763" cy="2157763"/>
          </a:xfrm>
          <a:prstGeom prst="rect">
            <a:avLst/>
          </a:prstGeom>
        </p:spPr>
      </p:pic>
      <p:sp>
        <p:nvSpPr>
          <p:cNvPr id="10" name="TextBox 9">
            <a:extLst>
              <a:ext uri="{FF2B5EF4-FFF2-40B4-BE49-F238E27FC236}">
                <a16:creationId xmlns:a16="http://schemas.microsoft.com/office/drawing/2014/main" id="{CCD25E2D-662D-C993-668F-AEFF6117E66D}"/>
              </a:ext>
            </a:extLst>
          </p:cNvPr>
          <p:cNvSpPr txBox="1"/>
          <p:nvPr/>
        </p:nvSpPr>
        <p:spPr>
          <a:xfrm>
            <a:off x="8612732" y="4358891"/>
            <a:ext cx="3467993" cy="646331"/>
          </a:xfrm>
          <a:prstGeom prst="rect">
            <a:avLst/>
          </a:prstGeom>
          <a:noFill/>
        </p:spPr>
        <p:txBody>
          <a:bodyPr wrap="square" lIns="91440" tIns="45720" rIns="91440" bIns="45720" rtlCol="0" anchor="t">
            <a:spAutoFit/>
          </a:bodyPr>
          <a:lstStyle/>
          <a:p>
            <a:r>
              <a:rPr lang="en-US" sz="3600" b="1">
                <a:solidFill>
                  <a:schemeClr val="bg1"/>
                </a:solidFill>
                <a:cs typeface="Calibri"/>
              </a:rPr>
              <a:t>Google Analytics</a:t>
            </a:r>
          </a:p>
        </p:txBody>
      </p:sp>
      <p:pic>
        <p:nvPicPr>
          <p:cNvPr id="14" name="Graphic 7" descr="Bar chart with solid fill">
            <a:extLst>
              <a:ext uri="{FF2B5EF4-FFF2-40B4-BE49-F238E27FC236}">
                <a16:creationId xmlns:a16="http://schemas.microsoft.com/office/drawing/2014/main" id="{29786096-3A9E-AE12-35B2-817E6F467F7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911881" y="1498513"/>
            <a:ext cx="2353260" cy="2361774"/>
          </a:xfrm>
          <a:prstGeom prst="rect">
            <a:avLst/>
          </a:prstGeom>
        </p:spPr>
      </p:pic>
    </p:spTree>
    <p:extLst>
      <p:ext uri="{BB962C8B-B14F-4D97-AF65-F5344CB8AC3E}">
        <p14:creationId xmlns:p14="http://schemas.microsoft.com/office/powerpoint/2010/main" val="1860734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D0D8B7-61F5-EFC1-6495-0205568B6BEC}"/>
              </a:ext>
            </a:extLst>
          </p:cNvPr>
          <p:cNvSpPr>
            <a:spLocks noGrp="1"/>
          </p:cNvSpPr>
          <p:nvPr>
            <p:ph idx="1"/>
          </p:nvPr>
        </p:nvSpPr>
        <p:spPr>
          <a:xfrm>
            <a:off x="997181" y="744328"/>
            <a:ext cx="10515600" cy="637081"/>
          </a:xfrm>
        </p:spPr>
        <p:txBody>
          <a:bodyPr vert="horz" lIns="91440" tIns="45720" rIns="91440" bIns="45720" rtlCol="0" anchor="t">
            <a:normAutofit fontScale="92500" lnSpcReduction="10000"/>
          </a:bodyPr>
          <a:lstStyle/>
          <a:p>
            <a:pPr marL="0" indent="0">
              <a:buNone/>
            </a:pPr>
            <a:r>
              <a:rPr lang="en-US" sz="4400">
                <a:solidFill>
                  <a:schemeClr val="tx1">
                    <a:lumMod val="65000"/>
                    <a:lumOff val="35000"/>
                  </a:schemeClr>
                </a:solidFill>
              </a:rPr>
              <a:t>Features engineering</a:t>
            </a:r>
            <a:endParaRPr lang="en-US" sz="4400">
              <a:solidFill>
                <a:schemeClr val="tx1">
                  <a:lumMod val="65000"/>
                  <a:lumOff val="35000"/>
                </a:schemeClr>
              </a:solidFill>
              <a:cs typeface="Calibri"/>
            </a:endParaRPr>
          </a:p>
        </p:txBody>
      </p:sp>
      <p:cxnSp>
        <p:nvCxnSpPr>
          <p:cNvPr id="5" name="Elbow Connector 4">
            <a:extLst>
              <a:ext uri="{FF2B5EF4-FFF2-40B4-BE49-F238E27FC236}">
                <a16:creationId xmlns:a16="http://schemas.microsoft.com/office/drawing/2014/main" id="{F4C7CE3D-6825-D811-7560-32AE46DBE51A}"/>
              </a:ext>
            </a:extLst>
          </p:cNvPr>
          <p:cNvCxnSpPr>
            <a:cxnSpLocks/>
          </p:cNvCxnSpPr>
          <p:nvPr/>
        </p:nvCxnSpPr>
        <p:spPr>
          <a:xfrm>
            <a:off x="0" y="49173"/>
            <a:ext cx="6784848" cy="109730"/>
          </a:xfrm>
          <a:prstGeom prst="bentConnector3">
            <a:avLst>
              <a:gd name="adj1" fmla="val 68464"/>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 name="Elbow Connector 6">
            <a:extLst>
              <a:ext uri="{FF2B5EF4-FFF2-40B4-BE49-F238E27FC236}">
                <a16:creationId xmlns:a16="http://schemas.microsoft.com/office/drawing/2014/main" id="{DCB674D0-778A-70C7-A1ED-372E251D41F9}"/>
              </a:ext>
            </a:extLst>
          </p:cNvPr>
          <p:cNvCxnSpPr>
            <a:cxnSpLocks/>
          </p:cNvCxnSpPr>
          <p:nvPr/>
        </p:nvCxnSpPr>
        <p:spPr>
          <a:xfrm rot="10800000" flipV="1">
            <a:off x="5038344" y="49173"/>
            <a:ext cx="7153656" cy="109730"/>
          </a:xfrm>
          <a:prstGeom prst="bentConnector3">
            <a:avLst>
              <a:gd name="adj1" fmla="val 64189"/>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0" name="Elbow Connector 19">
            <a:extLst>
              <a:ext uri="{FF2B5EF4-FFF2-40B4-BE49-F238E27FC236}">
                <a16:creationId xmlns:a16="http://schemas.microsoft.com/office/drawing/2014/main" id="{7108B1C3-8D50-AE68-932E-603D1AFD57B6}"/>
              </a:ext>
            </a:extLst>
          </p:cNvPr>
          <p:cNvCxnSpPr>
            <a:cxnSpLocks/>
          </p:cNvCxnSpPr>
          <p:nvPr/>
        </p:nvCxnSpPr>
        <p:spPr>
          <a:xfrm flipV="1">
            <a:off x="0" y="6720840"/>
            <a:ext cx="2782957" cy="87988"/>
          </a:xfrm>
          <a:prstGeom prst="bentConnector3">
            <a:avLst>
              <a:gd name="adj1" fmla="val 68214"/>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5" name="Elbow Connector 24">
            <a:extLst>
              <a:ext uri="{FF2B5EF4-FFF2-40B4-BE49-F238E27FC236}">
                <a16:creationId xmlns:a16="http://schemas.microsoft.com/office/drawing/2014/main" id="{90A45151-CA0E-16C5-73C3-81507873EBE2}"/>
              </a:ext>
            </a:extLst>
          </p:cNvPr>
          <p:cNvCxnSpPr>
            <a:cxnSpLocks/>
          </p:cNvCxnSpPr>
          <p:nvPr/>
        </p:nvCxnSpPr>
        <p:spPr>
          <a:xfrm>
            <a:off x="2325757" y="6720840"/>
            <a:ext cx="2727827" cy="87987"/>
          </a:xfrm>
          <a:prstGeom prst="bentConnector3">
            <a:avLst>
              <a:gd name="adj1" fmla="val 16843"/>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0" name="Elbow Connector 29">
            <a:extLst>
              <a:ext uri="{FF2B5EF4-FFF2-40B4-BE49-F238E27FC236}">
                <a16:creationId xmlns:a16="http://schemas.microsoft.com/office/drawing/2014/main" id="{349D44D8-48BD-1B54-D4E5-9B79ECB8630C}"/>
              </a:ext>
            </a:extLst>
          </p:cNvPr>
          <p:cNvCxnSpPr>
            <a:cxnSpLocks/>
          </p:cNvCxnSpPr>
          <p:nvPr/>
        </p:nvCxnSpPr>
        <p:spPr>
          <a:xfrm flipV="1">
            <a:off x="7138416" y="6720840"/>
            <a:ext cx="3035808" cy="87988"/>
          </a:xfrm>
          <a:prstGeom prst="bentConnector3">
            <a:avLst>
              <a:gd name="adj1" fmla="val 72590"/>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1" name="Elbow Connector 30">
            <a:extLst>
              <a:ext uri="{FF2B5EF4-FFF2-40B4-BE49-F238E27FC236}">
                <a16:creationId xmlns:a16="http://schemas.microsoft.com/office/drawing/2014/main" id="{D2B3EDDF-09D3-D48C-688B-CE4321EAF20C}"/>
              </a:ext>
            </a:extLst>
          </p:cNvPr>
          <p:cNvCxnSpPr>
            <a:cxnSpLocks/>
          </p:cNvCxnSpPr>
          <p:nvPr/>
        </p:nvCxnSpPr>
        <p:spPr>
          <a:xfrm>
            <a:off x="10174224" y="6720840"/>
            <a:ext cx="2017776" cy="87987"/>
          </a:xfrm>
          <a:prstGeom prst="bentConnector3">
            <a:avLst>
              <a:gd name="adj1" fmla="val 2543"/>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B6606EA-873D-4CE5-1F71-24D0EEE4AECA}"/>
              </a:ext>
            </a:extLst>
          </p:cNvPr>
          <p:cNvCxnSpPr/>
          <p:nvPr/>
        </p:nvCxnSpPr>
        <p:spPr>
          <a:xfrm>
            <a:off x="5038344" y="6808827"/>
            <a:ext cx="210007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0" name="Rounded Rectangle 8">
            <a:extLst>
              <a:ext uri="{FF2B5EF4-FFF2-40B4-BE49-F238E27FC236}">
                <a16:creationId xmlns:a16="http://schemas.microsoft.com/office/drawing/2014/main" id="{1D5A049E-BCFA-4678-D001-3174DF52816C}"/>
              </a:ext>
            </a:extLst>
          </p:cNvPr>
          <p:cNvSpPr/>
          <p:nvPr/>
        </p:nvSpPr>
        <p:spPr>
          <a:xfrm>
            <a:off x="652075" y="5130982"/>
            <a:ext cx="10871429" cy="1105637"/>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800">
                <a:solidFill>
                  <a:schemeClr val="bg1">
                    <a:lumMod val="95000"/>
                  </a:schemeClr>
                </a:solidFill>
                <a:cs typeface="Calibri"/>
              </a:rPr>
              <a:t>This strategy provides a tailored analysis for each location and the assigned sales rep</a:t>
            </a:r>
          </a:p>
        </p:txBody>
      </p:sp>
      <p:sp>
        <p:nvSpPr>
          <p:cNvPr id="12" name="TextBox 11">
            <a:extLst>
              <a:ext uri="{FF2B5EF4-FFF2-40B4-BE49-F238E27FC236}">
                <a16:creationId xmlns:a16="http://schemas.microsoft.com/office/drawing/2014/main" id="{E98C03B8-A479-CA22-E124-084CBA8656D0}"/>
              </a:ext>
            </a:extLst>
          </p:cNvPr>
          <p:cNvSpPr txBox="1"/>
          <p:nvPr/>
        </p:nvSpPr>
        <p:spPr>
          <a:xfrm>
            <a:off x="262466" y="4296228"/>
            <a:ext cx="2782957" cy="707886"/>
          </a:xfrm>
          <a:prstGeom prst="rect">
            <a:avLst/>
          </a:prstGeom>
          <a:noFill/>
        </p:spPr>
        <p:txBody>
          <a:bodyPr wrap="square" lIns="91440" tIns="45720" rIns="91440" bIns="45720" rtlCol="0" anchor="t">
            <a:spAutoFit/>
          </a:bodyPr>
          <a:lstStyle/>
          <a:p>
            <a:r>
              <a:rPr lang="en-US" sz="4000">
                <a:solidFill>
                  <a:schemeClr val="tx1">
                    <a:lumMod val="65000"/>
                    <a:lumOff val="35000"/>
                  </a:schemeClr>
                </a:solidFill>
              </a:rPr>
              <a:t>Clustering</a:t>
            </a:r>
            <a:endParaRPr lang="en-US" sz="4000">
              <a:solidFill>
                <a:schemeClr val="tx1">
                  <a:lumMod val="65000"/>
                  <a:lumOff val="35000"/>
                </a:schemeClr>
              </a:solidFill>
              <a:cs typeface="Calibri"/>
            </a:endParaRPr>
          </a:p>
        </p:txBody>
      </p:sp>
      <p:sp>
        <p:nvSpPr>
          <p:cNvPr id="15" name="TextBox 14">
            <a:extLst>
              <a:ext uri="{FF2B5EF4-FFF2-40B4-BE49-F238E27FC236}">
                <a16:creationId xmlns:a16="http://schemas.microsoft.com/office/drawing/2014/main" id="{6E35884D-4278-90BC-6F83-18AD0D853195}"/>
              </a:ext>
            </a:extLst>
          </p:cNvPr>
          <p:cNvSpPr txBox="1"/>
          <p:nvPr/>
        </p:nvSpPr>
        <p:spPr>
          <a:xfrm>
            <a:off x="3050695" y="4293742"/>
            <a:ext cx="2782957" cy="707886"/>
          </a:xfrm>
          <a:prstGeom prst="rect">
            <a:avLst/>
          </a:prstGeom>
          <a:noFill/>
        </p:spPr>
        <p:txBody>
          <a:bodyPr wrap="square" lIns="91440" tIns="45720" rIns="91440" bIns="45720" rtlCol="0" anchor="t">
            <a:spAutoFit/>
          </a:bodyPr>
          <a:lstStyle/>
          <a:p>
            <a:r>
              <a:rPr lang="en-US" sz="4000">
                <a:solidFill>
                  <a:schemeClr val="tx1">
                    <a:lumMod val="65000"/>
                    <a:lumOff val="35000"/>
                  </a:schemeClr>
                </a:solidFill>
              </a:rPr>
              <a:t>Census Data</a:t>
            </a:r>
          </a:p>
        </p:txBody>
      </p:sp>
      <p:sp>
        <p:nvSpPr>
          <p:cNvPr id="17" name="TextBox 16">
            <a:extLst>
              <a:ext uri="{FF2B5EF4-FFF2-40B4-BE49-F238E27FC236}">
                <a16:creationId xmlns:a16="http://schemas.microsoft.com/office/drawing/2014/main" id="{0AE5EB72-FB3B-3D57-5B39-BF5F4AFDE315}"/>
              </a:ext>
            </a:extLst>
          </p:cNvPr>
          <p:cNvSpPr txBox="1"/>
          <p:nvPr/>
        </p:nvSpPr>
        <p:spPr>
          <a:xfrm>
            <a:off x="5966510" y="4293742"/>
            <a:ext cx="2782957" cy="707886"/>
          </a:xfrm>
          <a:prstGeom prst="rect">
            <a:avLst/>
          </a:prstGeom>
          <a:noFill/>
        </p:spPr>
        <p:txBody>
          <a:bodyPr wrap="square" lIns="91440" tIns="45720" rIns="91440" bIns="45720" rtlCol="0" anchor="t">
            <a:spAutoFit/>
          </a:bodyPr>
          <a:lstStyle/>
          <a:p>
            <a:r>
              <a:rPr lang="en-US" sz="4000">
                <a:solidFill>
                  <a:schemeClr val="tx1">
                    <a:lumMod val="65000"/>
                    <a:lumOff val="35000"/>
                  </a:schemeClr>
                </a:solidFill>
              </a:rPr>
              <a:t>Yelp Data</a:t>
            </a:r>
          </a:p>
        </p:txBody>
      </p:sp>
      <p:pic>
        <p:nvPicPr>
          <p:cNvPr id="22" name="Graphic 21" descr="Business Growth with solid fill">
            <a:extLst>
              <a:ext uri="{FF2B5EF4-FFF2-40B4-BE49-F238E27FC236}">
                <a16:creationId xmlns:a16="http://schemas.microsoft.com/office/drawing/2014/main" id="{49EA3525-0D4F-299F-A66B-D72ED3FE8E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90772" y="2173862"/>
            <a:ext cx="1506359" cy="1506359"/>
          </a:xfrm>
          <a:prstGeom prst="rect">
            <a:avLst/>
          </a:prstGeom>
        </p:spPr>
      </p:pic>
      <p:pic>
        <p:nvPicPr>
          <p:cNvPr id="24" name="Graphic 23" descr="Rating with solid fill">
            <a:extLst>
              <a:ext uri="{FF2B5EF4-FFF2-40B4-BE49-F238E27FC236}">
                <a16:creationId xmlns:a16="http://schemas.microsoft.com/office/drawing/2014/main" id="{CCAD74D1-85CC-2908-0FAE-D834D557EE5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967666" y="1698991"/>
            <a:ext cx="2157763" cy="2157763"/>
          </a:xfrm>
          <a:prstGeom prst="rect">
            <a:avLst/>
          </a:prstGeom>
        </p:spPr>
      </p:pic>
      <p:sp>
        <p:nvSpPr>
          <p:cNvPr id="27" name="TextBox 26">
            <a:extLst>
              <a:ext uri="{FF2B5EF4-FFF2-40B4-BE49-F238E27FC236}">
                <a16:creationId xmlns:a16="http://schemas.microsoft.com/office/drawing/2014/main" id="{D99C6386-E8BE-8B96-A3E1-4283AC370A1B}"/>
              </a:ext>
            </a:extLst>
          </p:cNvPr>
          <p:cNvSpPr txBox="1"/>
          <p:nvPr/>
        </p:nvSpPr>
        <p:spPr>
          <a:xfrm>
            <a:off x="8612732" y="4358891"/>
            <a:ext cx="3467993" cy="646331"/>
          </a:xfrm>
          <a:prstGeom prst="rect">
            <a:avLst/>
          </a:prstGeom>
          <a:noFill/>
        </p:spPr>
        <p:txBody>
          <a:bodyPr wrap="square" lIns="91440" tIns="45720" rIns="91440" bIns="45720" rtlCol="0" anchor="t">
            <a:spAutoFit/>
          </a:bodyPr>
          <a:lstStyle/>
          <a:p>
            <a:r>
              <a:rPr lang="en-US" sz="3600" b="1">
                <a:solidFill>
                  <a:schemeClr val="tx1">
                    <a:lumMod val="65000"/>
                    <a:lumOff val="35000"/>
                  </a:schemeClr>
                </a:solidFill>
                <a:cs typeface="Calibri"/>
              </a:rPr>
              <a:t>Google Analytics</a:t>
            </a:r>
          </a:p>
        </p:txBody>
      </p:sp>
      <p:pic>
        <p:nvPicPr>
          <p:cNvPr id="29" name="Graphic 7" descr="Bar chart with solid fill">
            <a:extLst>
              <a:ext uri="{FF2B5EF4-FFF2-40B4-BE49-F238E27FC236}">
                <a16:creationId xmlns:a16="http://schemas.microsoft.com/office/drawing/2014/main" id="{6D1A6C00-E25A-BA69-C6CE-C7A2573D975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911881" y="1498513"/>
            <a:ext cx="2353260" cy="2361774"/>
          </a:xfrm>
          <a:prstGeom prst="rect">
            <a:avLst/>
          </a:prstGeom>
        </p:spPr>
      </p:pic>
      <p:pic>
        <p:nvPicPr>
          <p:cNvPr id="33" name="Graphic 32" descr="A scattering of small circles">
            <a:extLst>
              <a:ext uri="{FF2B5EF4-FFF2-40B4-BE49-F238E27FC236}">
                <a16:creationId xmlns:a16="http://schemas.microsoft.com/office/drawing/2014/main" id="{5C024067-CD0D-169D-AB4A-D85DFC1861D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91895" y="1060947"/>
            <a:ext cx="4033762" cy="4039810"/>
          </a:xfrm>
          <a:prstGeom prst="rect">
            <a:avLst/>
          </a:prstGeom>
        </p:spPr>
      </p:pic>
    </p:spTree>
    <p:extLst>
      <p:ext uri="{BB962C8B-B14F-4D97-AF65-F5344CB8AC3E}">
        <p14:creationId xmlns:p14="http://schemas.microsoft.com/office/powerpoint/2010/main" val="824870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D0D8B7-61F5-EFC1-6495-0205568B6BEC}"/>
              </a:ext>
            </a:extLst>
          </p:cNvPr>
          <p:cNvSpPr>
            <a:spLocks noGrp="1"/>
          </p:cNvSpPr>
          <p:nvPr>
            <p:ph idx="1"/>
          </p:nvPr>
        </p:nvSpPr>
        <p:spPr/>
        <p:txBody>
          <a:bodyPr vert="horz" lIns="91440" tIns="45720" rIns="91440" bIns="45720" rtlCol="0" anchor="t">
            <a:normAutofit/>
          </a:bodyPr>
          <a:lstStyle/>
          <a:p>
            <a:pPr marL="0" indent="0">
              <a:buNone/>
            </a:pPr>
            <a:endParaRPr lang="en-US" sz="1600" b="1">
              <a:solidFill>
                <a:schemeClr val="bg1"/>
              </a:solidFill>
              <a:latin typeface="Arial Nova"/>
              <a:cs typeface="Calibri"/>
            </a:endParaRPr>
          </a:p>
          <a:p>
            <a:pPr marL="342900" indent="-342900">
              <a:buAutoNum type="arabicParenR"/>
            </a:pPr>
            <a:endParaRPr lang="en-US" sz="1600" b="1">
              <a:solidFill>
                <a:schemeClr val="bg1"/>
              </a:solidFill>
              <a:latin typeface="Arial Nova"/>
              <a:cs typeface="Calibri"/>
            </a:endParaRPr>
          </a:p>
          <a:p>
            <a:endParaRPr lang="en-US" sz="1600">
              <a:solidFill>
                <a:srgbClr val="000000"/>
              </a:solidFill>
              <a:latin typeface="Calibri" panose="020F0502020204030204"/>
              <a:cs typeface="Calibri"/>
            </a:endParaRPr>
          </a:p>
        </p:txBody>
      </p:sp>
      <p:cxnSp>
        <p:nvCxnSpPr>
          <p:cNvPr id="5" name="Elbow Connector 4">
            <a:extLst>
              <a:ext uri="{FF2B5EF4-FFF2-40B4-BE49-F238E27FC236}">
                <a16:creationId xmlns:a16="http://schemas.microsoft.com/office/drawing/2014/main" id="{F4C7CE3D-6825-D811-7560-32AE46DBE51A}"/>
              </a:ext>
            </a:extLst>
          </p:cNvPr>
          <p:cNvCxnSpPr>
            <a:cxnSpLocks/>
          </p:cNvCxnSpPr>
          <p:nvPr/>
        </p:nvCxnSpPr>
        <p:spPr>
          <a:xfrm>
            <a:off x="0" y="49173"/>
            <a:ext cx="6784848" cy="109730"/>
          </a:xfrm>
          <a:prstGeom prst="bentConnector3">
            <a:avLst>
              <a:gd name="adj1" fmla="val 68464"/>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 name="Elbow Connector 6">
            <a:extLst>
              <a:ext uri="{FF2B5EF4-FFF2-40B4-BE49-F238E27FC236}">
                <a16:creationId xmlns:a16="http://schemas.microsoft.com/office/drawing/2014/main" id="{DCB674D0-778A-70C7-A1ED-372E251D41F9}"/>
              </a:ext>
            </a:extLst>
          </p:cNvPr>
          <p:cNvCxnSpPr>
            <a:cxnSpLocks/>
          </p:cNvCxnSpPr>
          <p:nvPr/>
        </p:nvCxnSpPr>
        <p:spPr>
          <a:xfrm rot="10800000" flipV="1">
            <a:off x="5038344" y="49173"/>
            <a:ext cx="7153656" cy="109730"/>
          </a:xfrm>
          <a:prstGeom prst="bentConnector3">
            <a:avLst>
              <a:gd name="adj1" fmla="val 64189"/>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0" name="Elbow Connector 19">
            <a:extLst>
              <a:ext uri="{FF2B5EF4-FFF2-40B4-BE49-F238E27FC236}">
                <a16:creationId xmlns:a16="http://schemas.microsoft.com/office/drawing/2014/main" id="{7108B1C3-8D50-AE68-932E-603D1AFD57B6}"/>
              </a:ext>
            </a:extLst>
          </p:cNvPr>
          <p:cNvCxnSpPr>
            <a:cxnSpLocks/>
          </p:cNvCxnSpPr>
          <p:nvPr/>
        </p:nvCxnSpPr>
        <p:spPr>
          <a:xfrm flipV="1">
            <a:off x="0" y="6720840"/>
            <a:ext cx="2782957" cy="87988"/>
          </a:xfrm>
          <a:prstGeom prst="bentConnector3">
            <a:avLst>
              <a:gd name="adj1" fmla="val 68214"/>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5" name="Elbow Connector 24">
            <a:extLst>
              <a:ext uri="{FF2B5EF4-FFF2-40B4-BE49-F238E27FC236}">
                <a16:creationId xmlns:a16="http://schemas.microsoft.com/office/drawing/2014/main" id="{90A45151-CA0E-16C5-73C3-81507873EBE2}"/>
              </a:ext>
            </a:extLst>
          </p:cNvPr>
          <p:cNvCxnSpPr>
            <a:cxnSpLocks/>
          </p:cNvCxnSpPr>
          <p:nvPr/>
        </p:nvCxnSpPr>
        <p:spPr>
          <a:xfrm>
            <a:off x="2325757" y="6720840"/>
            <a:ext cx="2727827" cy="87987"/>
          </a:xfrm>
          <a:prstGeom prst="bentConnector3">
            <a:avLst>
              <a:gd name="adj1" fmla="val 16843"/>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0" name="Elbow Connector 29">
            <a:extLst>
              <a:ext uri="{FF2B5EF4-FFF2-40B4-BE49-F238E27FC236}">
                <a16:creationId xmlns:a16="http://schemas.microsoft.com/office/drawing/2014/main" id="{349D44D8-48BD-1B54-D4E5-9B79ECB8630C}"/>
              </a:ext>
            </a:extLst>
          </p:cNvPr>
          <p:cNvCxnSpPr>
            <a:cxnSpLocks/>
          </p:cNvCxnSpPr>
          <p:nvPr/>
        </p:nvCxnSpPr>
        <p:spPr>
          <a:xfrm flipV="1">
            <a:off x="7138416" y="6720840"/>
            <a:ext cx="3035808" cy="87988"/>
          </a:xfrm>
          <a:prstGeom prst="bentConnector3">
            <a:avLst>
              <a:gd name="adj1" fmla="val 72590"/>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1" name="Elbow Connector 30">
            <a:extLst>
              <a:ext uri="{FF2B5EF4-FFF2-40B4-BE49-F238E27FC236}">
                <a16:creationId xmlns:a16="http://schemas.microsoft.com/office/drawing/2014/main" id="{D2B3EDDF-09D3-D48C-688B-CE4321EAF20C}"/>
              </a:ext>
            </a:extLst>
          </p:cNvPr>
          <p:cNvCxnSpPr>
            <a:cxnSpLocks/>
          </p:cNvCxnSpPr>
          <p:nvPr/>
        </p:nvCxnSpPr>
        <p:spPr>
          <a:xfrm>
            <a:off x="10174224" y="6720840"/>
            <a:ext cx="2017776" cy="87987"/>
          </a:xfrm>
          <a:prstGeom prst="bentConnector3">
            <a:avLst>
              <a:gd name="adj1" fmla="val 2543"/>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B6606EA-873D-4CE5-1F71-24D0EEE4AECA}"/>
              </a:ext>
            </a:extLst>
          </p:cNvPr>
          <p:cNvCxnSpPr/>
          <p:nvPr/>
        </p:nvCxnSpPr>
        <p:spPr>
          <a:xfrm>
            <a:off x="5038344" y="6808827"/>
            <a:ext cx="210007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63DA00AE-4086-4F76-6A67-0A9034208563}"/>
              </a:ext>
            </a:extLst>
          </p:cNvPr>
          <p:cNvSpPr txBox="1">
            <a:spLocks/>
          </p:cNvSpPr>
          <p:nvPr/>
        </p:nvSpPr>
        <p:spPr>
          <a:xfrm>
            <a:off x="1631087" y="446841"/>
            <a:ext cx="8918873" cy="75485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b="1">
                <a:solidFill>
                  <a:schemeClr val="bg1"/>
                </a:solidFill>
                <a:latin typeface="Arial Nova"/>
              </a:rPr>
              <a:t>Improved Modeling Method</a:t>
            </a:r>
            <a:endParaRPr lang="en-US" sz="2000">
              <a:solidFill>
                <a:schemeClr val="bg1"/>
              </a:solidFill>
              <a:latin typeface="Calibri Light"/>
              <a:cs typeface="Calibri Light"/>
            </a:endParaRPr>
          </a:p>
        </p:txBody>
      </p:sp>
      <p:sp>
        <p:nvSpPr>
          <p:cNvPr id="6" name="Content Placeholder 2">
            <a:extLst>
              <a:ext uri="{FF2B5EF4-FFF2-40B4-BE49-F238E27FC236}">
                <a16:creationId xmlns:a16="http://schemas.microsoft.com/office/drawing/2014/main" id="{DD14C85F-255A-EE05-617A-74D3BB5019CC}"/>
              </a:ext>
            </a:extLst>
          </p:cNvPr>
          <p:cNvSpPr txBox="1">
            <a:spLocks/>
          </p:cNvSpPr>
          <p:nvPr/>
        </p:nvSpPr>
        <p:spPr>
          <a:xfrm>
            <a:off x="720270" y="2551339"/>
            <a:ext cx="10515600" cy="514126"/>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400" b="1">
              <a:solidFill>
                <a:schemeClr val="bg1"/>
              </a:solidFill>
              <a:latin typeface="Arial Nova"/>
              <a:cs typeface="Calibri"/>
            </a:endParaRPr>
          </a:p>
          <a:p>
            <a:pPr marL="342900" indent="-342900"/>
            <a:endParaRPr lang="en-US" sz="2400" b="1">
              <a:solidFill>
                <a:schemeClr val="bg1"/>
              </a:solidFill>
              <a:latin typeface="Arial Nova"/>
              <a:cs typeface="Calibri"/>
            </a:endParaRPr>
          </a:p>
          <a:p>
            <a:pPr marL="0" indent="0">
              <a:buNone/>
            </a:pPr>
            <a:endParaRPr lang="en-US" sz="2400" b="1">
              <a:solidFill>
                <a:schemeClr val="bg1"/>
              </a:solidFill>
              <a:latin typeface="Arial Nova"/>
              <a:cs typeface="Calibri"/>
            </a:endParaRPr>
          </a:p>
          <a:p>
            <a:pPr marL="342900" indent="-342900"/>
            <a:endParaRPr lang="en-US" sz="2400" b="1">
              <a:solidFill>
                <a:srgbClr val="FFFFFF"/>
              </a:solidFill>
              <a:latin typeface="Arial Nova"/>
              <a:cs typeface="Calibri"/>
            </a:endParaRPr>
          </a:p>
          <a:p>
            <a:pPr marL="342900" indent="-342900">
              <a:buAutoNum type="arabicParenR"/>
            </a:pPr>
            <a:endParaRPr lang="en-US" sz="2400" b="1">
              <a:solidFill>
                <a:srgbClr val="FFFFFF"/>
              </a:solidFill>
              <a:latin typeface="Arial Nova"/>
              <a:cs typeface="Calibri"/>
            </a:endParaRPr>
          </a:p>
          <a:p>
            <a:endParaRPr lang="en-US" sz="2400">
              <a:solidFill>
                <a:srgbClr val="000000"/>
              </a:solidFill>
              <a:latin typeface="Calibri" panose="020F0502020204030204"/>
              <a:cs typeface="Calibri"/>
            </a:endParaRPr>
          </a:p>
        </p:txBody>
      </p:sp>
      <p:pic>
        <p:nvPicPr>
          <p:cNvPr id="10" name="Picture 10" descr="Map&#10;&#10;Description automatically generated">
            <a:extLst>
              <a:ext uri="{FF2B5EF4-FFF2-40B4-BE49-F238E27FC236}">
                <a16:creationId xmlns:a16="http://schemas.microsoft.com/office/drawing/2014/main" id="{C162455D-A018-8A08-BD63-F1A2DCC00870}"/>
              </a:ext>
            </a:extLst>
          </p:cNvPr>
          <p:cNvPicPr>
            <a:picLocks noChangeAspect="1"/>
          </p:cNvPicPr>
          <p:nvPr/>
        </p:nvPicPr>
        <p:blipFill>
          <a:blip r:embed="rId2"/>
          <a:stretch>
            <a:fillRect/>
          </a:stretch>
        </p:blipFill>
        <p:spPr>
          <a:xfrm>
            <a:off x="3049991" y="1255306"/>
            <a:ext cx="6077680" cy="4910401"/>
          </a:xfrm>
          <a:prstGeom prst="rect">
            <a:avLst/>
          </a:prstGeom>
        </p:spPr>
      </p:pic>
    </p:spTree>
    <p:extLst>
      <p:ext uri="{BB962C8B-B14F-4D97-AF65-F5344CB8AC3E}">
        <p14:creationId xmlns:p14="http://schemas.microsoft.com/office/powerpoint/2010/main" val="8781119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4120</TotalTime>
  <Words>1378</Words>
  <Application>Microsoft Macintosh PowerPoint</Application>
  <PresentationFormat>Widescreen</PresentationFormat>
  <Paragraphs>172</Paragraphs>
  <Slides>22</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Arial Nova</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MSBA Capstone Presentation</dc:title>
  <dc:creator>Addison Farber</dc:creator>
  <cp:lastModifiedBy>Addison Farber</cp:lastModifiedBy>
  <cp:revision>3</cp:revision>
  <dcterms:created xsi:type="dcterms:W3CDTF">2023-04-05T23:25:49Z</dcterms:created>
  <dcterms:modified xsi:type="dcterms:W3CDTF">2023-04-19T20:39:15Z</dcterms:modified>
</cp:coreProperties>
</file>